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86" r:id="rId3"/>
    <p:sldId id="258" r:id="rId4"/>
    <p:sldId id="285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4" r:id="rId16"/>
    <p:sldId id="283" r:id="rId17"/>
  </p:sldIdLst>
  <p:sldSz cx="18288000" cy="10287000"/>
  <p:notesSz cx="6858000" cy="9144000"/>
  <p:embeddedFontLs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4C3A05-DD4B-1D4A-D0C7-218CC6753A06}" v="247" dt="2024-04-24T10:00:39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74" y="84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u Neda" userId="822b6c2d-1285-44b7-bbe9-8ef010d4eae9" providerId="ADAL" clId="{4F0B42A5-6146-4D66-BD32-F2E21B62A564}"/>
    <pc:docChg chg="undo custSel addSld modSld sldOrd">
      <pc:chgData name="Radu Neda" userId="822b6c2d-1285-44b7-bbe9-8ef010d4eae9" providerId="ADAL" clId="{4F0B42A5-6146-4D66-BD32-F2E21B62A564}" dt="2024-04-03T11:57:35.165" v="809" actId="20577"/>
      <pc:docMkLst>
        <pc:docMk/>
      </pc:docMkLst>
      <pc:sldChg chg="modSp mod">
        <pc:chgData name="Radu Neda" userId="822b6c2d-1285-44b7-bbe9-8ef010d4eae9" providerId="ADAL" clId="{4F0B42A5-6146-4D66-BD32-F2E21B62A564}" dt="2024-04-03T11:57:35.165" v="809" actId="20577"/>
        <pc:sldMkLst>
          <pc:docMk/>
          <pc:sldMk cId="0" sldId="258"/>
        </pc:sldMkLst>
        <pc:spChg chg="mod">
          <ac:chgData name="Radu Neda" userId="822b6c2d-1285-44b7-bbe9-8ef010d4eae9" providerId="ADAL" clId="{4F0B42A5-6146-4D66-BD32-F2E21B62A564}" dt="2024-04-03T11:57:35.165" v="809" actId="20577"/>
          <ac:spMkLst>
            <pc:docMk/>
            <pc:sldMk cId="0" sldId="258"/>
            <ac:spMk id="2" creationId="{2BB1FD1C-6808-DD88-686B-A07EB8451803}"/>
          </ac:spMkLst>
        </pc:spChg>
        <pc:spChg chg="mod">
          <ac:chgData name="Radu Neda" userId="822b6c2d-1285-44b7-bbe9-8ef010d4eae9" providerId="ADAL" clId="{4F0B42A5-6146-4D66-BD32-F2E21B62A564}" dt="2024-04-03T11:08:33.023" v="131" actId="20577"/>
          <ac:spMkLst>
            <pc:docMk/>
            <pc:sldMk cId="0" sldId="258"/>
            <ac:spMk id="80" creationId="{00000000-0000-0000-0000-000000000000}"/>
          </ac:spMkLst>
        </pc:spChg>
      </pc:sldChg>
      <pc:sldChg chg="modSp mod">
        <pc:chgData name="Radu Neda" userId="822b6c2d-1285-44b7-bbe9-8ef010d4eae9" providerId="ADAL" clId="{4F0B42A5-6146-4D66-BD32-F2E21B62A564}" dt="2024-03-18T12:08:05.882" v="49" actId="20577"/>
        <pc:sldMkLst>
          <pc:docMk/>
          <pc:sldMk cId="3384626985" sldId="283"/>
        </pc:sldMkLst>
        <pc:spChg chg="mod">
          <ac:chgData name="Radu Neda" userId="822b6c2d-1285-44b7-bbe9-8ef010d4eae9" providerId="ADAL" clId="{4F0B42A5-6146-4D66-BD32-F2E21B62A564}" dt="2024-03-18T12:08:05.882" v="49" actId="20577"/>
          <ac:spMkLst>
            <pc:docMk/>
            <pc:sldMk cId="3384626985" sldId="283"/>
            <ac:spMk id="2" creationId="{2BB1FD1C-6808-DD88-686B-A07EB8451803}"/>
          </ac:spMkLst>
        </pc:spChg>
      </pc:sldChg>
      <pc:sldChg chg="addSp modSp add mod ord">
        <pc:chgData name="Radu Neda" userId="822b6c2d-1285-44b7-bbe9-8ef010d4eae9" providerId="ADAL" clId="{4F0B42A5-6146-4D66-BD32-F2E21B62A564}" dt="2024-03-27T07:50:22.665" v="124" actId="207"/>
        <pc:sldMkLst>
          <pc:docMk/>
          <pc:sldMk cId="1037310916" sldId="284"/>
        </pc:sldMkLst>
        <pc:spChg chg="mod">
          <ac:chgData name="Radu Neda" userId="822b6c2d-1285-44b7-bbe9-8ef010d4eae9" providerId="ADAL" clId="{4F0B42A5-6146-4D66-BD32-F2E21B62A564}" dt="2024-03-27T07:48:19.982" v="115" actId="207"/>
          <ac:spMkLst>
            <pc:docMk/>
            <pc:sldMk cId="1037310916" sldId="284"/>
            <ac:spMk id="2" creationId="{2BB1FD1C-6808-DD88-686B-A07EB8451803}"/>
          </ac:spMkLst>
        </pc:spChg>
        <pc:spChg chg="add mod">
          <ac:chgData name="Radu Neda" userId="822b6c2d-1285-44b7-bbe9-8ef010d4eae9" providerId="ADAL" clId="{4F0B42A5-6146-4D66-BD32-F2E21B62A564}" dt="2024-03-27T07:50:22.665" v="124" actId="207"/>
          <ac:spMkLst>
            <pc:docMk/>
            <pc:sldMk cId="1037310916" sldId="284"/>
            <ac:spMk id="3" creationId="{1AD095C8-B90D-ADD6-8A84-43D3F2538F90}"/>
          </ac:spMkLst>
        </pc:spChg>
        <pc:spChg chg="mod">
          <ac:chgData name="Radu Neda" userId="822b6c2d-1285-44b7-bbe9-8ef010d4eae9" providerId="ADAL" clId="{4F0B42A5-6146-4D66-BD32-F2E21B62A564}" dt="2024-03-27T07:44:03.234" v="71" actId="20577"/>
          <ac:spMkLst>
            <pc:docMk/>
            <pc:sldMk cId="1037310916" sldId="284"/>
            <ac:spMk id="80" creationId="{00000000-0000-0000-0000-000000000000}"/>
          </ac:spMkLst>
        </pc:spChg>
      </pc:sldChg>
      <pc:sldChg chg="add">
        <pc:chgData name="Radu Neda" userId="822b6c2d-1285-44b7-bbe9-8ef010d4eae9" providerId="ADAL" clId="{4F0B42A5-6146-4D66-BD32-F2E21B62A564}" dt="2024-04-03T11:08:29.373" v="125" actId="2890"/>
        <pc:sldMkLst>
          <pc:docMk/>
          <pc:sldMk cId="1152817257" sldId="285"/>
        </pc:sldMkLst>
      </pc:sldChg>
    </pc:docChg>
  </pc:docChgLst>
  <pc:docChgLst>
    <pc:chgData name="Radu Neda" userId="S::radneda@publicisgroupe.net::822b6c2d-1285-44b7-bbe9-8ef010d4eae9" providerId="AD" clId="Web-{F74C3A05-DD4B-1D4A-D0C7-218CC6753A06}"/>
    <pc:docChg chg="addSld delSld modSld sldOrd">
      <pc:chgData name="Radu Neda" userId="S::radneda@publicisgroupe.net::822b6c2d-1285-44b7-bbe9-8ef010d4eae9" providerId="AD" clId="Web-{F74C3A05-DD4B-1D4A-D0C7-218CC6753A06}" dt="2024-04-24T10:00:38.925" v="133" actId="20577"/>
      <pc:docMkLst>
        <pc:docMk/>
      </pc:docMkLst>
      <pc:sldChg chg="addSp delSp modSp ord">
        <pc:chgData name="Radu Neda" userId="S::radneda@publicisgroupe.net::822b6c2d-1285-44b7-bbe9-8ef010d4eae9" providerId="AD" clId="Web-{F74C3A05-DD4B-1D4A-D0C7-218CC6753A06}" dt="2024-04-24T08:25:24.937" v="31"/>
        <pc:sldMkLst>
          <pc:docMk/>
          <pc:sldMk cId="0" sldId="258"/>
        </pc:sldMkLst>
        <pc:spChg chg="add del mod">
          <ac:chgData name="Radu Neda" userId="S::radneda@publicisgroupe.net::822b6c2d-1285-44b7-bbe9-8ef010d4eae9" providerId="AD" clId="Web-{F74C3A05-DD4B-1D4A-D0C7-218CC6753A06}" dt="2024-04-24T08:24:21.576" v="25"/>
          <ac:spMkLst>
            <pc:docMk/>
            <pc:sldMk cId="0" sldId="258"/>
            <ac:spMk id="2" creationId="{2BB1FD1C-6808-DD88-686B-A07EB8451803}"/>
          </ac:spMkLst>
        </pc:spChg>
        <pc:spChg chg="mod">
          <ac:chgData name="Radu Neda" userId="S::radneda@publicisgroupe.net::822b6c2d-1285-44b7-bbe9-8ef010d4eae9" providerId="AD" clId="Web-{F74C3A05-DD4B-1D4A-D0C7-218CC6753A06}" dt="2024-04-24T08:24:04.950" v="20" actId="20577"/>
          <ac:spMkLst>
            <pc:docMk/>
            <pc:sldMk cId="0" sldId="258"/>
            <ac:spMk id="80" creationId="{00000000-0000-0000-0000-000000000000}"/>
          </ac:spMkLst>
        </pc:spChg>
        <pc:picChg chg="add mod">
          <ac:chgData name="Radu Neda" userId="S::radneda@publicisgroupe.net::822b6c2d-1285-44b7-bbe9-8ef010d4eae9" providerId="AD" clId="Web-{F74C3A05-DD4B-1D4A-D0C7-218CC6753A06}" dt="2024-04-24T08:24:46.842" v="30" actId="14100"/>
          <ac:picMkLst>
            <pc:docMk/>
            <pc:sldMk cId="0" sldId="258"/>
            <ac:picMk id="3" creationId="{A164B423-CEAE-1501-5B70-28010B49A7B3}"/>
          </ac:picMkLst>
        </pc:picChg>
      </pc:sldChg>
      <pc:sldChg chg="modSp">
        <pc:chgData name="Radu Neda" userId="S::radneda@publicisgroupe.net::822b6c2d-1285-44b7-bbe9-8ef010d4eae9" providerId="AD" clId="Web-{F74C3A05-DD4B-1D4A-D0C7-218CC6753A06}" dt="2024-04-24T10:00:38.925" v="133" actId="20577"/>
        <pc:sldMkLst>
          <pc:docMk/>
          <pc:sldMk cId="3384626985" sldId="283"/>
        </pc:sldMkLst>
        <pc:spChg chg="mod">
          <ac:chgData name="Radu Neda" userId="S::radneda@publicisgroupe.net::822b6c2d-1285-44b7-bbe9-8ef010d4eae9" providerId="AD" clId="Web-{F74C3A05-DD4B-1D4A-D0C7-218CC6753A06}" dt="2024-04-24T10:00:38.925" v="133" actId="20577"/>
          <ac:spMkLst>
            <pc:docMk/>
            <pc:sldMk cId="3384626985" sldId="283"/>
            <ac:spMk id="2" creationId="{2BB1FD1C-6808-DD88-686B-A07EB8451803}"/>
          </ac:spMkLst>
        </pc:spChg>
      </pc:sldChg>
      <pc:sldChg chg="add replId">
        <pc:chgData name="Radu Neda" userId="S::radneda@publicisgroupe.net::822b6c2d-1285-44b7-bbe9-8ef010d4eae9" providerId="AD" clId="Web-{F74C3A05-DD4B-1D4A-D0C7-218CC6753A06}" dt="2024-04-24T08:23:42.684" v="2"/>
        <pc:sldMkLst>
          <pc:docMk/>
          <pc:sldMk cId="1905706641" sldId="286"/>
        </pc:sldMkLst>
      </pc:sldChg>
      <pc:sldChg chg="add del replId">
        <pc:chgData name="Radu Neda" userId="S::radneda@publicisgroupe.net::822b6c2d-1285-44b7-bbe9-8ef010d4eae9" providerId="AD" clId="Web-{F74C3A05-DD4B-1D4A-D0C7-218CC6753A06}" dt="2024-04-24T08:24:13.294" v="23"/>
        <pc:sldMkLst>
          <pc:docMk/>
          <pc:sldMk cId="2251553244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5aba2c1f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5aba2c1f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8387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5aba2c1f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5aba2c1f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8640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5aba2c1f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5aba2c1f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5121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5aba2c1f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5aba2c1f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621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5aba2c1f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5aba2c1f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5680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5aba2c1f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5aba2c1f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673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5aba2c1f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5aba2c1f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735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5aba2c1f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5aba2c1f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002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5aba2c1f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5aba2c1f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2836AAE0-6529-D7D6-DC73-49547CE9A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5aba2c1f5_0_48:notes">
            <a:extLst>
              <a:ext uri="{FF2B5EF4-FFF2-40B4-BE49-F238E27FC236}">
                <a16:creationId xmlns:a16="http://schemas.microsoft.com/office/drawing/2014/main" id="{89A1AE9D-AC4F-F028-F30F-F1F81CBB13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5aba2c1f5_0_48:notes">
            <a:extLst>
              <a:ext uri="{FF2B5EF4-FFF2-40B4-BE49-F238E27FC236}">
                <a16:creationId xmlns:a16="http://schemas.microsoft.com/office/drawing/2014/main" id="{1DB9F8F9-C3F5-3213-C59C-394157AFB0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7977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5aba2c1f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5aba2c1f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4372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5aba2c1f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5aba2c1f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984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5aba2c1f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5aba2c1f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13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5aba2c1f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5aba2c1f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6211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5aba2c1f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5aba2c1f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65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marL="914400" lvl="1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marL="1371600" lvl="2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marL="1828800" lvl="3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marL="2286000" lvl="4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marL="2743200" lvl="5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marL="3200400" lvl="6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marL="3657600" lvl="7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marL="4114800" lvl="8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fluxcd/flux2#gitops-toolki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1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/>
        </p:nvSpPr>
        <p:spPr>
          <a:xfrm>
            <a:off x="952500" y="1330700"/>
            <a:ext cx="134796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FluxCD</a:t>
            </a:r>
            <a:r>
              <a:rPr lang="en-US" sz="6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– Intro into </a:t>
            </a:r>
            <a:r>
              <a:rPr lang="en-US" sz="60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GitOps</a:t>
            </a:r>
            <a:endParaRPr sz="6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4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00" y="352425"/>
            <a:ext cx="16383001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801950" y="924488"/>
            <a:ext cx="11924700" cy="98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Helm Controller</a:t>
            </a:r>
            <a:endParaRPr sz="4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1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352425"/>
            <a:ext cx="16383001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65;p22">
            <a:extLst>
              <a:ext uri="{FF2B5EF4-FFF2-40B4-BE49-F238E27FC236}">
                <a16:creationId xmlns:a16="http://schemas.microsoft.com/office/drawing/2014/main" id="{2BB1FD1C-6808-DD88-686B-A07EB8451803}"/>
              </a:ext>
            </a:extLst>
          </p:cNvPr>
          <p:cNvSpPr txBox="1"/>
          <p:nvPr/>
        </p:nvSpPr>
        <p:spPr>
          <a:xfrm>
            <a:off x="952499" y="2477558"/>
            <a:ext cx="16383001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The Helm Controller is a Kubernetes operator, allowing one to declaratively manage Helm chart releases with Kubernetes manifests.</a:t>
            </a:r>
            <a:endParaRPr lang="en-US" sz="2400" b="1" i="1" dirty="0">
              <a:solidFill>
                <a:schemeClr val="tx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6146" name="Picture 2" descr="Helm Controller Diagram">
            <a:extLst>
              <a:ext uri="{FF2B5EF4-FFF2-40B4-BE49-F238E27FC236}">
                <a16:creationId xmlns:a16="http://schemas.microsoft.com/office/drawing/2014/main" id="{6DC11F00-F5F4-1392-9C45-CCA1DFFB9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507" y="3511657"/>
            <a:ext cx="12282985" cy="676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0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801950" y="924488"/>
            <a:ext cx="11924700" cy="98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Helm Controller </a:t>
            </a:r>
            <a:r>
              <a:rPr lang="en" sz="4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endParaRPr sz="4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1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352425"/>
            <a:ext cx="16383001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65;p22">
            <a:extLst>
              <a:ext uri="{FF2B5EF4-FFF2-40B4-BE49-F238E27FC236}">
                <a16:creationId xmlns:a16="http://schemas.microsoft.com/office/drawing/2014/main" id="{2BB1FD1C-6808-DD88-686B-A07EB8451803}"/>
              </a:ext>
            </a:extLst>
          </p:cNvPr>
          <p:cNvSpPr txBox="1"/>
          <p:nvPr/>
        </p:nvSpPr>
        <p:spPr>
          <a:xfrm>
            <a:off x="952499" y="2477558"/>
            <a:ext cx="16383001" cy="683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The desired state of a Helm release is described through a Kubernetes Custom Resource named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HelmRelease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. Based on the creation, mutation or removal of a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HelmRelease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 resource in the cluster, Helm actions are performed by the controller.</a:t>
            </a:r>
          </a:p>
          <a:p>
            <a:pPr algn="l"/>
            <a:endParaRPr lang="en-US" sz="2400" dirty="0">
              <a:solidFill>
                <a:srgbClr val="222222"/>
              </a:solidFill>
              <a:latin typeface="montserrat" panose="000005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Watches for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HelmRelease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 objects and generates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HelmChart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 objects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Supports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HelmChart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 artifacts produced from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HelmRepository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 and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GitRepository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 sources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Fetches artifacts produced by source-controller from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HelmChart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 objects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Watches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HelmChart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 objects for revision changes (including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semver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 ranges for charts from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HelmRepository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 sources)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Performs automated Helm actions, including Helm tests, rollbacks and uninstalls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Offers extensive configuration options for automated remediation (rollback, uninstall, retry) on failed Helm install, upgrade or test actions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Runs Helm install/upgrade in a specific order, taking into account the depends-on relationship defined in a set of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HelmRelease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 objects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Prunes Helm releases removed from cluster (garbage collection)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Reports Helm releases statuses (alerting provided by notification-controller)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Built-in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Kustomize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 compatible Helm post renderer, providing support for strategic merge, JSON 6902 and images patches</a:t>
            </a:r>
          </a:p>
        </p:txBody>
      </p:sp>
    </p:spTree>
    <p:extLst>
      <p:ext uri="{BB962C8B-B14F-4D97-AF65-F5344CB8AC3E}">
        <p14:creationId xmlns:p14="http://schemas.microsoft.com/office/powerpoint/2010/main" val="3434943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801950" y="924488"/>
            <a:ext cx="11924700" cy="98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Notification Controller</a:t>
            </a:r>
            <a:endParaRPr sz="4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1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352425"/>
            <a:ext cx="16383001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65;p22">
            <a:extLst>
              <a:ext uri="{FF2B5EF4-FFF2-40B4-BE49-F238E27FC236}">
                <a16:creationId xmlns:a16="http://schemas.microsoft.com/office/drawing/2014/main" id="{2BB1FD1C-6808-DD88-686B-A07EB8451803}"/>
              </a:ext>
            </a:extLst>
          </p:cNvPr>
          <p:cNvSpPr txBox="1"/>
          <p:nvPr/>
        </p:nvSpPr>
        <p:spPr>
          <a:xfrm>
            <a:off x="952499" y="2477558"/>
            <a:ext cx="16383001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The Notification Controller is a Kubernetes operator, specialized in handling inbound and outbound events</a:t>
            </a:r>
            <a:endParaRPr lang="en-US" sz="2400" b="1" i="1" dirty="0">
              <a:solidFill>
                <a:schemeClr val="tx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9218" name="Picture 2" descr="Notification Controller Diagram">
            <a:extLst>
              <a:ext uri="{FF2B5EF4-FFF2-40B4-BE49-F238E27FC236}">
                <a16:creationId xmlns:a16="http://schemas.microsoft.com/office/drawing/2014/main" id="{47DA08C3-AD3E-DF41-1391-687D3D4CF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019" y="3043451"/>
            <a:ext cx="12929298" cy="724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029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801950" y="924488"/>
            <a:ext cx="11924700" cy="98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Notification Controller </a:t>
            </a:r>
            <a:r>
              <a:rPr lang="en" sz="4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endParaRPr sz="4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1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352425"/>
            <a:ext cx="16383001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65;p22">
            <a:extLst>
              <a:ext uri="{FF2B5EF4-FFF2-40B4-BE49-F238E27FC236}">
                <a16:creationId xmlns:a16="http://schemas.microsoft.com/office/drawing/2014/main" id="{2BB1FD1C-6808-DD88-686B-A07EB8451803}"/>
              </a:ext>
            </a:extLst>
          </p:cNvPr>
          <p:cNvSpPr txBox="1"/>
          <p:nvPr/>
        </p:nvSpPr>
        <p:spPr>
          <a:xfrm>
            <a:off x="952499" y="2477558"/>
            <a:ext cx="16383001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endParaRPr lang="en-US" sz="2400" b="0" i="0" dirty="0">
              <a:solidFill>
                <a:srgbClr val="222222"/>
              </a:solidFill>
              <a:effectLst/>
              <a:latin typeface="montserrat" panose="00000500000000000000" pitchFamily="2" charset="0"/>
            </a:endParaRPr>
          </a:p>
          <a:p>
            <a:pPr algn="l"/>
            <a:endParaRPr lang="en-US" sz="2400" dirty="0">
              <a:solidFill>
                <a:srgbClr val="222222"/>
              </a:solidFill>
              <a:latin typeface="montserrat" panose="00000500000000000000" pitchFamily="2" charset="0"/>
            </a:endParaRPr>
          </a:p>
          <a:p>
            <a:pPr algn="l"/>
            <a:endParaRPr lang="en-US" sz="2400" b="0" i="0" dirty="0">
              <a:solidFill>
                <a:srgbClr val="222222"/>
              </a:solidFill>
              <a:effectLst/>
              <a:latin typeface="montserrat" panose="00000500000000000000" pitchFamily="2" charset="0"/>
            </a:endParaRP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The controller handles events coming from external systems (GitHub, GitLab, Bitbucket, Harbor, Jenkins,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etc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) and notifies the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GitOps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 toolkit controllers about source changes.</a:t>
            </a:r>
          </a:p>
          <a:p>
            <a:pPr algn="l"/>
            <a:endParaRPr lang="en-US" sz="2400" b="0" i="0" dirty="0">
              <a:solidFill>
                <a:srgbClr val="222222"/>
              </a:solidFill>
              <a:effectLst/>
              <a:latin typeface="montserrat" panose="00000500000000000000" pitchFamily="2" charset="0"/>
            </a:endParaRPr>
          </a:p>
          <a:p>
            <a:pPr algn="l"/>
            <a:endParaRPr lang="en-US" sz="2400" b="0" i="0" dirty="0">
              <a:solidFill>
                <a:srgbClr val="222222"/>
              </a:solidFill>
              <a:effectLst/>
              <a:latin typeface="montserrat" panose="00000500000000000000" pitchFamily="2" charset="0"/>
            </a:endParaRPr>
          </a:p>
          <a:p>
            <a:pPr algn="l"/>
            <a:endParaRPr lang="en-US" sz="2400" b="0" i="0" dirty="0">
              <a:solidFill>
                <a:srgbClr val="222222"/>
              </a:solidFill>
              <a:effectLst/>
              <a:latin typeface="montserrat" panose="00000500000000000000" pitchFamily="2" charset="0"/>
            </a:endParaRP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The controller handles events emitted by the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GitOps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 toolkit controllers (source,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kustomize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, helm) and dispatches them to external systems (Slack, Microsoft Teams, Discord, Rocker) based on event severity and involved objects.</a:t>
            </a:r>
          </a:p>
        </p:txBody>
      </p:sp>
    </p:spTree>
    <p:extLst>
      <p:ext uri="{BB962C8B-B14F-4D97-AF65-F5344CB8AC3E}">
        <p14:creationId xmlns:p14="http://schemas.microsoft.com/office/powerpoint/2010/main" val="385997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801950" y="924488"/>
            <a:ext cx="11924700" cy="98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Image Automation Controllers</a:t>
            </a:r>
            <a:endParaRPr sz="4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1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352425"/>
            <a:ext cx="16383001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65;p22">
            <a:extLst>
              <a:ext uri="{FF2B5EF4-FFF2-40B4-BE49-F238E27FC236}">
                <a16:creationId xmlns:a16="http://schemas.microsoft.com/office/drawing/2014/main" id="{2BB1FD1C-6808-DD88-686B-A07EB8451803}"/>
              </a:ext>
            </a:extLst>
          </p:cNvPr>
          <p:cNvSpPr txBox="1"/>
          <p:nvPr/>
        </p:nvSpPr>
        <p:spPr>
          <a:xfrm>
            <a:off x="952499" y="2477558"/>
            <a:ext cx="16383001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The image-reflector-controller and image-automation-controller work together to update a Git repository when new container images are available.</a:t>
            </a:r>
          </a:p>
          <a:p>
            <a:pPr algn="l"/>
            <a:endParaRPr lang="en-US" sz="2400" b="0" i="0" dirty="0">
              <a:solidFill>
                <a:srgbClr val="222222"/>
              </a:solidFill>
              <a:effectLst/>
              <a:latin typeface="montserrat" panose="000005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The image-reflector-controller scans image repositories and reflects the image metadata in Kubernetes resources.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The image-automation-controller updates YAML files based on the latest images scanned, and commits the changes to a given Git repository.</a:t>
            </a:r>
          </a:p>
        </p:txBody>
      </p:sp>
      <p:pic>
        <p:nvPicPr>
          <p:cNvPr id="11266" name="Picture 2" descr="Image Automation Controller Diagrams">
            <a:extLst>
              <a:ext uri="{FF2B5EF4-FFF2-40B4-BE49-F238E27FC236}">
                <a16:creationId xmlns:a16="http://schemas.microsoft.com/office/drawing/2014/main" id="{AD4D3B21-7AB2-F30F-E48B-1EB8EF133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222" y="5143500"/>
            <a:ext cx="1233155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180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801950" y="924488"/>
            <a:ext cx="11924700" cy="98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Pros &amp; Cons</a:t>
            </a:r>
            <a:endParaRPr sz="4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1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352425"/>
            <a:ext cx="16383001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65;p22">
            <a:extLst>
              <a:ext uri="{FF2B5EF4-FFF2-40B4-BE49-F238E27FC236}">
                <a16:creationId xmlns:a16="http://schemas.microsoft.com/office/drawing/2014/main" id="{2BB1FD1C-6808-DD88-686B-A07EB8451803}"/>
              </a:ext>
            </a:extLst>
          </p:cNvPr>
          <p:cNvSpPr txBox="1"/>
          <p:nvPr/>
        </p:nvSpPr>
        <p:spPr>
          <a:xfrm>
            <a:off x="952499" y="2477558"/>
            <a:ext cx="8191501" cy="830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endParaRPr lang="en-US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Montserrat" panose="00000500000000000000" pitchFamily="2" charset="0"/>
              </a:rPr>
              <a:t>Pros: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Declarative Approach: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FluxCD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provides a declarative approach to application delivery and operations, which helps to manage deployments in a more predictable and manageable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Synchronization: It helps in synchronizing the state of your cluster with the desired state defined in Git repositories.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Automated Deployments: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FluxCD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automates deployments, which reduces manual intervention and the risk of human error.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Rollbacks: If a deployment fails,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FluxCD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can roll back to a previous working state, which is automatically done based on Git history.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3" name="Google Shape;265;p22">
            <a:extLst>
              <a:ext uri="{FF2B5EF4-FFF2-40B4-BE49-F238E27FC236}">
                <a16:creationId xmlns:a16="http://schemas.microsoft.com/office/drawing/2014/main" id="{1AD095C8-B90D-ADD6-8A84-43D3F2538F90}"/>
              </a:ext>
            </a:extLst>
          </p:cNvPr>
          <p:cNvSpPr txBox="1"/>
          <p:nvPr/>
        </p:nvSpPr>
        <p:spPr>
          <a:xfrm>
            <a:off x="9144000" y="2477558"/>
            <a:ext cx="8191501" cy="572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endParaRPr lang="en-US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Montserrat" panose="00000500000000000000" pitchFamily="2" charset="0"/>
              </a:rPr>
              <a:t>Cons: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Learning Curve: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FluxCD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has a steep learning curve, especially for those who are new to the concept of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GitOpsComplexity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: The tool can be complex to set up and configure correctly.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Debugging: Debugging issues can be challenging with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FluxCD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, especially when the desired state in Git is not in sync with what's running in the cluster</a:t>
            </a:r>
            <a:endParaRPr lang="en-US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10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801950" y="924488"/>
            <a:ext cx="11924700" cy="98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sz="4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1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352425"/>
            <a:ext cx="16383001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65;p22">
            <a:extLst>
              <a:ext uri="{FF2B5EF4-FFF2-40B4-BE49-F238E27FC236}">
                <a16:creationId xmlns:a16="http://schemas.microsoft.com/office/drawing/2014/main" id="{2BB1FD1C-6808-DD88-686B-A07EB8451803}"/>
              </a:ext>
            </a:extLst>
          </p:cNvPr>
          <p:cNvSpPr txBox="1"/>
          <p:nvPr/>
        </p:nvSpPr>
        <p:spPr>
          <a:xfrm>
            <a:off x="952499" y="2477558"/>
            <a:ext cx="16383001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endParaRPr lang="en-US" sz="2400" dirty="0">
              <a:solidFill>
                <a:srgbClr val="222222"/>
              </a:solidFill>
              <a:latin typeface="montserrat" panose="00000500000000000000" pitchFamily="2" charset="0"/>
            </a:endParaRPr>
          </a:p>
          <a:p>
            <a:pPr algn="l"/>
            <a:endParaRPr lang="en-US" sz="2400" dirty="0">
              <a:solidFill>
                <a:srgbClr val="222222"/>
              </a:solidFill>
              <a:latin typeface="montserrat" panose="00000500000000000000" pitchFamily="2" charset="0"/>
            </a:endParaRPr>
          </a:p>
          <a:p>
            <a:pPr algn="l"/>
            <a:endParaRPr lang="en-US" sz="2400" dirty="0">
              <a:solidFill>
                <a:srgbClr val="222222"/>
              </a:solidFill>
              <a:latin typeface="montserrat" panose="00000500000000000000" pitchFamily="2" charset="0"/>
            </a:endParaRPr>
          </a:p>
          <a:p>
            <a:endParaRPr lang="en-US" sz="2400" dirty="0">
              <a:solidFill>
                <a:srgbClr val="222222"/>
              </a:solidFill>
              <a:latin typeface="montserrat" panose="00000500000000000000" pitchFamily="2" charset="0"/>
            </a:endParaRPr>
          </a:p>
          <a:p>
            <a:endParaRPr lang="en-US" sz="2400" dirty="0">
              <a:solidFill>
                <a:srgbClr val="222222"/>
              </a:solidFill>
              <a:latin typeface="montserrat" panose="00000500000000000000" pitchFamily="2" charset="0"/>
            </a:endParaRPr>
          </a:p>
          <a:p>
            <a:pPr algn="l"/>
            <a:r>
              <a:rPr lang="en-US" sz="2400" dirty="0">
                <a:solidFill>
                  <a:srgbClr val="222222"/>
                </a:solidFill>
                <a:latin typeface="montserrat"/>
              </a:rPr>
              <a:t>Covering the following examples:</a:t>
            </a:r>
          </a:p>
          <a:p>
            <a:pPr algn="l"/>
            <a:endParaRPr lang="en-US" sz="2400" b="0" i="0" dirty="0">
              <a:solidFill>
                <a:srgbClr val="222222"/>
              </a:solidFill>
              <a:effectLst/>
              <a:latin typeface="montserrat" panose="000005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/>
              </a:rPr>
              <a:t>Simple flux sync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montserrat"/>
              </a:rPr>
              <a:t>Sample nginx deployment – standard k8s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montserrat"/>
              </a:rPr>
              <a:t>Sample </a:t>
            </a:r>
            <a:r>
              <a:rPr lang="en-US" sz="2400" dirty="0" err="1">
                <a:solidFill>
                  <a:srgbClr val="222222"/>
                </a:solidFill>
                <a:latin typeface="montserrat"/>
              </a:rPr>
              <a:t>HelmRelease</a:t>
            </a:r>
            <a:r>
              <a:rPr lang="en-US" sz="2400" dirty="0">
                <a:solidFill>
                  <a:srgbClr val="222222"/>
                </a:solidFill>
                <a:latin typeface="montserrat"/>
              </a:rPr>
              <a:t> deployment – custom Flux resources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22222"/>
                </a:solidFill>
                <a:latin typeface="montserrat"/>
              </a:rPr>
              <a:t>Kustomization</a:t>
            </a:r>
            <a:r>
              <a:rPr lang="en-US" sz="2400" dirty="0">
                <a:solidFill>
                  <a:srgbClr val="222222"/>
                </a:solidFill>
                <a:latin typeface="montserrat"/>
              </a:rPr>
              <a:t> with a patch</a:t>
            </a:r>
          </a:p>
        </p:txBody>
      </p:sp>
    </p:spTree>
    <p:extLst>
      <p:ext uri="{BB962C8B-B14F-4D97-AF65-F5344CB8AC3E}">
        <p14:creationId xmlns:p14="http://schemas.microsoft.com/office/powerpoint/2010/main" val="338462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801950" y="924488"/>
            <a:ext cx="11924700" cy="98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is GitOps?</a:t>
            </a:r>
            <a:endParaRPr sz="4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1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352425"/>
            <a:ext cx="16383001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65;p22">
            <a:extLst>
              <a:ext uri="{FF2B5EF4-FFF2-40B4-BE49-F238E27FC236}">
                <a16:creationId xmlns:a16="http://schemas.microsoft.com/office/drawing/2014/main" id="{2BB1FD1C-6808-DD88-686B-A07EB8451803}"/>
              </a:ext>
            </a:extLst>
          </p:cNvPr>
          <p:cNvSpPr txBox="1"/>
          <p:nvPr/>
        </p:nvSpPr>
        <p:spPr>
          <a:xfrm>
            <a:off x="952499" y="2477558"/>
            <a:ext cx="16383001" cy="5706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 err="1">
                <a:solidFill>
                  <a:schemeClr val="tx1"/>
                </a:solidFill>
                <a:effectLst/>
                <a:latin typeface="Montserrat"/>
              </a:rPr>
              <a:t>GitOps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Montserrat"/>
              </a:rPr>
              <a:t> is a </a:t>
            </a:r>
            <a:r>
              <a:rPr lang="en-US" sz="2400" dirty="0">
                <a:solidFill>
                  <a:schemeClr val="tx1"/>
                </a:solidFill>
                <a:latin typeface="Montserrat"/>
              </a:rPr>
              <a:t>way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Montserrat"/>
              </a:rPr>
              <a:t> of implementing Continuous Deployment for cloud native applications.</a:t>
            </a:r>
            <a:endParaRPr lang="en-US" sz="24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The core idea of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GitOps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is having a Git repository that always contains declarative descriptions of the infrastructure ( or applications ) currently desired in an environment and an automated process to make the environment match the state descried in the repository.</a:t>
            </a:r>
            <a:endParaRPr lang="en-US" sz="2400" b="0" i="0" dirty="0">
              <a:solidFill>
                <a:schemeClr val="tx1"/>
              </a:solidFill>
              <a:effectLst/>
              <a:latin typeface="Montserrat" panose="00000500000000000000" pitchFamily="2" charset="0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Montserrat"/>
              </a:rPr>
              <a:t>In the end, this means that in order to deploy a new application or update an existing one you will only need to update the repository and the automated process will handle everything else.</a:t>
            </a:r>
            <a:endParaRPr lang="en-US" sz="1800" b="1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0570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801950" y="924488"/>
            <a:ext cx="11924700" cy="98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4999"/>
              </a:lnSpc>
            </a:pPr>
            <a:r>
              <a:rPr lang="en" sz="4500" b="1" dirty="0">
                <a:solidFill>
                  <a:schemeClr val="dk1"/>
                </a:solidFill>
                <a:latin typeface="Montserrat"/>
                <a:sym typeface="Montserrat"/>
              </a:rPr>
              <a:t>Classic CI/CD Architecture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120" name="Google Shape;120;p1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352425"/>
            <a:ext cx="16383001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A164B423-CEAE-1501-5B70-28010B49A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38" y="2292350"/>
            <a:ext cx="16386175" cy="7623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A9B546ED-7CFA-FAD8-2739-256B47C51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A8A6A2DF-67E0-70F7-7352-B1CEB88E6D7A}"/>
              </a:ext>
            </a:extLst>
          </p:cNvPr>
          <p:cNvSpPr txBox="1"/>
          <p:nvPr/>
        </p:nvSpPr>
        <p:spPr>
          <a:xfrm>
            <a:off x="801950" y="924488"/>
            <a:ext cx="11924700" cy="98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is FluxCD?</a:t>
            </a:r>
            <a:endParaRPr sz="4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16" descr="preencoded.png">
            <a:extLst>
              <a:ext uri="{FF2B5EF4-FFF2-40B4-BE49-F238E27FC236}">
                <a16:creationId xmlns:a16="http://schemas.microsoft.com/office/drawing/2014/main" id="{635426EE-C8D9-0722-F9A2-E60197FD1DB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352425"/>
            <a:ext cx="16383001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65;p22">
            <a:extLst>
              <a:ext uri="{FF2B5EF4-FFF2-40B4-BE49-F238E27FC236}">
                <a16:creationId xmlns:a16="http://schemas.microsoft.com/office/drawing/2014/main" id="{55C80EC9-29EF-F36C-EB42-8EC517C330A9}"/>
              </a:ext>
            </a:extLst>
          </p:cNvPr>
          <p:cNvSpPr txBox="1"/>
          <p:nvPr/>
        </p:nvSpPr>
        <p:spPr>
          <a:xfrm>
            <a:off x="952499" y="2477558"/>
            <a:ext cx="16383001" cy="6130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Flux is a tool for keeping Kubernetes clusters in sync with sources of configuration (like Git repositories and OCI artifacts), and automating updates to configuration when there is new code to deploy.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Flux version 2 ("v2") is built from the ground up to use Kubernetes' API extension system, and to integrate with Prometheus and other core components of the Kubernetes ecosystem</a:t>
            </a:r>
            <a:endParaRPr lang="en-US" sz="2400" b="0" i="0" dirty="0">
              <a:solidFill>
                <a:schemeClr val="tx1"/>
              </a:solidFill>
              <a:effectLst/>
              <a:latin typeface="Montserrat" panose="00000500000000000000" pitchFamily="2" charset="0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Flux v2 is constructed with the </a:t>
            </a:r>
            <a:r>
              <a:rPr lang="en-US" sz="2400" b="0" i="0" u="sng" dirty="0" err="1">
                <a:solidFill>
                  <a:srgbClr val="0097A7"/>
                </a:solidFill>
                <a:effectLst/>
                <a:latin typeface="Montserrat" panose="000005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GitOps</a:t>
            </a:r>
            <a:r>
              <a:rPr lang="en-US" sz="2400" b="0" i="0" u="sng" dirty="0">
                <a:solidFill>
                  <a:schemeClr val="tx1"/>
                </a:solidFill>
                <a:effectLst/>
                <a:latin typeface="Montserrat" panose="000005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Toolkit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, a set of composable APIs and specialized tools for building Continuous Delivery on top of Kubernetes.</a:t>
            </a:r>
            <a:endParaRPr lang="en-US" sz="1800" b="1" i="1" dirty="0">
              <a:solidFill>
                <a:schemeClr val="tx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5281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801950" y="924488"/>
            <a:ext cx="11924700" cy="98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GitOps Toolkit</a:t>
            </a:r>
            <a:endParaRPr sz="4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1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352425"/>
            <a:ext cx="16383001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65;p22">
            <a:extLst>
              <a:ext uri="{FF2B5EF4-FFF2-40B4-BE49-F238E27FC236}">
                <a16:creationId xmlns:a16="http://schemas.microsoft.com/office/drawing/2014/main" id="{2BB1FD1C-6808-DD88-686B-A07EB8451803}"/>
              </a:ext>
            </a:extLst>
          </p:cNvPr>
          <p:cNvSpPr txBox="1"/>
          <p:nvPr/>
        </p:nvSpPr>
        <p:spPr>
          <a:xfrm>
            <a:off x="13347510" y="2477558"/>
            <a:ext cx="3987990" cy="698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The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GitOps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Toolkit is the set of APIs and controllers that make up the runtime for Flux v2.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The APIs comprise Kubernetes custom resources, which can be created and updated by a cluster user, or by other automation tooling</a:t>
            </a:r>
            <a:endParaRPr lang="en-US" sz="2400" b="1" i="1" dirty="0">
              <a:solidFill>
                <a:schemeClr val="tx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B7B551-9793-47E3-5858-64B6A534F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0" y="1905496"/>
            <a:ext cx="12545560" cy="823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50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801950" y="924488"/>
            <a:ext cx="11924700" cy="98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Source Controller</a:t>
            </a:r>
            <a:endParaRPr sz="4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1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352425"/>
            <a:ext cx="16383001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65;p22">
            <a:extLst>
              <a:ext uri="{FF2B5EF4-FFF2-40B4-BE49-F238E27FC236}">
                <a16:creationId xmlns:a16="http://schemas.microsoft.com/office/drawing/2014/main" id="{2BB1FD1C-6808-DD88-686B-A07EB8451803}"/>
              </a:ext>
            </a:extLst>
          </p:cNvPr>
          <p:cNvSpPr txBox="1"/>
          <p:nvPr/>
        </p:nvSpPr>
        <p:spPr>
          <a:xfrm>
            <a:off x="952499" y="2477558"/>
            <a:ext cx="16383001" cy="188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The main role of the source management component is to provide a common interface for artifacts acquisition. The source API defines a set of Kubernetes objects that cluster admins and various automated operators can interact with to offload the Git and Helm repositories operations to a dedicated controller.</a:t>
            </a:r>
            <a:endParaRPr lang="en-US" sz="2400" b="1" i="1" dirty="0">
              <a:solidFill>
                <a:schemeClr val="tx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2050" name="Picture 2" descr="Source Controller Diagram">
            <a:extLst>
              <a:ext uri="{FF2B5EF4-FFF2-40B4-BE49-F238E27FC236}">
                <a16:creationId xmlns:a16="http://schemas.microsoft.com/office/drawing/2014/main" id="{A5DA11FB-53E2-7B18-9BBA-FC9407050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674" y="3842936"/>
            <a:ext cx="12726650" cy="596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29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801950" y="924488"/>
            <a:ext cx="11924700" cy="98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Source Controller Features</a:t>
            </a:r>
            <a:endParaRPr sz="4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1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352425"/>
            <a:ext cx="16383001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65;p22">
            <a:extLst>
              <a:ext uri="{FF2B5EF4-FFF2-40B4-BE49-F238E27FC236}">
                <a16:creationId xmlns:a16="http://schemas.microsoft.com/office/drawing/2014/main" id="{2BB1FD1C-6808-DD88-686B-A07EB8451803}"/>
              </a:ext>
            </a:extLst>
          </p:cNvPr>
          <p:cNvSpPr txBox="1"/>
          <p:nvPr/>
        </p:nvSpPr>
        <p:spPr>
          <a:xfrm>
            <a:off x="952499" y="2477558"/>
            <a:ext cx="16383001" cy="515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rgbClr val="222222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rgbClr val="222222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algn="l"/>
            <a:endParaRPr lang="en-US" sz="2400" b="0" i="0" dirty="0">
              <a:solidFill>
                <a:srgbClr val="222222"/>
              </a:solidFill>
              <a:effectLst/>
              <a:latin typeface="montserrat" panose="000005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Validate source definitions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Authenticate to sources (SSH, user/password, API token)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Validate source authenticity (PGP)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Detect source changes based on update policies (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semver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Fetch resources on-demand and on-a-schedule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Package the fetched resources into a well-known format (tar.gz,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yaml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Make the artifacts addressable by their source identifier (sha, version,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ts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Make the artifacts available in-cluster to interested 3rd parties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Notify interested 3rd parties of source changes and availability (status conditions, events, hooks)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tx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0260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801950" y="924488"/>
            <a:ext cx="11924700" cy="98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Kustomize Controller</a:t>
            </a:r>
            <a:endParaRPr sz="4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1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352425"/>
            <a:ext cx="16383001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65;p22">
            <a:extLst>
              <a:ext uri="{FF2B5EF4-FFF2-40B4-BE49-F238E27FC236}">
                <a16:creationId xmlns:a16="http://schemas.microsoft.com/office/drawing/2014/main" id="{2BB1FD1C-6808-DD88-686B-A07EB8451803}"/>
              </a:ext>
            </a:extLst>
          </p:cNvPr>
          <p:cNvSpPr txBox="1"/>
          <p:nvPr/>
        </p:nvSpPr>
        <p:spPr>
          <a:xfrm>
            <a:off x="952499" y="2477558"/>
            <a:ext cx="16383001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The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kustomize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-controller is a Kubernetes operator, specialized in running continuous delivery pipelines for infrastructure and workloads defined with Kubernetes manifests and assembled with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Kustomize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.</a:t>
            </a:r>
            <a:endParaRPr lang="en-US" sz="2400" b="1" i="1" dirty="0">
              <a:solidFill>
                <a:schemeClr val="tx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3074" name="Picture 2" descr="Kustomize Controller Diagram">
            <a:extLst>
              <a:ext uri="{FF2B5EF4-FFF2-40B4-BE49-F238E27FC236}">
                <a16:creationId xmlns:a16="http://schemas.microsoft.com/office/drawing/2014/main" id="{2748A905-2955-19F9-57AD-DBD933055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21" y="3380465"/>
            <a:ext cx="10588956" cy="690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10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801950" y="924488"/>
            <a:ext cx="11924700" cy="98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5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Kustomize</a:t>
            </a:r>
            <a:r>
              <a:rPr lang="en-US" sz="4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Controller </a:t>
            </a:r>
            <a:r>
              <a:rPr lang="en" sz="4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endParaRPr sz="4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1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352425"/>
            <a:ext cx="16383001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65;p22">
            <a:extLst>
              <a:ext uri="{FF2B5EF4-FFF2-40B4-BE49-F238E27FC236}">
                <a16:creationId xmlns:a16="http://schemas.microsoft.com/office/drawing/2014/main" id="{2BB1FD1C-6808-DD88-686B-A07EB8451803}"/>
              </a:ext>
            </a:extLst>
          </p:cNvPr>
          <p:cNvSpPr txBox="1"/>
          <p:nvPr/>
        </p:nvSpPr>
        <p:spPr>
          <a:xfrm>
            <a:off x="952499" y="2477558"/>
            <a:ext cx="16383001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22222"/>
              </a:solidFill>
              <a:effectLst/>
              <a:latin typeface="montserrat" panose="000005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montserrat" panose="000005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22222"/>
              </a:solidFill>
              <a:effectLst/>
              <a:latin typeface="montserrat" panose="000005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Reconciles the cluster state from multiple sources (provided by source-controller)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Generates manifests with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Kustomize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 (from plain Kubernetes YAMLs or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Kustomize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 overlays)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Decrypts Kubernetes secrets with Mozilla SOPS and KMS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Validates manifests against Kubernetes API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Impersonates service accounts (multi-tenancy RBAC)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Health assessment of the deployed workloads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Runs pipelines in a specific order (depends-on relationship)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Prunes objects removed from source (garbage collection)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Reports cluster state changes (alerting provided by notification-controller)</a:t>
            </a:r>
          </a:p>
        </p:txBody>
      </p:sp>
    </p:spTree>
    <p:extLst>
      <p:ext uri="{BB962C8B-B14F-4D97-AF65-F5344CB8AC3E}">
        <p14:creationId xmlns:p14="http://schemas.microsoft.com/office/powerpoint/2010/main" val="2587114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1035</Words>
  <Application>Microsoft Office PowerPoint</Application>
  <PresentationFormat>Custom</PresentationFormat>
  <Paragraphs>123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Radu Neda</dc:creator>
  <cp:lastModifiedBy>Radu Neda</cp:lastModifiedBy>
  <cp:revision>48</cp:revision>
  <dcterms:modified xsi:type="dcterms:W3CDTF">2024-04-24T10:00:43Z</dcterms:modified>
</cp:coreProperties>
</file>