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81" r:id="rId3"/>
    <p:sldId id="283" r:id="rId4"/>
    <p:sldId id="284" r:id="rId5"/>
    <p:sldId id="285" r:id="rId6"/>
    <p:sldId id="282" r:id="rId7"/>
    <p:sldId id="293" r:id="rId8"/>
    <p:sldId id="295" r:id="rId9"/>
    <p:sldId id="286" r:id="rId10"/>
    <p:sldId id="287" r:id="rId11"/>
    <p:sldId id="288" r:id="rId12"/>
    <p:sldId id="294" r:id="rId13"/>
    <p:sldId id="289" r:id="rId14"/>
    <p:sldId id="290" r:id="rId15"/>
    <p:sldId id="291" r:id="rId16"/>
    <p:sldId id="292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280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A3A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608" autoAdjust="0"/>
  </p:normalViewPr>
  <p:slideViewPr>
    <p:cSldViewPr snapToGrid="0">
      <p:cViewPr varScale="1">
        <p:scale>
          <a:sx n="101" d="100"/>
          <a:sy n="101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202" d="100"/>
          <a:sy n="202" d="100"/>
        </p:scale>
        <p:origin x="1284" y="-32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DF1C0-B6EC-4777-BB13-E4CA4B7FE831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983BB-63A9-4961-95EB-125CD7317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490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1AA6FCC-4C56-429F-9F15-A75E60CEA6B0}"/>
              </a:ext>
            </a:extLst>
          </p:cNvPr>
          <p:cNvCxnSpPr/>
          <p:nvPr userDrawn="1"/>
        </p:nvCxnSpPr>
        <p:spPr>
          <a:xfrm>
            <a:off x="948907" y="6367294"/>
            <a:ext cx="111108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7CB1B7-1944-4295-A29B-EBEC9E6C92C3}"/>
              </a:ext>
            </a:extLst>
          </p:cNvPr>
          <p:cNvSpPr txBox="1"/>
          <p:nvPr userDrawn="1"/>
        </p:nvSpPr>
        <p:spPr>
          <a:xfrm>
            <a:off x="948908" y="6411868"/>
            <a:ext cx="17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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Sokolov A.V.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08B521C-025F-4D93-8646-70369556A1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4" y="5819155"/>
            <a:ext cx="807625" cy="80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2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25ED6-79FD-4518-8754-6B992BBA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6DFB84-F20D-447E-9E34-3E2344D2A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5FCF16-2EFE-4D5B-9BBD-92DD9E64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8385-4412-4670-B770-BA61C735C907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3E36C8-634C-4FAD-AE4B-CCBE9F0D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C93BE6-D024-474E-B31F-76D2D873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57CC-B0EC-4068-A307-81851E8F9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81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D54CAF3-DF18-4815-9C78-6AC28FAB2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70E767-406D-4875-93A6-172415CFD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E117DA-B5A1-42D4-9012-F84AE33C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8385-4412-4670-B770-BA61C735C907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C30B89-1C4E-4935-87C6-0925442E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0DD22A-E33E-4073-9526-B8B4D9D6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57CC-B0EC-4068-A307-81851E8F9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69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2C723-D4A1-4B70-A4C4-AAC4768E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EB1E4C-607E-4923-AB1C-8965CDDF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0A1B04-FD7F-4185-89AE-CF82D142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8385-4412-4670-B770-BA61C735C907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E61DCD-84B4-4F46-9598-DBF6BEC8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2D4252-C7FD-450F-849F-A0789E9C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57CC-B0EC-4068-A307-81851E8F9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24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94389-2C50-495F-AA99-49874ABC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706F82-0263-4805-90FD-D10EAF8BC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60AA97-C643-4265-A03A-F3248490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8385-4412-4670-B770-BA61C735C907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46C1D-B3C7-4132-A068-E04270ED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58BC38-2B0E-4FF3-BFB7-A469319B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57CC-B0EC-4068-A307-81851E8F9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96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4749E-94F6-442B-B18F-08804A45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BD1F73-8536-40D9-98C2-A859A3BEF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EE54F2-0E77-47CE-95FA-A014A1566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C2471E-82AD-4C2C-AC05-AF6C3BFE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8385-4412-4670-B770-BA61C735C907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DDDF34-EB1C-47E2-BDCE-47286BC9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3D18BC-B2C6-428C-B66B-B897DA80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57CC-B0EC-4068-A307-81851E8F9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79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2CC23A-C65A-44BF-85EC-1E3F87EC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64387A-BB0D-446E-8E1A-ADBC38739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D0F6D7-C6AA-418E-8D0F-B5971C9B6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D9D8B9-D5B5-4212-BA57-F2F3B6EF0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84F2A3-04B9-4EFB-B533-EE3FF875F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C92348E-71DB-410B-BDEE-39671C3D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8385-4412-4670-B770-BA61C735C907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BAE468-4EC8-4040-9ABF-6525C783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0745E1-B4AC-4078-8407-0B54D7EE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57CC-B0EC-4068-A307-81851E8F9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6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79330-2A0F-467F-ABFC-FC945F8F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9844C7D-ADBE-45CB-A24A-FBEF614D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8385-4412-4670-B770-BA61C735C907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900EC2-43F9-4079-A46B-100732C5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D8BFF9-DEFB-47DC-A2B0-9244EB6B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57CC-B0EC-4068-A307-81851E8F9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52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A62102BC-D59B-4E88-BFA6-F57297BF46BE}"/>
              </a:ext>
            </a:extLst>
          </p:cNvPr>
          <p:cNvCxnSpPr/>
          <p:nvPr userDrawn="1"/>
        </p:nvCxnSpPr>
        <p:spPr>
          <a:xfrm>
            <a:off x="948907" y="6367294"/>
            <a:ext cx="111108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9DD423-FA98-4C7C-81A5-3E6CAB130253}"/>
              </a:ext>
            </a:extLst>
          </p:cNvPr>
          <p:cNvSpPr txBox="1"/>
          <p:nvPr userDrawn="1"/>
        </p:nvSpPr>
        <p:spPr>
          <a:xfrm>
            <a:off x="948908" y="6411868"/>
            <a:ext cx="17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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Sokolov A.V.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57B8DA-D443-4A5B-9DF0-1E2B961015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4" y="5819155"/>
            <a:ext cx="807625" cy="80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9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6245B-D574-4CA0-AC91-EBCA8E08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1E4965-874A-49C0-8FFE-249E72EE9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183D1D-5002-4DDD-97AF-CB8E20AB6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40DBDB-DEB4-42AE-8AB9-9DA74D5E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8385-4412-4670-B770-BA61C735C907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35B217-DF5D-46AD-B12E-44882ACA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EF525E-DEF9-4829-BFAC-6573CF9F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57CC-B0EC-4068-A307-81851E8F9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5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B5A53-2577-4526-8334-F30D9FF7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19F6A8B-810B-4E0B-A66E-948CD3E46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BC63E5-9901-429A-9ECB-1AA71CF47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A27397-A18C-4410-84D8-21E0B971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8385-4412-4670-B770-BA61C735C907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622F40-E59C-44EB-B4CC-17555DE2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718BC2-8C30-42B1-8BA0-4BCC2157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57CC-B0EC-4068-A307-81851E8F9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93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21A5F-B4B3-45D1-8097-4CF94611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37F49B-E3FE-4AA4-B7A8-A8BEDDCAD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516943-A316-4211-A09C-62B35F707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E8385-4412-4670-B770-BA61C735C907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676005-70C6-498C-A3F4-ACFA26B9F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28AAFA-014A-4F13-9DAD-5B5AEC531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757CC-B0EC-4068-A307-81851E8F9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:a16="http://schemas.microsoft.com/office/drawing/2014/main" id="{E38C1E02-BC3F-49C4-8454-56E06F765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988" y="413886"/>
            <a:ext cx="9853261" cy="482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uk-UA" dirty="0">
                <a:solidFill>
                  <a:srgbClr val="000000"/>
                </a:solidFill>
                <a:cs typeface="Arial" panose="020B0604020202020204" pitchFamily="34" charset="0"/>
              </a:rPr>
              <a:t>Кафедра кібербезпеки та програмного забезпечення </a:t>
            </a:r>
            <a:r>
              <a:rPr lang="uk-UA" sz="3200" b="1" dirty="0">
                <a:cs typeface="Arial" panose="020B0604020202020204" pitchFamily="34" charset="0"/>
              </a:rPr>
              <a:t>Національний університет</a:t>
            </a:r>
          </a:p>
          <a:p>
            <a:pPr algn="ctr"/>
            <a:r>
              <a:rPr lang="uk-UA" sz="3200" b="1" dirty="0">
                <a:cs typeface="Arial" panose="020B0604020202020204" pitchFamily="34" charset="0"/>
              </a:rPr>
              <a:t>«Одеська політехніка» </a:t>
            </a:r>
          </a:p>
          <a:p>
            <a:pPr algn="ctr"/>
            <a:endParaRPr lang="uk-UA" altLang="en-US" sz="3600" b="1" dirty="0">
              <a:solidFill>
                <a:srgbClr val="000066"/>
              </a:solidFill>
            </a:endParaRPr>
          </a:p>
          <a:p>
            <a:pPr algn="ctr"/>
            <a:r>
              <a:rPr lang="uk-UA" altLang="en-US" sz="4000" b="1" dirty="0">
                <a:solidFill>
                  <a:srgbClr val="3A3A6D"/>
                </a:solidFill>
              </a:rPr>
              <a:t>Сучасні проблеми захисту інформації та методи їх рішення</a:t>
            </a:r>
          </a:p>
          <a:p>
            <a:pPr algn="ctr"/>
            <a:endParaRPr lang="uk-UA" altLang="en-US" sz="1600" b="1" dirty="0">
              <a:solidFill>
                <a:srgbClr val="000066"/>
              </a:solidFill>
            </a:endParaRPr>
          </a:p>
          <a:p>
            <a:pPr algn="ctr"/>
            <a:r>
              <a:rPr lang="uk-UA" altLang="en-US" sz="4400" b="1">
                <a:solidFill>
                  <a:srgbClr val="800000"/>
                </a:solidFill>
              </a:rPr>
              <a:t>Лекція 1:</a:t>
            </a:r>
            <a:r>
              <a:rPr lang="en-US" altLang="en-US" sz="4400" b="1" dirty="0">
                <a:solidFill>
                  <a:srgbClr val="800000"/>
                </a:solidFill>
              </a:rPr>
              <a:t> </a:t>
            </a:r>
            <a:r>
              <a:rPr lang="uk-UA" altLang="en-US" sz="4400" b="1" dirty="0">
                <a:solidFill>
                  <a:srgbClr val="800000"/>
                </a:solidFill>
              </a:rPr>
              <a:t>Послідовності де </a:t>
            </a:r>
            <a:r>
              <a:rPr lang="uk-UA" altLang="en-US" sz="4400" b="1" dirty="0" err="1">
                <a:solidFill>
                  <a:srgbClr val="800000"/>
                </a:solidFill>
              </a:rPr>
              <a:t>Брейна</a:t>
            </a:r>
            <a:r>
              <a:rPr lang="uk-UA" altLang="en-US" sz="4400" b="1" dirty="0">
                <a:solidFill>
                  <a:srgbClr val="800000"/>
                </a:solidFill>
              </a:rPr>
              <a:t> і їх застосування у </a:t>
            </a:r>
            <a:r>
              <a:rPr lang="uk-UA" altLang="en-US" sz="4400" b="1" dirty="0" err="1">
                <a:solidFill>
                  <a:srgbClr val="800000"/>
                </a:solidFill>
              </a:rPr>
              <a:t>кібербезпеці</a:t>
            </a:r>
            <a:endParaRPr lang="uk-UA" altLang="en-US" sz="4400" b="1" dirty="0">
              <a:solidFill>
                <a:srgbClr val="800000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0F6D2439-DE44-4054-BAA3-BA95C9DF4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289" y="5061486"/>
            <a:ext cx="8382000" cy="956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uk-UA" sz="3200" b="1" dirty="0" err="1">
                <a:solidFill>
                  <a:schemeClr val="accent2"/>
                </a:solidFill>
                <a:latin typeface="Arial" charset="0"/>
                <a:ea typeface="ＭＳ Ｐゴシック" charset="0"/>
              </a:rPr>
              <a:t>д.т.н</a:t>
            </a:r>
            <a:r>
              <a:rPr lang="uk-UA" sz="3200" b="1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., проф. Соколов Артем Вікторович</a:t>
            </a:r>
            <a:endParaRPr lang="en-US" sz="3200" b="1" dirty="0">
              <a:solidFill>
                <a:schemeClr val="accent2"/>
              </a:solidFill>
              <a:latin typeface="Arial" charset="0"/>
              <a:ea typeface="ＭＳ Ｐゴシック" charset="0"/>
            </a:endParaRP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E-mail: radiosquid@gmail.com</a:t>
            </a:r>
          </a:p>
        </p:txBody>
      </p:sp>
    </p:spTree>
    <p:extLst>
      <p:ext uri="{BB962C8B-B14F-4D97-AF65-F5344CB8AC3E}">
        <p14:creationId xmlns:p14="http://schemas.microsoft.com/office/powerpoint/2010/main" val="171112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842E0EB-DB84-4941-A131-0716BE9F0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590550"/>
            <a:ext cx="10696575" cy="403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6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03813F-046B-4B68-A4A6-00A5F01D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7" y="228601"/>
            <a:ext cx="1028724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65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2E1337-E156-45C8-BC92-0D3DFB09B4BB}"/>
              </a:ext>
            </a:extLst>
          </p:cNvPr>
          <p:cNvSpPr txBox="1"/>
          <p:nvPr/>
        </p:nvSpPr>
        <p:spPr>
          <a:xfrm>
            <a:off x="523876" y="371475"/>
            <a:ext cx="10944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Виконуючи представлений метод неважко знайти повний клас утворюючих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-послідовностей довжини 16.</a:t>
            </a:r>
            <a:endParaRPr lang="LID4096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C51993D-4515-4769-86E2-09A24FA9F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838122"/>
              </p:ext>
            </p:extLst>
          </p:nvPr>
        </p:nvGraphicFramePr>
        <p:xfrm>
          <a:off x="2009775" y="1343025"/>
          <a:ext cx="6353175" cy="463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5143500" imgH="3771900" progId="Equation.DSMT4">
                  <p:embed/>
                </p:oleObj>
              </mc:Choice>
              <mc:Fallback>
                <p:oleObj name="Equation" r:id="rId3" imgW="5143500" imgH="3771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1343025"/>
                        <a:ext cx="6353175" cy="46386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2377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4D5DF7A-4C24-4886-BF80-35A977A41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26" y="542776"/>
            <a:ext cx="11085899" cy="364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7AF6E7C-83C1-4BE9-961C-E1ED1F8C5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10" y="304800"/>
            <a:ext cx="9594005" cy="54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99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D21324-7547-439B-ADB3-ECA285125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57" y="507540"/>
            <a:ext cx="11207007" cy="380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77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A27AD57-903D-4928-8C9D-F7F679BF6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51" y="232109"/>
            <a:ext cx="10607888" cy="562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68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F0160C7-5714-4013-B4F3-CCE048880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23850"/>
            <a:ext cx="112776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73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C368EBB-E433-44FC-814A-493C2BBCB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371475"/>
            <a:ext cx="115538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18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EFD5FB7-0686-41F5-8155-918BDEA1B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309562"/>
            <a:ext cx="113919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3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73402-96CF-4B5F-8D01-4B5E17557D6E}"/>
              </a:ext>
            </a:extLst>
          </p:cNvPr>
          <p:cNvSpPr/>
          <p:nvPr/>
        </p:nvSpPr>
        <p:spPr>
          <a:xfrm>
            <a:off x="613653" y="429964"/>
            <a:ext cx="10964694" cy="563231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Важливою конструкцією, що застосовується як у криптографії, так і у інших напрямках інформаційних технологій є регістри зсуву з лінійним зворотним зв'язком (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, скорочено LFSR, або РЗЛЗЗ).</a:t>
            </a:r>
          </a:p>
          <a:p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Регістр зсуву утворений множиною комірок пам'яті, у кожній з яких записано один біт інформації.</a:t>
            </a:r>
          </a:p>
          <a:p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На початку роботи комірки містять секретний ключ.</a:t>
            </a:r>
          </a:p>
          <a:p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На кожному кроці вміст комірок пропускається через функцію, яка називається функцією зворотного зв'язку, яка зазвичай заснована на первісному незвідному поліномі. Значення, що виробляється цією функцією, записується в крайню ліву комірку регістра, при цьому всі біти зсуваються на одну позицію вправо, а крайній правий біт залишає регістр, і саме він є вихідним значенням регістра на цьому кроці.</a:t>
            </a:r>
          </a:p>
        </p:txBody>
      </p:sp>
    </p:spTree>
    <p:extLst>
      <p:ext uri="{BB962C8B-B14F-4D97-AF65-F5344CB8AC3E}">
        <p14:creationId xmlns:p14="http://schemas.microsoft.com/office/powerpoint/2010/main" val="1961151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C8A49C0-9643-48C7-94FE-94CEE4A1F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00" y="104775"/>
            <a:ext cx="9516226" cy="601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97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1D5747C-0F78-4CDF-9B0C-83B4C33F7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300037"/>
            <a:ext cx="10715625" cy="385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64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EE39868-A333-41CD-8676-E0D5E1CCF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6687"/>
            <a:ext cx="10477500" cy="512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24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AD09EC9-4E66-489E-9B81-E8D9E3EB8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316134"/>
            <a:ext cx="10363200" cy="519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63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921481E-3F68-404A-9E33-3B1843131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406113"/>
            <a:ext cx="11289533" cy="397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34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A93E292-F067-4268-8BA3-49BDC954B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412349"/>
            <a:ext cx="10410274" cy="337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4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791911B-98A5-485B-9ABE-B1D6C2619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19666"/>
            <a:ext cx="10520154" cy="539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21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A4A55E6-DC3E-406A-90BF-8FE3D3C99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428403"/>
            <a:ext cx="10753725" cy="352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99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4D247B-5248-498D-B4E4-63C9CE883875}"/>
              </a:ext>
            </a:extLst>
          </p:cNvPr>
          <p:cNvSpPr txBox="1"/>
          <p:nvPr/>
        </p:nvSpPr>
        <p:spPr>
          <a:xfrm>
            <a:off x="2566436" y="1971040"/>
            <a:ext cx="75729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3600" dirty="0">
                <a:solidFill>
                  <a:srgbClr val="3A3A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цьому наша лекція завершена.</a:t>
            </a:r>
          </a:p>
          <a:p>
            <a:pPr algn="ctr"/>
            <a:endParaRPr lang="uk-UA" sz="3600" dirty="0">
              <a:solidFill>
                <a:srgbClr val="3A3A6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uk-UA" sz="3600" dirty="0">
                <a:solidFill>
                  <a:srgbClr val="3A3A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Дякую за увагу.</a:t>
            </a:r>
          </a:p>
        </p:txBody>
      </p:sp>
    </p:spTree>
    <p:extLst>
      <p:ext uri="{BB962C8B-B14F-4D97-AF65-F5344CB8AC3E}">
        <p14:creationId xmlns:p14="http://schemas.microsoft.com/office/powerpoint/2010/main" val="271955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3491B9C-2D85-45E9-8E2D-EA84198F6CC6}"/>
              </a:ext>
            </a:extLst>
          </p:cNvPr>
          <p:cNvSpPr/>
          <p:nvPr/>
        </p:nvSpPr>
        <p:spPr>
          <a:xfrm>
            <a:off x="1505446" y="551279"/>
            <a:ext cx="7118231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Наприклад, для первісного незвідного полінома.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9331799-58E9-49F7-B011-84E7D5CD2840}"/>
              </a:ext>
            </a:extLst>
          </p:cNvPr>
          <p:cNvSpPr/>
          <p:nvPr/>
        </p:nvSpPr>
        <p:spPr>
          <a:xfrm>
            <a:off x="1505446" y="2780705"/>
            <a:ext cx="3759812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схема РЗЛЗЗ має вигляд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2337454D-2054-4CB1-9CA4-ED3CE03B6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080328"/>
              </p:ext>
            </p:extLst>
          </p:nvPr>
        </p:nvGraphicFramePr>
        <p:xfrm>
          <a:off x="2783979" y="1787352"/>
          <a:ext cx="1941142" cy="435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1308371" imgH="293348" progId="Equation.DSMT4">
                  <p:embed/>
                </p:oleObj>
              </mc:Choice>
              <mc:Fallback>
                <p:oleObj name="Equation" r:id="rId3" imgW="1308371" imgH="29334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3979" y="1787352"/>
                        <a:ext cx="1941142" cy="4358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7B724D74-1961-4A91-AE2B-7795448E3C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492884"/>
              </p:ext>
            </p:extLst>
          </p:nvPr>
        </p:nvGraphicFramePr>
        <p:xfrm>
          <a:off x="8067040" y="1724056"/>
          <a:ext cx="2012524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5" imgW="1155281" imgH="265599" progId="Equation.DSMT4">
                  <p:embed/>
                </p:oleObj>
              </mc:Choice>
              <mc:Fallback>
                <p:oleObj name="Equation" r:id="rId5" imgW="1155281" imgH="26559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67040" y="1724056"/>
                        <a:ext cx="2012524" cy="46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DBF92E7-597F-4772-8A90-47B956AAE655}"/>
              </a:ext>
            </a:extLst>
          </p:cNvPr>
          <p:cNvSpPr/>
          <p:nvPr/>
        </p:nvSpPr>
        <p:spPr>
          <a:xfrm>
            <a:off x="2493812" y="3581322"/>
            <a:ext cx="891540" cy="81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LID4096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288561C-B5A6-4D64-8BFF-70ACCA3C67CC}"/>
              </a:ext>
            </a:extLst>
          </p:cNvPr>
          <p:cNvSpPr/>
          <p:nvPr/>
        </p:nvSpPr>
        <p:spPr>
          <a:xfrm>
            <a:off x="4036862" y="3581321"/>
            <a:ext cx="891540" cy="81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LID4096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6BEF6EE-ABCE-4226-A160-23CFAD7938F0}"/>
              </a:ext>
            </a:extLst>
          </p:cNvPr>
          <p:cNvSpPr/>
          <p:nvPr/>
        </p:nvSpPr>
        <p:spPr>
          <a:xfrm>
            <a:off x="5579912" y="3581320"/>
            <a:ext cx="891540" cy="81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endParaRPr lang="LID4096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CB2B669-F944-4DB5-BC04-CC8405C9E0E1}"/>
              </a:ext>
            </a:extLst>
          </p:cNvPr>
          <p:cNvSpPr/>
          <p:nvPr/>
        </p:nvSpPr>
        <p:spPr>
          <a:xfrm>
            <a:off x="7154712" y="3581320"/>
            <a:ext cx="891540" cy="81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endParaRPr lang="LID4096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5202029-8558-4D6D-94BB-B011A86C2626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385352" y="3990926"/>
            <a:ext cx="6515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DBD1C2A-31A7-4CC1-B0BA-168052B45C7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928402" y="3990925"/>
            <a:ext cx="6515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87293EC-1DB9-457E-943A-E4B685F0E81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471452" y="3990925"/>
            <a:ext cx="683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BBE1E5D4-9A39-4EC3-932C-E030036E181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046252" y="3990924"/>
            <a:ext cx="4805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Овал 24">
            <a:extLst>
              <a:ext uri="{FF2B5EF4-FFF2-40B4-BE49-F238E27FC236}">
                <a16:creationId xmlns:a16="http://schemas.microsoft.com/office/drawing/2014/main" id="{80C0FB29-F201-467B-A194-F1391DEAA90F}"/>
              </a:ext>
            </a:extLst>
          </p:cNvPr>
          <p:cNvSpPr/>
          <p:nvPr/>
        </p:nvSpPr>
        <p:spPr>
          <a:xfrm>
            <a:off x="6516082" y="4892040"/>
            <a:ext cx="59400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BD7D936-1898-4272-9E38-41C57AE85968}"/>
              </a:ext>
            </a:extLst>
          </p:cNvPr>
          <p:cNvCxnSpPr>
            <a:stCxn id="25" idx="0"/>
            <a:endCxn id="25" idx="4"/>
          </p:cNvCxnSpPr>
          <p:nvPr/>
        </p:nvCxnSpPr>
        <p:spPr>
          <a:xfrm>
            <a:off x="6813082" y="4892040"/>
            <a:ext cx="0" cy="594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3814744C-33F2-4A63-B388-FB04F3A31138}"/>
              </a:ext>
            </a:extLst>
          </p:cNvPr>
          <p:cNvCxnSpPr>
            <a:cxnSpLocks/>
            <a:stCxn id="25" idx="2"/>
            <a:endCxn id="25" idx="6"/>
          </p:cNvCxnSpPr>
          <p:nvPr/>
        </p:nvCxnSpPr>
        <p:spPr>
          <a:xfrm>
            <a:off x="6516082" y="5189220"/>
            <a:ext cx="59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A281E1E-C0CA-422E-B385-0A04BF8D840A}"/>
              </a:ext>
            </a:extLst>
          </p:cNvPr>
          <p:cNvCxnSpPr>
            <a:endCxn id="25" idx="0"/>
          </p:cNvCxnSpPr>
          <p:nvPr/>
        </p:nvCxnSpPr>
        <p:spPr>
          <a:xfrm>
            <a:off x="6813082" y="3990924"/>
            <a:ext cx="0" cy="90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2BC90AD7-CF4D-455F-89DD-E55419359A89}"/>
              </a:ext>
            </a:extLst>
          </p:cNvPr>
          <p:cNvCxnSpPr>
            <a:stCxn id="25" idx="2"/>
            <a:endCxn id="9" idx="1"/>
          </p:cNvCxnSpPr>
          <p:nvPr/>
        </p:nvCxnSpPr>
        <p:spPr>
          <a:xfrm rot="10800000">
            <a:off x="2493812" y="3990928"/>
            <a:ext cx="4022270" cy="1198293"/>
          </a:xfrm>
          <a:prstGeom prst="bentConnector3">
            <a:avLst>
              <a:gd name="adj1" fmla="val 1056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29A9F7D6-CF89-40E1-868D-91031A3914F6}"/>
              </a:ext>
            </a:extLst>
          </p:cNvPr>
          <p:cNvCxnSpPr>
            <a:endCxn id="25" idx="6"/>
          </p:cNvCxnSpPr>
          <p:nvPr/>
        </p:nvCxnSpPr>
        <p:spPr>
          <a:xfrm rot="5400000">
            <a:off x="7099151" y="4001855"/>
            <a:ext cx="1198296" cy="11764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7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3491B9C-2D85-45E9-8E2D-EA84198F6CC6}"/>
              </a:ext>
            </a:extLst>
          </p:cNvPr>
          <p:cNvSpPr/>
          <p:nvPr/>
        </p:nvSpPr>
        <p:spPr>
          <a:xfrm>
            <a:off x="751066" y="574139"/>
            <a:ext cx="11239004" cy="526297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Тоді як згенерована на основі даної схеми і вихідного стану 1111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uk-UA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-послідовність має вигляд:</a:t>
            </a:r>
          </a:p>
          <a:p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111100010011010</a:t>
            </a:r>
          </a:p>
          <a:p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Ми бачимо, що дана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-послідовність довжини 15 має 8 одиниць і 7 нулів.</a:t>
            </a:r>
          </a:p>
          <a:p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Відомо, що якщо додати до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-послідовності символ 0 у підпослідовність з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нулів, де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, а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– довжина послідовності, ми отримаємо послідовність де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Брейна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Тобто, в нашому випадку отримуємо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послідовінсть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де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Брейна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1111000010011010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2F2D62AD-2A05-4D35-A6BD-EC86699190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230362"/>
              </p:ext>
            </p:extLst>
          </p:nvPr>
        </p:nvGraphicFramePr>
        <p:xfrm>
          <a:off x="2299653" y="3511352"/>
          <a:ext cx="1841152" cy="524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1029810" imgH="293348" progId="Equation.DSMT4">
                  <p:embed/>
                </p:oleObj>
              </mc:Choice>
              <mc:Fallback>
                <p:oleObj name="Equation" r:id="rId3" imgW="1029810" imgH="29334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9653" y="3511352"/>
                        <a:ext cx="1841152" cy="524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30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210760-362F-45BA-974B-84E1E9301167}"/>
              </a:ext>
            </a:extLst>
          </p:cNvPr>
          <p:cNvSpPr txBox="1"/>
          <p:nvPr/>
        </p:nvSpPr>
        <p:spPr>
          <a:xfrm>
            <a:off x="911542" y="445681"/>
            <a:ext cx="106784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2400" dirty="0">
                <a:latin typeface="Arial" panose="020B0604020202020204" pitchFamily="34" charset="0"/>
                <a:cs typeface="Arial" panose="020B0604020202020204" pitchFamily="34" charset="0"/>
              </a:rPr>
              <a:t>Двійкова псевдовипадкова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послідовність де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Брейна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  <a:r>
              <a:rPr lang="LID4096" sz="2400" dirty="0">
                <a:latin typeface="Arial" panose="020B0604020202020204" pitchFamily="34" charset="0"/>
                <a:cs typeface="Arial" panose="020B0604020202020204" pitchFamily="34" charset="0"/>
              </a:rPr>
              <a:t>-послідовність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, послідовність з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грамним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розподілом)</a:t>
            </a:r>
            <a:r>
              <a:rPr lang="LID4096" sz="2400" dirty="0">
                <a:latin typeface="Arial" panose="020B0604020202020204" pitchFamily="34" charset="0"/>
                <a:cs typeface="Arial" panose="020B0604020202020204" pitchFamily="34" charset="0"/>
              </a:rPr>
              <a:t> періоду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N=2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ID4096" sz="2400" dirty="0">
                <a:latin typeface="Arial" panose="020B0604020202020204" pitchFamily="34" charset="0"/>
                <a:cs typeface="Arial" panose="020B0604020202020204" pitchFamily="34" charset="0"/>
              </a:rPr>
              <a:t>— послідовність, у  якій кожна серія з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ID4096" sz="2400" dirty="0">
                <a:latin typeface="Arial" panose="020B0604020202020204" pitchFamily="34" charset="0"/>
                <a:cs typeface="Arial" panose="020B0604020202020204" pitchFamily="34" charset="0"/>
              </a:rPr>
              <a:t>біт зустрічається на замкненому циклі точно один раз.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Послідовності де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Брейна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були вперше відкриті ще у Стародавній Індії, однак їх точний математичний опис був запропонований де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Брейном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і сьогодні вони знаходять свої застосування у криптографії (зокрема, для здійснення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криптоаналітичних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атак, а також для синтезу економічних конструкцій підстановки), теорії сигналів, а також у інших областях науки і техніки.</a:t>
            </a:r>
            <a:endParaRPr lang="LID4096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8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745BBC-9AC9-4132-9DB6-9F450B0ED523}"/>
              </a:ext>
            </a:extLst>
          </p:cNvPr>
          <p:cNvSpPr txBox="1"/>
          <p:nvPr/>
        </p:nvSpPr>
        <p:spPr>
          <a:xfrm>
            <a:off x="674370" y="480060"/>
            <a:ext cx="9921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Доведемо, що синтезована нами послідовність дійсно є послідовністю де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Брейна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. Для цього розглянемо серії з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-біт:</a:t>
            </a:r>
          </a:p>
          <a:p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1111000010011010 </a:t>
            </a:r>
            <a:r>
              <a:rPr lang="uk-UA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1111000010011010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D7F83C-C78A-4B9A-9E4D-33791681937F}"/>
              </a:ext>
            </a:extLst>
          </p:cNvPr>
          <p:cNvSpPr txBox="1"/>
          <p:nvPr/>
        </p:nvSpPr>
        <p:spPr>
          <a:xfrm>
            <a:off x="923925" y="1670000"/>
            <a:ext cx="12287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0000 - 1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0001 - 1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0010 - 1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0011 - 1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0100 - 1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0101 - 1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0110 - 1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0111 - 1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000 - 1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1001 - 1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010 - 1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011 - 1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100 - 1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101 - 1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110 - 1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111 - 1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67A8D-5A0A-4F1A-B5FC-E90AD6D67074}"/>
              </a:ext>
            </a:extLst>
          </p:cNvPr>
          <p:cNvSpPr txBox="1"/>
          <p:nvPr/>
        </p:nvSpPr>
        <p:spPr>
          <a:xfrm>
            <a:off x="2762250" y="2499957"/>
            <a:ext cx="8290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000 - 2</a:t>
            </a:r>
          </a:p>
          <a:p>
            <a:r>
              <a:rPr lang="en-US" dirty="0"/>
              <a:t>001 - 2</a:t>
            </a:r>
          </a:p>
          <a:p>
            <a:r>
              <a:rPr lang="en-US" dirty="0"/>
              <a:t>010 - 2</a:t>
            </a:r>
          </a:p>
          <a:p>
            <a:r>
              <a:rPr lang="en-US" dirty="0"/>
              <a:t>011 - 2</a:t>
            </a:r>
          </a:p>
          <a:p>
            <a:r>
              <a:rPr lang="en-US" dirty="0"/>
              <a:t>100 - 2</a:t>
            </a:r>
          </a:p>
          <a:p>
            <a:r>
              <a:rPr lang="en-US" dirty="0"/>
              <a:t>101 - 2</a:t>
            </a:r>
          </a:p>
          <a:p>
            <a:r>
              <a:rPr lang="en-US" dirty="0"/>
              <a:t>110 - 2</a:t>
            </a:r>
          </a:p>
          <a:p>
            <a:r>
              <a:rPr lang="en-US" dirty="0"/>
              <a:t>111 - 2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578C8-8A44-4F24-AACC-495CEF0BC1B3}"/>
              </a:ext>
            </a:extLst>
          </p:cNvPr>
          <p:cNvSpPr txBox="1"/>
          <p:nvPr/>
        </p:nvSpPr>
        <p:spPr>
          <a:xfrm>
            <a:off x="4333875" y="3147657"/>
            <a:ext cx="712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00 - 4</a:t>
            </a:r>
          </a:p>
          <a:p>
            <a:r>
              <a:rPr lang="en-US" dirty="0"/>
              <a:t>01 - 4</a:t>
            </a:r>
          </a:p>
          <a:p>
            <a:r>
              <a:rPr lang="en-US" dirty="0"/>
              <a:t>10 - 4</a:t>
            </a:r>
          </a:p>
          <a:p>
            <a:r>
              <a:rPr lang="en-US" dirty="0"/>
              <a:t>11 - 4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7C1B3-4FE2-46D2-BEBD-839981ABD755}"/>
              </a:ext>
            </a:extLst>
          </p:cNvPr>
          <p:cNvSpPr txBox="1"/>
          <p:nvPr/>
        </p:nvSpPr>
        <p:spPr>
          <a:xfrm>
            <a:off x="5608181" y="3482669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0 - 8</a:t>
            </a:r>
          </a:p>
          <a:p>
            <a:r>
              <a:rPr lang="en-US" dirty="0"/>
              <a:t>1 - 8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8411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CAA8F9-7921-4BED-9065-D0CECBF12A07}"/>
              </a:ext>
            </a:extLst>
          </p:cNvPr>
          <p:cNvSpPr txBox="1"/>
          <p:nvPr/>
        </p:nvSpPr>
        <p:spPr>
          <a:xfrm>
            <a:off x="600075" y="657225"/>
            <a:ext cx="1112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Очевидними є наступні властивості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-послідовностей: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Циклічний зсув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-послідовності є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-послідовністю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Інверсія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-послідовності є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-послідовністю</a:t>
            </a:r>
          </a:p>
          <a:p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Окрім того, лінійною назвемо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-послідовність, що може бути згенерована на основі РЗЛЗЗ. Інші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-послідовності є нелінійними.</a:t>
            </a:r>
          </a:p>
          <a:p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Зважаючи на дані властивості із метою розробки ефективних методів синтезу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-послідовностей введемо наступне визначення:</a:t>
            </a:r>
          </a:p>
          <a:p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Утворюючою назвемо таку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-послідовність, яка починається з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символів «0».</a:t>
            </a:r>
            <a:endParaRPr lang="LID4096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09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31D0981-5DC9-4EDA-B3BF-5A2EBD34E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48950"/>
            <a:ext cx="11291966" cy="536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8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AB68C43-3A48-4968-84D4-E3B140A0B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436316"/>
            <a:ext cx="11163300" cy="364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851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290406DC-377C-4870-A9B0-5656B50E7A59}" vid="{8CCE589D-CC00-4332-904F-93DB3444F9A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4735</TotalTime>
  <Words>564</Words>
  <Application>Microsoft Office PowerPoint</Application>
  <PresentationFormat>Широкоэкранный</PresentationFormat>
  <Paragraphs>80</Paragraphs>
  <Slides>28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Тема1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moonlight</dc:creator>
  <cp:lastModifiedBy>moonlight</cp:lastModifiedBy>
  <cp:revision>97</cp:revision>
  <dcterms:created xsi:type="dcterms:W3CDTF">2021-09-05T13:24:53Z</dcterms:created>
  <dcterms:modified xsi:type="dcterms:W3CDTF">2024-09-16T14:59:33Z</dcterms:modified>
</cp:coreProperties>
</file>