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60" r:id="rId7"/>
    <p:sldId id="259" r:id="rId8"/>
    <p:sldId id="261" r:id="rId9"/>
    <p:sldId id="262" r:id="rId10"/>
    <p:sldId id="263" r:id="rId11"/>
    <p:sldId id="266" r:id="rId12"/>
    <p:sldId id="267" r:id="rId13"/>
    <p:sldId id="274" r:id="rId14"/>
    <p:sldId id="273" r:id="rId15"/>
    <p:sldId id="268" r:id="rId16"/>
    <p:sldId id="269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EA8B-53E1-4C94-8D92-3D3756AE3632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48BFF-0E90-4EAD-847B-079C28ED5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48BFF-0E90-4EAD-847B-079C28ED5E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38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31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67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4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7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8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5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4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792C-6BB5-4A60-B0EA-DFD8581860D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3066B8-3639-4BB9-ABB8-5284602E0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9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Движение частиц в магнитном поле, создаваемом кольцом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Буклемишев</a:t>
            </a:r>
            <a:r>
              <a:rPr lang="ru-RU" dirty="0" smtClean="0"/>
              <a:t>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36868"/>
            <a:ext cx="8596668" cy="2595460"/>
          </a:xfrm>
        </p:spPr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369208"/>
            <a:ext cx="8596668" cy="2787752"/>
          </a:xfrm>
        </p:spPr>
        <p:txBody>
          <a:bodyPr>
            <a:normAutofit/>
          </a:bodyPr>
          <a:lstStyle/>
          <a:p>
            <a:r>
              <a:rPr lang="ru-RU" dirty="0" smtClean="0"/>
              <a:t>Ситуации бывают разные</a:t>
            </a:r>
            <a:r>
              <a:rPr lang="en-US" dirty="0" smtClean="0"/>
              <a:t>:</a:t>
            </a:r>
            <a:r>
              <a:rPr lang="ru-RU" dirty="0" smtClean="0"/>
              <a:t> при очень большом ускорении значения типов данных могут быть переполнены(в программе преимущественно используются </a:t>
            </a:r>
            <a:r>
              <a:rPr lang="en-US" dirty="0" smtClean="0"/>
              <a:t>float</a:t>
            </a:r>
            <a:r>
              <a:rPr lang="ru-RU" dirty="0" smtClean="0"/>
              <a:t>). Из – за этого, при больших значения </a:t>
            </a:r>
            <a:r>
              <a:rPr lang="en-US" dirty="0" smtClean="0"/>
              <a:t>q</a:t>
            </a:r>
            <a:r>
              <a:rPr lang="ru-RU" dirty="0" smtClean="0"/>
              <a:t>, </a:t>
            </a:r>
            <a:r>
              <a:rPr lang="en-US" dirty="0" smtClean="0"/>
              <a:t>R </a:t>
            </a:r>
            <a:r>
              <a:rPr lang="ru-RU" dirty="0" smtClean="0"/>
              <a:t>и </a:t>
            </a:r>
            <a:r>
              <a:rPr lang="en-US" dirty="0" smtClean="0"/>
              <a:t>I, </a:t>
            </a:r>
            <a:r>
              <a:rPr lang="ru-RU" dirty="0" smtClean="0"/>
              <a:t>малой </a:t>
            </a:r>
            <a:r>
              <a:rPr lang="en-US" dirty="0" smtClean="0"/>
              <a:t>m, </a:t>
            </a:r>
            <a:r>
              <a:rPr lang="ru-RU" dirty="0" smtClean="0"/>
              <a:t>большом </a:t>
            </a:r>
            <a:r>
              <a:rPr lang="en-US" dirty="0" smtClean="0"/>
              <a:t>tau</a:t>
            </a:r>
            <a:r>
              <a:rPr lang="ru-RU" dirty="0" smtClean="0"/>
              <a:t> или большой концентрации частиц в объеме может происходить</a:t>
            </a:r>
            <a:r>
              <a:rPr lang="en-US" dirty="0" smtClean="0"/>
              <a:t> </a:t>
            </a:r>
            <a:r>
              <a:rPr lang="ru-RU" dirty="0" smtClean="0"/>
              <a:t>«утечка» частиц из области</a:t>
            </a:r>
            <a:br>
              <a:rPr lang="ru-RU" dirty="0" smtClean="0"/>
            </a:br>
            <a:r>
              <a:rPr lang="ru-RU" dirty="0" smtClean="0"/>
              <a:t>Существует и другой «</a:t>
            </a:r>
            <a:r>
              <a:rPr lang="ru-RU" dirty="0" err="1" smtClean="0"/>
              <a:t>нефизичный</a:t>
            </a:r>
            <a:r>
              <a:rPr lang="ru-RU" dirty="0" smtClean="0"/>
              <a:t>» случай</a:t>
            </a:r>
            <a:r>
              <a:rPr lang="en-US" dirty="0" smtClean="0"/>
              <a:t>:</a:t>
            </a:r>
            <a:r>
              <a:rPr lang="ru-RU" dirty="0" smtClean="0"/>
              <a:t> при больших ускорениях частица отскочит от одной стенки и вылетит через другую.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В работе эти варианты не учитываются.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3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видеокарте создаются </a:t>
            </a:r>
            <a:r>
              <a:rPr lang="en-US" dirty="0" err="1" smtClean="0"/>
              <a:t>CUDAmalloc</a:t>
            </a:r>
            <a:r>
              <a:rPr lang="ru-RU" dirty="0" smtClean="0"/>
              <a:t> для проекций ускорения(</a:t>
            </a:r>
            <a:r>
              <a:rPr lang="en-US" dirty="0" err="1" smtClean="0"/>
              <a:t>dA</a:t>
            </a:r>
            <a:r>
              <a:rPr lang="en-US" dirty="0" smtClean="0"/>
              <a:t>{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скорости</a:t>
            </a:r>
            <a:r>
              <a:rPr lang="en-US" dirty="0" smtClean="0"/>
              <a:t>(</a:t>
            </a:r>
            <a:r>
              <a:rPr lang="en-US" dirty="0" err="1" smtClean="0"/>
              <a:t>dV</a:t>
            </a:r>
            <a:r>
              <a:rPr lang="en-US" dirty="0" smtClean="0"/>
              <a:t>{</a:t>
            </a:r>
            <a:r>
              <a:rPr lang="en-US" dirty="0" err="1" smtClean="0"/>
              <a:t>i</a:t>
            </a:r>
            <a:r>
              <a:rPr lang="en-US" dirty="0"/>
              <a:t>}</a:t>
            </a:r>
            <a:r>
              <a:rPr lang="en-US" dirty="0" smtClean="0"/>
              <a:t>)</a:t>
            </a:r>
            <a:r>
              <a:rPr lang="ru-RU" dirty="0" smtClean="0"/>
              <a:t> частиц в конкретный момент времени размера </a:t>
            </a:r>
            <a:r>
              <a:rPr lang="en-US" dirty="0" smtClean="0"/>
              <a:t>N</a:t>
            </a:r>
            <a:r>
              <a:rPr lang="ru-RU" dirty="0" smtClean="0"/>
              <a:t>  и три массива размером </a:t>
            </a:r>
            <a:r>
              <a:rPr lang="en-US" dirty="0" smtClean="0"/>
              <a:t>N*NT </a:t>
            </a:r>
            <a:r>
              <a:rPr lang="ru-RU" dirty="0" smtClean="0"/>
              <a:t>отвечающих за координаты точек</a:t>
            </a:r>
            <a:r>
              <a:rPr lang="en-US" dirty="0" smtClean="0"/>
              <a:t>(d{</a:t>
            </a:r>
            <a:r>
              <a:rPr lang="en-US" dirty="0" err="1" smtClean="0"/>
              <a:t>i</a:t>
            </a:r>
            <a:r>
              <a:rPr lang="en-US" dirty="0" smtClean="0"/>
              <a:t>})</a:t>
            </a:r>
            <a:r>
              <a:rPr lang="ru-RU" dirty="0" smtClean="0"/>
              <a:t> в каждый момент времени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Проекция вектора </a:t>
            </a:r>
            <a:r>
              <a:rPr lang="en-US" dirty="0" smtClean="0"/>
              <a:t>B, </a:t>
            </a:r>
            <a:r>
              <a:rPr lang="ru-RU" dirty="0" smtClean="0"/>
              <a:t>записанные в массивы размерами </a:t>
            </a:r>
            <a:r>
              <a:rPr lang="en-US" dirty="0" smtClean="0"/>
              <a:t>(gran/</a:t>
            </a:r>
            <a:r>
              <a:rPr lang="en-US" dirty="0" err="1" smtClean="0"/>
              <a:t>dlina</a:t>
            </a:r>
            <a:r>
              <a:rPr lang="en-US" dirty="0" smtClean="0"/>
              <a:t>)</a:t>
            </a:r>
            <a:r>
              <a:rPr lang="ru-RU" baseline="30000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также передаются на видеокарту для повышения скорости доступа.</a:t>
            </a:r>
          </a:p>
          <a:p>
            <a:r>
              <a:rPr lang="ru-RU" dirty="0" smtClean="0"/>
              <a:t>После выполнения программы, значения массивов передаются обратно на </a:t>
            </a:r>
            <a:r>
              <a:rPr lang="en-US" dirty="0" smtClean="0"/>
              <a:t>host.</a:t>
            </a:r>
          </a:p>
        </p:txBody>
      </p:sp>
    </p:spTree>
    <p:extLst>
      <p:ext uri="{BB962C8B-B14F-4D97-AF65-F5344CB8AC3E}">
        <p14:creationId xmlns:p14="http://schemas.microsoft.com/office/powerpoint/2010/main" val="18806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740"/>
            <a:ext cx="6745070" cy="55092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Acceleration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28080" y="1046480"/>
            <a:ext cx="5090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Отдельного внимания заслуживает создания массивы </a:t>
            </a:r>
            <a:r>
              <a:rPr lang="en-US" dirty="0" err="1" smtClean="0"/>
              <a:t>Xs,Ys,Zs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Это массивы, принадлежащие блоку, копируют значения координат сразу 256 частиц. После выполнения синхронизируются потоки, и считывается новая партия 256 частиц.</a:t>
            </a:r>
            <a:br>
              <a:rPr lang="ru-RU" dirty="0" smtClean="0"/>
            </a:br>
            <a:r>
              <a:rPr lang="ru-RU" dirty="0" smtClean="0"/>
              <a:t>Из – за этого, уменьшается время обращения в глобальную память.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«</a:t>
            </a:r>
            <a:r>
              <a:rPr lang="en-US" dirty="0" smtClean="0"/>
              <a:t>Acceleration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3" y="2366899"/>
            <a:ext cx="12104907" cy="2031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0160" y="4736592"/>
            <a:ext cx="94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Осуществляется пересчет индекса магнитного поля. После производится суммирование вклада ускорений от действия сил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Position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4" y="1624393"/>
            <a:ext cx="11671023" cy="1329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6424" y="3895344"/>
            <a:ext cx="80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Пересчет координат и скоростей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5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BUMPING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37600" y="1230643"/>
            <a:ext cx="249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r>
              <a:rPr lang="ru-RU" dirty="0" smtClean="0"/>
              <a:t>было изменено направление скорости</a:t>
            </a:r>
            <a:r>
              <a:rPr lang="en-US" dirty="0" smtClean="0"/>
              <a:t> </a:t>
            </a:r>
            <a:r>
              <a:rPr lang="ru-RU" dirty="0" smtClean="0"/>
              <a:t>при отражении от стенки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30643"/>
            <a:ext cx="7789926" cy="56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</a:t>
            </a:r>
            <a:r>
              <a:rPr lang="en-US" dirty="0" smtClean="0"/>
              <a:t>(</a:t>
            </a:r>
            <a:r>
              <a:rPr lang="ru-RU" dirty="0" smtClean="0"/>
              <a:t>расчет по работе функций </a:t>
            </a:r>
            <a:r>
              <a:rPr lang="en-US" dirty="0" smtClean="0"/>
              <a:t>Acceleration </a:t>
            </a:r>
            <a:r>
              <a:rPr lang="ru-RU" dirty="0" smtClean="0"/>
              <a:t>и </a:t>
            </a:r>
            <a:r>
              <a:rPr lang="en-US" dirty="0" smtClean="0"/>
              <a:t>Position)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3677</a:t>
            </a:r>
          </a:p>
          <a:p>
            <a:r>
              <a:rPr lang="en-US" dirty="0" smtClean="0"/>
              <a:t>13768</a:t>
            </a:r>
            <a:endParaRPr lang="ru-RU" dirty="0" smtClean="0"/>
          </a:p>
          <a:p>
            <a:r>
              <a:rPr lang="ru-RU" dirty="0" smtClean="0"/>
              <a:t>52847</a:t>
            </a:r>
            <a:endParaRPr lang="en-US" dirty="0" smtClean="0"/>
          </a:p>
          <a:p>
            <a:r>
              <a:rPr lang="en-US" dirty="0" smtClean="0"/>
              <a:t>215560</a:t>
            </a:r>
          </a:p>
          <a:p>
            <a:r>
              <a:rPr lang="en-US" dirty="0"/>
              <a:t>1301272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GPU(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1177                                  512</a:t>
            </a:r>
          </a:p>
          <a:p>
            <a:r>
              <a:rPr lang="en-US" dirty="0" smtClean="0"/>
              <a:t>1893                                 1024</a:t>
            </a:r>
            <a:endParaRPr lang="ru-RU" dirty="0" smtClean="0"/>
          </a:p>
          <a:p>
            <a:r>
              <a:rPr lang="ru-RU" dirty="0" smtClean="0"/>
              <a:t>3573                                 2048</a:t>
            </a:r>
            <a:endParaRPr lang="en-US" dirty="0" smtClean="0"/>
          </a:p>
          <a:p>
            <a:r>
              <a:rPr lang="en-US" dirty="0" smtClean="0"/>
              <a:t>13347                               4096</a:t>
            </a:r>
          </a:p>
          <a:p>
            <a:r>
              <a:rPr lang="en-US" dirty="0" smtClean="0"/>
              <a:t>65190                               10240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2275829"/>
            <a:ext cx="541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Количество частиц(500 итераций)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6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Итог. Ускорения.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Количество частиц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512</a:t>
            </a:r>
          </a:p>
          <a:p>
            <a:r>
              <a:rPr lang="ru-RU" dirty="0" smtClean="0"/>
              <a:t>1024</a:t>
            </a:r>
          </a:p>
          <a:p>
            <a:r>
              <a:rPr lang="ru-RU" dirty="0" smtClean="0"/>
              <a:t>2048</a:t>
            </a:r>
          </a:p>
          <a:p>
            <a:r>
              <a:rPr lang="ru-RU" dirty="0" smtClean="0"/>
              <a:t>4096</a:t>
            </a:r>
          </a:p>
          <a:p>
            <a:r>
              <a:rPr lang="ru-RU" dirty="0" smtClean="0"/>
              <a:t>10240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Ускорение(</a:t>
            </a:r>
            <a:r>
              <a:rPr lang="en-US" dirty="0" err="1" smtClean="0"/>
              <a:t>t</a:t>
            </a:r>
            <a:r>
              <a:rPr lang="en-US" sz="1400" dirty="0" err="1" smtClean="0"/>
              <a:t>CPU</a:t>
            </a:r>
            <a:r>
              <a:rPr lang="en-US" dirty="0" smtClean="0"/>
              <a:t>/</a:t>
            </a:r>
            <a:r>
              <a:rPr lang="en-US" dirty="0" err="1" smtClean="0"/>
              <a:t>t</a:t>
            </a:r>
            <a:r>
              <a:rPr lang="en-US" sz="1400" dirty="0" err="1"/>
              <a:t>G</a:t>
            </a:r>
            <a:r>
              <a:rPr lang="en-US" sz="1400" dirty="0" err="1" smtClean="0"/>
              <a:t>PU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3,12x</a:t>
            </a:r>
          </a:p>
          <a:p>
            <a:r>
              <a:rPr lang="en-US" dirty="0" smtClean="0"/>
              <a:t>7,27x</a:t>
            </a:r>
          </a:p>
          <a:p>
            <a:r>
              <a:rPr lang="en-US" dirty="0" smtClean="0"/>
              <a:t>14,79x</a:t>
            </a:r>
          </a:p>
          <a:p>
            <a:r>
              <a:rPr lang="en-US" dirty="0" smtClean="0"/>
              <a:t>16,15x</a:t>
            </a:r>
          </a:p>
          <a:p>
            <a:r>
              <a:rPr lang="en-US" dirty="0" smtClean="0"/>
              <a:t>19,961x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19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7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с границами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9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498604"/>
            <a:ext cx="7575193" cy="397010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1)Трехмерная коробка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x, y ,z  = [-gran/2; gran/2]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2) </a:t>
            </a:r>
            <a:r>
              <a:rPr lang="ru-RU" dirty="0"/>
              <a:t>Имеется </a:t>
            </a:r>
            <a:r>
              <a:rPr lang="en-US" dirty="0"/>
              <a:t>N </a:t>
            </a:r>
            <a:r>
              <a:rPr lang="ru-RU" dirty="0" smtClean="0"/>
              <a:t>частиц</a:t>
            </a:r>
            <a:r>
              <a:rPr lang="en-US" dirty="0" smtClean="0"/>
              <a:t> </a:t>
            </a:r>
            <a:r>
              <a:rPr lang="ru-RU" dirty="0" smtClean="0"/>
              <a:t>массой </a:t>
            </a:r>
            <a:r>
              <a:rPr lang="en-US" dirty="0" smtClean="0"/>
              <a:t>m, </a:t>
            </a:r>
            <a:r>
              <a:rPr lang="ru-RU" dirty="0" smtClean="0"/>
              <a:t>зарядом </a:t>
            </a:r>
            <a:r>
              <a:rPr lang="en-US" dirty="0" smtClean="0"/>
              <a:t>q </a:t>
            </a:r>
            <a:r>
              <a:rPr lang="ru-RU" dirty="0" smtClean="0"/>
              <a:t>, </a:t>
            </a:r>
            <a:r>
              <a:rPr lang="ru-RU" dirty="0"/>
              <a:t>для простоты будем считать, что количество частиц кратно числу нитей, </a:t>
            </a:r>
            <a:r>
              <a:rPr lang="ru-RU" dirty="0" smtClean="0"/>
              <a:t>частиц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/>
              <a:t>случайно </a:t>
            </a:r>
            <a:r>
              <a:rPr lang="ru-RU" dirty="0" smtClean="0"/>
              <a:t>создаются в области для </a:t>
            </a:r>
            <a:r>
              <a:rPr lang="en-US" dirty="0" err="1" smtClean="0"/>
              <a:t>x,y,z</a:t>
            </a:r>
            <a:r>
              <a:rPr lang="en-US" dirty="0" smtClean="0"/>
              <a:t> = [-</a:t>
            </a:r>
            <a:r>
              <a:rPr lang="en-US" dirty="0" err="1" smtClean="0"/>
              <a:t>oblsozd</a:t>
            </a:r>
            <a:r>
              <a:rPr lang="en-US" dirty="0" smtClean="0"/>
              <a:t>/2; </a:t>
            </a:r>
            <a:r>
              <a:rPr lang="en-US" dirty="0" err="1" smtClean="0"/>
              <a:t>oblsozd</a:t>
            </a:r>
            <a:r>
              <a:rPr lang="en-US" dirty="0" smtClean="0"/>
              <a:t>/2]</a:t>
            </a:r>
            <a:r>
              <a:rPr lang="ru-RU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3)</a:t>
            </a:r>
            <a:r>
              <a:rPr lang="ru-RU" dirty="0" smtClean="0"/>
              <a:t>В центре поля имеется кольцо радиусом </a:t>
            </a:r>
            <a:r>
              <a:rPr lang="en-US" dirty="0" smtClean="0"/>
              <a:t>R, </a:t>
            </a:r>
            <a:r>
              <a:rPr lang="ru-RU" dirty="0" smtClean="0"/>
              <a:t>по кольцу течет ток </a:t>
            </a:r>
            <a:r>
              <a:rPr lang="en-US" dirty="0" smtClean="0"/>
              <a:t>I.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4) Измерения происходят с шагом по времени </a:t>
            </a:r>
            <a:r>
              <a:rPr lang="en-US" dirty="0" smtClean="0"/>
              <a:t>tau </a:t>
            </a:r>
            <a:r>
              <a:rPr lang="ru-RU" dirty="0" smtClean="0"/>
              <a:t>в течение </a:t>
            </a:r>
            <a:r>
              <a:rPr lang="en-US" dirty="0" smtClean="0"/>
              <a:t>NT </a:t>
            </a:r>
            <a:r>
              <a:rPr lang="ru-RU" dirty="0" smtClean="0"/>
              <a:t>шагов. (</a:t>
            </a:r>
            <a:r>
              <a:rPr lang="en-US" dirty="0" smtClean="0"/>
              <a:t>t = tau*NT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7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Теоретический базис.</a:t>
            </a:r>
            <a:br>
              <a:rPr lang="ru-RU" dirty="0" smtClean="0"/>
            </a:br>
            <a:r>
              <a:rPr lang="ru-RU" dirty="0" smtClean="0"/>
              <a:t>Магнитное 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0461" y="514924"/>
            <a:ext cx="4698499" cy="5526437"/>
          </a:xfrm>
        </p:spPr>
        <p:txBody>
          <a:bodyPr/>
          <a:lstStyle/>
          <a:p>
            <a:r>
              <a:rPr lang="ru-RU" dirty="0" smtClean="0"/>
              <a:t>Для кольца проекции вектора </a:t>
            </a:r>
            <a:r>
              <a:rPr lang="en-US" dirty="0" smtClean="0"/>
              <a:t>B </a:t>
            </a:r>
            <a:r>
              <a:rPr lang="ru-RU" dirty="0" smtClean="0"/>
              <a:t>представляются не имеющими аналитического результата интегралами.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Причем, </a:t>
            </a:r>
            <a:r>
              <a:rPr lang="en-US" dirty="0" err="1" smtClean="0"/>
              <a:t>B</a:t>
            </a:r>
            <a:r>
              <a:rPr lang="en-US" sz="2400" baseline="-25000" dirty="0" err="1" smtClean="0"/>
              <a:t>x</a:t>
            </a:r>
            <a:r>
              <a:rPr lang="en-US" dirty="0"/>
              <a:t> </a:t>
            </a:r>
            <a:r>
              <a:rPr lang="en-US" dirty="0" smtClean="0"/>
              <a:t> = 0</a:t>
            </a:r>
            <a:r>
              <a:rPr lang="en-US" sz="1000" dirty="0" smtClean="0"/>
              <a:t> 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dirty="0" smtClean="0"/>
              <a:t>Источник</a:t>
            </a:r>
            <a:r>
              <a:rPr lang="en-US" dirty="0"/>
              <a:t>: http://</a:t>
            </a:r>
            <a:r>
              <a:rPr lang="en-US" dirty="0" smtClean="0"/>
              <a:t>magn.ru/prakt/online/coil.html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9" y="3793696"/>
            <a:ext cx="2175594" cy="93070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Магнитное поле кольца с током рассчитывается по закону </a:t>
            </a:r>
            <a:r>
              <a:rPr lang="ru-RU" dirty="0" err="1" smtClean="0"/>
              <a:t>Био</a:t>
            </a:r>
            <a:r>
              <a:rPr lang="ru-RU" dirty="0" smtClean="0"/>
              <a:t>-</a:t>
            </a:r>
            <a:r>
              <a:rPr lang="ru-RU" dirty="0" err="1" smtClean="0"/>
              <a:t>Савара</a:t>
            </a:r>
            <a:r>
              <a:rPr lang="ru-RU" dirty="0" smtClean="0"/>
              <a:t>-Лапласа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3" y="1671324"/>
            <a:ext cx="4146715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0533" y="743256"/>
            <a:ext cx="3854528" cy="1278466"/>
          </a:xfrm>
        </p:spPr>
        <p:txBody>
          <a:bodyPr/>
          <a:lstStyle/>
          <a:p>
            <a:r>
              <a:rPr lang="ru-RU" dirty="0" smtClean="0"/>
              <a:t>Расчет магнитного поля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61254" y="2161951"/>
            <a:ext cx="3854528" cy="2584449"/>
          </a:xfrm>
        </p:spPr>
        <p:txBody>
          <a:bodyPr>
            <a:normAutofit/>
          </a:bodyPr>
          <a:lstStyle/>
          <a:p>
            <a:r>
              <a:rPr lang="ru-RU" dirty="0"/>
              <a:t>Магнитная индукция вычислялась для маленьких фрагментов областей длины </a:t>
            </a:r>
            <a:r>
              <a:rPr lang="en-US" dirty="0" err="1"/>
              <a:t>dlina</a:t>
            </a:r>
            <a:r>
              <a:rPr lang="en-US" dirty="0"/>
              <a:t>. </a:t>
            </a:r>
            <a:r>
              <a:rPr lang="ru-RU" dirty="0"/>
              <a:t>Количество ячеек – </a:t>
            </a:r>
            <a:r>
              <a:rPr lang="en-US" dirty="0"/>
              <a:t>z = gran/</a:t>
            </a:r>
            <a:r>
              <a:rPr lang="en-US" dirty="0" err="1"/>
              <a:t>dlina</a:t>
            </a:r>
            <a:r>
              <a:rPr lang="en-US" dirty="0"/>
              <a:t>. </a:t>
            </a:r>
            <a:r>
              <a:rPr lang="ru-RU" dirty="0"/>
              <a:t>При достаточно малом разбиении поля разница проекций областей не будет столь велика.</a:t>
            </a:r>
            <a:r>
              <a:rPr lang="en-US" dirty="0"/>
              <a:t> </a:t>
            </a:r>
            <a:r>
              <a:rPr lang="ru-RU" dirty="0"/>
              <a:t>Интегралы считаются методом Симпсона с заданной точностью эпсилон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Значение областей заносилось в одномерный массив. Пересчет индекса </a:t>
            </a:r>
            <a:r>
              <a:rPr lang="en-US" dirty="0" err="1" smtClean="0"/>
              <a:t>zid</a:t>
            </a:r>
            <a:r>
              <a:rPr lang="en-US" dirty="0" smtClean="0"/>
              <a:t> </a:t>
            </a:r>
            <a:r>
              <a:rPr lang="ru-RU" dirty="0" smtClean="0"/>
              <a:t>осуществлялся следующим образом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1280" y="5138932"/>
            <a:ext cx="1211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Zid</a:t>
            </a:r>
            <a:r>
              <a:rPr lang="en-US" sz="1400" dirty="0" smtClean="0"/>
              <a:t> = round(</a:t>
            </a:r>
            <a:r>
              <a:rPr lang="en-US" sz="1400" dirty="0" err="1" smtClean="0"/>
              <a:t>xcoor</a:t>
            </a:r>
            <a:r>
              <a:rPr lang="en-US" sz="1400" dirty="0" smtClean="0"/>
              <a:t> </a:t>
            </a:r>
            <a:r>
              <a:rPr lang="en-US" sz="1400" dirty="0"/>
              <a:t>* (gran / </a:t>
            </a:r>
            <a:r>
              <a:rPr lang="en-US" sz="1400" dirty="0" err="1" smtClean="0"/>
              <a:t>dlina</a:t>
            </a:r>
            <a:r>
              <a:rPr lang="en-US" sz="1400" dirty="0" smtClean="0"/>
              <a:t> </a:t>
            </a:r>
            <a:r>
              <a:rPr lang="en-US" sz="1400" dirty="0"/>
              <a:t>- 1)) * (gran / </a:t>
            </a:r>
            <a:r>
              <a:rPr lang="en-US" sz="1400" dirty="0" err="1" smtClean="0"/>
              <a:t>dlina</a:t>
            </a:r>
            <a:r>
              <a:rPr lang="en-US" sz="1400" dirty="0" smtClean="0"/>
              <a:t>) </a:t>
            </a:r>
            <a:r>
              <a:rPr lang="en-US" sz="1400" dirty="0"/>
              <a:t>* (gran / </a:t>
            </a:r>
            <a:r>
              <a:rPr lang="en-US" sz="1400" dirty="0" err="1" smtClean="0"/>
              <a:t>dlina</a:t>
            </a:r>
            <a:r>
              <a:rPr lang="en-US" sz="1400" dirty="0" smtClean="0"/>
              <a:t>) </a:t>
            </a:r>
            <a:r>
              <a:rPr lang="en-US" sz="1400" dirty="0"/>
              <a:t>+ round(</a:t>
            </a:r>
            <a:r>
              <a:rPr lang="en-US" sz="1400" dirty="0" err="1"/>
              <a:t>ycoor</a:t>
            </a:r>
            <a:r>
              <a:rPr lang="en-US" sz="1400" dirty="0"/>
              <a:t> * (gran / </a:t>
            </a:r>
            <a:r>
              <a:rPr lang="en-US" sz="1400" dirty="0" err="1" smtClean="0"/>
              <a:t>dlina</a:t>
            </a:r>
            <a:r>
              <a:rPr lang="en-US" sz="1400" dirty="0" smtClean="0"/>
              <a:t> -1</a:t>
            </a:r>
            <a:r>
              <a:rPr lang="en-US" sz="1400" dirty="0"/>
              <a:t>)) * gran / </a:t>
            </a:r>
            <a:r>
              <a:rPr lang="en-US" sz="1400" dirty="0" err="1" smtClean="0"/>
              <a:t>dlina</a:t>
            </a:r>
            <a:r>
              <a:rPr lang="en-US" sz="1400" dirty="0" smtClean="0"/>
              <a:t> </a:t>
            </a:r>
            <a:r>
              <a:rPr lang="en-US" sz="1400" dirty="0"/>
              <a:t>+ round(</a:t>
            </a:r>
            <a:r>
              <a:rPr lang="en-US" sz="1400" dirty="0" err="1"/>
              <a:t>zcoor</a:t>
            </a:r>
            <a:r>
              <a:rPr lang="en-US" sz="1400" dirty="0"/>
              <a:t> * (gran / </a:t>
            </a:r>
            <a:r>
              <a:rPr lang="en-US" sz="1400" dirty="0" err="1" smtClean="0"/>
              <a:t>dlina</a:t>
            </a:r>
            <a:r>
              <a:rPr lang="en-US" sz="1400" dirty="0" smtClean="0"/>
              <a:t> </a:t>
            </a:r>
            <a:r>
              <a:rPr lang="en-US" sz="1400" dirty="0"/>
              <a:t>- 1</a:t>
            </a:r>
            <a:r>
              <a:rPr lang="en-US" sz="1400" dirty="0" smtClean="0"/>
              <a:t>));</a:t>
            </a:r>
            <a:br>
              <a:rPr lang="en-US" sz="1400" dirty="0" smtClean="0"/>
            </a:br>
            <a:r>
              <a:rPr lang="ru-RU" sz="1400" dirty="0" smtClean="0"/>
              <a:t>где </a:t>
            </a:r>
            <a:r>
              <a:rPr lang="es-ES" sz="1400" dirty="0" smtClean="0"/>
              <a:t>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es-ES" sz="1400" dirty="0" smtClean="0"/>
              <a:t>xcoor </a:t>
            </a:r>
            <a:r>
              <a:rPr lang="es-ES" sz="1400" dirty="0"/>
              <a:t>= (X[id] + gran / 2) / </a:t>
            </a:r>
            <a:r>
              <a:rPr lang="es-ES" sz="1400" dirty="0" smtClean="0"/>
              <a:t>gran</a:t>
            </a:r>
            <a:r>
              <a:rPr lang="ru-RU" sz="1400" dirty="0" smtClean="0"/>
              <a:t>,</a:t>
            </a:r>
            <a:br>
              <a:rPr lang="ru-RU" sz="1400" dirty="0" smtClean="0"/>
            </a:br>
            <a:r>
              <a:rPr lang="ru-RU" sz="1400" dirty="0" smtClean="0"/>
              <a:t> </a:t>
            </a:r>
            <a:r>
              <a:rPr lang="es-ES" sz="1400" dirty="0" smtClean="0"/>
              <a:t>ycoor </a:t>
            </a:r>
            <a:r>
              <a:rPr lang="es-ES" sz="1400" dirty="0"/>
              <a:t>= (Y[id] + gran / 2) / </a:t>
            </a:r>
            <a:r>
              <a:rPr lang="es-ES" sz="1400" dirty="0" smtClean="0"/>
              <a:t>gran</a:t>
            </a:r>
            <a:r>
              <a:rPr lang="ru-RU" sz="1400" dirty="0"/>
              <a:t>,</a:t>
            </a:r>
            <a:r>
              <a:rPr lang="ru-RU" sz="1400" dirty="0" smtClean="0"/>
              <a:t> </a:t>
            </a:r>
            <a:br>
              <a:rPr lang="ru-RU" sz="1400" dirty="0" smtClean="0"/>
            </a:br>
            <a:r>
              <a:rPr lang="es-ES" sz="1400" dirty="0" smtClean="0"/>
              <a:t>zcoor </a:t>
            </a:r>
            <a:r>
              <a:rPr lang="es-ES" sz="1400" dirty="0"/>
              <a:t>= (Z[id] + gran / 2) / gran;</a:t>
            </a:r>
            <a:endParaRPr lang="ru-RU" sz="1400" dirty="0"/>
          </a:p>
        </p:txBody>
      </p:sp>
      <p:pic>
        <p:nvPicPr>
          <p:cNvPr id="2050" name="Picture 2" descr="https://i.stack.imgur.com/lRWX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60" y="1175281"/>
            <a:ext cx="28575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 вычисление </a:t>
            </a:r>
            <a:r>
              <a:rPr lang="en-US" dirty="0" err="1" smtClean="0"/>
              <a:t>zid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777" y="1613217"/>
            <a:ext cx="1762125" cy="176212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199495" y="1706880"/>
            <a:ext cx="299575" cy="31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359" y="1757680"/>
            <a:ext cx="7560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gran = 1000, </a:t>
            </a:r>
            <a:r>
              <a:rPr lang="en-US" dirty="0" err="1" smtClean="0"/>
              <a:t>dlina</a:t>
            </a:r>
            <a:r>
              <a:rPr lang="en-US" dirty="0" smtClean="0"/>
              <a:t> = 250, </a:t>
            </a:r>
            <a:r>
              <a:rPr lang="ru-RU" dirty="0" smtClean="0"/>
              <a:t>а координаты точки (100, 200, 300)</a:t>
            </a:r>
            <a:br>
              <a:rPr lang="ru-RU" dirty="0" smtClean="0"/>
            </a:br>
            <a:r>
              <a:rPr lang="es-ES" dirty="0" smtClean="0"/>
              <a:t>xcoor = (</a:t>
            </a:r>
            <a:r>
              <a:rPr lang="ru-RU" dirty="0" smtClean="0"/>
              <a:t>100</a:t>
            </a:r>
            <a:r>
              <a:rPr lang="es-ES" dirty="0" smtClean="0"/>
              <a:t> + </a:t>
            </a:r>
            <a:r>
              <a:rPr lang="ru-RU" dirty="0" smtClean="0"/>
              <a:t>500</a:t>
            </a:r>
            <a:r>
              <a:rPr lang="es-ES" dirty="0" smtClean="0"/>
              <a:t>) / </a:t>
            </a:r>
            <a:r>
              <a:rPr lang="ru-RU" dirty="0" smtClean="0"/>
              <a:t>1000 = 0,6, </a:t>
            </a:r>
            <a:br>
              <a:rPr lang="ru-RU" dirty="0" smtClean="0"/>
            </a:br>
            <a:r>
              <a:rPr lang="es-ES" dirty="0" smtClean="0"/>
              <a:t>ycoor = (</a:t>
            </a:r>
            <a:r>
              <a:rPr lang="ru-RU" dirty="0" smtClean="0"/>
              <a:t>200</a:t>
            </a:r>
            <a:r>
              <a:rPr lang="es-ES" dirty="0" smtClean="0"/>
              <a:t> + </a:t>
            </a:r>
            <a:r>
              <a:rPr lang="ru-RU" dirty="0" smtClean="0"/>
              <a:t>500</a:t>
            </a:r>
            <a:r>
              <a:rPr lang="es-ES" dirty="0" smtClean="0"/>
              <a:t>) / </a:t>
            </a:r>
            <a:r>
              <a:rPr lang="ru-RU" dirty="0" smtClean="0"/>
              <a:t>1000 = 0,7, </a:t>
            </a:r>
            <a:br>
              <a:rPr lang="ru-RU" dirty="0" smtClean="0"/>
            </a:br>
            <a:r>
              <a:rPr lang="es-ES" dirty="0" smtClean="0"/>
              <a:t>zcoor = (</a:t>
            </a:r>
            <a:r>
              <a:rPr lang="ru-RU" dirty="0" smtClean="0"/>
              <a:t>300</a:t>
            </a:r>
            <a:r>
              <a:rPr lang="es-ES" dirty="0" smtClean="0"/>
              <a:t> + </a:t>
            </a:r>
            <a:r>
              <a:rPr lang="ru-RU" dirty="0" smtClean="0"/>
              <a:t>500</a:t>
            </a:r>
            <a:r>
              <a:rPr lang="es-ES" dirty="0" smtClean="0"/>
              <a:t>) / </a:t>
            </a:r>
            <a:r>
              <a:rPr lang="ru-RU" dirty="0" smtClean="0"/>
              <a:t>1000 = 0,8</a:t>
            </a:r>
            <a:r>
              <a:rPr lang="es-ES" dirty="0" smtClean="0"/>
              <a:t>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zid</a:t>
            </a:r>
            <a:r>
              <a:rPr lang="en-US" dirty="0" smtClean="0"/>
              <a:t> = round(0,6 * (4-1)) * (4) * (4) </a:t>
            </a:r>
            <a:r>
              <a:rPr lang="en-US" dirty="0"/>
              <a:t>+ </a:t>
            </a:r>
            <a:r>
              <a:rPr lang="en-US" dirty="0" smtClean="0"/>
              <a:t>round(0,7* (4- </a:t>
            </a:r>
            <a:r>
              <a:rPr lang="en-US" dirty="0"/>
              <a:t>1)) * </a:t>
            </a:r>
            <a:r>
              <a:rPr lang="en-US" dirty="0" smtClean="0"/>
              <a:t>4 + round(0,8 </a:t>
            </a:r>
            <a:r>
              <a:rPr lang="en-US" dirty="0"/>
              <a:t>* </a:t>
            </a:r>
            <a:r>
              <a:rPr lang="en-US" dirty="0" smtClean="0"/>
              <a:t>(4- </a:t>
            </a:r>
            <a:r>
              <a:rPr lang="en-US" dirty="0"/>
              <a:t>1</a:t>
            </a:r>
            <a:r>
              <a:rPr lang="en-US" dirty="0" smtClean="0"/>
              <a:t>)) = 2*16+2*4+2 = 42;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Определим эмпирически какому квадрату соответствует точка.</a:t>
            </a:r>
          </a:p>
          <a:p>
            <a:r>
              <a:rPr lang="ru-RU" dirty="0" smtClean="0"/>
              <a:t>Действительно, до идут полноценно забитых два квадрата(рисунок - объемен). -</a:t>
            </a:r>
            <a:r>
              <a:rPr lang="en-US" dirty="0" smtClean="0"/>
              <a:t>&gt;16+16 = 32. </a:t>
            </a:r>
            <a:r>
              <a:rPr lang="ru-RU" dirty="0" smtClean="0"/>
              <a:t>Дальше надо рассматривать плоскость </a:t>
            </a:r>
            <a:r>
              <a:rPr lang="en-US" dirty="0" err="1" smtClean="0"/>
              <a:t>Oyz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8 клеток занято</a:t>
            </a:r>
            <a:r>
              <a:rPr lang="en-US" dirty="0" smtClean="0"/>
              <a:t> </a:t>
            </a:r>
            <a:r>
              <a:rPr lang="ru-RU" dirty="0" smtClean="0"/>
              <a:t>целиком. + это вторая идущая после 8. Итог</a:t>
            </a:r>
            <a:r>
              <a:rPr lang="en-US" dirty="0" smtClean="0"/>
              <a:t>: 42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Примечание</a:t>
            </a:r>
            <a:r>
              <a:rPr lang="en-US" dirty="0" smtClean="0"/>
              <a:t>: round – </a:t>
            </a:r>
            <a:r>
              <a:rPr lang="ru-RU" dirty="0" smtClean="0"/>
              <a:t>функция «человеческого» округления.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54802" y="1320165"/>
            <a:ext cx="2349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-500    -250          0         250       500      </a:t>
            </a:r>
            <a:endParaRPr lang="ru-RU" sz="1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777" y="4051617"/>
            <a:ext cx="1762125" cy="1762125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9229321" y="4572000"/>
            <a:ext cx="269749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292080" y="217424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229811" y="4563347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Oyz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1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Частицы. Силы.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частицы действуют силы Кулона от взаимодействия с другими частицами и сила Лоренца, действующая со стороны магнитного поля.</a:t>
            </a:r>
          </a:p>
          <a:p>
            <a:r>
              <a:rPr lang="ru-RU" dirty="0" smtClean="0"/>
              <a:t>Высчитывается ускорение(по второму закону Ньютона) и скорость частиц в различные моменты времени.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3944302"/>
            <a:ext cx="3314700" cy="1895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626" y="4292916"/>
            <a:ext cx="2404534" cy="14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9502986" cy="1513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1)</a:t>
            </a:r>
            <a:r>
              <a:rPr lang="ru-RU" dirty="0" smtClean="0"/>
              <a:t>В дальнейшем для удобства моделирования были проведены замены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x - &gt; z, z -&gt; x;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2) Здесь и дальше константы всех взаимодействий для простоты вычислений равны 1. Т.к. значения </a:t>
            </a:r>
            <a:r>
              <a:rPr lang="en-US" dirty="0" smtClean="0"/>
              <a:t>q</a:t>
            </a:r>
            <a:r>
              <a:rPr lang="ru-RU" dirty="0" smtClean="0"/>
              <a:t>, </a:t>
            </a:r>
            <a:r>
              <a:rPr lang="en-US" dirty="0" smtClean="0"/>
              <a:t>R </a:t>
            </a:r>
            <a:r>
              <a:rPr lang="ru-RU" dirty="0" smtClean="0"/>
              <a:t>и </a:t>
            </a:r>
            <a:r>
              <a:rPr lang="en-US" dirty="0" smtClean="0"/>
              <a:t>I</a:t>
            </a:r>
            <a:r>
              <a:rPr lang="ru-RU" dirty="0" smtClean="0"/>
              <a:t> задаются произвольно - рассматривать константы смысла не имеет.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частиц.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Движение частицы раскладывается на множество отрезков по времени </a:t>
            </a:r>
            <a:r>
              <a:rPr lang="en-US" dirty="0" smtClean="0"/>
              <a:t>tau. </a:t>
            </a:r>
            <a:r>
              <a:rPr lang="ru-RU" dirty="0" smtClean="0"/>
              <a:t>Считаются проекции на оси скоростей, ускорений.</a:t>
            </a:r>
            <a:br>
              <a:rPr lang="ru-RU" dirty="0" smtClean="0"/>
            </a:br>
            <a:r>
              <a:rPr lang="ru-RU" dirty="0" smtClean="0"/>
              <a:t>По ним рассчитываются координаты.</a:t>
            </a:r>
            <a:endParaRPr lang="ru-RU" dirty="0"/>
          </a:p>
        </p:txBody>
      </p:sp>
      <p:pic>
        <p:nvPicPr>
          <p:cNvPr id="1026" name="Picture 2" descr="https://chart.googleapis.com/chart?cht=tx&amp;chl=x_%7bn%2B1%7d=x_n%2Bv_x\cdot%20tau%2Ba_x\cdot\frac%7btau%5e2%7d%7b2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5" y="3259490"/>
            <a:ext cx="3645683" cy="5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chart.googleapis.com/chart?cht=tx&amp;chl=v_%7bx,n%2B1_%7b_%7b%20%7d%7d%7d=v_%7bx,n%7d%2Ba_%7bx,n%7d\cdot\frac%7btau%5e2%7d%7b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5" y="4363530"/>
            <a:ext cx="3316499" cy="5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7240" y="5449824"/>
            <a:ext cx="743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Соответствующие вычисления проводятся для всех проекций.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2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области есть «стенки». Когда разница частица приобретает за шаг координату большую, чем длина сосуда в одном из направлений, она испытывает отражение</a:t>
            </a:r>
            <a:r>
              <a:rPr lang="en-US" dirty="0" smtClean="0"/>
              <a:t>:</a:t>
            </a:r>
            <a:r>
              <a:rPr lang="ru-RU" dirty="0" smtClean="0"/>
              <a:t> на разность между координатами частиц и стенки частица возвращается в обратную сторону.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280400" y="3779520"/>
            <a:ext cx="30480" cy="2407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5537200" y="4704080"/>
            <a:ext cx="142240" cy="142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7"/>
          </p:cNvCxnSpPr>
          <p:nvPr/>
        </p:nvCxnSpPr>
        <p:spPr>
          <a:xfrm flipV="1">
            <a:off x="5658609" y="4704080"/>
            <a:ext cx="4623311" cy="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8239760" y="5312016"/>
            <a:ext cx="142240" cy="142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6512560" y="5391377"/>
            <a:ext cx="172720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447280" y="5312016"/>
            <a:ext cx="0" cy="142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9274002" y="4612640"/>
            <a:ext cx="0" cy="1625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2428</TotalTime>
  <Words>515</Words>
  <Application>Microsoft Office PowerPoint</Application>
  <PresentationFormat>Широкоэкранный</PresentationFormat>
  <Paragraphs>77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Аспект</vt:lpstr>
      <vt:lpstr>Движение частиц в магнитном поле, создаваемом кольцом </vt:lpstr>
      <vt:lpstr>Задача:</vt:lpstr>
      <vt:lpstr>Теоретический базис. Магнитное поле</vt:lpstr>
      <vt:lpstr>Расчет магнитного поля</vt:lpstr>
      <vt:lpstr>Пример на вычисление zid</vt:lpstr>
      <vt:lpstr>Частицы. Силы. </vt:lpstr>
      <vt:lpstr>Примечания:</vt:lpstr>
      <vt:lpstr>Движение частиц. </vt:lpstr>
      <vt:lpstr>Стенки</vt:lpstr>
      <vt:lpstr>Примечания</vt:lpstr>
      <vt:lpstr>CUDA массивы</vt:lpstr>
      <vt:lpstr>Функция Acceleration</vt:lpstr>
      <vt:lpstr>Функция «Acceleration»</vt:lpstr>
      <vt:lpstr>Функция Position</vt:lpstr>
      <vt:lpstr>BUMPING </vt:lpstr>
      <vt:lpstr>Ускорение(расчет по работе функций Acceleration и Position)</vt:lpstr>
      <vt:lpstr>Итог. Ускорения.</vt:lpstr>
      <vt:lpstr>Демонстрация</vt:lpstr>
      <vt:lpstr>Ошибки с границами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Движение частиц в магнитном поле, создаваемом кольцом</dc:title>
  <dc:creator>Pavel</dc:creator>
  <cp:lastModifiedBy>Pavel</cp:lastModifiedBy>
  <cp:revision>32</cp:revision>
  <dcterms:created xsi:type="dcterms:W3CDTF">2020-05-26T04:12:03Z</dcterms:created>
  <dcterms:modified xsi:type="dcterms:W3CDTF">2020-05-28T00:06:36Z</dcterms:modified>
</cp:coreProperties>
</file>