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257" r:id="rId4"/>
    <p:sldId id="258" r:id="rId5"/>
    <p:sldId id="259" r:id="rId6"/>
    <p:sldId id="260" r:id="rId7"/>
    <p:sldId id="261" r:id="rId8"/>
    <p:sldId id="262" r:id="rId9"/>
    <p:sldId id="263" r:id="rId10"/>
    <p:sldId id="264" r:id="rId11"/>
    <p:sldId id="265" r:id="rId12"/>
    <p:sldId id="266" r:id="rId13"/>
    <p:sldId id="271" r:id="rId14"/>
    <p:sldId id="273" r:id="rId15"/>
    <p:sldId id="274" r:id="rId16"/>
    <p:sldId id="272" r:id="rId17"/>
    <p:sldId id="267" r:id="rId18"/>
    <p:sldId id="268" r:id="rId19"/>
    <p:sldId id="269" r:id="rId20"/>
    <p:sldId id="270" r:id="rId21"/>
    <p:sldId id="27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alphaModFix amt="22000"/>
          </a:blip>
          <a:tile tx="0" ty="0" sx="100000" sy="100000" flip="none" algn="tl"/>
        </a:blip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19710" y="203835"/>
            <a:ext cx="11342370" cy="695325"/>
          </a:xfr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a:normAutofit/>
          </a:bodyPr>
          <a:lstStyle/>
          <a:p>
            <a:pPr algn="l"/>
            <a:r>
              <a:rPr lang="en-US" altLang="zh-CN" sz="1400" b="1">
                <a:ln>
                  <a:noFill/>
                </a:ln>
                <a:solidFill>
                  <a:schemeClr val="tx1"/>
                </a:solidFill>
                <a:effectLst>
                  <a:outerShdw blurRad="38100" dist="19050" dir="2700000" algn="tl" rotWithShape="0">
                    <a:schemeClr val="dk1">
                      <a:alpha val="40000"/>
                    </a:schemeClr>
                  </a:outerShdw>
                </a:effectLst>
              </a:rPr>
              <a:t>Helwan University - Faculty of Computers &amp; Artificial Intelligence – Computer Science Department</a:t>
            </a:r>
            <a:endParaRPr lang="en-US" altLang="zh-CN" sz="1400" b="1">
              <a:ln>
                <a:noFill/>
              </a:ln>
              <a:solidFill>
                <a:schemeClr val="tx1"/>
              </a:solidFill>
              <a:effectLst>
                <a:outerShdw blurRad="38100" dist="19050" dir="2700000" algn="tl" rotWithShape="0">
                  <a:schemeClr val="dk1">
                    <a:alpha val="40000"/>
                  </a:schemeClr>
                </a:outerShdw>
              </a:effectLst>
            </a:endParaRPr>
          </a:p>
          <a:p>
            <a:pPr algn="l"/>
            <a:r>
              <a:rPr lang="en-US" altLang="zh-CN" sz="1400" b="1">
                <a:ln>
                  <a:noFill/>
                </a:ln>
                <a:solidFill>
                  <a:schemeClr val="tx1"/>
                </a:solidFill>
                <a:effectLst>
                  <a:outerShdw blurRad="38100" dist="19050" dir="2700000" algn="tl" rotWithShape="0">
                    <a:schemeClr val="dk1">
                      <a:alpha val="40000"/>
                    </a:schemeClr>
                  </a:outerShdw>
                </a:effectLst>
              </a:rPr>
              <a:t>Course: AI310 Artificial Intelligence – Fall 2024</a:t>
            </a:r>
            <a:endParaRPr lang="en-US" altLang="zh-CN" sz="1400" b="1">
              <a:ln>
                <a:noFill/>
              </a:ln>
              <a:solidFill>
                <a:schemeClr val="tx1"/>
              </a:solidFill>
              <a:effectLst>
                <a:outerShdw blurRad="38100" dist="19050" dir="2700000" algn="tl" rotWithShape="0">
                  <a:schemeClr val="dk1">
                    <a:alpha val="40000"/>
                  </a:schemeClr>
                </a:outerShdw>
              </a:effectLst>
            </a:endParaRPr>
          </a:p>
          <a:p>
            <a:pPr algn="l"/>
            <a:endParaRPr lang="en-US" altLang="zh-CN" sz="1400" b="1">
              <a:ln>
                <a:noFill/>
              </a:ln>
              <a:solidFill>
                <a:schemeClr val="tx1"/>
              </a:solidFill>
              <a:effectLst>
                <a:outerShdw blurRad="38100" dist="19050" dir="2700000" algn="tl" rotWithShape="0">
                  <a:schemeClr val="dk1">
                    <a:alpha val="40000"/>
                  </a:schemeClr>
                </a:outerShdw>
              </a:effectLst>
            </a:endParaRPr>
          </a:p>
        </p:txBody>
      </p:sp>
      <p:pic>
        <p:nvPicPr>
          <p:cNvPr id="6" name="Picture 5" descr="con"/>
          <p:cNvPicPr>
            <a:picLocks noChangeAspect="1"/>
          </p:cNvPicPr>
          <p:nvPr/>
        </p:nvPicPr>
        <p:blipFill>
          <a:blip r:embed="rId2">
            <a:alphaModFix amt="97000"/>
          </a:blip>
          <a:stretch>
            <a:fillRect/>
          </a:stretch>
        </p:blipFill>
        <p:spPr>
          <a:xfrm>
            <a:off x="302260" y="1947545"/>
            <a:ext cx="4485640" cy="4415790"/>
          </a:xfrm>
          <a:prstGeom prst="rect">
            <a:avLst/>
          </a:prstGeom>
        </p:spPr>
      </p:pic>
      <p:sp>
        <p:nvSpPr>
          <p:cNvPr id="7" name="副标题 4"/>
          <p:cNvSpPr>
            <a:spLocks noGrp="1"/>
          </p:cNvSpPr>
          <p:nvPr/>
        </p:nvSpPr>
        <p:spPr>
          <a:xfrm>
            <a:off x="5118100" y="2012315"/>
            <a:ext cx="6163310" cy="42868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dk1"/>
                </a:solidFill>
                <a:effectLst/>
                <a:latin typeface="+mj-lt"/>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endParaRPr lang="en-US" altLang="zh-CN">
              <a:ln>
                <a:noFill/>
              </a:ln>
              <a:solidFill>
                <a:schemeClr val="tx1"/>
              </a:solidFill>
              <a:effectLst>
                <a:outerShdw blurRad="38100" dist="19050" dir="2700000" algn="tl" rotWithShape="0">
                  <a:schemeClr val="dk1">
                    <a:alpha val="40000"/>
                  </a:schemeClr>
                </a:outerShdw>
              </a:effectLst>
            </a:endParaRPr>
          </a:p>
        </p:txBody>
      </p:sp>
      <p:sp>
        <p:nvSpPr>
          <p:cNvPr id="8" name="副标题 4"/>
          <p:cNvSpPr>
            <a:spLocks noGrp="1"/>
          </p:cNvSpPr>
          <p:nvPr/>
        </p:nvSpPr>
        <p:spPr>
          <a:xfrm>
            <a:off x="450215" y="1192530"/>
            <a:ext cx="4016375" cy="46164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dk1"/>
                </a:solidFill>
                <a:effectLst/>
                <a:latin typeface="+mj-lt"/>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en-US" altLang="zh-CN" sz="2355" b="1">
                <a:solidFill>
                  <a:schemeClr val="tx1"/>
                </a:solidFill>
                <a:effectLst>
                  <a:outerShdw blurRad="38100" dist="19050" dir="2700000" algn="tl" rotWithShape="0">
                    <a:schemeClr val="dk1">
                      <a:alpha val="40000"/>
                    </a:schemeClr>
                  </a:outerShdw>
                </a:effectLst>
              </a:rPr>
              <a:t>Documentation for :</a:t>
            </a:r>
            <a:endParaRPr lang="en-US" altLang="zh-CN" b="1">
              <a:solidFill>
                <a:schemeClr val="tx1"/>
              </a:solidFill>
              <a:effectLst>
                <a:glow rad="101600">
                  <a:schemeClr val="accent2">
                    <a:satMod val="175000"/>
                    <a:alpha val="40000"/>
                  </a:schemeClr>
                </a:glow>
                <a:outerShdw blurRad="38100" dist="19050" dir="2700000" algn="tl" rotWithShape="0">
                  <a:schemeClr val="dk1">
                    <a:alpha val="40000"/>
                  </a:schemeClr>
                </a:outerShdw>
              </a:effectLst>
            </a:endParaRPr>
          </a:p>
          <a:p>
            <a:pPr algn="l"/>
            <a:endParaRPr lang="en-US" altLang="zh-CN" b="1">
              <a:solidFill>
                <a:schemeClr val="tx1"/>
              </a:solidFill>
              <a:effectLst>
                <a:glow rad="101600">
                  <a:schemeClr val="accent2">
                    <a:satMod val="175000"/>
                    <a:alpha val="40000"/>
                  </a:schemeClr>
                </a:glow>
                <a:outerShdw blurRad="38100" dist="19050" dir="2700000" algn="tl" rotWithShape="0">
                  <a:schemeClr val="dk1">
                    <a:alpha val="40000"/>
                  </a:schemeClr>
                </a:outerShdw>
              </a:effectLst>
            </a:endParaRPr>
          </a:p>
        </p:txBody>
      </p:sp>
      <p:pic>
        <p:nvPicPr>
          <p:cNvPr id="10" name="Picture 9" descr="image.NOGCY2"/>
          <p:cNvPicPr>
            <a:picLocks noChangeAspect="1"/>
          </p:cNvPicPr>
          <p:nvPr/>
        </p:nvPicPr>
        <p:blipFill>
          <a:blip r:embed="rId3"/>
          <a:stretch>
            <a:fillRect/>
          </a:stretch>
        </p:blipFill>
        <p:spPr>
          <a:xfrm>
            <a:off x="10408920" y="164465"/>
            <a:ext cx="1247775" cy="838835"/>
          </a:xfrm>
          <a:prstGeom prst="rect">
            <a:avLst/>
          </a:prstGeom>
        </p:spPr>
      </p:pic>
      <p:sp>
        <p:nvSpPr>
          <p:cNvPr id="12" name="Text Box 11"/>
          <p:cNvSpPr txBox="1"/>
          <p:nvPr/>
        </p:nvSpPr>
        <p:spPr>
          <a:xfrm>
            <a:off x="5182235" y="2829560"/>
            <a:ext cx="6035675" cy="1198880"/>
          </a:xfrm>
          <a:prstGeom prst="rect">
            <a:avLst/>
          </a:prstGeom>
          <a:noFill/>
        </p:spPr>
        <p:txBody>
          <a:bodyPr wrap="square" rtlCol="0" anchor="t">
            <a:spAutoFit/>
          </a:bodyPr>
          <a:p>
            <a:r>
              <a:rPr lang="en-US" b="1" i="1">
                <a:solidFill>
                  <a:schemeClr val="tx1"/>
                </a:solidFill>
                <a:effectLst>
                  <a:outerShdw blurRad="38100" dist="19050" dir="2700000" algn="tl" rotWithShape="0">
                    <a:schemeClr val="dk1">
                      <a:alpha val="40000"/>
                    </a:schemeClr>
                  </a:outerShdw>
                </a:effectLst>
                <a:uFillTx/>
              </a:rPr>
              <a:t>An Intelligent Connect 4 Player Using :</a:t>
            </a:r>
            <a:endParaRPr lang="en-US" b="1" i="1">
              <a:solidFill>
                <a:schemeClr val="tx1"/>
              </a:solidFill>
              <a:effectLst>
                <a:outerShdw blurRad="38100" dist="19050" dir="2700000" algn="tl" rotWithShape="0">
                  <a:schemeClr val="dk1">
                    <a:alpha val="40000"/>
                  </a:schemeClr>
                </a:outerShdw>
              </a:effectLst>
              <a:uFillTx/>
            </a:endParaRPr>
          </a:p>
          <a:p>
            <a:r>
              <a:rPr lang="en-US" b="1" i="1">
                <a:solidFill>
                  <a:schemeClr val="tx1"/>
                </a:solidFill>
                <a:effectLst>
                  <a:outerShdw blurRad="38100" dist="19050" dir="2700000" algn="tl" rotWithShape="0">
                    <a:schemeClr val="dk1">
                      <a:alpha val="40000"/>
                    </a:schemeClr>
                  </a:outerShdw>
                </a:effectLst>
                <a:uFillTx/>
              </a:rPr>
              <a:t> the MinimaxAlgorithm</a:t>
            </a:r>
            <a:endParaRPr lang="en-US" b="1" i="1">
              <a:solidFill>
                <a:schemeClr val="tx1"/>
              </a:solidFill>
              <a:effectLst>
                <a:outerShdw blurRad="38100" dist="19050" dir="2700000" algn="tl" rotWithShape="0">
                  <a:schemeClr val="dk1">
                    <a:alpha val="40000"/>
                  </a:schemeClr>
                </a:outerShdw>
              </a:effectLst>
              <a:uFillTx/>
            </a:endParaRPr>
          </a:p>
          <a:p>
            <a:r>
              <a:rPr lang="en-US" b="1" i="1">
                <a:solidFill>
                  <a:schemeClr val="tx1"/>
                </a:solidFill>
                <a:effectLst>
                  <a:outerShdw blurRad="38100" dist="19050" dir="2700000" algn="tl" rotWithShape="0">
                    <a:schemeClr val="dk1">
                      <a:alpha val="40000"/>
                    </a:schemeClr>
                  </a:outerShdw>
                </a:effectLst>
                <a:uFillTx/>
              </a:rPr>
              <a:t> Alpha-Beta Pruning</a:t>
            </a:r>
            <a:endParaRPr lang="en-US" b="1" i="1">
              <a:solidFill>
                <a:schemeClr val="tx1"/>
              </a:solidFill>
              <a:effectLst>
                <a:outerShdw blurRad="38100" dist="19050" dir="2700000" algn="tl" rotWithShape="0">
                  <a:schemeClr val="dk1">
                    <a:alpha val="40000"/>
                  </a:schemeClr>
                </a:outerShdw>
              </a:effectLst>
              <a:uFillTx/>
            </a:endParaRPr>
          </a:p>
          <a:p>
            <a:r>
              <a:rPr lang="en-US" b="1" i="1">
                <a:solidFill>
                  <a:schemeClr val="tx1"/>
                </a:solidFill>
                <a:effectLst>
                  <a:outerShdw blurRad="38100" dist="19050" dir="2700000" algn="tl" rotWithShape="0">
                    <a:schemeClr val="dk1">
                      <a:alpha val="40000"/>
                    </a:schemeClr>
                  </a:outerShdw>
                </a:effectLst>
                <a:uFillTx/>
              </a:rPr>
              <a:t> and Heuristic Functions</a:t>
            </a:r>
            <a:endParaRPr lang="en-US" b="1" i="1">
              <a:solidFill>
                <a:schemeClr val="tx1"/>
              </a:solidFill>
              <a:effectLst>
                <a:outerShdw blurRad="38100" dist="19050" dir="2700000" algn="tl" rotWithShape="0">
                  <a:schemeClr val="dk1">
                    <a:alpha val="40000"/>
                  </a:schemeClr>
                </a:outerShdw>
              </a:effectLst>
              <a:uFillTx/>
            </a:endParaRPr>
          </a:p>
        </p:txBody>
      </p:sp>
      <p:sp>
        <p:nvSpPr>
          <p:cNvPr id="13" name="Text Box 12"/>
          <p:cNvSpPr txBox="1"/>
          <p:nvPr/>
        </p:nvSpPr>
        <p:spPr>
          <a:xfrm>
            <a:off x="5240020" y="4554220"/>
            <a:ext cx="3702685" cy="368300"/>
          </a:xfrm>
          <a:prstGeom prst="rect">
            <a:avLst/>
          </a:prstGeom>
          <a:noFill/>
        </p:spPr>
        <p:txBody>
          <a:bodyPr wrap="square" rtlCol="0">
            <a:spAutoFit/>
          </a:bodyPr>
          <a:p>
            <a:r>
              <a:rPr lang="en-US" b="1"/>
              <a:t>Instructor</a:t>
            </a:r>
            <a:r>
              <a:rPr lang="en-US"/>
              <a:t>: </a:t>
            </a:r>
            <a:r>
              <a:rPr lang="en-US">
                <a:solidFill>
                  <a:schemeClr val="tx1"/>
                </a:solidFill>
                <a:effectLst>
                  <a:outerShdw blurRad="38100" dist="19050" dir="2700000" algn="tl" rotWithShape="0">
                    <a:schemeClr val="dk1">
                      <a:alpha val="40000"/>
                    </a:schemeClr>
                  </a:outerShdw>
                </a:effectLst>
              </a:rPr>
              <a:t>Dr. Amr S. Ghoneim</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3" name="Text Box 2"/>
          <p:cNvSpPr txBox="1"/>
          <p:nvPr/>
        </p:nvSpPr>
        <p:spPr>
          <a:xfrm>
            <a:off x="235585" y="302260"/>
            <a:ext cx="9287510" cy="953135"/>
          </a:xfrm>
          <a:prstGeom prst="rect">
            <a:avLst/>
          </a:prstGeom>
          <a:noFill/>
        </p:spPr>
        <p:txBody>
          <a:bodyPr wrap="square" rtlCol="0">
            <a:spAutoFit/>
          </a:bodyPr>
          <a:p>
            <a:r>
              <a:rPr lang="en-US" sz="2800" b="1">
                <a:solidFill>
                  <a:schemeClr val="tx1"/>
                </a:solidFill>
                <a:effectLst>
                  <a:outerShdw blurRad="38100" dist="19050" dir="2700000" algn="tl" rotWithShape="0">
                    <a:schemeClr val="dk1">
                      <a:alpha val="40000"/>
                    </a:schemeClr>
                  </a:outerShdw>
                </a:effectLst>
              </a:rPr>
              <a:t>what if we need to find the solution without relying on complex Algorithms ?</a:t>
            </a:r>
            <a:endParaRPr lang="en-US" sz="2800" b="1">
              <a:solidFill>
                <a:schemeClr val="tx1"/>
              </a:solidFill>
              <a:effectLst>
                <a:outerShdw blurRad="38100" dist="19050" dir="2700000" algn="tl" rotWithShape="0">
                  <a:schemeClr val="dk1">
                    <a:alpha val="40000"/>
                  </a:schemeClr>
                </a:outerShdw>
              </a:effectLst>
            </a:endParaRPr>
          </a:p>
        </p:txBody>
      </p:sp>
      <p:pic>
        <p:nvPicPr>
          <p:cNvPr id="2" name="Picture 1" descr="thinking"/>
          <p:cNvPicPr>
            <a:picLocks noChangeAspect="1"/>
          </p:cNvPicPr>
          <p:nvPr/>
        </p:nvPicPr>
        <p:blipFill>
          <a:blip r:embed="rId2">
            <a:alphaModFix amt="80000"/>
          </a:blip>
          <a:stretch>
            <a:fillRect/>
          </a:stretch>
        </p:blipFill>
        <p:spPr>
          <a:xfrm>
            <a:off x="9618345" y="362585"/>
            <a:ext cx="1059180" cy="892810"/>
          </a:xfrm>
          <a:prstGeom prst="rect">
            <a:avLst/>
          </a:prstGeom>
          <a:noFill/>
        </p:spPr>
      </p:pic>
      <p:sp>
        <p:nvSpPr>
          <p:cNvPr id="6" name="Text Box 5"/>
          <p:cNvSpPr txBox="1"/>
          <p:nvPr/>
        </p:nvSpPr>
        <p:spPr>
          <a:xfrm>
            <a:off x="235585" y="1668145"/>
            <a:ext cx="11177905" cy="4892675"/>
          </a:xfrm>
          <a:prstGeom prst="rect">
            <a:avLst/>
          </a:prstGeom>
          <a:noFill/>
        </p:spPr>
        <p:txBody>
          <a:bodyPr wrap="square" rtlCol="0">
            <a:spAutoFit/>
          </a:bodyPr>
          <a:p>
            <a:pPr>
              <a:lnSpc>
                <a:spcPct val="120000"/>
              </a:lnSpc>
            </a:pPr>
            <a:r>
              <a:rPr lang="en-US" sz="2000"/>
              <a:t>In such cases, we can turn to </a:t>
            </a:r>
            <a:r>
              <a:rPr lang="en-US" sz="2000" b="1"/>
              <a:t>heuristic functions</a:t>
            </a:r>
            <a:r>
              <a:rPr lang="en-US" sz="2000"/>
              <a:t>, which offer a simpler and more efficient approach by providing </a:t>
            </a:r>
            <a:r>
              <a:rPr lang="en-US" sz="2000" b="1"/>
              <a:t>approximate solutions</a:t>
            </a:r>
            <a:r>
              <a:rPr lang="en-US" sz="2000"/>
              <a:t> based on </a:t>
            </a:r>
            <a:r>
              <a:rPr lang="en-US" sz="2000" b="1"/>
              <a:t>problem-specific insights.</a:t>
            </a:r>
            <a:endParaRPr lang="en-US" sz="2000" b="1"/>
          </a:p>
          <a:p>
            <a:pPr>
              <a:lnSpc>
                <a:spcPct val="120000"/>
              </a:lnSpc>
            </a:pPr>
            <a:r>
              <a:rPr lang="en-US" sz="2000" b="1"/>
              <a:t>AS </a:t>
            </a:r>
            <a:r>
              <a:rPr lang="en-US" sz="2000"/>
              <a:t>we menthined before that algorithms aim for the perfect solution but take a long time , heuristics gives you a</a:t>
            </a:r>
            <a:r>
              <a:rPr lang="en-US" sz="2000" b="1"/>
              <a:t> good enough solution quickly</a:t>
            </a:r>
            <a:r>
              <a:rPr lang="en-US" sz="2000"/>
              <a:t> which is crucial in </a:t>
            </a:r>
            <a:r>
              <a:rPr lang="en-US" sz="2000" b="1"/>
              <a:t>real time situations.</a:t>
            </a:r>
            <a:endParaRPr lang="en-US" sz="2000"/>
          </a:p>
          <a:p>
            <a:pPr>
              <a:lnSpc>
                <a:spcPct val="120000"/>
              </a:lnSpc>
            </a:pPr>
            <a:endParaRPr lang="en-US" sz="2000"/>
          </a:p>
          <a:p>
            <a:pPr>
              <a:lnSpc>
                <a:spcPct val="120000"/>
              </a:lnSpc>
            </a:pPr>
            <a:r>
              <a:rPr lang="en-US" sz="2000"/>
              <a:t>   -&gt;heuristics are</a:t>
            </a:r>
            <a:r>
              <a:rPr lang="en-US" sz="2000" b="1"/>
              <a:t> lightweight</a:t>
            </a:r>
            <a:r>
              <a:rPr lang="en-US" sz="2000"/>
              <a:t> and save both</a:t>
            </a:r>
            <a:r>
              <a:rPr lang="en-US" sz="2000" b="1"/>
              <a:t> time and resources.</a:t>
            </a:r>
            <a:endParaRPr lang="en-US" sz="2000"/>
          </a:p>
          <a:p>
            <a:pPr>
              <a:lnSpc>
                <a:spcPct val="120000"/>
              </a:lnSpc>
            </a:pPr>
            <a:r>
              <a:rPr lang="en-US" sz="2000"/>
              <a:t>   -&gt;heuristics are</a:t>
            </a:r>
            <a:r>
              <a:rPr lang="en-US" sz="2000" b="1"/>
              <a:t> easier to design and implement</a:t>
            </a:r>
            <a:r>
              <a:rPr lang="en-US" sz="2000"/>
              <a:t> because they use </a:t>
            </a:r>
            <a:r>
              <a:rPr lang="en-US" sz="2000" b="1"/>
              <a:t>simple logic</a:t>
            </a:r>
            <a:r>
              <a:rPr lang="en-US" sz="2000"/>
              <a:t>.</a:t>
            </a:r>
            <a:endParaRPr lang="en-US" sz="2000"/>
          </a:p>
          <a:p>
            <a:pPr>
              <a:lnSpc>
                <a:spcPct val="120000"/>
              </a:lnSpc>
            </a:pPr>
            <a:endParaRPr lang="en-US" sz="2000"/>
          </a:p>
          <a:p>
            <a:pPr>
              <a:lnSpc>
                <a:spcPct val="120000"/>
              </a:lnSpc>
            </a:pPr>
            <a:r>
              <a:rPr lang="en-US" sz="2000"/>
              <a:t>In our connect 4 A heuristic might say :</a:t>
            </a:r>
            <a:endParaRPr lang="en-US" sz="2000"/>
          </a:p>
          <a:p>
            <a:pPr>
              <a:lnSpc>
                <a:spcPct val="120000"/>
              </a:lnSpc>
            </a:pPr>
            <a:r>
              <a:rPr lang="en-US" sz="2000"/>
              <a:t>   </a:t>
            </a:r>
            <a:r>
              <a:rPr lang="en-US" sz="2000" b="1"/>
              <a:t>“Add 5 points if I form a pair of discs; add 3 points if I block the opponent.”</a:t>
            </a:r>
            <a:endParaRPr lang="en-US" sz="2000" b="1"/>
          </a:p>
          <a:p>
            <a:pPr>
              <a:lnSpc>
                <a:spcPct val="120000"/>
              </a:lnSpc>
            </a:pPr>
            <a:r>
              <a:rPr lang="en-US" sz="2000"/>
              <a:t>it doesn't check all possible future moves but gives the </a:t>
            </a:r>
            <a:r>
              <a:rPr lang="en-US" sz="2000" b="1"/>
              <a:t>AI a direction to play smartly</a:t>
            </a:r>
            <a:r>
              <a:rPr lang="en-US" sz="2000"/>
              <a:t> right now.</a:t>
            </a:r>
            <a:endParaRPr lang="en-US" sz="2000"/>
          </a:p>
          <a:p>
            <a:pPr>
              <a:lnSpc>
                <a:spcPct val="120000"/>
              </a:lnSpc>
            </a:pPr>
            <a:r>
              <a:rPr lang="en-US" sz="2000"/>
              <a:t>In contrast, a complex algorithm would try to calculate every possible move to ensure the absolute best outcome, which is often overkill for practical purposes.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301625" y="372745"/>
            <a:ext cx="708406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Heuristic functions used in our project :</a:t>
            </a:r>
            <a:endParaRPr lang="en-US" sz="24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371475" y="1102995"/>
            <a:ext cx="10583545" cy="8001000"/>
          </a:xfrm>
          <a:prstGeom prst="rect">
            <a:avLst/>
          </a:prstGeom>
          <a:noFill/>
        </p:spPr>
        <p:txBody>
          <a:bodyPr wrap="square" rtlCol="0">
            <a:spAutoFit/>
          </a:bodyPr>
          <a:p>
            <a:pPr>
              <a:lnSpc>
                <a:spcPct val="170000"/>
              </a:lnSpc>
            </a:pPr>
            <a:r>
              <a:rPr lang="en-US" sz="2000" b="1">
                <a:solidFill>
                  <a:schemeClr val="tx1"/>
                </a:solidFill>
                <a:effectLst>
                  <a:outerShdw blurRad="38100" dist="19050" dir="2700000" algn="tl" rotWithShape="0">
                    <a:schemeClr val="dk1">
                      <a:alpha val="40000"/>
                    </a:schemeClr>
                  </a:outerShdw>
                </a:effectLst>
              </a:rPr>
              <a:t>-&gt;find_best_move_heur1(): </a:t>
            </a:r>
            <a:endParaRPr lang="en-US" sz="2000" b="1">
              <a:solidFill>
                <a:schemeClr val="tx1"/>
              </a:solidFill>
              <a:effectLst>
                <a:outerShdw blurRad="38100" dist="19050" dir="2700000" algn="tl" rotWithShape="0">
                  <a:schemeClr val="dk1">
                    <a:alpha val="40000"/>
                  </a:schemeClr>
                </a:outerShdw>
              </a:effectLst>
            </a:endParaRPr>
          </a:p>
          <a:p>
            <a:pPr>
              <a:lnSpc>
                <a:spcPct val="100000"/>
              </a:lnSpc>
            </a:pPr>
            <a:r>
              <a:rPr lang="en-US" b="1">
                <a:solidFill>
                  <a:schemeClr val="tx1"/>
                </a:solidFill>
                <a:effectLst>
                  <a:outerShdw blurRad="38100" dist="19050" dir="2700000" algn="tl" rotWithShape="0">
                    <a:schemeClr val="dk1">
                      <a:alpha val="40000"/>
                    </a:schemeClr>
                  </a:outerShdw>
                </a:effectLst>
              </a:rPr>
              <a:t>Simulates</a:t>
            </a:r>
            <a:r>
              <a:rPr lang="en-US">
                <a:solidFill>
                  <a:schemeClr val="tx1"/>
                </a:solidFill>
                <a:effectLst>
                  <a:outerShdw blurRad="38100" dist="19050" dir="2700000" algn="tl" rotWithShape="0">
                    <a:schemeClr val="dk1">
                      <a:alpha val="40000"/>
                    </a:schemeClr>
                  </a:outerShdw>
                </a:effectLst>
              </a:rPr>
              <a:t> all possible valid moves,</a:t>
            </a:r>
            <a:r>
              <a:rPr lang="en-US" b="1">
                <a:solidFill>
                  <a:schemeClr val="tx1"/>
                </a:solidFill>
                <a:effectLst>
                  <a:outerShdw blurRad="38100" dist="19050" dir="2700000" algn="tl" rotWithShape="0">
                    <a:schemeClr val="dk1">
                      <a:alpha val="40000"/>
                    </a:schemeClr>
                  </a:outerShdw>
                </a:effectLst>
              </a:rPr>
              <a:t> evaluates each move</a:t>
            </a:r>
            <a:r>
              <a:rPr lang="en-US">
                <a:solidFill>
                  <a:schemeClr val="tx1"/>
                </a:solidFill>
                <a:effectLst>
                  <a:outerShdw blurRad="38100" dist="19050" dir="2700000" algn="tl" rotWithShape="0">
                    <a:schemeClr val="dk1">
                      <a:alpha val="40000"/>
                    </a:schemeClr>
                  </a:outerShdw>
                </a:effectLst>
              </a:rPr>
              <a:t> using a heuristic function (evaluate_board_score), and returns </a:t>
            </a:r>
            <a:r>
              <a:rPr lang="en-US" b="1">
                <a:solidFill>
                  <a:schemeClr val="tx1"/>
                </a:solidFill>
                <a:effectLst>
                  <a:outerShdw blurRad="38100" dist="19050" dir="2700000" algn="tl" rotWithShape="0">
                    <a:schemeClr val="dk1">
                      <a:alpha val="40000"/>
                    </a:schemeClr>
                  </a:outerShdw>
                </a:effectLst>
              </a:rPr>
              <a:t>the best column for the AI to play</a:t>
            </a:r>
            <a:r>
              <a:rPr lang="en-US">
                <a:solidFill>
                  <a:schemeClr val="tx1"/>
                </a:solidFill>
                <a:effectLst>
                  <a:outerShdw blurRad="38100" dist="19050" dir="2700000" algn="tl" rotWithShape="0">
                    <a:schemeClr val="dk1">
                      <a:alpha val="40000"/>
                    </a:schemeClr>
                  </a:outerShdw>
                </a:effectLst>
              </a:rPr>
              <a:t>.</a:t>
            </a:r>
            <a:endParaRPr lang="en-US">
              <a:solidFill>
                <a:schemeClr val="tx1"/>
              </a:solidFill>
              <a:effectLst>
                <a:outerShdw blurRad="38100" dist="19050" dir="2700000" algn="tl" rotWithShape="0">
                  <a:schemeClr val="dk1">
                    <a:alpha val="40000"/>
                  </a:schemeClr>
                </a:outerShdw>
              </a:effectLst>
            </a:endParaRPr>
          </a:p>
          <a:p>
            <a:pPr>
              <a:lnSpc>
                <a:spcPct val="150000"/>
              </a:lnSpc>
            </a:pPr>
            <a:r>
              <a:rPr lang="en-US" sz="2000" b="1">
                <a:solidFill>
                  <a:schemeClr val="tx1"/>
                </a:solidFill>
                <a:effectLst>
                  <a:outerShdw blurRad="38100" dist="19050" dir="2700000" algn="tl" rotWithShape="0">
                    <a:schemeClr val="dk1">
                      <a:alpha val="40000"/>
                    </a:schemeClr>
                  </a:outerShdw>
                </a:effectLst>
              </a:rPr>
              <a:t>-&gt;evaluate_board_score():</a:t>
            </a:r>
            <a:r>
              <a:rPr lang="en-US" sz="2000"/>
              <a:t> </a:t>
            </a:r>
            <a:endParaRPr lang="en-US" sz="2000"/>
          </a:p>
          <a:p>
            <a:r>
              <a:rPr lang="en-US">
                <a:solidFill>
                  <a:schemeClr val="tx1"/>
                </a:solidFill>
                <a:effectLst>
                  <a:outerShdw blurRad="38100" dist="19050" dir="2700000" algn="tl" rotWithShape="0">
                    <a:schemeClr val="dk1">
                      <a:alpha val="40000"/>
                    </a:schemeClr>
                  </a:outerShdw>
                </a:effectLst>
              </a:rPr>
              <a:t>Assigns a </a:t>
            </a:r>
            <a:r>
              <a:rPr lang="en-US" b="1">
                <a:solidFill>
                  <a:schemeClr val="tx1"/>
                </a:solidFill>
                <a:effectLst>
                  <a:outerShdw blurRad="38100" dist="19050" dir="2700000" algn="tl" rotWithShape="0">
                    <a:schemeClr val="dk1">
                      <a:alpha val="40000"/>
                    </a:schemeClr>
                  </a:outerShdw>
                </a:effectLst>
              </a:rPr>
              <a:t>score</a:t>
            </a:r>
            <a:r>
              <a:rPr lang="en-US">
                <a:solidFill>
                  <a:schemeClr val="tx1"/>
                </a:solidFill>
                <a:effectLst>
                  <a:outerShdw blurRad="38100" dist="19050" dir="2700000" algn="tl" rotWithShape="0">
                    <a:schemeClr val="dk1">
                      <a:alpha val="40000"/>
                    </a:schemeClr>
                  </a:outerShdw>
                </a:effectLst>
              </a:rPr>
              <a:t> to the board based on </a:t>
            </a:r>
            <a:r>
              <a:rPr lang="en-US" b="1">
                <a:solidFill>
                  <a:schemeClr val="tx1"/>
                </a:solidFill>
                <a:effectLst>
                  <a:outerShdw blurRad="38100" dist="19050" dir="2700000" algn="tl" rotWithShape="0">
                    <a:schemeClr val="dk1">
                      <a:alpha val="40000"/>
                    </a:schemeClr>
                  </a:outerShdw>
                </a:effectLst>
              </a:rPr>
              <a:t>favorable horizontal positions</a:t>
            </a:r>
            <a:r>
              <a:rPr lang="en-US">
                <a:solidFill>
                  <a:schemeClr val="tx1"/>
                </a:solidFill>
                <a:effectLst>
                  <a:outerShdw blurRad="38100" dist="19050" dir="2700000" algn="tl" rotWithShape="0">
                    <a:schemeClr val="dk1">
                      <a:alpha val="40000"/>
                    </a:schemeClr>
                  </a:outerShdw>
                </a:effectLst>
              </a:rPr>
              <a:t> for the AI and </a:t>
            </a:r>
            <a:r>
              <a:rPr lang="en-US" b="1">
                <a:solidFill>
                  <a:schemeClr val="tx1"/>
                </a:solidFill>
                <a:effectLst>
                  <a:outerShdw blurRad="38100" dist="19050" dir="2700000" algn="tl" rotWithShape="0">
                    <a:schemeClr val="dk1">
                      <a:alpha val="40000"/>
                    </a:schemeClr>
                  </a:outerShdw>
                </a:effectLst>
              </a:rPr>
              <a:t>defensive positions</a:t>
            </a:r>
            <a:r>
              <a:rPr lang="en-US">
                <a:solidFill>
                  <a:schemeClr val="tx1"/>
                </a:solidFill>
                <a:effectLst>
                  <a:outerShdw blurRad="38100" dist="19050" dir="2700000" algn="tl" rotWithShape="0">
                    <a:schemeClr val="dk1">
                      <a:alpha val="40000"/>
                    </a:schemeClr>
                  </a:outerShdw>
                </a:effectLst>
              </a:rPr>
              <a:t> (blocking opponents).</a:t>
            </a:r>
            <a:endParaRPr lang="en-US">
              <a:solidFill>
                <a:schemeClr val="tx1"/>
              </a:solidFill>
              <a:effectLst>
                <a:outerShdw blurRad="38100" dist="19050" dir="2700000" algn="tl" rotWithShape="0">
                  <a:schemeClr val="dk1">
                    <a:alpha val="40000"/>
                  </a:schemeClr>
                </a:outerShdw>
              </a:effectLst>
            </a:endParaRPr>
          </a:p>
          <a:p>
            <a:pPr>
              <a:lnSpc>
                <a:spcPct val="180000"/>
              </a:lnSpc>
            </a:pPr>
            <a:r>
              <a:rPr lang="en-US" sz="2000" b="1">
                <a:solidFill>
                  <a:schemeClr val="tx1"/>
                </a:solidFill>
                <a:effectLst>
                  <a:outerShdw blurRad="38100" dist="19050" dir="2700000" algn="tl" rotWithShape="0">
                    <a:schemeClr val="dk1">
                      <a:alpha val="40000"/>
                    </a:schemeClr>
                  </a:outerShdw>
                </a:effectLst>
              </a:rPr>
              <a:t>-&gt;def valid_moves(board):</a:t>
            </a:r>
            <a:endParaRPr lang="en-US" sz="2000" b="1">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The heuristic works by </a:t>
            </a:r>
            <a:r>
              <a:rPr lang="en-US" b="1">
                <a:solidFill>
                  <a:schemeClr val="tx1"/>
                </a:solidFill>
                <a:effectLst>
                  <a:outerShdw blurRad="38100" dist="19050" dir="2700000" algn="tl" rotWithShape="0">
                    <a:schemeClr val="dk1">
                      <a:alpha val="40000"/>
                    </a:schemeClr>
                  </a:outerShdw>
                </a:effectLst>
              </a:rPr>
              <a:t>evaluating all valid moves the AI can make</a:t>
            </a:r>
            <a:r>
              <a:rPr lang="en-US">
                <a:solidFill>
                  <a:schemeClr val="tx1"/>
                </a:solidFill>
                <a:effectLst>
                  <a:outerShdw blurRad="38100" dist="19050" dir="2700000" algn="tl" rotWithShape="0">
                    <a:schemeClr val="dk1">
                      <a:alpha val="40000"/>
                    </a:schemeClr>
                  </a:outerShdw>
                </a:effectLst>
              </a:rPr>
              <a:t>, simulating each move, scoring the resulting board positions, and selecting the column that maximizes the score. This method helps the AI choose the move that will likely lead to the best position, based on the scoring system implemented in the score_position() function.</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b="1">
                <a:solidFill>
                  <a:schemeClr val="tx1"/>
                </a:solidFill>
                <a:effectLst>
                  <a:outerShdw blurRad="38100" dist="19050" dir="2700000" algn="tl" rotWithShape="0">
                    <a:schemeClr val="dk1">
                      <a:alpha val="40000"/>
                    </a:schemeClr>
                  </a:outerShdw>
                </a:effectLst>
              </a:rPr>
              <a:t>find_best_move_heur1</a:t>
            </a:r>
            <a:r>
              <a:rPr lang="en-US">
                <a:solidFill>
                  <a:schemeClr val="tx1"/>
                </a:solidFill>
                <a:effectLst>
                  <a:outerShdw blurRad="38100" dist="19050" dir="2700000" algn="tl" rotWithShape="0">
                    <a:schemeClr val="dk1">
                      <a:alpha val="40000"/>
                    </a:schemeClr>
                  </a:outerShdw>
                </a:effectLst>
              </a:rPr>
              <a:t> uses </a:t>
            </a:r>
            <a:r>
              <a:rPr lang="en-US" b="1">
                <a:solidFill>
                  <a:schemeClr val="tx1"/>
                </a:solidFill>
                <a:effectLst>
                  <a:outerShdw blurRad="38100" dist="19050" dir="2700000" algn="tl" rotWithShape="0">
                    <a:schemeClr val="dk1">
                      <a:alpha val="40000"/>
                    </a:schemeClr>
                  </a:outerShdw>
                </a:effectLst>
              </a:rPr>
              <a:t>evaluate_board_score</a:t>
            </a:r>
            <a:r>
              <a:rPr lang="en-US">
                <a:solidFill>
                  <a:schemeClr val="tx1"/>
                </a:solidFill>
                <a:effectLst>
                  <a:outerShdw blurRad="38100" dist="19050" dir="2700000" algn="tl" rotWithShape="0">
                    <a:schemeClr val="dk1">
                      <a:alpha val="40000"/>
                    </a:schemeClr>
                  </a:outerShdw>
                </a:effectLst>
              </a:rPr>
              <a:t>, while </a:t>
            </a:r>
            <a:r>
              <a:rPr lang="en-US" b="1">
                <a:solidFill>
                  <a:schemeClr val="tx1"/>
                </a:solidFill>
                <a:effectLst>
                  <a:outerShdw blurRad="38100" dist="19050" dir="2700000" algn="tl" rotWithShape="0">
                    <a:schemeClr val="dk1">
                      <a:alpha val="40000"/>
                    </a:schemeClr>
                  </a:outerShdw>
                </a:effectLst>
              </a:rPr>
              <a:t>valid_moves </a:t>
            </a:r>
            <a:r>
              <a:rPr lang="en-US">
                <a:solidFill>
                  <a:schemeClr val="tx1"/>
                </a:solidFill>
                <a:effectLst>
                  <a:outerShdw blurRad="38100" dist="19050" dir="2700000" algn="tl" rotWithShape="0">
                    <a:schemeClr val="dk1">
                      <a:alpha val="40000"/>
                    </a:schemeClr>
                  </a:outerShdw>
                </a:effectLst>
              </a:rPr>
              <a:t>uses </a:t>
            </a:r>
            <a:r>
              <a:rPr lang="en-US" b="1">
                <a:solidFill>
                  <a:schemeClr val="tx1"/>
                </a:solidFill>
                <a:effectLst>
                  <a:outerShdw blurRad="38100" dist="19050" dir="2700000" algn="tl" rotWithShape="0">
                    <a:schemeClr val="dk1">
                      <a:alpha val="40000"/>
                    </a:schemeClr>
                  </a:outerShdw>
                </a:effectLst>
              </a:rPr>
              <a:t>score_position</a:t>
            </a:r>
            <a:r>
              <a:rPr lang="en-US">
                <a:solidFill>
                  <a:schemeClr val="tx1"/>
                </a:solidFill>
                <a:effectLst>
                  <a:outerShdw blurRad="38100" dist="19050" dir="2700000" algn="tl" rotWithShape="0">
                    <a:schemeClr val="dk1">
                      <a:alpha val="40000"/>
                    </a:schemeClr>
                  </a:outerShdw>
                </a:effectLst>
              </a:rPr>
              <a:t>. The two functions have different heuristic evaluation strategies, which could lead to different behavior and outcomes in selecting the best move.</a:t>
            </a:r>
            <a:endParaRPr lang="en-US">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318770" y="389890"/>
            <a:ext cx="708406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Algorithms Comparsion :</a:t>
            </a:r>
            <a:endParaRPr lang="en-US" sz="24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01650" y="1085850"/>
            <a:ext cx="10583545" cy="6182995"/>
          </a:xfrm>
          <a:prstGeom prst="rect">
            <a:avLst/>
          </a:prstGeom>
          <a:noFill/>
        </p:spPr>
        <p:txBody>
          <a:bodyPr wrap="square" rtlCol="0">
            <a:spAutoFit/>
          </a:bodyPr>
          <a:p>
            <a:pPr>
              <a:lnSpc>
                <a:spcPct val="120000"/>
              </a:lnSpc>
            </a:pPr>
            <a:r>
              <a:rPr lang="en-US" b="1">
                <a:solidFill>
                  <a:schemeClr val="tx1"/>
                </a:solidFill>
                <a:effectLst>
                  <a:outerShdw blurRad="38100" dist="19050" dir="2700000" algn="tl" rotWithShape="0">
                    <a:schemeClr val="dk1">
                      <a:alpha val="40000"/>
                    </a:schemeClr>
                  </a:outerShdw>
                </a:effectLst>
              </a:rPr>
              <a:t>Minimax Only :</a:t>
            </a:r>
            <a:endParaRPr lang="en-US" b="1">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  </a:t>
            </a:r>
            <a:r>
              <a:rPr lang="en-US">
                <a:solidFill>
                  <a:schemeClr val="tx1"/>
                </a:solidFill>
                <a:effectLst>
                  <a:outerShdw blurRad="38100" dist="19050" dir="2700000" algn="tl" rotWithShape="0">
                    <a:schemeClr val="dk1">
                      <a:alpha val="40000"/>
                    </a:schemeClr>
                  </a:outerShdw>
                </a:effectLst>
              </a:rPr>
              <a:t> Likely slower with large depths due to </a:t>
            </a:r>
            <a:r>
              <a:rPr lang="en-US">
                <a:solidFill>
                  <a:schemeClr val="tx1"/>
                </a:solidFill>
                <a:effectLst>
                  <a:outerShdw blurRad="38100" dist="19050" dir="2700000" algn="tl" rotWithShape="0">
                    <a:schemeClr val="dk1">
                      <a:alpha val="40000"/>
                    </a:schemeClr>
                  </a:outerShdw>
                </a:effectLst>
              </a:rPr>
              <a:t>exhaustive search.</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   Explores the most nodes.</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  </a:t>
            </a:r>
            <a:r>
              <a:rPr lang="en-US">
                <a:solidFill>
                  <a:schemeClr val="tx1"/>
                </a:solidFill>
                <a:effectLst>
                  <a:outerShdw blurRad="38100" dist="19050" dir="2700000" algn="tl" rotWithShape="0">
                    <a:schemeClr val="dk1">
                      <a:alpha val="40000"/>
                    </a:schemeClr>
                  </a:outerShdw>
                </a:effectLst>
              </a:rPr>
              <a:t> High memory</a:t>
            </a:r>
            <a:r>
              <a:rPr lang="en-US" b="1">
                <a:solidFill>
                  <a:schemeClr val="tx1"/>
                </a:solidFill>
                <a:effectLst>
                  <a:outerShdw blurRad="38100" dist="19050" dir="2700000" algn="tl" rotWithShape="0">
                    <a:schemeClr val="dk1">
                      <a:alpha val="40000"/>
                    </a:schemeClr>
                  </a:outerShdw>
                </a:effectLst>
              </a:rPr>
              <a:t> </a:t>
            </a:r>
            <a:r>
              <a:rPr lang="en-US">
                <a:solidFill>
                  <a:schemeClr val="tx1"/>
                </a:solidFill>
                <a:effectLst>
                  <a:outerShdw blurRad="38100" dist="19050" dir="2700000" algn="tl" rotWithShape="0">
                    <a:schemeClr val="dk1">
                      <a:alpha val="40000"/>
                    </a:schemeClr>
                  </a:outerShdw>
                </a:effectLst>
              </a:rPr>
              <a:t>usage.</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Minimax with Alpha-Beta :</a:t>
            </a:r>
            <a:endParaRPr lang="en-US" b="1">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   </a:t>
            </a:r>
            <a:r>
              <a:rPr lang="en-US">
                <a:solidFill>
                  <a:schemeClr val="tx1"/>
                </a:solidFill>
                <a:effectLst>
                  <a:outerShdw blurRad="38100" dist="19050" dir="2700000" algn="tl" rotWithShape="0">
                    <a:schemeClr val="dk1">
                      <a:alpha val="40000"/>
                    </a:schemeClr>
                  </a:outerShdw>
                </a:effectLst>
              </a:rPr>
              <a:t>Significant reduction in nodes explored and faster execution time.</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   Similar move quality to Minimax Only.</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Minimax with Heuristic 1/2 :</a:t>
            </a:r>
            <a:endParaRPr lang="en-US" b="1">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   </a:t>
            </a:r>
            <a:r>
              <a:rPr lang="en-US">
                <a:solidFill>
                  <a:schemeClr val="tx1"/>
                </a:solidFill>
                <a:effectLst>
                  <a:outerShdw blurRad="38100" dist="19050" dir="2700000" algn="tl" rotWithShape="0">
                    <a:schemeClr val="dk1">
                      <a:alpha val="40000"/>
                    </a:schemeClr>
                  </a:outerShdw>
                </a:effectLst>
              </a:rPr>
              <a:t>Faster than both raw Minimax and Alpha-Beta due to reduced depth.</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   Move quality depends on the heuristic's design and effectiveness.</a:t>
            </a:r>
            <a:endParaRPr lang="en-US">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318770" y="389890"/>
            <a:ext cx="708406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Algorithms Comparsion :</a:t>
            </a:r>
            <a:endParaRPr lang="en-US" sz="24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01650" y="1085850"/>
            <a:ext cx="10583545" cy="2861310"/>
          </a:xfrm>
          <a:prstGeom prst="rect">
            <a:avLst/>
          </a:prstGeom>
          <a:noFill/>
        </p:spPr>
        <p:txBody>
          <a:bodyPr wrap="square" rtlCol="0">
            <a:spAutoFit/>
          </a:bodyPr>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p:txBody>
      </p:sp>
      <p:pic>
        <p:nvPicPr>
          <p:cNvPr id="3" name="Picture 2" descr="plots"/>
          <p:cNvPicPr>
            <a:picLocks noChangeAspect="1"/>
          </p:cNvPicPr>
          <p:nvPr/>
        </p:nvPicPr>
        <p:blipFill>
          <a:blip r:embed="rId2"/>
          <a:stretch>
            <a:fillRect/>
          </a:stretch>
        </p:blipFill>
        <p:spPr>
          <a:xfrm>
            <a:off x="833755" y="1199515"/>
            <a:ext cx="9770110" cy="508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318770" y="389890"/>
            <a:ext cx="708406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Algorithms Comparsion :</a:t>
            </a:r>
            <a:endParaRPr lang="en-US" sz="24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01650" y="1085850"/>
            <a:ext cx="10583545" cy="6152515"/>
          </a:xfrm>
          <a:prstGeom prst="rect">
            <a:avLst/>
          </a:prstGeom>
          <a:noFill/>
        </p:spPr>
        <p:txBody>
          <a:bodyPr wrap="square" rtlCol="0">
            <a:spAutoFit/>
          </a:bodyPr>
          <a:p>
            <a:pPr>
              <a:lnSpc>
                <a:spcPct val="130000"/>
              </a:lnSpc>
            </a:pPr>
            <a:r>
              <a:rPr lang="en-US" b="1">
                <a:solidFill>
                  <a:schemeClr val="tx1"/>
                </a:solidFill>
                <a:effectLst>
                  <a:outerShdw blurRad="38100" dist="19050" dir="2700000" algn="tl" rotWithShape="0">
                    <a:schemeClr val="dk1">
                      <a:alpha val="40000"/>
                    </a:schemeClr>
                  </a:outerShdw>
                </a:effectLst>
              </a:rPr>
              <a:t>1. Runtime Comparison Plot</a:t>
            </a:r>
            <a:endParaRPr lang="en-US" b="1">
              <a:solidFill>
                <a:schemeClr val="tx1"/>
              </a:solidFill>
              <a:effectLst>
                <a:outerShdw blurRad="38100" dist="19050" dir="2700000" algn="tl" rotWithShape="0">
                  <a:schemeClr val="dk1">
                    <a:alpha val="40000"/>
                  </a:schemeClr>
                </a:outerShdw>
              </a:effectLst>
            </a:endParaRPr>
          </a:p>
          <a:p>
            <a:pPr>
              <a:lnSpc>
                <a:spcPct val="130000"/>
              </a:lnSpc>
            </a:pPr>
            <a:r>
              <a:rPr lang="en-US">
                <a:solidFill>
                  <a:schemeClr val="tx1"/>
                </a:solidFill>
                <a:effectLst>
                  <a:outerShdw blurRad="38100" dist="19050" dir="2700000" algn="tl" rotWithShape="0">
                    <a:schemeClr val="dk1">
                      <a:alpha val="40000"/>
                    </a:schemeClr>
                  </a:outerShdw>
                </a:effectLst>
              </a:rPr>
              <a:t>  Compares the time taken by the Minimax and Alpha-Beta Pruning algorithms to compute the best move at various search depths.</a:t>
            </a:r>
            <a:endParaRPr lang="en-US">
              <a:solidFill>
                <a:schemeClr val="tx1"/>
              </a:solidFill>
              <a:effectLst>
                <a:outerShdw blurRad="38100" dist="19050" dir="2700000" algn="tl" rotWithShape="0">
                  <a:schemeClr val="dk1">
                    <a:alpha val="40000"/>
                  </a:schemeClr>
                </a:outerShdw>
              </a:effectLst>
            </a:endParaRPr>
          </a:p>
          <a:p>
            <a:pPr>
              <a:lnSpc>
                <a:spcPct val="130000"/>
              </a:lnSpc>
            </a:pPr>
            <a:r>
              <a:rPr lang="en-US">
                <a:solidFill>
                  <a:schemeClr val="tx1"/>
                </a:solidFill>
                <a:effectLst>
                  <a:outerShdw blurRad="38100" dist="19050" dir="2700000" algn="tl" rotWithShape="0">
                    <a:schemeClr val="dk1">
                      <a:alpha val="40000"/>
                    </a:schemeClr>
                  </a:outerShdw>
                </a:effectLst>
              </a:rPr>
              <a:t>As depth increases, the time taken by both algorithms increases, but Alpha-Beta Pruning takes significantly less time.</a:t>
            </a:r>
            <a:endParaRPr lang="en-US">
              <a:solidFill>
                <a:schemeClr val="tx1"/>
              </a:solidFill>
              <a:effectLst>
                <a:outerShdw blurRad="38100" dist="19050" dir="2700000" algn="tl" rotWithShape="0">
                  <a:schemeClr val="dk1">
                    <a:alpha val="40000"/>
                  </a:schemeClr>
                </a:outerShdw>
              </a:effectLst>
            </a:endParaRPr>
          </a:p>
          <a:p>
            <a:pPr>
              <a:lnSpc>
                <a:spcPct val="130000"/>
              </a:lnSpc>
            </a:pPr>
            <a:endParaRPr lang="en-US">
              <a:solidFill>
                <a:schemeClr val="tx1"/>
              </a:solidFill>
              <a:effectLst>
                <a:outerShdw blurRad="38100" dist="19050" dir="2700000" algn="tl" rotWithShape="0">
                  <a:schemeClr val="dk1">
                    <a:alpha val="40000"/>
                  </a:schemeClr>
                </a:outerShdw>
              </a:effectLst>
            </a:endParaRPr>
          </a:p>
          <a:p>
            <a:pPr>
              <a:lnSpc>
                <a:spcPct val="130000"/>
              </a:lnSpc>
            </a:pPr>
            <a:r>
              <a:rPr lang="en-US" b="1">
                <a:solidFill>
                  <a:schemeClr val="tx1"/>
                </a:solidFill>
                <a:effectLst>
                  <a:outerShdw blurRad="38100" dist="19050" dir="2700000" algn="tl" rotWithShape="0">
                    <a:schemeClr val="dk1">
                      <a:alpha val="40000"/>
                    </a:schemeClr>
                  </a:outerShdw>
                </a:effectLst>
              </a:rPr>
              <a:t>2. Heuristic Score Comparison Plot</a:t>
            </a:r>
            <a:endParaRPr lang="en-US" b="1">
              <a:solidFill>
                <a:schemeClr val="tx1"/>
              </a:solidFill>
              <a:effectLst>
                <a:outerShdw blurRad="38100" dist="19050" dir="2700000" algn="tl" rotWithShape="0">
                  <a:schemeClr val="dk1">
                    <a:alpha val="40000"/>
                  </a:schemeClr>
                </a:outerShdw>
              </a:effectLst>
            </a:endParaRPr>
          </a:p>
          <a:p>
            <a:pPr>
              <a:lnSpc>
                <a:spcPct val="130000"/>
              </a:lnSpc>
            </a:pPr>
            <a:r>
              <a:rPr lang="en-US">
                <a:solidFill>
                  <a:schemeClr val="tx1"/>
                </a:solidFill>
                <a:effectLst>
                  <a:outerShdw blurRad="38100" dist="19050" dir="2700000" algn="tl" rotWithShape="0">
                    <a:schemeClr val="dk1">
                      <a:alpha val="40000"/>
                    </a:schemeClr>
                  </a:outerShdw>
                </a:effectLst>
              </a:rPr>
              <a:t> Compares the heuristic scores of the board state as evaluated by Minimax and Alpha-Beta Pruning at various depths.</a:t>
            </a:r>
            <a:endParaRPr lang="en-US">
              <a:solidFill>
                <a:schemeClr val="tx1"/>
              </a:solidFill>
              <a:effectLst>
                <a:outerShdw blurRad="38100" dist="19050" dir="2700000" algn="tl" rotWithShape="0">
                  <a:schemeClr val="dk1">
                    <a:alpha val="40000"/>
                  </a:schemeClr>
                </a:outerShdw>
              </a:effectLst>
            </a:endParaRPr>
          </a:p>
          <a:p>
            <a:pPr>
              <a:lnSpc>
                <a:spcPct val="130000"/>
              </a:lnSpc>
            </a:pPr>
            <a:endParaRPr lang="en-US">
              <a:solidFill>
                <a:schemeClr val="tx1"/>
              </a:solidFill>
              <a:effectLst>
                <a:outerShdw blurRad="38100" dist="19050" dir="2700000" algn="tl" rotWithShape="0">
                  <a:schemeClr val="dk1">
                    <a:alpha val="40000"/>
                  </a:schemeClr>
                </a:outerShdw>
              </a:effectLst>
            </a:endParaRPr>
          </a:p>
          <a:p>
            <a:pPr>
              <a:lnSpc>
                <a:spcPct val="130000"/>
              </a:lnSpc>
            </a:pPr>
            <a:r>
              <a:rPr lang="en-US" b="1">
                <a:solidFill>
                  <a:schemeClr val="tx1"/>
                </a:solidFill>
                <a:effectLst>
                  <a:outerShdw blurRad="38100" dist="19050" dir="2700000" algn="tl" rotWithShape="0">
                    <a:schemeClr val="dk1">
                      <a:alpha val="40000"/>
                    </a:schemeClr>
                  </a:outerShdw>
                </a:effectLst>
              </a:rPr>
              <a:t>Both Minimax and Alpha-Beta Pruning should produce the same scores at each depth because Alpha-Beta Pruning is an optimization of Minimax, not a heuristic change.</a:t>
            </a:r>
            <a:endParaRPr lang="en-US" b="1">
              <a:solidFill>
                <a:schemeClr val="tx1"/>
              </a:solidFill>
              <a:effectLst>
                <a:outerShdw blurRad="38100" dist="19050" dir="2700000" algn="tl" rotWithShape="0">
                  <a:schemeClr val="dk1">
                    <a:alpha val="40000"/>
                  </a:schemeClr>
                </a:outerShdw>
              </a:effectLst>
            </a:endParaRPr>
          </a:p>
          <a:p>
            <a:pPr>
              <a:lnSpc>
                <a:spcPct val="130000"/>
              </a:lnSpc>
            </a:pPr>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318770" y="389890"/>
            <a:ext cx="708406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another ways to improve AI :</a:t>
            </a:r>
            <a:endParaRPr lang="en-US" sz="24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01650" y="1085850"/>
            <a:ext cx="10583545" cy="6735445"/>
          </a:xfrm>
          <a:prstGeom prst="rect">
            <a:avLst/>
          </a:prstGeom>
          <a:noFill/>
        </p:spPr>
        <p:txBody>
          <a:bodyPr wrap="square" rtlCol="0">
            <a:spAutoFit/>
          </a:bodyPr>
          <a:p>
            <a:pPr>
              <a:lnSpc>
                <a:spcPct val="120000"/>
              </a:lnSpc>
            </a:pPr>
            <a:r>
              <a:rPr lang="en-US" b="1">
                <a:solidFill>
                  <a:schemeClr val="tx1"/>
                </a:solidFill>
                <a:effectLst>
                  <a:outerShdw blurRad="38100" dist="19050" dir="2700000" algn="tl" rotWithShape="0">
                    <a:schemeClr val="dk1">
                      <a:alpha val="40000"/>
                    </a:schemeClr>
                  </a:outerShdw>
                </a:effectLst>
              </a:rPr>
              <a:t>--&gt; we can use machine learning :</a:t>
            </a:r>
            <a:endParaRPr lang="en-US" b="1">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 Reinforcement Learning(RL) --&gt; </a:t>
            </a:r>
            <a:r>
              <a:rPr lang="en-US">
                <a:solidFill>
                  <a:schemeClr val="tx1"/>
                </a:solidFill>
                <a:effectLst>
                  <a:outerShdw blurRad="38100" dist="19050" dir="2700000" algn="tl" rotWithShape="0">
                    <a:schemeClr val="dk1">
                      <a:alpha val="40000"/>
                    </a:schemeClr>
                  </a:outerShdw>
                </a:effectLst>
              </a:rPr>
              <a:t>we can teach the AI how to play connect4 based on rewards. the agent would learn over time by simulating many games and receiving positive rewards for winning and negative rewards for losing.</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 </a:t>
            </a:r>
            <a:r>
              <a:rPr lang="en-US" b="1">
                <a:solidFill>
                  <a:schemeClr val="tx1"/>
                </a:solidFill>
                <a:effectLst>
                  <a:outerShdw blurRad="38100" dist="19050" dir="2700000" algn="tl" rotWithShape="0">
                    <a:schemeClr val="dk1">
                      <a:alpha val="40000"/>
                    </a:schemeClr>
                  </a:outerShdw>
                </a:effectLst>
              </a:rPr>
              <a:t>Supervised Learning --&gt;</a:t>
            </a:r>
            <a:r>
              <a:rPr lang="en-US">
                <a:solidFill>
                  <a:schemeClr val="tx1"/>
                </a:solidFill>
                <a:effectLst>
                  <a:outerShdw blurRad="38100" dist="19050" dir="2700000" algn="tl" rotWithShape="0">
                    <a:schemeClr val="dk1">
                      <a:alpha val="40000"/>
                    </a:schemeClr>
                  </a:outerShdw>
                </a:effectLst>
              </a:rPr>
              <a:t> Another approach would be to train the AI using a dataset of expert-level games (games played by strong human or AI players) to classify moves that lead to successful outcomes.</a:t>
            </a:r>
            <a:endParaRPr lang="en-US">
              <a:solidFill>
                <a:schemeClr val="tx1"/>
              </a:solidFill>
              <a:effectLst>
                <a:outerShdw blurRad="38100" dist="19050" dir="2700000" algn="tl" rotWithShape="0">
                  <a:schemeClr val="dk1">
                    <a:alpha val="40000"/>
                  </a:schemeClr>
                </a:outerShdw>
              </a:effectLst>
            </a:endParaRPr>
          </a:p>
          <a:p>
            <a:pPr>
              <a:lnSpc>
                <a:spcPct val="120000"/>
              </a:lnSpc>
            </a:pP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b="1">
                <a:solidFill>
                  <a:schemeClr val="tx1"/>
                </a:solidFill>
                <a:effectLst>
                  <a:outerShdw blurRad="38100" dist="19050" dir="2700000" algn="tl" rotWithShape="0">
                    <a:schemeClr val="dk1">
                      <a:alpha val="40000"/>
                    </a:schemeClr>
                  </a:outerShdw>
                </a:effectLst>
              </a:rPr>
              <a:t> --&gt; Monte Carlo Tree Search (MCTS):</a:t>
            </a:r>
            <a:endParaRPr lang="en-US" b="1">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  </a:t>
            </a:r>
            <a:r>
              <a:rPr lang="en-US" b="1">
                <a:solidFill>
                  <a:schemeClr val="tx1"/>
                </a:solidFill>
                <a:effectLst>
                  <a:outerShdw blurRad="38100" dist="19050" dir="2700000" algn="tl" rotWithShape="0">
                    <a:schemeClr val="dk1">
                      <a:alpha val="40000"/>
                    </a:schemeClr>
                  </a:outerShdw>
                </a:effectLst>
              </a:rPr>
              <a:t>MCTS </a:t>
            </a:r>
            <a:r>
              <a:rPr lang="en-US">
                <a:solidFill>
                  <a:schemeClr val="tx1"/>
                </a:solidFill>
                <a:effectLst>
                  <a:outerShdw blurRad="38100" dist="19050" dir="2700000" algn="tl" rotWithShape="0">
                    <a:schemeClr val="dk1">
                      <a:alpha val="40000"/>
                    </a:schemeClr>
                  </a:outerShdw>
                </a:effectLst>
              </a:rPr>
              <a:t>is an alternative search algorithm that can be used to make decisions in complex games like Connect Four. It works by</a:t>
            </a:r>
            <a:r>
              <a:rPr lang="en-US" b="1">
                <a:solidFill>
                  <a:schemeClr val="tx1"/>
                </a:solidFill>
                <a:effectLst>
                  <a:outerShdw blurRad="38100" dist="19050" dir="2700000" algn="tl" rotWithShape="0">
                    <a:schemeClr val="dk1">
                      <a:alpha val="40000"/>
                    </a:schemeClr>
                  </a:outerShdw>
                </a:effectLst>
              </a:rPr>
              <a:t> running many simulations</a:t>
            </a:r>
            <a:r>
              <a:rPr lang="en-US">
                <a:solidFill>
                  <a:schemeClr val="tx1"/>
                </a:solidFill>
                <a:effectLst>
                  <a:outerShdw blurRad="38100" dist="19050" dir="2700000" algn="tl" rotWithShape="0">
                    <a:schemeClr val="dk1">
                      <a:alpha val="40000"/>
                    </a:schemeClr>
                  </a:outerShdw>
                </a:effectLst>
              </a:rPr>
              <a:t> of the game and selecting the move that results in the best outcome. </a:t>
            </a:r>
            <a:endParaRPr lang="en-US">
              <a:solidFill>
                <a:schemeClr val="tx1"/>
              </a:solidFill>
              <a:effectLst>
                <a:outerShdw blurRad="38100" dist="19050" dir="2700000" algn="tl" rotWithShape="0">
                  <a:schemeClr val="dk1">
                    <a:alpha val="40000"/>
                  </a:schemeClr>
                </a:outerShdw>
              </a:effectLst>
            </a:endParaRPr>
          </a:p>
          <a:p>
            <a:pPr>
              <a:lnSpc>
                <a:spcPct val="120000"/>
              </a:lnSpc>
            </a:pPr>
            <a:r>
              <a:rPr lang="en-US">
                <a:solidFill>
                  <a:schemeClr val="tx1"/>
                </a:solidFill>
                <a:effectLst>
                  <a:outerShdw blurRad="38100" dist="19050" dir="2700000" algn="tl" rotWithShape="0">
                    <a:schemeClr val="dk1">
                      <a:alpha val="40000"/>
                    </a:schemeClr>
                  </a:outerShdw>
                </a:effectLst>
              </a:rPr>
              <a:t>Unlike Minimax, which </a:t>
            </a:r>
            <a:r>
              <a:rPr lang="en-US" b="1">
                <a:solidFill>
                  <a:schemeClr val="tx1"/>
                </a:solidFill>
                <a:effectLst>
                  <a:outerShdw blurRad="38100" dist="19050" dir="2700000" algn="tl" rotWithShape="0">
                    <a:schemeClr val="dk1">
                      <a:alpha val="40000"/>
                    </a:schemeClr>
                  </a:outerShdw>
                </a:effectLst>
              </a:rPr>
              <a:t>searches the entire game tree to a fixed depth</a:t>
            </a:r>
            <a:r>
              <a:rPr lang="en-US">
                <a:solidFill>
                  <a:schemeClr val="tx1"/>
                </a:solidFill>
                <a:effectLst>
                  <a:outerShdw blurRad="38100" dist="19050" dir="2700000" algn="tl" rotWithShape="0">
                    <a:schemeClr val="dk1">
                      <a:alpha val="40000"/>
                    </a:schemeClr>
                  </a:outerShdw>
                </a:effectLst>
              </a:rPr>
              <a:t>, MCTS dynamically explores the tree based on the most promising paths. This would allow the AI to make better decisions without the need to exhaustively search all possibilities</a:t>
            </a:r>
            <a:endParaRPr lang="en-US">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a:p>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3" name="Text Box 2"/>
          <p:cNvSpPr txBox="1"/>
          <p:nvPr/>
        </p:nvSpPr>
        <p:spPr>
          <a:xfrm>
            <a:off x="398145" y="389890"/>
            <a:ext cx="830072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Applications similar to connect four :</a:t>
            </a:r>
            <a:endParaRPr lang="en-US" sz="24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581025" y="1180465"/>
            <a:ext cx="10821035" cy="4525645"/>
          </a:xfrm>
          <a:prstGeom prst="rect">
            <a:avLst/>
          </a:prstGeom>
          <a:noFill/>
        </p:spPr>
        <p:txBody>
          <a:bodyPr wrap="square" rtlCol="0">
            <a:spAutoFit/>
          </a:bodyPr>
          <a:p>
            <a:pPr>
              <a:lnSpc>
                <a:spcPct val="140000"/>
              </a:lnSpc>
            </a:pPr>
            <a:r>
              <a:rPr lang="en-US" sz="2000" b="1">
                <a:solidFill>
                  <a:schemeClr val="tx1"/>
                </a:solidFill>
                <a:effectLst>
                  <a:outerShdw blurRad="38100" dist="19050" dir="2700000" algn="tl" rotWithShape="0">
                    <a:schemeClr val="dk1">
                      <a:alpha val="40000"/>
                    </a:schemeClr>
                  </a:outerShdw>
                </a:effectLst>
              </a:rPr>
              <a:t>1) Tic Tac Toe:</a:t>
            </a:r>
            <a:endParaRPr lang="en-US" sz="2000" b="1">
              <a:solidFill>
                <a:schemeClr val="tx1"/>
              </a:solidFill>
              <a:effectLst>
                <a:outerShdw blurRad="38100" dist="19050" dir="2700000" algn="tl" rotWithShape="0">
                  <a:schemeClr val="dk1">
                    <a:alpha val="40000"/>
                  </a:schemeClr>
                </a:outerShdw>
              </a:effectLst>
            </a:endParaRPr>
          </a:p>
          <a:p>
            <a:pPr>
              <a:lnSpc>
                <a:spcPct val="140000"/>
              </a:lnSpc>
            </a:pPr>
            <a:r>
              <a:rPr lang="en-US" sz="2000" b="1"/>
              <a:t>Platform:</a:t>
            </a:r>
            <a:endParaRPr lang="en-US" sz="2000" b="1"/>
          </a:p>
          <a:p>
            <a:pPr>
              <a:lnSpc>
                <a:spcPct val="140000"/>
              </a:lnSpc>
            </a:pPr>
            <a:r>
              <a:rPr lang="en-US" b="1"/>
              <a:t>  </a:t>
            </a:r>
            <a:r>
              <a:rPr lang="en-US"/>
              <a:t> Mobile (iOS/Android), Web</a:t>
            </a:r>
            <a:endParaRPr lang="en-US"/>
          </a:p>
          <a:p>
            <a:pPr>
              <a:lnSpc>
                <a:spcPct val="140000"/>
              </a:lnSpc>
            </a:pPr>
            <a:r>
              <a:rPr lang="en-US" sz="2000" b="1"/>
              <a:t>Functionality/Features:</a:t>
            </a:r>
            <a:endParaRPr lang="en-US" sz="2000" b="1"/>
          </a:p>
          <a:p>
            <a:pPr>
              <a:lnSpc>
                <a:spcPct val="140000"/>
              </a:lnSpc>
            </a:pPr>
            <a:r>
              <a:rPr lang="en-US"/>
              <a:t> </a:t>
            </a:r>
            <a:r>
              <a:rPr lang="en-US" b="1"/>
              <a:t> Single Player Mode:</a:t>
            </a:r>
            <a:r>
              <a:rPr lang="en-US"/>
              <a:t> Play against an AI with different levels of difficulty.</a:t>
            </a:r>
            <a:endParaRPr lang="en-US"/>
          </a:p>
          <a:p>
            <a:pPr>
              <a:lnSpc>
                <a:spcPct val="140000"/>
              </a:lnSpc>
            </a:pPr>
            <a:r>
              <a:rPr lang="en-US"/>
              <a:t>  </a:t>
            </a:r>
            <a:r>
              <a:rPr lang="en-US" b="1"/>
              <a:t>Multiplayer Mode:</a:t>
            </a:r>
            <a:r>
              <a:rPr lang="en-US"/>
              <a:t> Play with friends or other users.</a:t>
            </a:r>
            <a:endParaRPr lang="en-US"/>
          </a:p>
          <a:p>
            <a:pPr>
              <a:lnSpc>
                <a:spcPct val="140000"/>
              </a:lnSpc>
            </a:pPr>
            <a:r>
              <a:rPr lang="en-US"/>
              <a:t>  </a:t>
            </a:r>
            <a:r>
              <a:rPr lang="en-US" b="1"/>
              <a:t>Board Reset/Undo:</a:t>
            </a:r>
            <a:r>
              <a:rPr lang="en-US"/>
              <a:t> Reset the game board to play again.</a:t>
            </a:r>
            <a:endParaRPr lang="en-US"/>
          </a:p>
          <a:p>
            <a:pPr>
              <a:lnSpc>
                <a:spcPct val="140000"/>
              </a:lnSpc>
            </a:pPr>
            <a:r>
              <a:rPr lang="en-US"/>
              <a:t>  </a:t>
            </a:r>
            <a:r>
              <a:rPr lang="en-US" b="1"/>
              <a:t>Simple User Interface:</a:t>
            </a:r>
            <a:r>
              <a:rPr lang="en-US"/>
              <a:t> Clean design for ease of use.</a:t>
            </a:r>
            <a:endParaRPr lang="en-US"/>
          </a:p>
          <a:p>
            <a:pPr>
              <a:lnSpc>
                <a:spcPct val="140000"/>
              </a:lnSpc>
            </a:pPr>
            <a:r>
              <a:rPr lang="en-US" sz="2000" b="1"/>
              <a:t>How it Works:</a:t>
            </a:r>
            <a:endParaRPr lang="en-US" sz="2000" b="1"/>
          </a:p>
          <a:p>
            <a:pPr>
              <a:lnSpc>
                <a:spcPct val="140000"/>
              </a:lnSpc>
            </a:pPr>
            <a:r>
              <a:rPr lang="en-US"/>
              <a:t>  Players take turns marking spaces on a 3x3 grid with X's and O's.</a:t>
            </a:r>
            <a:endParaRPr lang="en-US"/>
          </a:p>
          <a:p>
            <a:pPr>
              <a:lnSpc>
                <a:spcPct val="140000"/>
              </a:lnSpc>
            </a:pPr>
            <a:r>
              <a:rPr lang="en-US"/>
              <a:t>  The game ends when a player gets three symbols in a row or when the grid is full (a tie).</a:t>
            </a:r>
            <a:endParaRPr lang="en-US"/>
          </a:p>
        </p:txBody>
      </p:sp>
      <p:pic>
        <p:nvPicPr>
          <p:cNvPr id="8" name="Picture 7" descr="Screenshot from 2024-12-16 22-15-07"/>
          <p:cNvPicPr>
            <a:picLocks noChangeAspect="1"/>
          </p:cNvPicPr>
          <p:nvPr/>
        </p:nvPicPr>
        <p:blipFill>
          <a:blip r:embed="rId2"/>
          <a:stretch>
            <a:fillRect/>
          </a:stretch>
        </p:blipFill>
        <p:spPr>
          <a:xfrm>
            <a:off x="8328025" y="692785"/>
            <a:ext cx="3074035" cy="3031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3" name="Text Box 2"/>
          <p:cNvSpPr txBox="1"/>
          <p:nvPr/>
        </p:nvSpPr>
        <p:spPr>
          <a:xfrm>
            <a:off x="398145" y="389890"/>
            <a:ext cx="830072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Applications similar to connect four :</a:t>
            </a:r>
            <a:endParaRPr lang="en-US" sz="24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485775" y="1076325"/>
            <a:ext cx="10821035" cy="4939030"/>
          </a:xfrm>
          <a:prstGeom prst="rect">
            <a:avLst/>
          </a:prstGeom>
          <a:noFill/>
        </p:spPr>
        <p:txBody>
          <a:bodyPr wrap="square" rtlCol="0">
            <a:spAutoFit/>
          </a:bodyPr>
          <a:p>
            <a:pPr>
              <a:lnSpc>
                <a:spcPct val="150000"/>
              </a:lnSpc>
            </a:pPr>
            <a:r>
              <a:rPr lang="en-US" sz="2400" b="1"/>
              <a:t>2) </a:t>
            </a:r>
            <a:r>
              <a:rPr lang="en-US" sz="2400" b="1">
                <a:solidFill>
                  <a:schemeClr val="tx1"/>
                </a:solidFill>
                <a:effectLst>
                  <a:outerShdw blurRad="38100" dist="19050" dir="2700000" algn="tl" rotWithShape="0">
                    <a:schemeClr val="dk1">
                      <a:alpha val="40000"/>
                    </a:schemeClr>
                  </a:outerShdw>
                </a:effectLst>
              </a:rPr>
              <a:t>Chess :</a:t>
            </a:r>
            <a:endParaRPr lang="en-US" sz="2400" b="1"/>
          </a:p>
          <a:p>
            <a:pPr>
              <a:lnSpc>
                <a:spcPct val="150000"/>
              </a:lnSpc>
            </a:pPr>
            <a:r>
              <a:rPr lang="en-US" sz="2000" b="1"/>
              <a:t>Platform:</a:t>
            </a:r>
            <a:r>
              <a:rPr lang="en-US"/>
              <a:t> Mobile (iOS/Android), Web, Desktop</a:t>
            </a:r>
            <a:endParaRPr lang="en-US"/>
          </a:p>
          <a:p>
            <a:pPr>
              <a:lnSpc>
                <a:spcPct val="150000"/>
              </a:lnSpc>
            </a:pPr>
            <a:r>
              <a:rPr lang="en-US" sz="2000" b="1"/>
              <a:t>Functionality/Features:</a:t>
            </a:r>
            <a:endParaRPr lang="en-US" sz="2000" b="1"/>
          </a:p>
          <a:p>
            <a:pPr>
              <a:lnSpc>
                <a:spcPct val="150000"/>
              </a:lnSpc>
            </a:pPr>
            <a:r>
              <a:rPr lang="en-US" b="1"/>
              <a:t>  Multiplayer Mode:</a:t>
            </a:r>
            <a:r>
              <a:rPr lang="en-US"/>
              <a:t> Online and local multiplayer.</a:t>
            </a:r>
            <a:endParaRPr lang="en-US"/>
          </a:p>
          <a:p>
            <a:pPr>
              <a:lnSpc>
                <a:spcPct val="150000"/>
              </a:lnSpc>
            </a:pPr>
            <a:r>
              <a:rPr lang="en-US" b="1"/>
              <a:t>  AI Mode:</a:t>
            </a:r>
            <a:r>
              <a:rPr lang="en-US"/>
              <a:t> Play against different difficulty levels of AI.</a:t>
            </a:r>
            <a:endParaRPr lang="en-US"/>
          </a:p>
          <a:p>
            <a:pPr>
              <a:lnSpc>
                <a:spcPct val="150000"/>
              </a:lnSpc>
            </a:pPr>
            <a:r>
              <a:rPr lang="en-US" b="1"/>
              <a:t>  Game Timer: </a:t>
            </a:r>
            <a:r>
              <a:rPr lang="en-US"/>
              <a:t>Set time limits for each move or the entire game.</a:t>
            </a:r>
            <a:endParaRPr lang="en-US"/>
          </a:p>
          <a:p>
            <a:pPr>
              <a:lnSpc>
                <a:spcPct val="150000"/>
              </a:lnSpc>
            </a:pPr>
            <a:r>
              <a:rPr lang="en-US" b="1"/>
              <a:t>  Game Analysis:</a:t>
            </a:r>
            <a:r>
              <a:rPr lang="en-US"/>
              <a:t> Offers suggestions or insights on possible moves.</a:t>
            </a:r>
            <a:endParaRPr lang="en-US"/>
          </a:p>
          <a:p>
            <a:pPr>
              <a:lnSpc>
                <a:spcPct val="150000"/>
              </a:lnSpc>
            </a:pPr>
            <a:r>
              <a:rPr lang="en-US" sz="2000" b="1"/>
              <a:t>How it Works:</a:t>
            </a:r>
            <a:endParaRPr lang="en-US" sz="2000" b="1"/>
          </a:p>
          <a:p>
            <a:pPr>
              <a:lnSpc>
                <a:spcPct val="150000"/>
              </a:lnSpc>
            </a:pPr>
            <a:r>
              <a:rPr lang="en-US"/>
              <a:t>  Players move chess pieces on an 8x8 grid following the standard rules of chess.</a:t>
            </a:r>
            <a:endParaRPr lang="en-US"/>
          </a:p>
          <a:p>
            <a:pPr>
              <a:lnSpc>
                <a:spcPct val="150000"/>
              </a:lnSpc>
            </a:pPr>
            <a:r>
              <a:rPr lang="en-US"/>
              <a:t> The game checks for check, checkmate, and stalemate conditions.</a:t>
            </a:r>
            <a:endParaRPr lang="en-US"/>
          </a:p>
          <a:p>
            <a:pPr>
              <a:lnSpc>
                <a:spcPct val="150000"/>
              </a:lnSpc>
            </a:pPr>
            <a:r>
              <a:rPr lang="en-US"/>
              <a:t> Multiplayer features allow players to join games with others online.</a:t>
            </a:r>
            <a:endParaRPr lang="en-US"/>
          </a:p>
        </p:txBody>
      </p:sp>
      <p:pic>
        <p:nvPicPr>
          <p:cNvPr id="2" name="Picture 1" descr="chess (1)"/>
          <p:cNvPicPr>
            <a:picLocks noChangeAspect="1"/>
          </p:cNvPicPr>
          <p:nvPr/>
        </p:nvPicPr>
        <p:blipFill>
          <a:blip r:embed="rId2"/>
          <a:stretch>
            <a:fillRect/>
          </a:stretch>
        </p:blipFill>
        <p:spPr>
          <a:xfrm>
            <a:off x="7910195" y="1076325"/>
            <a:ext cx="3396615" cy="20834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3" name="Text Box 2"/>
          <p:cNvSpPr txBox="1"/>
          <p:nvPr/>
        </p:nvSpPr>
        <p:spPr>
          <a:xfrm>
            <a:off x="398145" y="389890"/>
            <a:ext cx="8300720" cy="46037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rPr>
              <a:t>Applications similar to connect four :</a:t>
            </a:r>
            <a:endParaRPr lang="en-US" sz="24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485775" y="1076325"/>
            <a:ext cx="10821035" cy="4719320"/>
          </a:xfrm>
          <a:prstGeom prst="rect">
            <a:avLst/>
          </a:prstGeom>
          <a:noFill/>
        </p:spPr>
        <p:txBody>
          <a:bodyPr wrap="square" rtlCol="0">
            <a:spAutoFit/>
          </a:bodyPr>
          <a:p>
            <a:pPr>
              <a:lnSpc>
                <a:spcPct val="160000"/>
              </a:lnSpc>
            </a:pPr>
            <a:r>
              <a:rPr lang="en-US" sz="2000" b="1">
                <a:solidFill>
                  <a:schemeClr val="tx1"/>
                </a:solidFill>
                <a:effectLst>
                  <a:outerShdw blurRad="38100" dist="19050" dir="2700000" algn="tl" rotWithShape="0">
                    <a:schemeClr val="dk1">
                      <a:alpha val="40000"/>
                    </a:schemeClr>
                  </a:outerShdw>
                </a:effectLst>
              </a:rPr>
              <a:t>3) Gomoku (Five in a Row):</a:t>
            </a:r>
            <a:endParaRPr lang="en-US" sz="2000" b="1">
              <a:solidFill>
                <a:schemeClr val="tx1"/>
              </a:solidFill>
              <a:effectLst>
                <a:outerShdw blurRad="38100" dist="19050" dir="2700000" algn="tl" rotWithShape="0">
                  <a:schemeClr val="dk1">
                    <a:alpha val="40000"/>
                  </a:schemeClr>
                </a:outerShdw>
              </a:effectLst>
            </a:endParaRPr>
          </a:p>
          <a:p>
            <a:pPr>
              <a:lnSpc>
                <a:spcPct val="160000"/>
              </a:lnSpc>
            </a:pPr>
            <a:r>
              <a:rPr lang="en-US" sz="2000" b="1"/>
              <a:t>Platform:</a:t>
            </a:r>
            <a:r>
              <a:rPr lang="en-US"/>
              <a:t> Web, Mobile</a:t>
            </a:r>
            <a:endParaRPr lang="en-US"/>
          </a:p>
          <a:p>
            <a:pPr>
              <a:lnSpc>
                <a:spcPct val="160000"/>
              </a:lnSpc>
            </a:pPr>
            <a:r>
              <a:rPr lang="en-US"/>
              <a:t>   Functionality/Features:</a:t>
            </a:r>
            <a:endParaRPr lang="en-US"/>
          </a:p>
          <a:p>
            <a:pPr>
              <a:lnSpc>
                <a:spcPct val="160000"/>
              </a:lnSpc>
            </a:pPr>
            <a:r>
              <a:rPr lang="en-US" sz="2000" b="1"/>
              <a:t>Multiplayer:</a:t>
            </a:r>
            <a:r>
              <a:rPr lang="en-US"/>
              <a:t> Online matches against friends or strangers.</a:t>
            </a:r>
            <a:endParaRPr lang="en-US"/>
          </a:p>
          <a:p>
            <a:pPr>
              <a:lnSpc>
                <a:spcPct val="160000"/>
              </a:lnSpc>
            </a:pPr>
            <a:r>
              <a:rPr lang="en-US"/>
              <a:t>   </a:t>
            </a:r>
            <a:r>
              <a:rPr lang="en-US" b="1"/>
              <a:t>Single Player:</a:t>
            </a:r>
            <a:r>
              <a:rPr lang="en-US"/>
              <a:t> Play against the computer with different levels of difficulty.</a:t>
            </a:r>
            <a:endParaRPr lang="en-US"/>
          </a:p>
          <a:p>
            <a:pPr>
              <a:lnSpc>
                <a:spcPct val="160000"/>
              </a:lnSpc>
            </a:pPr>
            <a:r>
              <a:rPr lang="en-US"/>
              <a:t>   </a:t>
            </a:r>
            <a:r>
              <a:rPr lang="en-US" b="1"/>
              <a:t>Timer:</a:t>
            </a:r>
            <a:r>
              <a:rPr lang="en-US"/>
              <a:t> Add time limits for moves or the entire game.</a:t>
            </a:r>
            <a:endParaRPr lang="en-US"/>
          </a:p>
          <a:p>
            <a:pPr>
              <a:lnSpc>
                <a:spcPct val="160000"/>
              </a:lnSpc>
            </a:pPr>
            <a:r>
              <a:rPr lang="en-US"/>
              <a:t>  </a:t>
            </a:r>
            <a:r>
              <a:rPr lang="en-US" b="1"/>
              <a:t> Statistics:</a:t>
            </a:r>
            <a:r>
              <a:rPr lang="en-US"/>
              <a:t> Track game history and win rates.</a:t>
            </a:r>
            <a:endParaRPr lang="en-US"/>
          </a:p>
          <a:p>
            <a:pPr>
              <a:lnSpc>
                <a:spcPct val="160000"/>
              </a:lnSpc>
            </a:pPr>
            <a:r>
              <a:rPr lang="en-US" sz="2000" b="1"/>
              <a:t>How it Works:</a:t>
            </a:r>
            <a:endParaRPr lang="en-US" sz="2000" b="1"/>
          </a:p>
          <a:p>
            <a:pPr>
              <a:lnSpc>
                <a:spcPct val="160000"/>
              </a:lnSpc>
            </a:pPr>
            <a:r>
              <a:rPr lang="en-US"/>
              <a:t>   Players place black or white pieces on a grid, aiming to form an uninterrupted line of five pieces.</a:t>
            </a:r>
            <a:endParaRPr lang="en-US"/>
          </a:p>
          <a:p>
            <a:pPr>
              <a:lnSpc>
                <a:spcPct val="160000"/>
              </a:lnSpc>
            </a:pPr>
            <a:r>
              <a:rPr lang="en-US"/>
              <a:t>   The game checks after each move for a winning line.</a:t>
            </a:r>
            <a:endParaRPr lang="en-US"/>
          </a:p>
        </p:txBody>
      </p:sp>
      <p:pic>
        <p:nvPicPr>
          <p:cNvPr id="2" name="Picture 1" descr="gomoku_616x353"/>
          <p:cNvPicPr>
            <a:picLocks noChangeAspect="1"/>
          </p:cNvPicPr>
          <p:nvPr/>
        </p:nvPicPr>
        <p:blipFill>
          <a:blip r:embed="rId2"/>
          <a:stretch>
            <a:fillRect/>
          </a:stretch>
        </p:blipFill>
        <p:spPr>
          <a:xfrm>
            <a:off x="8223885" y="1000760"/>
            <a:ext cx="3382010" cy="2076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441325" y="467360"/>
            <a:ext cx="7245350" cy="398780"/>
          </a:xfrm>
          <a:prstGeom prst="rect">
            <a:avLst/>
          </a:prstGeom>
          <a:noFill/>
        </p:spPr>
        <p:txBody>
          <a:bodyPr wrap="square" rtlCol="0">
            <a:spAutoFit/>
          </a:bodyPr>
          <a:p>
            <a:r>
              <a:rPr lang="en-US" sz="2000" b="1">
                <a:solidFill>
                  <a:schemeClr val="tx1"/>
                </a:solidFill>
                <a:effectLst>
                  <a:outerShdw blurRad="38100" dist="19050" dir="2700000" algn="tl" rotWithShape="0">
                    <a:schemeClr val="dk1">
                      <a:alpha val="40000"/>
                    </a:schemeClr>
                  </a:outerShdw>
                </a:effectLst>
              </a:rPr>
              <a:t>References and Literature Reviews :</a:t>
            </a:r>
            <a:endParaRPr lang="en-US" sz="20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78485" y="1311275"/>
            <a:ext cx="11035030" cy="4246245"/>
          </a:xfrm>
          <a:prstGeom prst="rect">
            <a:avLst/>
          </a:prstGeom>
          <a:noFill/>
        </p:spPr>
        <p:txBody>
          <a:bodyPr wrap="square" rtlCol="0">
            <a:spAutoFit/>
          </a:bodyPr>
          <a:p>
            <a:pPr>
              <a:lnSpc>
                <a:spcPct val="150000"/>
              </a:lnSpc>
            </a:pPr>
            <a:r>
              <a:rPr lang="en-US" b="1"/>
              <a:t>- Minimax with alpha-beta pruning:</a:t>
            </a:r>
            <a:endParaRPr lang="en-US" b="1"/>
          </a:p>
          <a:p>
            <a:pPr>
              <a:lnSpc>
                <a:spcPct val="150000"/>
              </a:lnSpc>
            </a:pPr>
            <a:r>
              <a:rPr lang="en-US"/>
              <a:t> https://www.academia.edu/41561708/Minimax_with_alpha_beta_pruning_connect_4_game_</a:t>
            </a:r>
            <a:endParaRPr lang="en-US"/>
          </a:p>
          <a:p>
            <a:pPr>
              <a:lnSpc>
                <a:spcPct val="150000"/>
              </a:lnSpc>
            </a:pPr>
            <a:r>
              <a:rPr lang="en-US" b="1"/>
              <a:t>- Evaluation of the Use of Minimax Search in Connect-4:</a:t>
            </a:r>
            <a:endParaRPr lang="en-US" b="1"/>
          </a:p>
          <a:p>
            <a:pPr>
              <a:lnSpc>
                <a:spcPct val="150000"/>
              </a:lnSpc>
            </a:pPr>
            <a:r>
              <a:rPr lang="en-US"/>
              <a:t> https://www.scirp.org/pdf/am_2023061214362735.pdf</a:t>
            </a:r>
            <a:endParaRPr lang="en-US"/>
          </a:p>
          <a:p>
            <a:pPr>
              <a:lnSpc>
                <a:spcPct val="150000"/>
              </a:lnSpc>
            </a:pPr>
            <a:r>
              <a:rPr lang="en-US" b="1"/>
              <a:t>- AI: Connect Four Agent:</a:t>
            </a:r>
            <a:endParaRPr lang="en-US" b="1"/>
          </a:p>
          <a:p>
            <a:pPr>
              <a:lnSpc>
                <a:spcPct val="150000"/>
              </a:lnSpc>
            </a:pPr>
            <a:r>
              <a:rPr lang="en-US"/>
              <a:t> https://dl.acm.org/doi/pdf/10.1145/3554916</a:t>
            </a:r>
            <a:endParaRPr lang="en-US"/>
          </a:p>
          <a:p>
            <a:pPr>
              <a:lnSpc>
                <a:spcPct val="150000"/>
              </a:lnSpc>
            </a:pPr>
            <a:r>
              <a:rPr lang="en-US" b="1"/>
              <a:t>- Using Game-Theory and Demonstrations to Learn the Win Conditions of a Connect Four Game:</a:t>
            </a:r>
            <a:endParaRPr lang="en-US" b="1"/>
          </a:p>
          <a:p>
            <a:pPr>
              <a:lnSpc>
                <a:spcPct val="150000"/>
              </a:lnSpc>
            </a:pPr>
            <a:r>
              <a:rPr lang="en-US"/>
              <a:t> https://cpb-us-e1.wpmucdn.com/sites.psu.edu/dist/2/117852/files/2020/05/Ayub-ICSR2018-v4.pdf</a:t>
            </a:r>
            <a:endParaRPr lang="en-US"/>
          </a:p>
          <a:p>
            <a:pPr>
              <a:lnSpc>
                <a:spcPct val="150000"/>
              </a:lnSpc>
            </a:pPr>
            <a:r>
              <a:rPr lang="en-US" b="1"/>
              <a:t>- MCTS heuristic search algorithm:</a:t>
            </a:r>
            <a:endParaRPr lang="en-US"/>
          </a:p>
          <a:p>
            <a:pPr>
              <a:lnSpc>
                <a:spcPct val="150000"/>
              </a:lnSpc>
            </a:pPr>
            <a:r>
              <a:rPr lang="en-US"/>
              <a:t> https://en.wikipedia.org/wiki/Monte_Carlo_tree_search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graphicFrame>
        <p:nvGraphicFramePr>
          <p:cNvPr id="4" name="Table 3"/>
          <p:cNvGraphicFramePr/>
          <p:nvPr/>
        </p:nvGraphicFramePr>
        <p:xfrm>
          <a:off x="647700" y="1584325"/>
          <a:ext cx="10907395" cy="3840480"/>
        </p:xfrm>
        <a:graphic>
          <a:graphicData uri="http://schemas.openxmlformats.org/drawingml/2006/table">
            <a:tbl>
              <a:tblPr firstRow="1" bandRow="1">
                <a:tableStyleId>{5C22544A-7EE6-4342-B048-85BDC9FD1C3A}</a:tableStyleId>
              </a:tblPr>
              <a:tblGrid>
                <a:gridCol w="724535"/>
                <a:gridCol w="1996440"/>
                <a:gridCol w="5173345"/>
                <a:gridCol w="3013075"/>
              </a:tblGrid>
              <a:tr h="548640">
                <a:tc>
                  <a:txBody>
                    <a:bodyPr/>
                    <a:p>
                      <a:pPr>
                        <a:buNone/>
                      </a:pPr>
                      <a:endParaRPr lang="en-US"/>
                    </a:p>
                  </a:txBody>
                  <a:tcPr>
                    <a:blipFill>
                      <a:blip r:embed="rId1">
                        <a:alphaModFix amt="7000"/>
                      </a:blip>
                      <a:tile tx="0" ty="0" sx="100000" sy="100000" flip="none" algn="tl"/>
                    </a:blipFill>
                  </a:tcPr>
                </a:tc>
                <a:tc>
                  <a:txBody>
                    <a:bodyPr/>
                    <a:p>
                      <a:pPr algn="ctr">
                        <a:lnSpc>
                          <a:spcPct val="130000"/>
                        </a:lnSpc>
                        <a:buNone/>
                      </a:pPr>
                      <a:r>
                        <a:rPr lang="en-US">
                          <a:solidFill>
                            <a:schemeClr val="tx1"/>
                          </a:solidFill>
                        </a:rPr>
                        <a:t>IDs</a:t>
                      </a:r>
                      <a:endParaRPr lang="en-US">
                        <a:solidFill>
                          <a:schemeClr val="tx1"/>
                        </a:solidFill>
                      </a:endParaRPr>
                    </a:p>
                  </a:txBody>
                  <a:tcPr anchor="ctr" anchorCtr="0">
                    <a:blipFill>
                      <a:blip r:embed="rId1">
                        <a:alphaModFix amt="7000"/>
                      </a:blip>
                      <a:tile tx="0" ty="0" sx="100000" sy="100000" flip="none" algn="tl"/>
                    </a:blipFill>
                  </a:tcPr>
                </a:tc>
                <a:tc>
                  <a:txBody>
                    <a:bodyPr/>
                    <a:p>
                      <a:pPr algn="ctr">
                        <a:lnSpc>
                          <a:spcPct val="140000"/>
                        </a:lnSpc>
                        <a:buNone/>
                      </a:pPr>
                      <a:r>
                        <a:rPr lang="en-US">
                          <a:solidFill>
                            <a:schemeClr val="tx1"/>
                          </a:solidFill>
                        </a:rPr>
                        <a:t>Full Name</a:t>
                      </a:r>
                      <a:endParaRPr lang="en-US">
                        <a:solidFill>
                          <a:schemeClr val="tx1"/>
                        </a:solidFill>
                      </a:endParaRPr>
                    </a:p>
                  </a:txBody>
                  <a:tcPr>
                    <a:blipFill>
                      <a:blip r:embed="rId1">
                        <a:alphaModFix amt="7000"/>
                      </a:blip>
                      <a:tile tx="0" ty="0" sx="100000" sy="100000" flip="none" algn="tl"/>
                    </a:blipFill>
                  </a:tcPr>
                </a:tc>
                <a:tc>
                  <a:txBody>
                    <a:bodyPr/>
                    <a:p>
                      <a:pPr algn="ctr">
                        <a:lnSpc>
                          <a:spcPct val="140000"/>
                        </a:lnSpc>
                        <a:buNone/>
                      </a:pPr>
                      <a:r>
                        <a:rPr lang="en-US">
                          <a:solidFill>
                            <a:schemeClr val="tx1"/>
                          </a:solidFill>
                        </a:rPr>
                        <a:t>Department</a:t>
                      </a:r>
                      <a:endParaRPr lang="en-US">
                        <a:solidFill>
                          <a:schemeClr val="tx1"/>
                        </a:solidFill>
                      </a:endParaRPr>
                    </a:p>
                  </a:txBody>
                  <a:tcPr>
                    <a:blipFill>
                      <a:blip r:embed="rId1">
                        <a:alphaModFix amt="7000"/>
                      </a:blip>
                      <a:tile tx="0" ty="0" sx="100000" sy="100000" flip="none" algn="tl"/>
                    </a:blipFill>
                  </a:tcPr>
                </a:tc>
              </a:tr>
              <a:tr h="548640">
                <a:tc>
                  <a:txBody>
                    <a:bodyPr/>
                    <a:p>
                      <a:pPr algn="ctr">
                        <a:lnSpc>
                          <a:spcPct val="140000"/>
                        </a:lnSpc>
                        <a:buNone/>
                      </a:pPr>
                      <a:r>
                        <a:rPr lang="en-US"/>
                        <a:t>1</a:t>
                      </a:r>
                      <a:endParaRPr lang="en-US"/>
                    </a:p>
                  </a:txBody>
                  <a:tcPr>
                    <a:blipFill>
                      <a:blip r:embed="rId1">
                        <a:alphaModFix amt="7000"/>
                      </a:blip>
                      <a:tile tx="0" ty="0" sx="100000" sy="100000" flip="none" algn="tl"/>
                    </a:blipFill>
                  </a:tcPr>
                </a:tc>
                <a:tc>
                  <a:txBody>
                    <a:bodyPr/>
                    <a:p>
                      <a:pPr algn="ctr">
                        <a:lnSpc>
                          <a:spcPct val="150000"/>
                        </a:lnSpc>
                        <a:buNone/>
                      </a:pPr>
                      <a:r>
                        <a:rPr lang="en-US"/>
                        <a:t>20220162</a:t>
                      </a:r>
                      <a:endParaRPr lang="en-US"/>
                    </a:p>
                  </a:txBody>
                  <a:tcPr>
                    <a:blipFill>
                      <a:blip r:embed="rId1">
                        <a:alphaModFix amt="7000"/>
                      </a:blip>
                      <a:tile tx="0" ty="0" sx="100000" sy="100000" flip="none" algn="tl"/>
                    </a:blipFill>
                  </a:tcPr>
                </a:tc>
                <a:tc>
                  <a:txBody>
                    <a:bodyPr/>
                    <a:p>
                      <a:pPr algn="l">
                        <a:lnSpc>
                          <a:spcPct val="160000"/>
                        </a:lnSpc>
                        <a:buNone/>
                      </a:pPr>
                      <a:r>
                        <a:rPr lang="en-US"/>
                        <a:t>Radwa Mohamed Mohamed Mohamed </a:t>
                      </a:r>
                      <a:endParaRPr lang="en-US"/>
                    </a:p>
                  </a:txBody>
                  <a:tcPr>
                    <a:blipFill>
                      <a:blip r:embed="rId1">
                        <a:alphaModFix amt="7000"/>
                      </a:blip>
                      <a:tile tx="0" ty="0" sx="100000" sy="100000" flip="none" algn="tl"/>
                    </a:blipFill>
                  </a:tcPr>
                </a:tc>
                <a:tc>
                  <a:txBody>
                    <a:bodyPr/>
                    <a:p>
                      <a:pPr algn="ctr">
                        <a:lnSpc>
                          <a:spcPct val="150000"/>
                        </a:lnSpc>
                        <a:buNone/>
                      </a:pPr>
                      <a:r>
                        <a:rPr lang="en-US"/>
                        <a:t>CS-L3</a:t>
                      </a:r>
                      <a:endParaRPr lang="en-US"/>
                    </a:p>
                  </a:txBody>
                  <a:tcPr>
                    <a:blipFill>
                      <a:blip r:embed="rId1">
                        <a:alphaModFix amt="7000"/>
                      </a:blip>
                      <a:tile tx="0" ty="0" sx="100000" sy="100000" flip="none" algn="tl"/>
                    </a:blipFill>
                  </a:tcPr>
                </a:tc>
              </a:tr>
              <a:tr h="548640">
                <a:tc>
                  <a:txBody>
                    <a:bodyPr/>
                    <a:p>
                      <a:pPr algn="ctr">
                        <a:lnSpc>
                          <a:spcPct val="140000"/>
                        </a:lnSpc>
                        <a:buNone/>
                      </a:pPr>
                      <a:r>
                        <a:rPr lang="en-US"/>
                        <a:t>2</a:t>
                      </a:r>
                      <a:endParaRPr lang="en-US"/>
                    </a:p>
                  </a:txBody>
                  <a:tcPr>
                    <a:blipFill>
                      <a:blip r:embed="rId1">
                        <a:alphaModFix amt="7000"/>
                      </a:blip>
                      <a:tile tx="0" ty="0" sx="100000" sy="100000" flip="none" algn="tl"/>
                    </a:blipFill>
                  </a:tcPr>
                </a:tc>
                <a:tc>
                  <a:txBody>
                    <a:bodyPr/>
                    <a:p>
                      <a:pPr algn="ctr">
                        <a:lnSpc>
                          <a:spcPct val="150000"/>
                        </a:lnSpc>
                        <a:buNone/>
                      </a:pPr>
                      <a:r>
                        <a:rPr lang="en-US"/>
                        <a:t>20220148</a:t>
                      </a:r>
                      <a:endParaRPr lang="en-US"/>
                    </a:p>
                  </a:txBody>
                  <a:tcPr>
                    <a:blipFill>
                      <a:blip r:embed="rId1">
                        <a:alphaModFix amt="7000"/>
                      </a:blip>
                      <a:tile tx="0" ty="0" sx="100000" sy="100000" flip="none" algn="tl"/>
                    </a:blipFill>
                  </a:tcPr>
                </a:tc>
                <a:tc>
                  <a:txBody>
                    <a:bodyPr/>
                    <a:p>
                      <a:pPr algn="l">
                        <a:lnSpc>
                          <a:spcPct val="160000"/>
                        </a:lnSpc>
                        <a:buNone/>
                      </a:pPr>
                      <a:r>
                        <a:rPr lang="en-US"/>
                        <a:t>Doaa Karem Mohamed AbdAlmksoud</a:t>
                      </a:r>
                      <a:endParaRPr lang="en-US"/>
                    </a:p>
                  </a:txBody>
                  <a:tcPr>
                    <a:blipFill>
                      <a:blip r:embed="rId1">
                        <a:alphaModFix amt="7000"/>
                      </a:blip>
                      <a:tile tx="0" ty="0" sx="100000" sy="100000" flip="none" algn="tl"/>
                    </a:blipFill>
                  </a:tcPr>
                </a:tc>
                <a:tc>
                  <a:txBody>
                    <a:bodyPr/>
                    <a:p>
                      <a:pPr algn="ctr">
                        <a:lnSpc>
                          <a:spcPct val="150000"/>
                        </a:lnSpc>
                        <a:buNone/>
                      </a:pPr>
                      <a:r>
                        <a:rPr lang="en-US"/>
                        <a:t>CS-L3</a:t>
                      </a:r>
                      <a:endParaRPr lang="en-US"/>
                    </a:p>
                  </a:txBody>
                  <a:tcPr>
                    <a:blipFill>
                      <a:blip r:embed="rId1">
                        <a:alphaModFix amt="7000"/>
                      </a:blip>
                      <a:tile tx="0" ty="0" sx="100000" sy="100000" flip="none" algn="tl"/>
                    </a:blipFill>
                  </a:tcPr>
                </a:tc>
              </a:tr>
              <a:tr h="548640">
                <a:tc>
                  <a:txBody>
                    <a:bodyPr/>
                    <a:p>
                      <a:pPr algn="ctr">
                        <a:lnSpc>
                          <a:spcPct val="140000"/>
                        </a:lnSpc>
                        <a:buNone/>
                      </a:pPr>
                      <a:r>
                        <a:rPr lang="en-US"/>
                        <a:t>3</a:t>
                      </a:r>
                      <a:endParaRPr lang="en-US"/>
                    </a:p>
                  </a:txBody>
                  <a:tcPr>
                    <a:blipFill>
                      <a:blip r:embed="rId1">
                        <a:alphaModFix amt="7000"/>
                      </a:blip>
                      <a:tile tx="0" ty="0" sx="100000" sy="100000" flip="none" algn="tl"/>
                    </a:blipFill>
                  </a:tcPr>
                </a:tc>
                <a:tc>
                  <a:txBody>
                    <a:bodyPr/>
                    <a:p>
                      <a:pPr algn="ctr">
                        <a:lnSpc>
                          <a:spcPct val="150000"/>
                        </a:lnSpc>
                        <a:buNone/>
                      </a:pPr>
                      <a:r>
                        <a:rPr lang="en-US"/>
                        <a:t>20220164</a:t>
                      </a:r>
                      <a:endParaRPr lang="en-US"/>
                    </a:p>
                  </a:txBody>
                  <a:tcPr>
                    <a:blipFill>
                      <a:blip r:embed="rId1">
                        <a:alphaModFix amt="7000"/>
                      </a:blip>
                      <a:tile tx="0" ty="0" sx="100000" sy="100000" flip="none" algn="tl"/>
                    </a:blipFill>
                  </a:tcPr>
                </a:tc>
                <a:tc>
                  <a:txBody>
                    <a:bodyPr/>
                    <a:p>
                      <a:pPr algn="l">
                        <a:lnSpc>
                          <a:spcPct val="160000"/>
                        </a:lnSpc>
                        <a:buNone/>
                      </a:pPr>
                      <a:r>
                        <a:rPr lang="en-US"/>
                        <a:t>Rana Ayaman Rezq Allah Hussien </a:t>
                      </a:r>
                      <a:endParaRPr lang="en-US"/>
                    </a:p>
                  </a:txBody>
                  <a:tcPr>
                    <a:blipFill>
                      <a:blip r:embed="rId1">
                        <a:alphaModFix amt="7000"/>
                      </a:blip>
                      <a:tile tx="0" ty="0" sx="100000" sy="100000" flip="none" algn="tl"/>
                    </a:blipFill>
                  </a:tcPr>
                </a:tc>
                <a:tc>
                  <a:txBody>
                    <a:bodyPr/>
                    <a:p>
                      <a:pPr algn="ctr">
                        <a:lnSpc>
                          <a:spcPct val="150000"/>
                        </a:lnSpc>
                        <a:buNone/>
                      </a:pPr>
                      <a:r>
                        <a:rPr lang="en-US"/>
                        <a:t>CS-L3</a:t>
                      </a:r>
                      <a:endParaRPr lang="en-US"/>
                    </a:p>
                  </a:txBody>
                  <a:tcPr>
                    <a:blipFill>
                      <a:blip r:embed="rId1">
                        <a:alphaModFix amt="7000"/>
                      </a:blip>
                      <a:tile tx="0" ty="0" sx="100000" sy="100000" flip="none" algn="tl"/>
                    </a:blipFill>
                  </a:tcPr>
                </a:tc>
              </a:tr>
              <a:tr h="548640">
                <a:tc>
                  <a:txBody>
                    <a:bodyPr/>
                    <a:p>
                      <a:pPr algn="ctr">
                        <a:lnSpc>
                          <a:spcPct val="140000"/>
                        </a:lnSpc>
                        <a:buNone/>
                      </a:pPr>
                      <a:r>
                        <a:rPr lang="en-US"/>
                        <a:t>4</a:t>
                      </a:r>
                      <a:endParaRPr lang="en-US"/>
                    </a:p>
                  </a:txBody>
                  <a:tcPr>
                    <a:blipFill>
                      <a:blip r:embed="rId1">
                        <a:alphaModFix amt="7000"/>
                      </a:blip>
                      <a:tile tx="0" ty="0" sx="100000" sy="100000" flip="none" algn="tl"/>
                    </a:blipFill>
                  </a:tcPr>
                </a:tc>
                <a:tc>
                  <a:txBody>
                    <a:bodyPr/>
                    <a:p>
                      <a:pPr algn="ctr">
                        <a:lnSpc>
                          <a:spcPct val="150000"/>
                        </a:lnSpc>
                        <a:buNone/>
                      </a:pPr>
                      <a:r>
                        <a:rPr lang="en-US"/>
                        <a:t>20220158</a:t>
                      </a:r>
                      <a:endParaRPr lang="en-US"/>
                    </a:p>
                  </a:txBody>
                  <a:tcPr>
                    <a:blipFill>
                      <a:blip r:embed="rId1">
                        <a:alphaModFix amt="7000"/>
                      </a:blip>
                      <a:tile tx="0" ty="0" sx="100000" sy="100000" flip="none" algn="tl"/>
                    </a:blipFill>
                  </a:tcPr>
                </a:tc>
                <a:tc>
                  <a:txBody>
                    <a:bodyPr/>
                    <a:p>
                      <a:pPr algn="l">
                        <a:lnSpc>
                          <a:spcPct val="160000"/>
                        </a:lnSpc>
                        <a:buNone/>
                      </a:pPr>
                      <a:r>
                        <a:rPr lang="en-US"/>
                        <a:t>Rahma Mohamed Taha Ismail</a:t>
                      </a:r>
                      <a:endParaRPr lang="en-US"/>
                    </a:p>
                  </a:txBody>
                  <a:tcPr>
                    <a:blipFill>
                      <a:blip r:embed="rId1">
                        <a:alphaModFix amt="7000"/>
                      </a:blip>
                      <a:tile tx="0" ty="0" sx="100000" sy="100000" flip="none" algn="tl"/>
                    </a:blipFill>
                  </a:tcPr>
                </a:tc>
                <a:tc>
                  <a:txBody>
                    <a:bodyPr/>
                    <a:p>
                      <a:pPr algn="ctr">
                        <a:lnSpc>
                          <a:spcPct val="150000"/>
                        </a:lnSpc>
                        <a:buNone/>
                      </a:pPr>
                      <a:r>
                        <a:rPr lang="en-US"/>
                        <a:t>CS-L3</a:t>
                      </a:r>
                      <a:endParaRPr lang="en-US"/>
                    </a:p>
                  </a:txBody>
                  <a:tcPr>
                    <a:blipFill>
                      <a:blip r:embed="rId1">
                        <a:alphaModFix amt="7000"/>
                      </a:blip>
                      <a:tile tx="0" ty="0" sx="100000" sy="100000" flip="none" algn="tl"/>
                    </a:blipFill>
                  </a:tcPr>
                </a:tc>
              </a:tr>
              <a:tr h="548640">
                <a:tc>
                  <a:txBody>
                    <a:bodyPr/>
                    <a:p>
                      <a:pPr algn="ctr">
                        <a:lnSpc>
                          <a:spcPct val="140000"/>
                        </a:lnSpc>
                        <a:buNone/>
                      </a:pPr>
                      <a:r>
                        <a:rPr lang="en-US"/>
                        <a:t>5</a:t>
                      </a:r>
                      <a:endParaRPr lang="en-US"/>
                    </a:p>
                  </a:txBody>
                  <a:tcPr>
                    <a:blipFill>
                      <a:blip r:embed="rId1">
                        <a:alphaModFix amt="7000"/>
                      </a:blip>
                      <a:tile tx="0" ty="0" sx="100000" sy="100000" flip="none" algn="tl"/>
                    </a:blipFill>
                  </a:tcPr>
                </a:tc>
                <a:tc>
                  <a:txBody>
                    <a:bodyPr/>
                    <a:p>
                      <a:pPr algn="ctr">
                        <a:lnSpc>
                          <a:spcPct val="150000"/>
                        </a:lnSpc>
                        <a:buNone/>
                      </a:pPr>
                      <a:r>
                        <a:rPr lang="en-US"/>
                        <a:t>20220099</a:t>
                      </a:r>
                      <a:endParaRPr lang="en-US"/>
                    </a:p>
                  </a:txBody>
                  <a:tcPr>
                    <a:blipFill>
                      <a:blip r:embed="rId1">
                        <a:alphaModFix amt="7000"/>
                      </a:blip>
                      <a:tile tx="0" ty="0" sx="100000" sy="100000" flip="none" algn="tl"/>
                    </a:blipFill>
                  </a:tcPr>
                </a:tc>
                <a:tc>
                  <a:txBody>
                    <a:bodyPr/>
                    <a:p>
                      <a:pPr algn="l">
                        <a:lnSpc>
                          <a:spcPct val="160000"/>
                        </a:lnSpc>
                        <a:buNone/>
                      </a:pPr>
                      <a:r>
                        <a:rPr lang="en-US"/>
                        <a:t>Aya Younis AboAlfouh ELalfy </a:t>
                      </a:r>
                      <a:endParaRPr lang="en-US"/>
                    </a:p>
                  </a:txBody>
                  <a:tcPr>
                    <a:blipFill>
                      <a:blip r:embed="rId1">
                        <a:alphaModFix amt="7000"/>
                      </a:blip>
                      <a:tile tx="0" ty="0" sx="100000" sy="100000" flip="none" algn="tl"/>
                    </a:blipFill>
                  </a:tcPr>
                </a:tc>
                <a:tc>
                  <a:txBody>
                    <a:bodyPr/>
                    <a:p>
                      <a:pPr algn="ctr">
                        <a:lnSpc>
                          <a:spcPct val="150000"/>
                        </a:lnSpc>
                        <a:buNone/>
                      </a:pPr>
                      <a:r>
                        <a:rPr lang="en-US"/>
                        <a:t>CS-L3</a:t>
                      </a:r>
                      <a:endParaRPr lang="en-US"/>
                    </a:p>
                  </a:txBody>
                  <a:tcPr>
                    <a:blipFill>
                      <a:blip r:embed="rId1">
                        <a:alphaModFix amt="7000"/>
                      </a:blip>
                      <a:tile tx="0" ty="0" sx="100000" sy="100000" flip="none" algn="tl"/>
                    </a:blipFill>
                  </a:tcPr>
                </a:tc>
              </a:tr>
              <a:tr h="548640">
                <a:tc>
                  <a:txBody>
                    <a:bodyPr/>
                    <a:p>
                      <a:pPr algn="ctr">
                        <a:lnSpc>
                          <a:spcPct val="140000"/>
                        </a:lnSpc>
                        <a:buNone/>
                      </a:pPr>
                      <a:r>
                        <a:rPr lang="en-US"/>
                        <a:t>6</a:t>
                      </a:r>
                      <a:endParaRPr lang="en-US"/>
                    </a:p>
                  </a:txBody>
                  <a:tcPr>
                    <a:blipFill>
                      <a:blip r:embed="rId1">
                        <a:alphaModFix amt="7000"/>
                      </a:blip>
                      <a:tile tx="0" ty="0" sx="100000" sy="100000" flip="none" algn="tl"/>
                    </a:blipFill>
                  </a:tcPr>
                </a:tc>
                <a:tc>
                  <a:txBody>
                    <a:bodyPr/>
                    <a:p>
                      <a:pPr algn="ctr">
                        <a:lnSpc>
                          <a:spcPct val="150000"/>
                        </a:lnSpc>
                        <a:buNone/>
                      </a:pPr>
                      <a:r>
                        <a:rPr lang="en-US"/>
                        <a:t>20220332</a:t>
                      </a:r>
                      <a:endParaRPr lang="en-US"/>
                    </a:p>
                  </a:txBody>
                  <a:tcPr>
                    <a:blipFill>
                      <a:blip r:embed="rId1">
                        <a:alphaModFix amt="7000"/>
                      </a:blip>
                      <a:tile tx="0" ty="0" sx="100000" sy="100000" flip="none" algn="tl"/>
                    </a:blipFill>
                  </a:tcPr>
                </a:tc>
                <a:tc>
                  <a:txBody>
                    <a:bodyPr/>
                    <a:p>
                      <a:pPr algn="l">
                        <a:lnSpc>
                          <a:spcPct val="160000"/>
                        </a:lnSpc>
                        <a:buNone/>
                      </a:pPr>
                      <a:r>
                        <a:rPr lang="en-US"/>
                        <a:t>Fatma Amr AbdAlrahman Abduallah</a:t>
                      </a:r>
                      <a:endParaRPr lang="en-US"/>
                    </a:p>
                  </a:txBody>
                  <a:tcPr>
                    <a:blipFill>
                      <a:blip r:embed="rId1">
                        <a:alphaModFix amt="7000"/>
                      </a:blip>
                      <a:tile tx="0" ty="0" sx="100000" sy="100000" flip="none" algn="tl"/>
                    </a:blipFill>
                  </a:tcPr>
                </a:tc>
                <a:tc>
                  <a:txBody>
                    <a:bodyPr/>
                    <a:p>
                      <a:pPr algn="ctr">
                        <a:lnSpc>
                          <a:spcPct val="150000"/>
                        </a:lnSpc>
                        <a:buNone/>
                      </a:pPr>
                      <a:r>
                        <a:rPr lang="en-US"/>
                        <a:t>CS-L3</a:t>
                      </a:r>
                      <a:endParaRPr lang="en-US"/>
                    </a:p>
                  </a:txBody>
                  <a:tcPr>
                    <a:blipFill>
                      <a:blip r:embed="rId1">
                        <a:alphaModFix amt="7000"/>
                      </a:blip>
                      <a:tile tx="0" ty="0" sx="100000" sy="100000" flip="none" algn="tl"/>
                    </a:blipFill>
                  </a:tcPr>
                </a:tc>
              </a:tr>
            </a:tbl>
          </a:graphicData>
        </a:graphic>
      </p:graphicFrame>
      <p:sp>
        <p:nvSpPr>
          <p:cNvPr id="2" name="Title 1"/>
          <p:cNvSpPr>
            <a:spLocks noGrp="1"/>
          </p:cNvSpPr>
          <p:nvPr>
            <p:ph type="title"/>
          </p:nvPr>
        </p:nvSpPr>
        <p:spPr/>
        <p:txBody>
          <a:bodyPr/>
          <a:p>
            <a:r>
              <a:rPr lang="en-US"/>
              <a:t>Team Members :</a:t>
            </a:r>
            <a:endParaRPr lang="en-US"/>
          </a:p>
        </p:txBody>
      </p:sp>
      <p:sp>
        <p:nvSpPr>
          <p:cNvPr id="5" name="Text Box 4"/>
          <p:cNvSpPr txBox="1"/>
          <p:nvPr/>
        </p:nvSpPr>
        <p:spPr>
          <a:xfrm>
            <a:off x="647700" y="5784850"/>
            <a:ext cx="7118985" cy="398780"/>
          </a:xfrm>
          <a:prstGeom prst="rect">
            <a:avLst/>
          </a:prstGeom>
          <a:noFill/>
        </p:spPr>
        <p:txBody>
          <a:bodyPr wrap="square" rtlCol="0">
            <a:spAutoFit/>
          </a:bodyPr>
          <a:p>
            <a:r>
              <a:rPr lang="en-US" sz="2000" b="1"/>
              <a:t>Source Code : https://github.com/radwa018/4Agents</a:t>
            </a:r>
            <a:endParaRPr lang="en-US"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pic>
        <p:nvPicPr>
          <p:cNvPr id="3" name="Picture 2" descr="istockphoto-1440494855-612x612"/>
          <p:cNvPicPr preferRelativeResize="0">
            <a:picLocks noChangeAspect="1"/>
          </p:cNvPicPr>
          <p:nvPr/>
        </p:nvPicPr>
        <p:blipFill>
          <a:blip r:embed="rId2">
            <a:alphaModFix amt="72000"/>
          </a:blip>
          <a:stretch>
            <a:fillRect/>
          </a:stretch>
        </p:blipFill>
        <p:spPr>
          <a:xfrm>
            <a:off x="1144270" y="730250"/>
            <a:ext cx="9731375" cy="5686425"/>
          </a:xfrm>
          <a:prstGeom prst="rect">
            <a:avLst/>
          </a:prstGeom>
          <a:blipFill rotWithShape="1">
            <a:blip r:embed="rId1">
              <a:alphaModFix amt="52000"/>
            </a:blip>
            <a:tile tx="0" ty="0" sx="100000" sy="100000" flip="none" algn="tl"/>
          </a: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nodeType="clickEffect">
                                  <p:stCondLst>
                                    <p:cond delay="0"/>
                                  </p:stCondLst>
                                  <p:childTnLst>
                                    <p:anim calcmode="lin" valueType="num">
                                      <p:cBhvr additive="base">
                                        <p:cTn id="6" dur="5000"/>
                                        <p:tgtEl>
                                          <p:spTgt spid="3"/>
                                        </p:tgtEl>
                                        <p:attrNameLst>
                                          <p:attrName>ppt_x</p:attrName>
                                        </p:attrNameLst>
                                      </p:cBhvr>
                                      <p:tavLst>
                                        <p:tav tm="0">
                                          <p:val>
                                            <p:strVal val="ppt_x"/>
                                          </p:val>
                                        </p:tav>
                                        <p:tav tm="100000">
                                          <p:val>
                                            <p:strVal val="ppt_x"/>
                                          </p:val>
                                        </p:tav>
                                      </p:tavLst>
                                    </p:anim>
                                    <p:anim calcmode="lin" valueType="num">
                                      <p:cBhvr additive="base">
                                        <p:cTn id="7" dur="5000"/>
                                        <p:tgtEl>
                                          <p:spTgt spid="3"/>
                                        </p:tgtEl>
                                        <p:attrNameLst>
                                          <p:attrName>ppt_y</p:attrName>
                                        </p:attrNameLst>
                                      </p:cBhvr>
                                      <p:tavLst>
                                        <p:tav tm="0">
                                          <p:val>
                                            <p:strVal val="ppt_y"/>
                                          </p:val>
                                        </p:tav>
                                        <p:tav tm="100000">
                                          <p:val>
                                            <p:strVal val="1+ppt_h/2"/>
                                          </p:val>
                                        </p:tav>
                                      </p:tavLst>
                                    </p:anim>
                                    <p:set>
                                      <p:cBhvr>
                                        <p:cTn id="8" dur="1" fill="hold">
                                          <p:stCondLst>
                                            <p:cond delay="4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11" name="Text Box 10"/>
          <p:cNvSpPr txBox="1"/>
          <p:nvPr/>
        </p:nvSpPr>
        <p:spPr>
          <a:xfrm>
            <a:off x="483235" y="664210"/>
            <a:ext cx="11001375" cy="1647825"/>
          </a:xfrm>
          <a:prstGeom prst="rect">
            <a:avLst/>
          </a:prstGeom>
          <a:noFill/>
        </p:spPr>
        <p:txBody>
          <a:bodyPr wrap="square" rtlCol="0">
            <a:spAutoFit/>
          </a:bodyPr>
          <a:p>
            <a:pPr>
              <a:lnSpc>
                <a:spcPct val="110000"/>
              </a:lnSpc>
            </a:pPr>
            <a:r>
              <a:rPr lang="en-US" sz="2000" b="1">
                <a:solidFill>
                  <a:schemeClr val="tx1"/>
                </a:solidFill>
                <a:effectLst>
                  <a:outerShdw blurRad="38100" dist="19050" dir="2700000" algn="tl" rotWithShape="0">
                    <a:schemeClr val="dk1">
                      <a:alpha val="40000"/>
                    </a:schemeClr>
                  </a:outerShdw>
                </a:effectLst>
              </a:rPr>
              <a:t>Project Overview:</a:t>
            </a:r>
            <a:endParaRPr lang="en-US" sz="2000" b="1">
              <a:solidFill>
                <a:schemeClr val="tx1"/>
              </a:solidFill>
              <a:effectLst>
                <a:outerShdw blurRad="38100" dist="19050" dir="2700000" algn="tl" rotWithShape="0">
                  <a:schemeClr val="dk1">
                    <a:alpha val="40000"/>
                  </a:schemeClr>
                </a:outerShdw>
              </a:effectLst>
            </a:endParaRPr>
          </a:p>
          <a:p>
            <a:pPr>
              <a:lnSpc>
                <a:spcPct val="110000"/>
              </a:lnSpc>
            </a:pPr>
            <a:r>
              <a:rPr lang="en-US">
                <a:cs typeface="+mn-lt"/>
              </a:rPr>
              <a:t>Connect Four is a two-player strategy game where players take turns dropping colored discs into a vertical grid. The goal is to connect four consecutive discs of the same color horizontally, vertically, or diagonally before the opponent does.</a:t>
            </a:r>
            <a:endParaRPr lang="en-US">
              <a:cs typeface="+mn-lt"/>
            </a:endParaRPr>
          </a:p>
          <a:p>
            <a:pPr>
              <a:lnSpc>
                <a:spcPct val="110000"/>
              </a:lnSpc>
            </a:pPr>
            <a:endParaRPr lang="en-US">
              <a:cs typeface="+mn-lt"/>
            </a:endParaRPr>
          </a:p>
        </p:txBody>
      </p:sp>
      <p:sp>
        <p:nvSpPr>
          <p:cNvPr id="12" name="Text Box 11"/>
          <p:cNvSpPr txBox="1"/>
          <p:nvPr/>
        </p:nvSpPr>
        <p:spPr>
          <a:xfrm>
            <a:off x="483235" y="2443480"/>
            <a:ext cx="11435080" cy="3728720"/>
          </a:xfrm>
          <a:prstGeom prst="rect">
            <a:avLst/>
          </a:prstGeom>
          <a:noFill/>
        </p:spPr>
        <p:txBody>
          <a:bodyPr wrap="square" rtlCol="0">
            <a:spAutoFit/>
          </a:bodyPr>
          <a:p>
            <a:pPr>
              <a:lnSpc>
                <a:spcPct val="130000"/>
              </a:lnSpc>
            </a:pPr>
            <a:r>
              <a:rPr lang="en-US" sz="2000" b="1">
                <a:solidFill>
                  <a:schemeClr val="tx1"/>
                </a:solidFill>
                <a:effectLst>
                  <a:outerShdw blurRad="38100" dist="19050" dir="2700000" algn="tl" rotWithShape="0">
                    <a:schemeClr val="dk1">
                      <a:alpha val="40000"/>
                    </a:schemeClr>
                  </a:outerShdw>
                </a:effectLst>
                <a:cs typeface="+mn-lt"/>
              </a:rPr>
              <a:t>Game Features</a:t>
            </a:r>
            <a:endParaRPr lang="en-US" sz="2000" b="1">
              <a:solidFill>
                <a:schemeClr val="tx1"/>
              </a:solidFill>
              <a:effectLst>
                <a:outerShdw blurRad="38100" dist="19050" dir="2700000" algn="tl" rotWithShape="0">
                  <a:schemeClr val="dk1">
                    <a:alpha val="40000"/>
                  </a:schemeClr>
                </a:outerShdw>
              </a:effectLst>
              <a:cs typeface="+mn-lt"/>
            </a:endParaRPr>
          </a:p>
          <a:p>
            <a:pPr marL="285750" indent="-285750">
              <a:lnSpc>
                <a:spcPct val="130000"/>
              </a:lnSpc>
              <a:buFont typeface="Arial" panose="020B0604020202020204" pitchFamily="34" charset="0"/>
              <a:buChar char="•"/>
            </a:pPr>
            <a:r>
              <a:rPr lang="en-US" b="1">
                <a:cs typeface="+mn-lt"/>
              </a:rPr>
              <a:t>Game Board:</a:t>
            </a:r>
            <a:r>
              <a:rPr lang="en-US">
                <a:cs typeface="+mn-lt"/>
              </a:rPr>
              <a:t> A grid of 6 rows and 7 columns where players drop their discs.</a:t>
            </a:r>
            <a:endParaRPr lang="en-US">
              <a:cs typeface="+mn-lt"/>
            </a:endParaRPr>
          </a:p>
          <a:p>
            <a:pPr marL="285750" indent="-285750">
              <a:lnSpc>
                <a:spcPct val="130000"/>
              </a:lnSpc>
              <a:buFont typeface="Arial" panose="020B0604020202020204" pitchFamily="34" charset="0"/>
              <a:buChar char="•"/>
            </a:pPr>
            <a:r>
              <a:rPr lang="en-US" b="1">
                <a:cs typeface="+mn-lt"/>
              </a:rPr>
              <a:t>Player Turns:</a:t>
            </a:r>
            <a:r>
              <a:rPr lang="en-US">
                <a:cs typeface="+mn-lt"/>
              </a:rPr>
              <a:t> Two players (Player 1 and Player 2) alternate turns.</a:t>
            </a:r>
            <a:endParaRPr lang="en-US">
              <a:cs typeface="+mn-lt"/>
            </a:endParaRPr>
          </a:p>
          <a:p>
            <a:pPr marL="285750" indent="-285750">
              <a:lnSpc>
                <a:spcPct val="130000"/>
              </a:lnSpc>
              <a:buFont typeface="Arial" panose="020B0604020202020204" pitchFamily="34" charset="0"/>
              <a:buChar char="•"/>
            </a:pPr>
            <a:r>
              <a:rPr lang="en-US" b="1">
                <a:cs typeface="+mn-lt"/>
              </a:rPr>
              <a:t>Win Condition:</a:t>
            </a:r>
            <a:r>
              <a:rPr lang="en-US">
                <a:cs typeface="+mn-lt"/>
              </a:rPr>
              <a:t> The game ends when one player connects 4 discs in a row (horizontally, vertically, or diagonally).</a:t>
            </a:r>
            <a:endParaRPr lang="en-US">
              <a:cs typeface="+mn-lt"/>
            </a:endParaRPr>
          </a:p>
          <a:p>
            <a:pPr marL="285750" indent="-285750">
              <a:lnSpc>
                <a:spcPct val="130000"/>
              </a:lnSpc>
              <a:buFont typeface="Arial" panose="020B0604020202020204" pitchFamily="34" charset="0"/>
              <a:buChar char="•"/>
            </a:pPr>
            <a:r>
              <a:rPr lang="en-US" b="1">
                <a:cs typeface="+mn-lt"/>
              </a:rPr>
              <a:t>Draw Condition:</a:t>
            </a:r>
            <a:r>
              <a:rPr lang="en-US">
                <a:cs typeface="+mn-lt"/>
              </a:rPr>
              <a:t> If the grid is completely filled and no player wins, the game ends in a draw.</a:t>
            </a:r>
            <a:endParaRPr lang="en-US">
              <a:cs typeface="+mn-lt"/>
            </a:endParaRPr>
          </a:p>
          <a:p>
            <a:pPr marL="285750" indent="-285750">
              <a:lnSpc>
                <a:spcPct val="130000"/>
              </a:lnSpc>
              <a:buFont typeface="Arial" panose="020B0604020202020204" pitchFamily="34" charset="0"/>
              <a:buChar char="•"/>
            </a:pPr>
            <a:r>
              <a:rPr lang="en-US" b="1">
                <a:cs typeface="+mn-lt"/>
              </a:rPr>
              <a:t>User Interface:</a:t>
            </a:r>
            <a:r>
              <a:rPr lang="en-US">
                <a:cs typeface="+mn-lt"/>
              </a:rPr>
              <a:t> A visual representation of the grid where players can see the discs being dropped.</a:t>
            </a:r>
            <a:endParaRPr lang="en-US">
              <a:cs typeface="+mn-lt"/>
            </a:endParaRPr>
          </a:p>
          <a:p>
            <a:pPr marL="285750" indent="-285750">
              <a:lnSpc>
                <a:spcPct val="130000"/>
              </a:lnSpc>
              <a:buFont typeface="Arial" panose="020B0604020202020204" pitchFamily="34" charset="0"/>
              <a:buChar char="•"/>
            </a:pPr>
            <a:r>
              <a:rPr lang="en-US" b="1">
                <a:cs typeface="+mn-lt"/>
              </a:rPr>
              <a:t>Restart Option:</a:t>
            </a:r>
            <a:r>
              <a:rPr lang="en-US">
                <a:cs typeface="+mn-lt"/>
              </a:rPr>
              <a:t> Allows the players to start a new game after a win, draw, or by choice.</a:t>
            </a:r>
            <a:endParaRPr lang="en-US">
              <a:cs typeface="+mn-lt"/>
            </a:endParaRPr>
          </a:p>
          <a:p>
            <a:pPr marL="285750" indent="-285750">
              <a:lnSpc>
                <a:spcPct val="130000"/>
              </a:lnSpc>
              <a:buFont typeface="Arial" panose="020B0604020202020204" pitchFamily="34" charset="0"/>
              <a:buChar char="•"/>
            </a:pPr>
            <a:r>
              <a:rPr lang="en-US" b="1">
                <a:cs typeface="+mn-lt"/>
              </a:rPr>
              <a:t>Input Handling:</a:t>
            </a:r>
            <a:r>
              <a:rPr lang="en-US">
                <a:cs typeface="+mn-lt"/>
              </a:rPr>
              <a:t> Players choose the column where they want to drop their disc.</a:t>
            </a:r>
            <a:endParaRPr lang="en-US">
              <a:cs typeface="+mn-lt"/>
            </a:endParaRPr>
          </a:p>
          <a:p>
            <a:pPr>
              <a:lnSpc>
                <a:spcPct val="130000"/>
              </a:lnSpc>
            </a:pPr>
            <a:endParaRPr 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12" name="Text Box 11"/>
          <p:cNvSpPr txBox="1"/>
          <p:nvPr/>
        </p:nvSpPr>
        <p:spPr>
          <a:xfrm>
            <a:off x="213995" y="93980"/>
            <a:ext cx="11764010" cy="6653530"/>
          </a:xfrm>
          <a:prstGeom prst="rect">
            <a:avLst/>
          </a:prstGeom>
          <a:noFill/>
        </p:spPr>
        <p:txBody>
          <a:bodyPr wrap="square" rtlCol="0" anchor="t" anchorCtr="0">
            <a:spAutoFit/>
          </a:bodyPr>
          <a:p>
            <a:pPr algn="just">
              <a:lnSpc>
                <a:spcPct val="100000"/>
              </a:lnSpc>
            </a:pPr>
            <a:r>
              <a:rPr lang="en-US" sz="2400" b="1">
                <a:solidFill>
                  <a:schemeClr val="tx1"/>
                </a:solidFill>
                <a:effectLst>
                  <a:outerShdw blurRad="38100" dist="19050" dir="2700000" algn="tl" rotWithShape="0">
                    <a:schemeClr val="dk1">
                      <a:alpha val="40000"/>
                    </a:schemeClr>
                  </a:outerShdw>
                </a:effectLst>
                <a:cs typeface="+mn-lt"/>
              </a:rPr>
              <a:t>Components:</a:t>
            </a:r>
            <a:endParaRPr lang="en-US" sz="2400" b="1">
              <a:solidFill>
                <a:schemeClr val="tx1"/>
              </a:solidFill>
              <a:effectLst>
                <a:outerShdw blurRad="38100" dist="19050" dir="2700000" algn="tl" rotWithShape="0">
                  <a:schemeClr val="dk1">
                    <a:alpha val="40000"/>
                  </a:schemeClr>
                </a:outerShdw>
              </a:effectLst>
              <a:cs typeface="+mn-lt"/>
            </a:endParaRPr>
          </a:p>
          <a:p>
            <a:pPr algn="just">
              <a:lnSpc>
                <a:spcPct val="110000"/>
              </a:lnSpc>
            </a:pPr>
            <a:endParaRPr lang="en-US" sz="2400" b="1">
              <a:solidFill>
                <a:schemeClr val="tx1"/>
              </a:solidFill>
              <a:effectLst>
                <a:outerShdw blurRad="38100" dist="19050" dir="2700000" algn="tl" rotWithShape="0">
                  <a:schemeClr val="dk1">
                    <a:alpha val="40000"/>
                  </a:schemeClr>
                </a:outerShdw>
              </a:effectLst>
              <a:latin typeface="C059" panose="00000500000000000000" charset="0"/>
              <a:cs typeface="C059" panose="00000500000000000000" charset="0"/>
            </a:endParaRPr>
          </a:p>
          <a:p>
            <a:pPr indent="0" algn="just">
              <a:lnSpc>
                <a:spcPct val="110000"/>
              </a:lnSpc>
              <a:buFont typeface="Arial" panose="020B0604020202020204" pitchFamily="34" charset="0"/>
              <a:buNone/>
            </a:pPr>
            <a:r>
              <a:rPr lang="en-US" b="1">
                <a:cs typeface="+mn-lt"/>
              </a:rPr>
              <a:t>Board Representation</a:t>
            </a:r>
            <a:r>
              <a:rPr lang="en-US">
                <a:cs typeface="+mn-lt"/>
              </a:rPr>
              <a:t>:</a:t>
            </a:r>
            <a:endParaRPr lang="en-US">
              <a:cs typeface="+mn-lt"/>
            </a:endParaRPr>
          </a:p>
          <a:p>
            <a:pPr marL="285750" indent="-285750" algn="just">
              <a:lnSpc>
                <a:spcPct val="110000"/>
              </a:lnSpc>
              <a:buFont typeface="Arial" panose="020B0604020202020204" pitchFamily="34" charset="0"/>
              <a:buChar char="•"/>
            </a:pPr>
            <a:r>
              <a:rPr lang="en-US">
                <a:cs typeface="+mn-lt"/>
              </a:rPr>
              <a:t> A 2D list (6x7) to store the state of the board.</a:t>
            </a:r>
            <a:endParaRPr lang="en-US">
              <a:cs typeface="+mn-lt"/>
            </a:endParaRPr>
          </a:p>
          <a:p>
            <a:pPr marL="285750" indent="-285750" algn="just">
              <a:lnSpc>
                <a:spcPct val="110000"/>
              </a:lnSpc>
              <a:buFont typeface="Arial" panose="020B0604020202020204" pitchFamily="34" charset="0"/>
              <a:buChar char="•"/>
            </a:pPr>
            <a:r>
              <a:rPr lang="en-US">
                <a:cs typeface="+mn-lt"/>
              </a:rPr>
              <a:t> Empty slots are initialized with 0, Player 1 discs are represented as 1, and Player 2(AI) discs as 2.</a:t>
            </a:r>
            <a:endParaRPr lang="en-US">
              <a:cs typeface="+mn-lt"/>
            </a:endParaRPr>
          </a:p>
          <a:p>
            <a:pPr indent="0" algn="just">
              <a:lnSpc>
                <a:spcPct val="110000"/>
              </a:lnSpc>
              <a:buNone/>
            </a:pPr>
            <a:r>
              <a:rPr lang="en-US" b="1">
                <a:cs typeface="+mn-lt"/>
              </a:rPr>
              <a:t>Game Logic:</a:t>
            </a:r>
            <a:endParaRPr lang="en-US">
              <a:cs typeface="+mn-lt"/>
            </a:endParaRPr>
          </a:p>
          <a:p>
            <a:pPr marL="285750" indent="-285750" algn="just">
              <a:lnSpc>
                <a:spcPct val="110000"/>
              </a:lnSpc>
              <a:buFont typeface="Arial" panose="020B0604020202020204" pitchFamily="34" charset="0"/>
              <a:buChar char="•"/>
            </a:pPr>
            <a:r>
              <a:rPr lang="en-US">
                <a:cs typeface="+mn-lt"/>
              </a:rPr>
              <a:t>Check Win: A function to verify if there is a winning combination.</a:t>
            </a:r>
            <a:endParaRPr lang="en-US">
              <a:cs typeface="+mn-lt"/>
            </a:endParaRPr>
          </a:p>
          <a:p>
            <a:pPr marL="285750" indent="-285750" algn="just">
              <a:lnSpc>
                <a:spcPct val="110000"/>
              </a:lnSpc>
              <a:buFont typeface="Arial" panose="020B0604020202020204" pitchFamily="34" charset="0"/>
              <a:buChar char="•"/>
            </a:pPr>
            <a:r>
              <a:rPr lang="en-US">
                <a:cs typeface="+mn-lt"/>
              </a:rPr>
              <a:t>Valid Moves: Ensure discs can only be dropped into non-full columns.</a:t>
            </a:r>
            <a:endParaRPr lang="en-US">
              <a:cs typeface="+mn-lt"/>
            </a:endParaRPr>
          </a:p>
          <a:p>
            <a:pPr marL="285750" indent="-285750" algn="just">
              <a:lnSpc>
                <a:spcPct val="110000"/>
              </a:lnSpc>
              <a:buFont typeface="Arial" panose="020B0604020202020204" pitchFamily="34" charset="0"/>
              <a:buChar char="•"/>
            </a:pPr>
            <a:r>
              <a:rPr lang="en-US">
                <a:cs typeface="+mn-lt"/>
              </a:rPr>
              <a:t>Draw Condition: Check if the board is full and no player has won.</a:t>
            </a:r>
            <a:endParaRPr lang="en-US">
              <a:cs typeface="+mn-lt"/>
            </a:endParaRPr>
          </a:p>
          <a:p>
            <a:pPr indent="0" algn="just">
              <a:lnSpc>
                <a:spcPct val="110000"/>
              </a:lnSpc>
              <a:buNone/>
            </a:pPr>
            <a:r>
              <a:rPr lang="en-US" b="1">
                <a:cs typeface="+mn-lt"/>
              </a:rPr>
              <a:t>Graphics (Pygame):</a:t>
            </a:r>
            <a:endParaRPr lang="en-US" b="1">
              <a:cs typeface="+mn-lt"/>
            </a:endParaRPr>
          </a:p>
          <a:p>
            <a:pPr marL="342900" indent="-342900" algn="just">
              <a:lnSpc>
                <a:spcPct val="110000"/>
              </a:lnSpc>
              <a:buFont typeface="Arial" panose="020B0604020202020204" pitchFamily="34" charset="0"/>
              <a:buChar char="•"/>
            </a:pPr>
            <a:r>
              <a:rPr lang="en-US">
                <a:cs typeface="+mn-lt"/>
              </a:rPr>
              <a:t>Use Pygame to visually display the board.</a:t>
            </a:r>
            <a:endParaRPr lang="en-US">
              <a:cs typeface="+mn-lt"/>
            </a:endParaRPr>
          </a:p>
          <a:p>
            <a:pPr marL="285750" indent="-285750" algn="just">
              <a:lnSpc>
                <a:spcPct val="110000"/>
              </a:lnSpc>
              <a:buFont typeface="Arial" panose="020B0604020202020204" pitchFamily="34" charset="0"/>
              <a:buChar char="•"/>
            </a:pPr>
            <a:r>
              <a:rPr lang="en-US">
                <a:cs typeface="+mn-lt"/>
              </a:rPr>
              <a:t>Create circular slots for discs and animate dropping discs.</a:t>
            </a:r>
            <a:endParaRPr lang="en-US">
              <a:cs typeface="+mn-lt"/>
            </a:endParaRPr>
          </a:p>
          <a:p>
            <a:pPr marL="285750" indent="-285750" algn="just">
              <a:lnSpc>
                <a:spcPct val="110000"/>
              </a:lnSpc>
              <a:buFont typeface="Arial" panose="020B0604020202020204" pitchFamily="34" charset="0"/>
              <a:buChar char="•"/>
            </a:pPr>
            <a:r>
              <a:rPr lang="en-US">
                <a:cs typeface="+mn-lt"/>
              </a:rPr>
              <a:t>Highlight the winning discs when a player wins.</a:t>
            </a:r>
            <a:endParaRPr lang="en-US">
              <a:cs typeface="+mn-lt"/>
            </a:endParaRPr>
          </a:p>
          <a:p>
            <a:pPr indent="0" algn="just">
              <a:lnSpc>
                <a:spcPct val="110000"/>
              </a:lnSpc>
              <a:buNone/>
            </a:pPr>
            <a:r>
              <a:rPr lang="en-US" b="1">
                <a:cs typeface="+mn-lt"/>
              </a:rPr>
              <a:t>Player Interaction:</a:t>
            </a:r>
            <a:endParaRPr lang="en-US">
              <a:cs typeface="+mn-lt"/>
            </a:endParaRPr>
          </a:p>
          <a:p>
            <a:pPr marL="285750" indent="-285750" algn="just">
              <a:lnSpc>
                <a:spcPct val="110000"/>
              </a:lnSpc>
              <a:buFont typeface="Arial" panose="020B0604020202020204" pitchFamily="34" charset="0"/>
              <a:buChar char="•"/>
            </a:pPr>
            <a:r>
              <a:rPr lang="en-US">
                <a:cs typeface="+mn-lt"/>
              </a:rPr>
              <a:t>Handle mouse clicks to choose a column.</a:t>
            </a:r>
            <a:endParaRPr lang="en-US">
              <a:cs typeface="+mn-lt"/>
            </a:endParaRPr>
          </a:p>
          <a:p>
            <a:pPr marL="285750" indent="-285750" algn="just">
              <a:lnSpc>
                <a:spcPct val="110000"/>
              </a:lnSpc>
              <a:buFont typeface="Arial" panose="020B0604020202020204" pitchFamily="34" charset="0"/>
              <a:buChar char="•"/>
            </a:pPr>
            <a:r>
              <a:rPr lang="en-US">
                <a:cs typeface="+mn-lt"/>
              </a:rPr>
              <a:t>Switch turns between players.</a:t>
            </a:r>
            <a:endParaRPr lang="en-US">
              <a:cs typeface="+mn-lt"/>
            </a:endParaRPr>
          </a:p>
          <a:p>
            <a:pPr indent="0" algn="just">
              <a:lnSpc>
                <a:spcPct val="110000"/>
              </a:lnSpc>
              <a:buNone/>
            </a:pPr>
            <a:r>
              <a:rPr lang="en-US" b="1">
                <a:cs typeface="+mn-lt"/>
              </a:rPr>
              <a:t>Game Flow:</a:t>
            </a:r>
            <a:endParaRPr lang="en-US" b="1">
              <a:cs typeface="+mn-lt"/>
            </a:endParaRPr>
          </a:p>
          <a:p>
            <a:pPr marL="342900" indent="-342900" algn="just">
              <a:lnSpc>
                <a:spcPct val="110000"/>
              </a:lnSpc>
              <a:buFont typeface="Arial" panose="020B0604020202020204" pitchFamily="34" charset="0"/>
              <a:buChar char="•"/>
            </a:pPr>
            <a:r>
              <a:rPr lang="en-US">
                <a:cs typeface="+mn-lt"/>
              </a:rPr>
              <a:t>Start the game.</a:t>
            </a:r>
            <a:endParaRPr lang="en-US">
              <a:cs typeface="+mn-lt"/>
            </a:endParaRPr>
          </a:p>
          <a:p>
            <a:pPr marL="285750" indent="-285750" algn="just">
              <a:lnSpc>
                <a:spcPct val="110000"/>
              </a:lnSpc>
              <a:buFont typeface="Arial" panose="020B0604020202020204" pitchFamily="34" charset="0"/>
              <a:buChar char="•"/>
            </a:pPr>
            <a:r>
              <a:rPr lang="en-US">
                <a:cs typeface="+mn-lt"/>
              </a:rPr>
              <a:t>Alternate turns between Player 1 and Player 2(AI).</a:t>
            </a:r>
            <a:endParaRPr lang="en-US">
              <a:cs typeface="+mn-lt"/>
            </a:endParaRPr>
          </a:p>
          <a:p>
            <a:pPr marL="285750" indent="-285750" algn="just">
              <a:lnSpc>
                <a:spcPct val="110000"/>
              </a:lnSpc>
              <a:buFont typeface="Arial" panose="020B0604020202020204" pitchFamily="34" charset="0"/>
              <a:buChar char="•"/>
            </a:pPr>
            <a:r>
              <a:rPr lang="en-US">
                <a:cs typeface="+mn-lt"/>
              </a:rPr>
              <a:t>Check for a win or draw after each move.</a:t>
            </a:r>
            <a:endParaRPr lang="en-US">
              <a:cs typeface="+mn-lt"/>
            </a:endParaRPr>
          </a:p>
          <a:p>
            <a:pPr marL="285750" indent="-285750" algn="just">
              <a:lnSpc>
                <a:spcPct val="110000"/>
              </a:lnSpc>
              <a:buFont typeface="Arial" panose="020B0604020202020204" pitchFamily="34" charset="0"/>
              <a:buChar char="•"/>
            </a:pPr>
            <a:r>
              <a:rPr lang="en-US">
                <a:cs typeface="+mn-lt"/>
              </a:rPr>
              <a:t>End the game when a win/draw occurs, with an option to restart.</a:t>
            </a:r>
            <a:endParaRPr lang="en-US">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441325" y="452120"/>
            <a:ext cx="8952230" cy="460375"/>
          </a:xfrm>
          <a:prstGeom prst="rect">
            <a:avLst/>
          </a:prstGeom>
          <a:noFill/>
        </p:spPr>
        <p:txBody>
          <a:bodyPr wrap="square" rtlCol="0">
            <a:spAutoFit/>
          </a:bodyPr>
          <a:p>
            <a:r>
              <a:rPr lang="en-US" sz="2400" b="1"/>
              <a:t>Use case diagram of the game :</a:t>
            </a:r>
            <a:endParaRPr lang="en-US" sz="2400" b="1"/>
          </a:p>
        </p:txBody>
      </p:sp>
      <p:pic>
        <p:nvPicPr>
          <p:cNvPr id="4" name="Picture 3" descr="use case"/>
          <p:cNvPicPr>
            <a:picLocks noChangeAspect="1"/>
          </p:cNvPicPr>
          <p:nvPr/>
        </p:nvPicPr>
        <p:blipFill>
          <a:blip r:embed="rId2"/>
          <a:stretch>
            <a:fillRect/>
          </a:stretch>
        </p:blipFill>
        <p:spPr>
          <a:xfrm>
            <a:off x="5378450" y="777875"/>
            <a:ext cx="6631940" cy="56934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441325" y="452120"/>
            <a:ext cx="8952230" cy="460375"/>
          </a:xfrm>
          <a:prstGeom prst="rect">
            <a:avLst/>
          </a:prstGeom>
          <a:noFill/>
        </p:spPr>
        <p:txBody>
          <a:bodyPr wrap="square" rtlCol="0">
            <a:spAutoFit/>
          </a:bodyPr>
          <a:p>
            <a:r>
              <a:rPr lang="en-US" sz="2400" b="1"/>
              <a:t>Flow Chart diagram :</a:t>
            </a:r>
            <a:endParaRPr lang="en-US" sz="2400" b="1"/>
          </a:p>
        </p:txBody>
      </p:sp>
      <p:pic>
        <p:nvPicPr>
          <p:cNvPr id="3" name="Picture 2" descr="flowchart.drawio"/>
          <p:cNvPicPr>
            <a:picLocks noChangeAspect="1"/>
          </p:cNvPicPr>
          <p:nvPr/>
        </p:nvPicPr>
        <p:blipFill>
          <a:blip r:embed="rId2"/>
          <a:stretch>
            <a:fillRect/>
          </a:stretch>
        </p:blipFill>
        <p:spPr>
          <a:xfrm>
            <a:off x="4410075" y="316865"/>
            <a:ext cx="7346315" cy="6362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2" name="Text Box 1"/>
          <p:cNvSpPr txBox="1"/>
          <p:nvPr/>
        </p:nvSpPr>
        <p:spPr>
          <a:xfrm>
            <a:off x="441325" y="452120"/>
            <a:ext cx="8952230" cy="460375"/>
          </a:xfrm>
          <a:prstGeom prst="rect">
            <a:avLst/>
          </a:prstGeom>
          <a:noFill/>
        </p:spPr>
        <p:txBody>
          <a:bodyPr wrap="square" rtlCol="0">
            <a:spAutoFit/>
          </a:bodyPr>
          <a:p>
            <a:r>
              <a:rPr lang="en-US" sz="2400" b="1"/>
              <a:t>System Block diagram :</a:t>
            </a:r>
            <a:endParaRPr lang="en-US" sz="2400" b="1"/>
          </a:p>
        </p:txBody>
      </p:sp>
      <p:pic>
        <p:nvPicPr>
          <p:cNvPr id="4" name="Picture 3" descr="system block diagram"/>
          <p:cNvPicPr>
            <a:picLocks noChangeAspect="1"/>
          </p:cNvPicPr>
          <p:nvPr/>
        </p:nvPicPr>
        <p:blipFill>
          <a:blip r:embed="rId2"/>
          <a:stretch>
            <a:fillRect/>
          </a:stretch>
        </p:blipFill>
        <p:spPr>
          <a:xfrm>
            <a:off x="5414645" y="1500505"/>
            <a:ext cx="6169025" cy="4446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3" name="Text Box 2"/>
          <p:cNvSpPr txBox="1"/>
          <p:nvPr/>
        </p:nvSpPr>
        <p:spPr>
          <a:xfrm>
            <a:off x="189865" y="293370"/>
            <a:ext cx="6924040" cy="521970"/>
          </a:xfrm>
          <a:prstGeom prst="rect">
            <a:avLst/>
          </a:prstGeom>
          <a:noFill/>
        </p:spPr>
        <p:txBody>
          <a:bodyPr wrap="square" rtlCol="0">
            <a:spAutoFit/>
          </a:bodyPr>
          <a:p>
            <a:r>
              <a:rPr lang="en-US" sz="2800" b="1">
                <a:solidFill>
                  <a:schemeClr val="tx1"/>
                </a:solidFill>
                <a:effectLst>
                  <a:outerShdw blurRad="38100" dist="19050" dir="2700000" algn="tl" rotWithShape="0">
                    <a:schemeClr val="dk1">
                      <a:alpha val="40000"/>
                    </a:schemeClr>
                  </a:outerShdw>
                </a:effectLst>
              </a:rPr>
              <a:t>Applied Algorithms :</a:t>
            </a:r>
            <a:endParaRPr lang="en-US" sz="28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226695" y="815340"/>
            <a:ext cx="11738610" cy="5662295"/>
          </a:xfrm>
          <a:prstGeom prst="rect">
            <a:avLst/>
          </a:prstGeom>
          <a:noFill/>
        </p:spPr>
        <p:txBody>
          <a:bodyPr wrap="square" rtlCol="0">
            <a:spAutoFit/>
          </a:bodyPr>
          <a:p>
            <a:pPr indent="0">
              <a:buFont typeface="Arial" panose="020B0604020202020204" pitchFamily="34" charset="0"/>
              <a:buNone/>
            </a:pPr>
            <a:r>
              <a:rPr lang="en-US" sz="2400" b="1">
                <a:solidFill>
                  <a:schemeClr val="tx1"/>
                </a:solidFill>
                <a:effectLst>
                  <a:outerShdw blurRad="38100" dist="19050" dir="2700000" algn="tl" rotWithShape="0">
                    <a:schemeClr val="dk1">
                      <a:alpha val="40000"/>
                    </a:schemeClr>
                  </a:outerShdw>
                </a:effectLst>
              </a:rPr>
              <a:t>Minimax :</a:t>
            </a:r>
            <a:endParaRPr lang="en-US" sz="2400" b="1">
              <a:solidFill>
                <a:schemeClr val="tx1"/>
              </a:solidFill>
              <a:effectLst>
                <a:outerShdw blurRad="38100" dist="19050" dir="2700000" algn="tl" rotWithShape="0">
                  <a:schemeClr val="dk1">
                    <a:alpha val="40000"/>
                  </a:schemeClr>
                </a:outerShdw>
              </a:effectLst>
            </a:endParaRPr>
          </a:p>
          <a:p>
            <a:pPr indent="0">
              <a:lnSpc>
                <a:spcPct val="130000"/>
              </a:lnSpc>
              <a:buFont typeface="Arial" panose="020B0604020202020204" pitchFamily="34" charset="0"/>
              <a:buNone/>
            </a:pPr>
            <a:r>
              <a:rPr lang="en-US" sz="2000" b="1"/>
              <a:t>  It’s a</a:t>
            </a:r>
            <a:r>
              <a:rPr lang="en-US" sz="2000"/>
              <a:t> </a:t>
            </a:r>
            <a:r>
              <a:rPr lang="en-US" sz="2000" b="1"/>
              <a:t>decision-making algorithm</a:t>
            </a:r>
            <a:r>
              <a:rPr lang="en-US" sz="2000"/>
              <a:t> used in two-player games (like Connect Four or Chess) to determine the  </a:t>
            </a:r>
            <a:r>
              <a:rPr lang="en-US" sz="2000" b="1"/>
              <a:t>optimal move.</a:t>
            </a:r>
            <a:endParaRPr lang="en-US" sz="2000" b="1"/>
          </a:p>
          <a:p>
            <a:pPr indent="0">
              <a:lnSpc>
                <a:spcPct val="130000"/>
              </a:lnSpc>
              <a:buFont typeface="Arial" panose="020B0604020202020204" pitchFamily="34" charset="0"/>
              <a:buNone/>
            </a:pPr>
            <a:endParaRPr lang="en-US" sz="2000" b="1"/>
          </a:p>
          <a:p>
            <a:pPr indent="0">
              <a:buFont typeface="Arial" panose="020B0604020202020204" pitchFamily="34" charset="0"/>
              <a:buNone/>
            </a:pPr>
            <a:r>
              <a:rPr lang="en-US" sz="2000" b="1"/>
              <a:t>    -&gt;Maximizer</a:t>
            </a:r>
            <a:r>
              <a:rPr lang="en-US" sz="2000"/>
              <a:t>: Tries to </a:t>
            </a:r>
            <a:r>
              <a:rPr lang="en-US" sz="2000" b="1"/>
              <a:t>maximize</a:t>
            </a:r>
            <a:r>
              <a:rPr lang="en-US" sz="2000"/>
              <a:t> the score (best possible move).</a:t>
            </a:r>
            <a:endParaRPr lang="en-US" sz="2000"/>
          </a:p>
          <a:p>
            <a:pPr indent="0">
              <a:buFont typeface="Arial" panose="020B0604020202020204" pitchFamily="34" charset="0"/>
              <a:buNone/>
            </a:pPr>
            <a:r>
              <a:rPr lang="en-US" sz="2000"/>
              <a:t>    </a:t>
            </a:r>
            <a:r>
              <a:rPr lang="en-US" sz="2000" b="1"/>
              <a:t>-&gt;Minimizer</a:t>
            </a:r>
            <a:r>
              <a:rPr lang="en-US" sz="2000"/>
              <a:t>: Tries to </a:t>
            </a:r>
            <a:r>
              <a:rPr lang="en-US" sz="2000" b="1"/>
              <a:t>minimize</a:t>
            </a:r>
            <a:r>
              <a:rPr lang="en-US" sz="2000"/>
              <a:t> the score (opponent’s best move).</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The </a:t>
            </a:r>
            <a:r>
              <a:rPr lang="en-US" sz="2000" b="1"/>
              <a:t>Minimax algorithm</a:t>
            </a:r>
            <a:r>
              <a:rPr lang="en-US" sz="2000"/>
              <a:t> simulates all possible moves and counter-moves to select the move that leads to the best guaranteed outcome for the player.</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In our case Minimax has</a:t>
            </a:r>
            <a:r>
              <a:rPr lang="en-US" sz="2000" b="1"/>
              <a:t> limitations</a:t>
            </a:r>
            <a:r>
              <a:rPr lang="en-US" sz="2000"/>
              <a:t> because of its</a:t>
            </a:r>
            <a:r>
              <a:rPr lang="en-US" sz="2000" b="1"/>
              <a:t> time and space complexity </a:t>
            </a:r>
            <a:r>
              <a:rPr lang="en-US" sz="2000"/>
              <a:t>,as it explores all possible moves </a:t>
            </a:r>
            <a:endParaRPr lang="en-US" sz="2000"/>
          </a:p>
          <a:p>
            <a:pPr indent="0">
              <a:buFont typeface="Arial" panose="020B0604020202020204" pitchFamily="34" charset="0"/>
              <a:buNone/>
            </a:pPr>
            <a:r>
              <a:rPr lang="en-US" sz="2000"/>
              <a:t>leading to an</a:t>
            </a:r>
            <a:r>
              <a:rPr lang="en-US" sz="2000" b="1"/>
              <a:t> exponential growth</a:t>
            </a:r>
            <a:r>
              <a:rPr lang="en-US" sz="2000"/>
              <a:t> in computation time :</a:t>
            </a:r>
            <a:endParaRPr lang="en-US" sz="2000"/>
          </a:p>
          <a:p>
            <a:pPr indent="0">
              <a:buFont typeface="Arial" panose="020B0604020202020204" pitchFamily="34" charset="0"/>
              <a:buNone/>
            </a:pPr>
            <a:r>
              <a:rPr lang="en-US" sz="2000"/>
              <a:t>   For a game with </a:t>
            </a:r>
            <a:r>
              <a:rPr lang="en-US" sz="2000" b="1"/>
              <a:t>b</a:t>
            </a:r>
            <a:r>
              <a:rPr lang="en-US" sz="2000"/>
              <a:t> possible moves per turn and a depth </a:t>
            </a:r>
            <a:r>
              <a:rPr lang="en-US" sz="2000" b="1"/>
              <a:t>d</a:t>
            </a:r>
            <a:r>
              <a:rPr lang="en-US" sz="2000"/>
              <a:t> --&gt; </a:t>
            </a:r>
            <a:r>
              <a:rPr lang="en-US" sz="2000" b="1"/>
              <a:t>Time complexity is O(b</a:t>
            </a:r>
            <a:r>
              <a:rPr lang="en-US" sz="2000" b="1" baseline="30000"/>
              <a:t>d</a:t>
            </a:r>
            <a:r>
              <a:rPr lang="en-US" sz="2000" b="1"/>
              <a:t>)</a:t>
            </a:r>
            <a:endParaRPr lang="en-US" sz="2000"/>
          </a:p>
          <a:p>
            <a:pPr indent="0">
              <a:buFont typeface="Arial" panose="020B0604020202020204" pitchFamily="34" charset="0"/>
              <a:buNone/>
            </a:pPr>
            <a:r>
              <a:rPr lang="en-US" sz="2000"/>
              <a:t>also it requires a lot of </a:t>
            </a:r>
            <a:r>
              <a:rPr lang="en-US" sz="2000" b="1"/>
              <a:t>memory to store the game tree</a:t>
            </a:r>
            <a:r>
              <a:rPr lang="en-US" sz="2000"/>
              <a:t> for deeper levels --&gt; </a:t>
            </a:r>
            <a:r>
              <a:rPr lang="en-US" sz="2000" b="1"/>
              <a:t>Space Complexity</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Minimax works for</a:t>
            </a:r>
            <a:r>
              <a:rPr lang="en-US" sz="2000" b="1"/>
              <a:t> Dereministic games </a:t>
            </a:r>
            <a:r>
              <a:rPr lang="en-US" sz="2000"/>
              <a:t>, struggles in games with </a:t>
            </a:r>
            <a:r>
              <a:rPr lang="en-US" sz="2000" b="1"/>
              <a:t>Randomness</a:t>
            </a:r>
            <a:r>
              <a:rPr lang="en-US" sz="2000"/>
              <a:t> (dice rolls) where probabilities must be considered(</a:t>
            </a:r>
            <a:r>
              <a:rPr lang="en-US" sz="2000" b="1"/>
              <a:t>Stochastic games</a:t>
            </a:r>
            <a:r>
              <a:rPr lang="en-US" sz="2000"/>
              <a:t>)</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2000"/>
          </a:blip>
          <a:tile tx="0" ty="0" sx="100000" sy="100000" flip="none" algn="tl"/>
        </a:blipFill>
        <a:effectLst/>
      </p:bgPr>
    </p:bg>
    <p:spTree>
      <p:nvGrpSpPr>
        <p:cNvPr id="1" name=""/>
        <p:cNvGrpSpPr/>
        <p:nvPr/>
      </p:nvGrpSpPr>
      <p:grpSpPr/>
      <p:sp>
        <p:nvSpPr>
          <p:cNvPr id="3" name="Text Box 2"/>
          <p:cNvSpPr txBox="1"/>
          <p:nvPr/>
        </p:nvSpPr>
        <p:spPr>
          <a:xfrm>
            <a:off x="189865" y="293370"/>
            <a:ext cx="6924040" cy="521970"/>
          </a:xfrm>
          <a:prstGeom prst="rect">
            <a:avLst/>
          </a:prstGeom>
          <a:noFill/>
        </p:spPr>
        <p:txBody>
          <a:bodyPr wrap="square" rtlCol="0">
            <a:spAutoFit/>
          </a:bodyPr>
          <a:p>
            <a:r>
              <a:rPr lang="en-US" sz="2800" b="1">
                <a:solidFill>
                  <a:schemeClr val="tx1"/>
                </a:solidFill>
                <a:effectLst>
                  <a:outerShdw blurRad="38100" dist="19050" dir="2700000" algn="tl" rotWithShape="0">
                    <a:schemeClr val="dk1">
                      <a:alpha val="40000"/>
                    </a:schemeClr>
                  </a:outerShdw>
                </a:effectLst>
              </a:rPr>
              <a:t>Applied Algorithms :</a:t>
            </a:r>
            <a:endParaRPr lang="en-US" sz="28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89865" y="885190"/>
            <a:ext cx="6082030" cy="5384800"/>
          </a:xfrm>
          <a:prstGeom prst="rect">
            <a:avLst/>
          </a:prstGeom>
          <a:noFill/>
        </p:spPr>
        <p:txBody>
          <a:bodyPr wrap="square" rtlCol="0">
            <a:spAutoFit/>
          </a:bodyPr>
          <a:p>
            <a:pPr indent="0">
              <a:buFont typeface="Arial" panose="020B0604020202020204" pitchFamily="34" charset="0"/>
              <a:buNone/>
            </a:pPr>
            <a:r>
              <a:rPr lang="en-US" sz="2000" b="1"/>
              <a:t> </a:t>
            </a:r>
            <a:r>
              <a:rPr lang="en-US" sz="2400" b="1"/>
              <a:t>Alpha-Beta Pruning:</a:t>
            </a:r>
            <a:endParaRPr lang="en-US" sz="2000" b="1"/>
          </a:p>
          <a:p>
            <a:pPr indent="0">
              <a:lnSpc>
                <a:spcPct val="120000"/>
              </a:lnSpc>
              <a:buFont typeface="Arial" panose="020B0604020202020204" pitchFamily="34" charset="0"/>
              <a:buNone/>
            </a:pPr>
            <a:r>
              <a:rPr lang="en-US" sz="2000"/>
              <a:t>  it is an </a:t>
            </a:r>
            <a:r>
              <a:rPr lang="en-US" sz="2000" b="1"/>
              <a:t>optimization</a:t>
            </a:r>
            <a:r>
              <a:rPr lang="en-US" sz="2000"/>
              <a:t> technique for the Minimax algorithm. It </a:t>
            </a:r>
            <a:r>
              <a:rPr lang="en-US" sz="2000" b="1"/>
              <a:t>reduces the number of nodes</a:t>
            </a:r>
            <a:r>
              <a:rPr lang="en-US" sz="2000"/>
              <a:t> evaluated in the game tree by</a:t>
            </a:r>
            <a:r>
              <a:rPr lang="en-US" sz="2000" b="1"/>
              <a:t> pruning branches that cannot influence the final decision</a:t>
            </a:r>
            <a:r>
              <a:rPr lang="en-US" sz="2000"/>
              <a:t>.</a:t>
            </a:r>
            <a:endParaRPr lang="en-US" sz="2000"/>
          </a:p>
          <a:p>
            <a:pPr indent="0">
              <a:lnSpc>
                <a:spcPct val="120000"/>
              </a:lnSpc>
              <a:buFont typeface="Arial" panose="020B0604020202020204" pitchFamily="34" charset="0"/>
              <a:buNone/>
            </a:pPr>
            <a:r>
              <a:rPr lang="en-US" sz="2000"/>
              <a:t>   </a:t>
            </a:r>
            <a:endParaRPr lang="en-US" sz="2000"/>
          </a:p>
          <a:p>
            <a:pPr indent="0">
              <a:buFont typeface="Arial" panose="020B0604020202020204" pitchFamily="34" charset="0"/>
              <a:buNone/>
            </a:pPr>
            <a:r>
              <a:rPr lang="en-US" sz="2000"/>
              <a:t>  </a:t>
            </a:r>
            <a:r>
              <a:rPr lang="en-US" sz="2000" b="1"/>
              <a:t>-&gt;Alpha (α): </a:t>
            </a:r>
            <a:r>
              <a:rPr lang="en-US" sz="2000"/>
              <a:t>The best value the </a:t>
            </a:r>
            <a:r>
              <a:rPr lang="en-US" sz="2000" b="1"/>
              <a:t>Maximizer</a:t>
            </a:r>
            <a:r>
              <a:rPr lang="en-US" sz="2000"/>
              <a:t> can guarantee so far.</a:t>
            </a:r>
            <a:endParaRPr lang="en-US" sz="2000"/>
          </a:p>
          <a:p>
            <a:pPr indent="0">
              <a:buFont typeface="Arial" panose="020B0604020202020204" pitchFamily="34" charset="0"/>
              <a:buNone/>
            </a:pPr>
            <a:r>
              <a:rPr lang="en-US" sz="2000"/>
              <a:t>   </a:t>
            </a:r>
            <a:r>
              <a:rPr lang="en-US" sz="2000" b="1"/>
              <a:t>-&gt;Beta (β):</a:t>
            </a:r>
            <a:r>
              <a:rPr lang="en-US" sz="2000"/>
              <a:t> The best value the </a:t>
            </a:r>
            <a:r>
              <a:rPr lang="en-US" sz="2000" b="1"/>
              <a:t>Minimizer</a:t>
            </a:r>
            <a:r>
              <a:rPr lang="en-US" sz="2000"/>
              <a:t> can guarantee so far.</a:t>
            </a:r>
            <a:endParaRPr lang="en-US" sz="2000"/>
          </a:p>
          <a:p>
            <a:pPr indent="0">
              <a:buFont typeface="Arial" panose="020B0604020202020204" pitchFamily="34" charset="0"/>
              <a:buNone/>
            </a:pPr>
            <a:endParaRPr lang="en-US" sz="2000"/>
          </a:p>
          <a:p>
            <a:pPr indent="0">
              <a:buFont typeface="Arial" panose="020B0604020202020204" pitchFamily="34" charset="0"/>
              <a:buNone/>
            </a:pPr>
            <a:r>
              <a:rPr lang="en-US" sz="2000"/>
              <a:t>  If it finds a branch where the outcome</a:t>
            </a:r>
            <a:r>
              <a:rPr lang="en-US" sz="2000" b="1"/>
              <a:t> is worse than the current α or β</a:t>
            </a:r>
            <a:r>
              <a:rPr lang="en-US" sz="2000"/>
              <a:t>, that branch is </a:t>
            </a:r>
            <a:r>
              <a:rPr lang="en-US" sz="2000" b="1"/>
              <a:t>pruned (ignored).</a:t>
            </a:r>
            <a:endParaRPr lang="en-US" sz="2000" b="1"/>
          </a:p>
          <a:p>
            <a:pPr indent="0">
              <a:buFont typeface="Arial" panose="020B0604020202020204" pitchFamily="34" charset="0"/>
              <a:buNone/>
            </a:pPr>
            <a:r>
              <a:rPr lang="en-US" sz="2000"/>
              <a:t>this leads to </a:t>
            </a:r>
            <a:r>
              <a:rPr lang="en-US" sz="2000" b="1"/>
              <a:t>reduce computation time </a:t>
            </a:r>
            <a:r>
              <a:rPr lang="en-US" sz="2000"/>
              <a:t>significantly while still finding the optimal move.</a:t>
            </a:r>
            <a:endParaRPr lang="en-US" sz="2000"/>
          </a:p>
          <a:p>
            <a:pPr indent="0">
              <a:buFont typeface="Arial" panose="020B0604020202020204" pitchFamily="34" charset="0"/>
              <a:buNone/>
            </a:pPr>
            <a:endParaRPr lang="en-US" sz="2000"/>
          </a:p>
        </p:txBody>
      </p:sp>
      <p:pic>
        <p:nvPicPr>
          <p:cNvPr id="4" name="Picture 3" descr="/home/radwa/Downloads/alpha-beta-pruning-step8.pngalpha-beta-pruning-step8"/>
          <p:cNvPicPr>
            <a:picLocks noChangeAspect="1"/>
          </p:cNvPicPr>
          <p:nvPr/>
        </p:nvPicPr>
        <p:blipFill>
          <a:blip r:embed="rId2"/>
          <a:srcRect/>
          <a:stretch>
            <a:fillRect/>
          </a:stretch>
        </p:blipFill>
        <p:spPr>
          <a:xfrm>
            <a:off x="6301423" y="1024890"/>
            <a:ext cx="5377180" cy="4807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10078</Words>
  <Application>WPS Presentation</Application>
  <PresentationFormat>宽屏</PresentationFormat>
  <Paragraphs>300</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C059</vt:lpstr>
      <vt:lpstr>Arial Black</vt:lpstr>
      <vt:lpstr>Microsoft YaHei</vt:lpstr>
      <vt:lpstr>Droid Sans Fallback</vt:lpstr>
      <vt:lpstr>Arial Unicode MS</vt:lpstr>
      <vt:lpstr>SimSun</vt:lpstr>
      <vt:lpstr>OpenSymbol</vt:lpstr>
      <vt:lpstr>Office Theme</vt:lpstr>
      <vt:lpstr>PowerPoint 演示文稿</vt:lpstr>
      <vt:lpstr>Team Members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radwa</cp:lastModifiedBy>
  <cp:revision>18</cp:revision>
  <dcterms:created xsi:type="dcterms:W3CDTF">2024-12-19T05:16:07Z</dcterms:created>
  <dcterms:modified xsi:type="dcterms:W3CDTF">2024-12-19T05:16:07Z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