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14" r:id="rId5"/>
    <p:sldId id="329" r:id="rId6"/>
    <p:sldId id="334" r:id="rId7"/>
    <p:sldId id="344" r:id="rId8"/>
    <p:sldId id="343" r:id="rId9"/>
    <p:sldId id="345" r:id="rId10"/>
    <p:sldId id="341" r:id="rId11"/>
    <p:sldId id="339" r:id="rId12"/>
    <p:sldId id="347" r:id="rId13"/>
    <p:sldId id="348" r:id="rId14"/>
    <p:sldId id="349" r:id="rId15"/>
    <p:sldId id="350" r:id="rId16"/>
    <p:sldId id="351" r:id="rId17"/>
    <p:sldId id="328" r:id="rId18"/>
    <p:sldId id="352" r:id="rId19"/>
    <p:sldId id="346" r:id="rId20"/>
    <p:sldId id="355" r:id="rId21"/>
    <p:sldId id="353" r:id="rId22"/>
    <p:sldId id="354" r:id="rId23"/>
    <p:sldId id="322" r:id="rId24"/>
    <p:sldId id="356" r:id="rId25"/>
    <p:sldId id="357" r:id="rId26"/>
    <p:sldId id="358" r:id="rId27"/>
    <p:sldId id="338" r:id="rId28"/>
    <p:sldId id="33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 varScale="1">
        <p:scale>
          <a:sx n="53" d="100"/>
          <a:sy n="53" d="100"/>
        </p:scale>
        <p:origin x="1061" y="43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3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8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3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9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1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8" y="4782020"/>
            <a:ext cx="8299259" cy="1484557"/>
          </a:xfrm>
        </p:spPr>
        <p:txBody>
          <a:bodyPr/>
          <a:lstStyle/>
          <a:p>
            <a:r>
              <a:rPr lang="en-US" sz="5000" dirty="0" err="1" smtClean="0"/>
              <a:t>Radwan</a:t>
            </a:r>
            <a:r>
              <a:rPr lang="en-US" sz="5000" dirty="0" smtClean="0"/>
              <a:t> Mohamed Amin </a:t>
            </a:r>
            <a:r>
              <a:rPr lang="en-US" sz="5000" dirty="0" err="1" smtClean="0"/>
              <a:t>Hefny</a:t>
            </a:r>
            <a:endParaRPr lang="en-US" sz="5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 txBox="1">
            <a:spLocks/>
          </p:cNvSpPr>
          <p:nvPr/>
        </p:nvSpPr>
        <p:spPr>
          <a:xfrm>
            <a:off x="509182" y="616886"/>
            <a:ext cx="7728807" cy="24534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 err="1"/>
              <a:t>MarketPricePrediction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0"/>
            <a:ext cx="1116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3" y="-1"/>
            <a:ext cx="114808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58" y="360727"/>
            <a:ext cx="6193623" cy="1380987"/>
          </a:xfrm>
        </p:spPr>
        <p:txBody>
          <a:bodyPr anchor="b"/>
          <a:lstStyle/>
          <a:p>
            <a:r>
              <a:rPr lang="en-US" dirty="0" smtClean="0"/>
              <a:t>Data </a:t>
            </a:r>
            <a:r>
              <a:rPr lang="en-US" dirty="0"/>
              <a:t>Analysis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 txBox="1">
            <a:spLocks/>
          </p:cNvSpPr>
          <p:nvPr/>
        </p:nvSpPr>
        <p:spPr>
          <a:xfrm>
            <a:off x="450458" y="3109774"/>
            <a:ext cx="6400799" cy="9132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2400" b="0" dirty="0" smtClean="0"/>
              <a:t>Different plotting Plot </a:t>
            </a:r>
            <a:r>
              <a:rPr lang="en-US" sz="2400" b="0" dirty="0"/>
              <a:t>time series for quantity, </a:t>
            </a:r>
            <a:r>
              <a:rPr lang="en-US" sz="2400" b="0" dirty="0" smtClean="0"/>
              <a:t>and </a:t>
            </a:r>
            <a:r>
              <a:rPr lang="en-US" sz="2400" b="0" dirty="0" err="1"/>
              <a:t>priceMod</a:t>
            </a:r>
            <a:endParaRPr lang="en-US" sz="2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91" y="3109774"/>
            <a:ext cx="6468609" cy="36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8" y="0"/>
            <a:ext cx="11420475" cy="3491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48" y="3491367"/>
            <a:ext cx="11420475" cy="33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5950343" cy="71187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1184" y="1521606"/>
            <a:ext cx="3795226" cy="1229983"/>
          </a:xfrm>
        </p:spPr>
        <p:txBody>
          <a:bodyPr/>
          <a:lstStyle/>
          <a:p>
            <a:r>
              <a:rPr lang="en-US" dirty="0"/>
              <a:t>Create lagged features for quantity and </a:t>
            </a:r>
            <a:r>
              <a:rPr lang="en-US" dirty="0" err="1" smtClean="0"/>
              <a:t>priceMod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Create rolling mean features for quantity and </a:t>
            </a:r>
            <a:r>
              <a:rPr lang="en-US" dirty="0" err="1" smtClean="0"/>
              <a:t>priceMod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Split the data into training and testing sets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1333850"/>
            <a:ext cx="6962775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71" y="5529924"/>
            <a:ext cx="11814629" cy="13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621972"/>
            <a:ext cx="6128857" cy="493764"/>
          </a:xfrm>
        </p:spPr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6"/>
          </p:nvPr>
        </p:nvSpPr>
        <p:spPr>
          <a:xfrm>
            <a:off x="4953000" y="1425805"/>
            <a:ext cx="5063455" cy="285550"/>
          </a:xfrm>
        </p:spPr>
        <p:txBody>
          <a:bodyPr/>
          <a:lstStyle/>
          <a:p>
            <a:r>
              <a:rPr lang="it-IT" dirty="0"/>
              <a:t>Train ARIMA model for quantity prediction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5554" y="3093296"/>
            <a:ext cx="5063455" cy="285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predictions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7737" y="4375634"/>
            <a:ext cx="5063455" cy="285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57736" y="4678532"/>
            <a:ext cx="5063455" cy="285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Evaluate the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5" y="2056398"/>
            <a:ext cx="6171521" cy="946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3957071"/>
            <a:ext cx="7515225" cy="531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428" y="5443639"/>
            <a:ext cx="8382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621972"/>
            <a:ext cx="6128857" cy="493764"/>
          </a:xfrm>
        </p:spPr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6"/>
          </p:nvPr>
        </p:nvSpPr>
        <p:spPr>
          <a:xfrm>
            <a:off x="4953000" y="1425805"/>
            <a:ext cx="5063455" cy="285550"/>
          </a:xfrm>
        </p:spPr>
        <p:txBody>
          <a:bodyPr/>
          <a:lstStyle/>
          <a:p>
            <a:r>
              <a:rPr lang="en-US" b="1" dirty="0" err="1" smtClean="0"/>
              <a:t>Lstm</a:t>
            </a:r>
            <a:r>
              <a:rPr lang="en-US" b="1" dirty="0" smtClean="0"/>
              <a:t>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383971"/>
            <a:ext cx="97631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621972"/>
            <a:ext cx="6128857" cy="493764"/>
          </a:xfrm>
        </p:spPr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6"/>
          </p:nvPr>
        </p:nvSpPr>
        <p:spPr>
          <a:xfrm>
            <a:off x="4953000" y="1425805"/>
            <a:ext cx="5063455" cy="285550"/>
          </a:xfrm>
        </p:spPr>
        <p:txBody>
          <a:bodyPr/>
          <a:lstStyle/>
          <a:p>
            <a:r>
              <a:rPr lang="en-US" b="1" dirty="0" err="1" smtClean="0"/>
              <a:t>Sarima</a:t>
            </a:r>
            <a:r>
              <a:rPr lang="en-US" b="1" dirty="0" smtClean="0"/>
              <a:t>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3" y="2336800"/>
            <a:ext cx="11509437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621972"/>
            <a:ext cx="6128857" cy="493764"/>
          </a:xfrm>
        </p:spPr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6"/>
          </p:nvPr>
        </p:nvSpPr>
        <p:spPr>
          <a:xfrm>
            <a:off x="1809750" y="1425805"/>
            <a:ext cx="5063455" cy="285550"/>
          </a:xfrm>
        </p:spPr>
        <p:txBody>
          <a:bodyPr/>
          <a:lstStyle/>
          <a:p>
            <a:r>
              <a:rPr lang="en-US" b="1" dirty="0" smtClean="0"/>
              <a:t>Prophet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021424"/>
            <a:ext cx="10382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621972"/>
            <a:ext cx="6128857" cy="493764"/>
          </a:xfrm>
        </p:spPr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6"/>
          </p:nvPr>
        </p:nvSpPr>
        <p:spPr>
          <a:xfrm>
            <a:off x="1809750" y="1425805"/>
            <a:ext cx="5063455" cy="285550"/>
          </a:xfrm>
        </p:spPr>
        <p:txBody>
          <a:bodyPr/>
          <a:lstStyle/>
          <a:p>
            <a:r>
              <a:rPr lang="en-US" b="1" dirty="0" smtClean="0"/>
              <a:t>Prophet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021424"/>
            <a:ext cx="10382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7985" y="2034558"/>
            <a:ext cx="6400800" cy="3257550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Loading and Preprocessing</a:t>
            </a:r>
          </a:p>
          <a:p>
            <a:r>
              <a:rPr lang="en-US" b="1" dirty="0"/>
              <a:t>Data Transformation</a:t>
            </a:r>
          </a:p>
          <a:p>
            <a:r>
              <a:rPr lang="en-US" b="1" dirty="0"/>
              <a:t>Exploratory Data Analysis (EDA)</a:t>
            </a:r>
          </a:p>
          <a:p>
            <a:r>
              <a:rPr lang="en-US" b="1" dirty="0"/>
              <a:t>Feature </a:t>
            </a:r>
            <a:r>
              <a:rPr lang="en-US" b="1" dirty="0" smtClean="0"/>
              <a:t>Engineering</a:t>
            </a:r>
          </a:p>
          <a:p>
            <a:r>
              <a:rPr lang="en-US" dirty="0"/>
              <a:t>Model Selection </a:t>
            </a:r>
            <a:endParaRPr lang="en-US" b="1" dirty="0" smtClean="0"/>
          </a:p>
          <a:p>
            <a:r>
              <a:rPr lang="en-US" b="1" dirty="0"/>
              <a:t>Model </a:t>
            </a:r>
            <a:r>
              <a:rPr lang="en-US" b="1" dirty="0" smtClean="0"/>
              <a:t>Training</a:t>
            </a:r>
          </a:p>
          <a:p>
            <a:r>
              <a:rPr lang="en-US" b="1" dirty="0"/>
              <a:t>Model </a:t>
            </a:r>
            <a:r>
              <a:rPr lang="en-US" b="1" dirty="0" smtClean="0"/>
              <a:t>Evaluation</a:t>
            </a:r>
          </a:p>
          <a:p>
            <a:r>
              <a:rPr lang="en-US" dirty="0" smtClean="0"/>
              <a:t>Fine-tuning </a:t>
            </a:r>
            <a:r>
              <a:rPr lang="en-US" dirty="0"/>
              <a:t>and Validation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7776511" cy="712058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39" y="1191356"/>
            <a:ext cx="10557625" cy="3513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8339" y="4847771"/>
            <a:ext cx="6574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ARIMA - MAE: 542.175, MSE: 791888.667, RMSE: 889.881, R2: -0.331 SARIMA - MAE: 508.615, MSE: 618537.731, RMSE: 786.472, R2: -0.040 Prophet - MAE: 2458.230, MSE: 7246279.204, RMSE: 2691.891, R2: -11.180 LSTM - MAE: 300.714, MSE: 208748.982, RMSE: 456.891, R2: 0.649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7776511" cy="712058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816" y="1333850"/>
            <a:ext cx="657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 predictions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287957"/>
            <a:ext cx="5611126" cy="22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370421"/>
            <a:ext cx="11807143" cy="622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5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0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2D7-27D2-94DC-1264-B7922668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05155"/>
            <a:ext cx="10571734" cy="116014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61A2D1D-0937-D2AC-EE47-05940DD770E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624044" y="2184400"/>
            <a:ext cx="7754139" cy="4046290"/>
          </a:xfrm>
        </p:spPr>
        <p:txBody>
          <a:bodyPr/>
          <a:lstStyle/>
          <a:p>
            <a:r>
              <a:rPr lang="en-US" dirty="0" smtClean="0"/>
              <a:t>Further </a:t>
            </a:r>
            <a:r>
              <a:rPr lang="en-US" dirty="0"/>
              <a:t>improvements can be achieved by exploring more advanced models and feature engineering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1302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724033"/>
            <a:ext cx="7000972" cy="1709423"/>
          </a:xfrm>
        </p:spPr>
        <p:txBody>
          <a:bodyPr/>
          <a:lstStyle/>
          <a:p>
            <a:r>
              <a:rPr lang="en-US" dirty="0" err="1" smtClean="0"/>
              <a:t>Radwan</a:t>
            </a:r>
            <a:r>
              <a:rPr lang="en-US" dirty="0" smtClean="0"/>
              <a:t> Mohamed Amin </a:t>
            </a:r>
            <a:r>
              <a:rPr lang="en-US" dirty="0" err="1" smtClean="0"/>
              <a:t>Hefny</a:t>
            </a:r>
            <a:endParaRPr lang="en-US" dirty="0"/>
          </a:p>
          <a:p>
            <a:r>
              <a:rPr lang="en-US" dirty="0" smtClean="0"/>
              <a:t>01203741440</a:t>
            </a:r>
            <a:endParaRPr lang="en-US" dirty="0"/>
          </a:p>
          <a:p>
            <a:r>
              <a:rPr lang="en-US" dirty="0" smtClean="0"/>
              <a:t>radwanmoh1624@gmail.com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827307"/>
            <a:ext cx="6400800" cy="5203387"/>
          </a:xfrm>
        </p:spPr>
        <p:txBody>
          <a:bodyPr anchor="ctr"/>
          <a:lstStyle/>
          <a:p>
            <a:r>
              <a:rPr lang="en-US" dirty="0"/>
              <a:t>Data Loading and Preprocessing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r="19222"/>
          <a:stretch>
            <a:fillRect/>
          </a:stretch>
        </p:blipFill>
        <p:spPr>
          <a:xfrm>
            <a:off x="7351581" y="3306964"/>
            <a:ext cx="3456590" cy="3456590"/>
          </a:xfrm>
        </p:spPr>
      </p:pic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7" y="531395"/>
            <a:ext cx="5346335" cy="570451"/>
          </a:xfrm>
        </p:spPr>
        <p:txBody>
          <a:bodyPr/>
          <a:lstStyle/>
          <a:p>
            <a:r>
              <a:rPr lang="en-US" sz="4000" dirty="0" smtClean="0"/>
              <a:t>Load the Datasets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65382" y="621415"/>
            <a:ext cx="7140181" cy="5704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4000" dirty="0" smtClean="0"/>
              <a:t>and Display Initial Data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2" y="1170643"/>
            <a:ext cx="8900582" cy="2211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3" y="4020458"/>
            <a:ext cx="7474857" cy="24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3051394"/>
          </a:xfrm>
        </p:spPr>
        <p:txBody>
          <a:bodyPr anchor="b"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450F-A8E5-8B7F-1C54-79C081010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185" y="3965028"/>
            <a:ext cx="7599718" cy="14937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5142" y="353483"/>
            <a:ext cx="7599718" cy="1493781"/>
          </a:xfrm>
        </p:spPr>
        <p:txBody>
          <a:bodyPr/>
          <a:lstStyle/>
          <a:p>
            <a:r>
              <a:rPr lang="en-US" sz="4000" dirty="0" smtClean="0"/>
              <a:t>Convert</a:t>
            </a:r>
          </a:p>
          <a:p>
            <a:r>
              <a:rPr lang="en-US" b="0" dirty="0" smtClean="0"/>
              <a:t>Date to date time format</a:t>
            </a:r>
          </a:p>
          <a:p>
            <a:r>
              <a:rPr lang="en-US" b="0" dirty="0" smtClean="0"/>
              <a:t>Convert month and year to numerical </a:t>
            </a:r>
          </a:p>
          <a:p>
            <a:r>
              <a:rPr lang="en-US" b="0" dirty="0" smtClean="0"/>
              <a:t>Encode state and city</a:t>
            </a:r>
            <a:endParaRPr lang="en-US" b="0" dirty="0"/>
          </a:p>
          <a:p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365" y="1847264"/>
            <a:ext cx="7222635" cy="2476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2" y="4323783"/>
            <a:ext cx="11845620" cy="23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58" y="360727"/>
            <a:ext cx="6193623" cy="2373071"/>
          </a:xfrm>
        </p:spPr>
        <p:txBody>
          <a:bodyPr anchor="b"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 txBox="1">
            <a:spLocks/>
          </p:cNvSpPr>
          <p:nvPr/>
        </p:nvSpPr>
        <p:spPr>
          <a:xfrm>
            <a:off x="450458" y="3109774"/>
            <a:ext cx="6400799" cy="9132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2400" b="0" dirty="0"/>
              <a:t>Plot time series for quantity, </a:t>
            </a:r>
            <a:r>
              <a:rPr lang="en-US" sz="2400" b="0" dirty="0" err="1"/>
              <a:t>priceMin</a:t>
            </a:r>
            <a:r>
              <a:rPr lang="en-US" sz="2400" b="0" dirty="0"/>
              <a:t>, </a:t>
            </a:r>
            <a:r>
              <a:rPr lang="en-US" sz="2400" b="0" dirty="0" err="1"/>
              <a:t>priceMax</a:t>
            </a:r>
            <a:r>
              <a:rPr lang="en-US" sz="2400" b="0" dirty="0"/>
              <a:t>, and </a:t>
            </a:r>
            <a:r>
              <a:rPr lang="en-US" sz="2400" b="0" dirty="0" err="1"/>
              <a:t>priceMod</a:t>
            </a:r>
            <a:endParaRPr lang="en-US" sz="2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81" y="1511249"/>
            <a:ext cx="5511349" cy="52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0"/>
            <a:ext cx="11727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58" y="360727"/>
            <a:ext cx="6193623" cy="1380987"/>
          </a:xfrm>
        </p:spPr>
        <p:txBody>
          <a:bodyPr anchor="b"/>
          <a:lstStyle/>
          <a:p>
            <a:r>
              <a:rPr lang="en-US" dirty="0" smtClean="0"/>
              <a:t>Data </a:t>
            </a:r>
            <a:r>
              <a:rPr lang="en-US" dirty="0"/>
              <a:t>Analysis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 txBox="1">
            <a:spLocks/>
          </p:cNvSpPr>
          <p:nvPr/>
        </p:nvSpPr>
        <p:spPr>
          <a:xfrm>
            <a:off x="450458" y="3109774"/>
            <a:ext cx="6400799" cy="9132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2400" b="0" dirty="0"/>
              <a:t>Decompose the 'quantity' time </a:t>
            </a:r>
            <a:r>
              <a:rPr lang="en-US" sz="2400" b="0" dirty="0" smtClean="0"/>
              <a:t>series</a:t>
            </a:r>
            <a:br>
              <a:rPr lang="en-US" sz="2400" b="0" dirty="0" smtClean="0"/>
            </a:br>
            <a:r>
              <a:rPr lang="en-US" sz="2400" b="0" dirty="0"/>
              <a:t>Decompose the '</a:t>
            </a:r>
            <a:r>
              <a:rPr lang="en-US" sz="2400" b="0" dirty="0" err="1"/>
              <a:t>priceMod</a:t>
            </a:r>
            <a:r>
              <a:rPr lang="en-US" sz="2400" b="0" dirty="0"/>
              <a:t>' time series</a:t>
            </a:r>
          </a:p>
          <a:p>
            <a:endParaRPr lang="en-US" sz="2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3693658"/>
            <a:ext cx="102774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tf03460604_wac</Template>
  <TotalTime>82</TotalTime>
  <Words>268</Words>
  <Application>Microsoft Office PowerPoint</Application>
  <PresentationFormat>Widescreen</PresentationFormat>
  <Paragraphs>74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Calibri</vt:lpstr>
      <vt:lpstr>Custom</vt:lpstr>
      <vt:lpstr>Radwan Mohamed Amin Hefny</vt:lpstr>
      <vt:lpstr>Agenda</vt:lpstr>
      <vt:lpstr>Data Loading and Preprocessing</vt:lpstr>
      <vt:lpstr>Load the Datasets </vt:lpstr>
      <vt:lpstr>Data Transformation</vt:lpstr>
      <vt:lpstr>PowerPoint Presentation</vt:lpstr>
      <vt:lpstr>Exploratory Data Analysis (EDA)</vt:lpstr>
      <vt:lpstr>PowerPoint Presentation</vt:lpstr>
      <vt:lpstr>Data Analysis </vt:lpstr>
      <vt:lpstr>PowerPoint Presentation</vt:lpstr>
      <vt:lpstr>PowerPoint Presentation</vt:lpstr>
      <vt:lpstr>Data Analysis </vt:lpstr>
      <vt:lpstr>PowerPoint Presentation</vt:lpstr>
      <vt:lpstr>Feature Engineering</vt:lpstr>
      <vt:lpstr>Model Training </vt:lpstr>
      <vt:lpstr>Model Training </vt:lpstr>
      <vt:lpstr>Model Training </vt:lpstr>
      <vt:lpstr>Model Training </vt:lpstr>
      <vt:lpstr>Model Training </vt:lpstr>
      <vt:lpstr>Model Evaluation</vt:lpstr>
      <vt:lpstr>Model Evaluation</vt:lpstr>
      <vt:lpstr>PowerPoint Presentation</vt:lpstr>
      <vt:lpstr>PowerPoint Presentation</vt:lpstr>
      <vt:lpstr>Conclusion</vt:lpstr>
      <vt:lpstr>Thank you</vt:lpstr>
    </vt:vector>
  </TitlesOfParts>
  <Company>Kimo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Kimo Store</dc:creator>
  <cp:lastModifiedBy>Kimo Store</cp:lastModifiedBy>
  <cp:revision>15</cp:revision>
  <dcterms:created xsi:type="dcterms:W3CDTF">2024-05-21T14:42:18Z</dcterms:created>
  <dcterms:modified xsi:type="dcterms:W3CDTF">2024-05-29T17:51:51Z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