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4" r:id="rId2"/>
    <p:sldId id="563" r:id="rId3"/>
    <p:sldId id="564" r:id="rId4"/>
    <p:sldId id="565" r:id="rId5"/>
    <p:sldId id="566" r:id="rId6"/>
    <p:sldId id="567" r:id="rId7"/>
    <p:sldId id="569" r:id="rId8"/>
    <p:sldId id="570" r:id="rId9"/>
    <p:sldId id="571" r:id="rId10"/>
    <p:sldId id="572" r:id="rId11"/>
    <p:sldId id="573" r:id="rId12"/>
    <p:sldId id="574" r:id="rId13"/>
    <p:sldId id="575" r:id="rId14"/>
    <p:sldId id="576" r:id="rId15"/>
    <p:sldId id="577" r:id="rId16"/>
    <p:sldId id="578" r:id="rId17"/>
    <p:sldId id="56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D2035"/>
    <a:srgbClr val="3BA776"/>
    <a:srgbClr val="FF0076"/>
    <a:srgbClr val="FF3399"/>
    <a:srgbClr val="0072C3"/>
    <a:srgbClr val="58004D"/>
    <a:srgbClr val="5B9BD5"/>
    <a:srgbClr val="39A6AB"/>
    <a:srgbClr val="00B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2" autoAdjust="0"/>
    <p:restoredTop sz="95179" autoAdjust="0"/>
  </p:normalViewPr>
  <p:slideViewPr>
    <p:cSldViewPr snapToGrid="0">
      <p:cViewPr varScale="1">
        <p:scale>
          <a:sx n="69" d="100"/>
          <a:sy n="69" d="100"/>
        </p:scale>
        <p:origin x="86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29/05/2024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29/05/2024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29/05/2024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29/05/2024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29/05/2024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29/05/2024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29/05/2024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29/05/2024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29/05/2024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29/05/2024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29/05/2024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29/05/2024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1214" y="1932752"/>
            <a:ext cx="63644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MUTIPLE PAGE</a:t>
            </a:r>
          </a:p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ROUTING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6914" y="1479715"/>
            <a:ext cx="9173029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917206" y="811140"/>
            <a:ext cx="25208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VUE -  CHAPTER 5</a:t>
            </a:r>
            <a:endParaRPr lang="en-US" sz="25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2192" y="4072975"/>
            <a:ext cx="2490802" cy="29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0138" y="375620"/>
            <a:ext cx="205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DEMO </a:t>
            </a:r>
            <a:r>
              <a:rPr lang="en-US" sz="4000" b="1" dirty="0" smtClean="0">
                <a:solidFill>
                  <a:srgbClr val="0072C3"/>
                </a:solidFill>
              </a:rPr>
              <a:t>2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0979" y="375620"/>
            <a:ext cx="8402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 navigation using &lt;routing-link&gt; </a:t>
            </a:r>
            <a:endParaRPr lang="fr-FR" sz="4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23185">
            <a:off x="1950131" y="2641600"/>
            <a:ext cx="6730252" cy="298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69660" y="182763"/>
            <a:ext cx="7789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HOW DOES </a:t>
            </a:r>
            <a:r>
              <a:rPr lang="en-US" sz="4000" b="1" i="1" dirty="0" smtClean="0">
                <a:solidFill>
                  <a:schemeClr val="accent1"/>
                </a:solidFill>
              </a:rPr>
              <a:t>ROUTER-LINK</a:t>
            </a:r>
            <a:r>
              <a:rPr lang="en-US" sz="4000" b="1" i="1" dirty="0" smtClean="0"/>
              <a:t> WORKS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561" y="1364683"/>
            <a:ext cx="9004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Router-link are like &lt;a&gt;  elements,  linking to a path of the ROUTER :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80728" y="2315771"/>
            <a:ext cx="7403615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 &lt;router-link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to="/teams"</a:t>
            </a:r>
            <a:r>
              <a:rPr lang="en-US" sz="2000" dirty="0">
                <a:latin typeface="Consolas" panose="020B0609020204030204" pitchFamily="49" charset="0"/>
              </a:rPr>
              <a:t>&gt;Teams&lt;/router-link&gt;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9517" y="4175031"/>
            <a:ext cx="7403615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router-view&gt;&lt;/router-view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904343" y="3204371"/>
            <a:ext cx="478971" cy="792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6472" y="324081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On click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6472" y="4752839"/>
            <a:ext cx="504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router-view is now  on the </a:t>
            </a:r>
            <a:r>
              <a:rPr lang="en-US" dirty="0" err="1" smtClean="0">
                <a:solidFill>
                  <a:srgbClr val="0070C0"/>
                </a:solidFill>
              </a:rPr>
              <a:t>teamList</a:t>
            </a:r>
            <a:r>
              <a:rPr lang="en-US" dirty="0" smtClean="0">
                <a:solidFill>
                  <a:srgbClr val="0070C0"/>
                </a:solidFill>
              </a:rPr>
              <a:t> component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0138" y="375620"/>
            <a:ext cx="205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DEMO </a:t>
            </a:r>
            <a:r>
              <a:rPr lang="en-US" sz="4000" b="1" dirty="0" smtClean="0">
                <a:solidFill>
                  <a:srgbClr val="0072C3"/>
                </a:solidFill>
              </a:rPr>
              <a:t>4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0979" y="375620"/>
            <a:ext cx="8402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Navigation programmatically</a:t>
            </a:r>
            <a:endParaRPr lang="fr-FR" sz="40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614" y="2235201"/>
            <a:ext cx="6577823" cy="308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01888" y="560134"/>
            <a:ext cx="7789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HOW DOES </a:t>
            </a:r>
            <a:r>
              <a:rPr lang="en-US" sz="4000" b="1" i="1" dirty="0" smtClean="0">
                <a:solidFill>
                  <a:schemeClr val="accent1"/>
                </a:solidFill>
              </a:rPr>
              <a:t>ROUTER PUSH</a:t>
            </a:r>
            <a:r>
              <a:rPr lang="en-US" sz="4000" b="1" i="1" dirty="0" smtClean="0"/>
              <a:t> WORKS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218" y="1906896"/>
            <a:ext cx="73523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You also can programmatically change the active route: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128" y="2507703"/>
            <a:ext cx="7403615" cy="16312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  methods: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latin typeface="Consolas" panose="020B0609020204030204" pitchFamily="49" charset="0"/>
              </a:rPr>
              <a:t>confirmInput</a:t>
            </a:r>
            <a:r>
              <a:rPr lang="en-US" sz="20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  this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.$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router.push</a:t>
            </a:r>
            <a:r>
              <a:rPr lang="en-US" sz="2000" dirty="0">
                <a:latin typeface="Consolas" panose="020B0609020204030204" pitchFamily="49" charset="0"/>
              </a:rPr>
              <a:t>('/teams');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3" name="Down Arrow 2"/>
          <p:cNvSpPr/>
          <p:nvPr/>
        </p:nvSpPr>
        <p:spPr>
          <a:xfrm>
            <a:off x="3296378" y="3623633"/>
            <a:ext cx="478971" cy="792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128" y="4759793"/>
            <a:ext cx="7403615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router-view&gt;&lt;/router-view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8083" y="5337601"/>
            <a:ext cx="504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router-view is now  on the </a:t>
            </a:r>
            <a:r>
              <a:rPr lang="en-US" dirty="0" err="1" smtClean="0">
                <a:solidFill>
                  <a:srgbClr val="0070C0"/>
                </a:solidFill>
              </a:rPr>
              <a:t>teamList</a:t>
            </a:r>
            <a:r>
              <a:rPr lang="en-US" dirty="0" smtClean="0">
                <a:solidFill>
                  <a:srgbClr val="0070C0"/>
                </a:solidFill>
              </a:rPr>
              <a:t> component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0138" y="375620"/>
            <a:ext cx="205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DEMO 5</a:t>
            </a:r>
            <a:r>
              <a:rPr lang="en-US" sz="4000" b="1" dirty="0" smtClean="0">
                <a:solidFill>
                  <a:srgbClr val="0072C3"/>
                </a:solidFill>
              </a:rPr>
              <a:t>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0979" y="375620"/>
            <a:ext cx="8402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Path with parameters</a:t>
            </a:r>
            <a:endParaRPr lang="fr-FR" sz="4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093" y="2329264"/>
            <a:ext cx="6527082" cy="33760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2146" y="3966693"/>
            <a:ext cx="1043189" cy="4636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01888" y="560134"/>
            <a:ext cx="9990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HOW DOES </a:t>
            </a:r>
            <a:r>
              <a:rPr lang="en-US" sz="4000" b="1" i="1" dirty="0" smtClean="0">
                <a:solidFill>
                  <a:schemeClr val="accent1"/>
                </a:solidFill>
              </a:rPr>
              <a:t>ROUTE WITH PAMETERS </a:t>
            </a:r>
            <a:r>
              <a:rPr lang="en-US" sz="4000" b="1" i="1" dirty="0" smtClean="0"/>
              <a:t>WORKS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703" y="1546288"/>
            <a:ext cx="58161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1- Define the route with some </a:t>
            </a:r>
            <a:r>
              <a:rPr lang="en-US" sz="2500" dirty="0" smtClean="0">
                <a:solidFill>
                  <a:srgbClr val="FF0000"/>
                </a:solidFill>
              </a:rPr>
              <a:t>parameters </a:t>
            </a:r>
            <a:r>
              <a:rPr lang="en-US" sz="2500" dirty="0" smtClean="0"/>
              <a:t>: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9613" y="2147095"/>
            <a:ext cx="7403615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{ </a:t>
            </a:r>
            <a:r>
              <a:rPr lang="en-US" sz="2000" dirty="0">
                <a:latin typeface="Consolas" panose="020B0609020204030204" pitchFamily="49" charset="0"/>
              </a:rPr>
              <a:t>path: '/teams/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teamId</a:t>
            </a:r>
            <a:r>
              <a:rPr lang="en-US" sz="2000" dirty="0">
                <a:latin typeface="Consolas" panose="020B0609020204030204" pitchFamily="49" charset="0"/>
              </a:rPr>
              <a:t>', component: </a:t>
            </a:r>
            <a:r>
              <a:rPr lang="en-US" sz="2000" dirty="0" err="1">
                <a:latin typeface="Consolas" panose="020B0609020204030204" pitchFamily="49" charset="0"/>
              </a:rPr>
              <a:t>TeamMembers</a:t>
            </a:r>
            <a:r>
              <a:rPr lang="en-US" sz="20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6" name="Rectangle 5"/>
          <p:cNvSpPr/>
          <p:nvPr/>
        </p:nvSpPr>
        <p:spPr>
          <a:xfrm>
            <a:off x="919613" y="4131138"/>
            <a:ext cx="7403615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i="1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teamId</a:t>
            </a:r>
            <a:r>
              <a:rPr lang="en-US" sz="2000" dirty="0">
                <a:latin typeface="Consolas" panose="020B0609020204030204" pitchFamily="49" charset="0"/>
              </a:rPr>
              <a:t> = this.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route.params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teamId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855" y="3309834"/>
            <a:ext cx="84948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2- The parameter can be retrieved using </a:t>
            </a:r>
            <a:r>
              <a:rPr lang="en-US" sz="2500" dirty="0"/>
              <a:t>the </a:t>
            </a:r>
            <a:r>
              <a:rPr lang="en-US" sz="2500" b="1" dirty="0">
                <a:solidFill>
                  <a:srgbClr val="0070C0"/>
                </a:solidFill>
              </a:rPr>
              <a:t>$route </a:t>
            </a:r>
            <a:r>
              <a:rPr lang="en-US" sz="2500" b="1" dirty="0" smtClean="0">
                <a:solidFill>
                  <a:srgbClr val="0070C0"/>
                </a:solidFill>
              </a:rPr>
              <a:t>parameters</a:t>
            </a:r>
            <a:r>
              <a:rPr lang="en-US" sz="2500" dirty="0" smtClean="0"/>
              <a:t>: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521703" y="5177270"/>
            <a:ext cx="56987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3- You can also get your </a:t>
            </a:r>
            <a:r>
              <a:rPr lang="en-US" sz="2500" b="1" dirty="0" err="1" smtClean="0">
                <a:solidFill>
                  <a:srgbClr val="FF0000"/>
                </a:solidFill>
              </a:rPr>
              <a:t>teamID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smtClean="0"/>
              <a:t>as a </a:t>
            </a:r>
            <a:r>
              <a:rPr lang="en-US" sz="2500" b="1" dirty="0" smtClean="0">
                <a:solidFill>
                  <a:schemeClr val="accent6"/>
                </a:solidFill>
              </a:rPr>
              <a:t>prop</a:t>
            </a:r>
            <a:r>
              <a:rPr lang="en-US" sz="2500" dirty="0" smtClean="0"/>
              <a:t> :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919612" y="5721575"/>
            <a:ext cx="9937279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{ </a:t>
            </a:r>
            <a:r>
              <a:rPr lang="en-US" sz="2000" dirty="0">
                <a:latin typeface="Consolas" panose="020B0609020204030204" pitchFamily="49" charset="0"/>
              </a:rPr>
              <a:t>path: '/teams/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teamId</a:t>
            </a:r>
            <a:r>
              <a:rPr lang="en-US" sz="2000" dirty="0">
                <a:latin typeface="Consolas" panose="020B0609020204030204" pitchFamily="49" charset="0"/>
              </a:rPr>
              <a:t>', component: </a:t>
            </a:r>
            <a:r>
              <a:rPr lang="en-US" sz="2000" dirty="0" err="1" smtClean="0">
                <a:latin typeface="Consolas" panose="020B0609020204030204" pitchFamily="49" charset="0"/>
              </a:rPr>
              <a:t>TeamMembers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props :true </a:t>
            </a: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613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993" y="2800474"/>
            <a:ext cx="3078649" cy="398378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380460">
            <a:off x="7603860" y="4964298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31314" y="4318290"/>
            <a:ext cx="106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 click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1166" y="447456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ACTIVITY 2 </a:t>
            </a:r>
            <a:endParaRPr lang="fr-FR" sz="4000" dirty="0">
              <a:solidFill>
                <a:srgbClr val="FFC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33" y="259490"/>
            <a:ext cx="844633" cy="996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5249" y="259490"/>
            <a:ext cx="586458" cy="8282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43293" y="516576"/>
            <a:ext cx="104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10 MIN</a:t>
            </a:r>
            <a:endParaRPr lang="fr-FR" sz="2000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7688" y="1423910"/>
            <a:ext cx="102999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When we click on the View member, we want to </a:t>
            </a:r>
            <a:r>
              <a:rPr lang="en-US" sz="2200" dirty="0"/>
              <a:t>route to 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/teams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/: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teamID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200" i="1" dirty="0" smtClean="0"/>
              <a:t>To see the list of members of the team related to the team 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9086" y="3275008"/>
            <a:ext cx="10299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200" dirty="0" smtClean="0">
                <a:sym typeface="Wingdings" panose="05000000000000000000" pitchFamily="2" charset="2"/>
              </a:rPr>
              <a:t>Try to do this using the  router link component :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200" dirty="0" smtClean="0">
              <a:sym typeface="Wingdings" panose="05000000000000000000" pitchFamily="2" charset="2"/>
            </a:endParaRPr>
          </a:p>
          <a:p>
            <a:r>
              <a:rPr lang="en-US" sz="2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&lt;router-link to:”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</a:t>
            </a:r>
            <a:r>
              <a:rPr lang="en-US" sz="2200" dirty="0" err="1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yourPath</a:t>
            </a:r>
            <a:r>
              <a:rPr lang="en-US" sz="2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” &gt;</a:t>
            </a:r>
            <a:endParaRPr lang="en-US" sz="2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0815" y="131865"/>
            <a:ext cx="7789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ROUTERS: </a:t>
            </a:r>
            <a:r>
              <a:rPr lang="en-US" sz="4000" b="1" i="1" dirty="0"/>
              <a:t> </a:t>
            </a:r>
            <a:r>
              <a:rPr lang="en-US" sz="4000" b="1" i="1" dirty="0" smtClean="0"/>
              <a:t>A LOT MORE  !!!!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6631" y="1915887"/>
            <a:ext cx="80361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routes: 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{ </a:t>
            </a:r>
            <a:r>
              <a:rPr lang="en-US" dirty="0">
                <a:latin typeface="Consolas" panose="020B0609020204030204" pitchFamily="49" charset="0"/>
              </a:rPr>
              <a:t>path: '/:</a:t>
            </a:r>
            <a:r>
              <a:rPr lang="en-US" dirty="0" err="1">
                <a:latin typeface="Consolas" panose="020B0609020204030204" pitchFamily="49" charset="0"/>
              </a:rPr>
              <a:t>notFound</a:t>
            </a:r>
            <a:r>
              <a:rPr lang="en-US" dirty="0">
                <a:latin typeface="Consolas" panose="020B0609020204030204" pitchFamily="49" charset="0"/>
              </a:rPr>
              <a:t>(.*)', component: </a:t>
            </a:r>
            <a:r>
              <a:rPr lang="en-US" dirty="0" err="1">
                <a:latin typeface="Consolas" panose="020B0609020204030204" pitchFamily="49" charset="0"/>
              </a:rPr>
              <a:t>NotFound</a:t>
            </a: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{ path: '/', redirect: '/teams' },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name: 'teams',</a:t>
            </a:r>
          </a:p>
          <a:p>
            <a:r>
              <a:rPr lang="en-US" dirty="0">
                <a:latin typeface="Consolas" panose="020B0609020204030204" pitchFamily="49" charset="0"/>
              </a:rPr>
              <a:t>      path: '/teams',</a:t>
            </a:r>
          </a:p>
          <a:p>
            <a:r>
              <a:rPr lang="en-US" dirty="0">
                <a:latin typeface="Consolas" panose="020B0609020204030204" pitchFamily="49" charset="0"/>
              </a:rPr>
              <a:t>      meta: { </a:t>
            </a:r>
            <a:r>
              <a:rPr lang="en-US" dirty="0" err="1">
                <a:latin typeface="Consolas" panose="020B0609020204030204" pitchFamily="49" charset="0"/>
              </a:rPr>
              <a:t>needsAuth</a:t>
            </a:r>
            <a:r>
              <a:rPr lang="en-US" dirty="0">
                <a:latin typeface="Consolas" panose="020B0609020204030204" pitchFamily="49" charset="0"/>
              </a:rPr>
              <a:t>: true },</a:t>
            </a:r>
          </a:p>
          <a:p>
            <a:r>
              <a:rPr lang="en-US" dirty="0">
                <a:latin typeface="Consolas" panose="020B0609020204030204" pitchFamily="49" charset="0"/>
              </a:rPr>
              <a:t>      components: { default: </a:t>
            </a:r>
            <a:r>
              <a:rPr lang="en-US" dirty="0" err="1">
                <a:latin typeface="Consolas" panose="020B0609020204030204" pitchFamily="49" charset="0"/>
              </a:rPr>
              <a:t>TeamsList</a:t>
            </a:r>
            <a:r>
              <a:rPr lang="en-US" dirty="0">
                <a:latin typeface="Consolas" panose="020B0609020204030204" pitchFamily="49" charset="0"/>
              </a:rPr>
              <a:t>, footer: </a:t>
            </a:r>
            <a:r>
              <a:rPr lang="en-US" dirty="0" err="1">
                <a:latin typeface="Consolas" panose="020B0609020204030204" pitchFamily="49" charset="0"/>
              </a:rPr>
              <a:t>TeamsFooter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latin typeface="Consolas" panose="020B0609020204030204" pitchFamily="49" charset="0"/>
              </a:rPr>
              <a:t>beforeEnter</a:t>
            </a:r>
            <a:r>
              <a:rPr lang="en-US" dirty="0" smtClean="0">
                <a:latin typeface="Consolas" panose="020B0609020204030204" pitchFamily="49" charset="0"/>
              </a:rPr>
              <a:t>(to</a:t>
            </a:r>
            <a:r>
              <a:rPr lang="en-US" dirty="0">
                <a:latin typeface="Consolas" panose="020B0609020204030204" pitchFamily="49" charset="0"/>
              </a:rPr>
              <a:t>, from, next)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console.log('users </a:t>
            </a:r>
            <a:r>
              <a:rPr lang="en-US" dirty="0" err="1">
                <a:latin typeface="Consolas" panose="020B0609020204030204" pitchFamily="49" charset="0"/>
              </a:rPr>
              <a:t>beforeEnter</a:t>
            </a:r>
            <a:r>
              <a:rPr lang="en-US" dirty="0">
                <a:latin typeface="Consolas" panose="020B0609020204030204" pitchFamily="49" charset="0"/>
              </a:rPr>
              <a:t>');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console.log(to, from);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next();</a:t>
            </a:r>
          </a:p>
          <a:p>
            <a:r>
              <a:rPr lang="en-US" dirty="0">
                <a:latin typeface="Consolas" panose="020B0609020204030204" pitchFamily="49" charset="0"/>
              </a:rPr>
              <a:t>      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21268572" flipH="1">
            <a:off x="7885811" y="1998343"/>
            <a:ext cx="1727200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2973" y="1724754"/>
            <a:ext cx="218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Route to a not found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component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flipH="1">
            <a:off x="6244540" y="2703410"/>
            <a:ext cx="1727200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2859" y="2663887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Redirect the path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5398849" y="3779546"/>
            <a:ext cx="1727200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48345" y="3594880"/>
            <a:ext cx="353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Require authentication for this path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8933941" y="4129280"/>
            <a:ext cx="861081" cy="39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69514" y="4168238"/>
            <a:ext cx="169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Provide a footer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flipH="1">
            <a:off x="6556641" y="4816724"/>
            <a:ext cx="861081" cy="39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2214" y="4855682"/>
            <a:ext cx="330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something before entering to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component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4605" y="289897"/>
            <a:ext cx="7264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/>
              <a:t>IMPORT COMPONENTS : </a:t>
            </a:r>
            <a:r>
              <a:rPr lang="en-US" sz="4000" b="1" i="1" dirty="0" smtClean="0">
                <a:solidFill>
                  <a:srgbClr val="FF0000"/>
                </a:solidFill>
              </a:rPr>
              <a:t>GLOBALY</a:t>
            </a:r>
            <a:r>
              <a:rPr lang="en-US" sz="4000" b="1" i="1" dirty="0" smtClean="0"/>
              <a:t> OR </a:t>
            </a:r>
            <a:r>
              <a:rPr lang="en-US" sz="4000" b="1" i="1" dirty="0" smtClean="0">
                <a:solidFill>
                  <a:schemeClr val="accent6"/>
                </a:solidFill>
              </a:rPr>
              <a:t>LOCALY</a:t>
            </a:r>
            <a:r>
              <a:rPr lang="en-US" sz="4000" b="1" i="1" dirty="0" smtClean="0"/>
              <a:t> !</a:t>
            </a:r>
            <a:endParaRPr lang="en-US" sz="4000" b="1" i="1" dirty="0" smtClean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5159" y="2179606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Global</a:t>
            </a:r>
            <a:r>
              <a:rPr lang="en-US" sz="2800" b="1" dirty="0" smtClean="0"/>
              <a:t> import  </a:t>
            </a:r>
            <a:endParaRPr lang="en-US" sz="28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640946" y="1400462"/>
            <a:ext cx="12879" cy="5026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9469" y="3561441"/>
            <a:ext cx="5036457" cy="14773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BaseCard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n-US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</a:rPr>
              <a:t>'./components/UI/</a:t>
            </a:r>
            <a:r>
              <a:rPr lang="en-US" dirty="0" err="1">
                <a:latin typeface="Consolas" panose="020B0609020204030204" pitchFamily="49" charset="0"/>
              </a:rPr>
              <a:t>BaseCard.vue</a:t>
            </a:r>
            <a:r>
              <a:rPr lang="en-US" dirty="0" smtClean="0">
                <a:latin typeface="Consolas" panose="020B0609020204030204" pitchFamily="49" charset="0"/>
              </a:rPr>
              <a:t>';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app.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latin typeface="Consolas" panose="020B0609020204030204" pitchFamily="49" charset="0"/>
              </a:rPr>
              <a:t>('base-card',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BaseCard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74435" y="5038769"/>
            <a:ext cx="393809" cy="790451"/>
          </a:xfrm>
          <a:prstGeom prst="straightConnector1">
            <a:avLst/>
          </a:prstGeom>
          <a:ln w="762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771633">
            <a:off x="2993703" y="5772230"/>
            <a:ext cx="190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99"/>
                </a:solidFill>
              </a:rPr>
              <a:t>Every component</a:t>
            </a:r>
          </a:p>
          <a:p>
            <a:r>
              <a:rPr lang="en-US" b="1" dirty="0" smtClean="0">
                <a:solidFill>
                  <a:srgbClr val="FF3399"/>
                </a:solidFill>
              </a:rPr>
              <a:t>Can use base-card</a:t>
            </a:r>
            <a:endParaRPr lang="en-US" b="1" dirty="0">
              <a:solidFill>
                <a:srgbClr val="FF33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2761" y="3038220"/>
            <a:ext cx="1004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main.js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85043" y="2179606"/>
            <a:ext cx="22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Local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/>
              <a:t>import  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89353" y="3561441"/>
            <a:ext cx="5641391" cy="17543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BaseCard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from './components/UI/</a:t>
            </a:r>
            <a:r>
              <a:rPr lang="en-US" dirty="0" err="1">
                <a:latin typeface="Consolas" panose="020B0609020204030204" pitchFamily="49" charset="0"/>
              </a:rPr>
              <a:t>BaseCard.vue</a:t>
            </a:r>
            <a:r>
              <a:rPr lang="en-US" dirty="0">
                <a:latin typeface="Consolas" panose="020B0609020204030204" pitchFamily="49" charset="0"/>
              </a:rPr>
              <a:t>';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export default {</a:t>
            </a:r>
          </a:p>
          <a:p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 components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{  </a:t>
            </a:r>
            <a:r>
              <a:rPr lang="en-US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BaseCard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}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766629" y="5159238"/>
            <a:ext cx="730328" cy="669982"/>
          </a:xfrm>
          <a:prstGeom prst="straightConnector1">
            <a:avLst/>
          </a:prstGeom>
          <a:ln w="762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771633">
            <a:off x="8745200" y="5787276"/>
            <a:ext cx="209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3399"/>
                </a:solidFill>
              </a:rPr>
              <a:t>Only </a:t>
            </a:r>
            <a:r>
              <a:rPr lang="en-US" b="1" dirty="0" err="1" smtClean="0">
                <a:solidFill>
                  <a:srgbClr val="FF3399"/>
                </a:solidFill>
              </a:rPr>
              <a:t>myComponent</a:t>
            </a:r>
            <a:endParaRPr lang="en-US" b="1" dirty="0" smtClean="0">
              <a:solidFill>
                <a:srgbClr val="FF3399"/>
              </a:solidFill>
            </a:endParaRPr>
          </a:p>
          <a:p>
            <a:pPr algn="ctr"/>
            <a:r>
              <a:rPr lang="en-US" b="1" dirty="0" smtClean="0">
                <a:solidFill>
                  <a:srgbClr val="FF3399"/>
                </a:solidFill>
              </a:rPr>
              <a:t>Can use base-card</a:t>
            </a:r>
            <a:endParaRPr lang="en-US" b="1" dirty="0">
              <a:solidFill>
                <a:srgbClr val="FF339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72645" y="3038220"/>
            <a:ext cx="249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myComponent.vue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88135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0515" y="-339813"/>
            <a:ext cx="545854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>
                <a:solidFill>
                  <a:srgbClr val="FF09AD"/>
                </a:solidFill>
              </a:rPr>
              <a:t>WHY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5774" y="1857829"/>
            <a:ext cx="49680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/>
              <a:t>THIS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5035" y="4055471"/>
            <a:ext cx="83744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>
                <a:solidFill>
                  <a:srgbClr val="FF09AD"/>
                </a:solidFill>
              </a:rPr>
              <a:t>CLASS ?</a:t>
            </a:r>
          </a:p>
        </p:txBody>
      </p:sp>
    </p:spTree>
    <p:extLst>
      <p:ext uri="{BB962C8B-B14F-4D97-AF65-F5344CB8AC3E}">
        <p14:creationId xmlns:p14="http://schemas.microsoft.com/office/powerpoint/2010/main" val="24937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601" y="2833707"/>
            <a:ext cx="2837316" cy="3907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38" y="2874216"/>
            <a:ext cx="3078649" cy="398378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380460">
            <a:off x="3261045" y="2631900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380460">
            <a:off x="7300683" y="2679316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47913" y="2874216"/>
            <a:ext cx="1061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 click : show only the team-list component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9296" y="2874216"/>
            <a:ext cx="229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 click : show only the user-list component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1166" y="447456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ACTIVITY 1 </a:t>
            </a:r>
            <a:endParaRPr lang="fr-FR" sz="4000" dirty="0">
              <a:solidFill>
                <a:srgbClr val="FFC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33" y="259490"/>
            <a:ext cx="844633" cy="996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5249" y="259490"/>
            <a:ext cx="586458" cy="8282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43293" y="516576"/>
            <a:ext cx="104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10 MIN</a:t>
            </a:r>
            <a:endParaRPr lang="fr-FR" sz="2000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93646" y="1201474"/>
            <a:ext cx="81973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Open and execute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/>
              <a:t>Understand</a:t>
            </a:r>
            <a:r>
              <a:rPr lang="en-US" sz="2200" dirty="0" smtClean="0"/>
              <a:t> how the MENU work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Does the </a:t>
            </a:r>
            <a:r>
              <a:rPr lang="en-US" sz="2200" b="1" dirty="0" smtClean="0"/>
              <a:t>URL change </a:t>
            </a:r>
            <a:r>
              <a:rPr lang="en-US" sz="2200" dirty="0" smtClean="0"/>
              <a:t>when you change the view 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8221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854" y="733937"/>
            <a:ext cx="10700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Because we build a </a:t>
            </a:r>
            <a:r>
              <a:rPr lang="en-US" sz="4000" b="1" dirty="0" smtClean="0">
                <a:solidFill>
                  <a:srgbClr val="BD2035"/>
                </a:solidFill>
              </a:rPr>
              <a:t>SPA</a:t>
            </a:r>
            <a:r>
              <a:rPr lang="en-US" sz="4000" dirty="0" smtClean="0"/>
              <a:t>, the URL never changes :</a:t>
            </a:r>
            <a:endParaRPr lang="fr-FR" sz="4000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95" y="1770743"/>
            <a:ext cx="7118720" cy="120990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591806" y="2585418"/>
            <a:ext cx="393809" cy="790451"/>
          </a:xfrm>
          <a:prstGeom prst="straightConnector1">
            <a:avLst/>
          </a:prstGeom>
          <a:ln w="762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771633">
            <a:off x="6092600" y="3318879"/>
            <a:ext cx="1542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3399"/>
                </a:solidFill>
              </a:rPr>
              <a:t>It s always the</a:t>
            </a:r>
          </a:p>
          <a:p>
            <a:pPr algn="ctr"/>
            <a:r>
              <a:rPr lang="en-US" b="1" dirty="0" smtClean="0">
                <a:solidFill>
                  <a:srgbClr val="FF3399"/>
                </a:solidFill>
              </a:rPr>
              <a:t>Index.html</a:t>
            </a:r>
            <a:endParaRPr lang="en-US" b="1" dirty="0">
              <a:solidFill>
                <a:srgbClr val="FF339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8511" y="4522165"/>
            <a:ext cx="1070000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 smtClean="0"/>
              <a:t>But we this approach:</a:t>
            </a:r>
          </a:p>
          <a:p>
            <a:r>
              <a:rPr lang="en-US" sz="2500" dirty="0" smtClean="0"/>
              <a:t>- We can just share the default page URL</a:t>
            </a:r>
          </a:p>
          <a:p>
            <a:r>
              <a:rPr lang="en-US" sz="2500" dirty="0" smtClean="0"/>
              <a:t>- </a:t>
            </a:r>
            <a:r>
              <a:rPr lang="en-US" sz="2500" dirty="0" smtClean="0">
                <a:solidFill>
                  <a:srgbClr val="FF0000"/>
                </a:solidFill>
              </a:rPr>
              <a:t>We cannot share the URL of a specific </a:t>
            </a:r>
            <a:r>
              <a:rPr lang="en-US" sz="2500" dirty="0">
                <a:solidFill>
                  <a:srgbClr val="FF0000"/>
                </a:solidFill>
              </a:rPr>
              <a:t>page </a:t>
            </a:r>
            <a:endParaRPr lang="fr-FR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4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854" y="733937"/>
            <a:ext cx="107000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But we can manage specific URL using the </a:t>
            </a:r>
            <a:r>
              <a:rPr lang="en-US" sz="4000" b="1" dirty="0" smtClean="0">
                <a:solidFill>
                  <a:schemeClr val="accent6"/>
                </a:solidFill>
              </a:rPr>
              <a:t>VUE ROUTER !</a:t>
            </a:r>
            <a:endParaRPr lang="fr-FR" sz="4000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4914" y="3236686"/>
            <a:ext cx="3358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&lt;base </a:t>
            </a:r>
            <a:r>
              <a:rPr lang="en-US" sz="2500" dirty="0" err="1" smtClean="0">
                <a:latin typeface="Consolas" panose="020B0609020204030204" pitchFamily="49" charset="0"/>
              </a:rPr>
              <a:t>url</a:t>
            </a:r>
            <a:r>
              <a:rPr lang="en-US" sz="2500" dirty="0" smtClean="0">
                <a:latin typeface="Consolas" panose="020B0609020204030204" pitchFamily="49" charset="0"/>
              </a:rPr>
              <a:t>&gt; / users</a:t>
            </a:r>
            <a:endParaRPr lang="en-US" sz="2500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617029" y="2752604"/>
            <a:ext cx="1930400" cy="71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54110" y="2255736"/>
            <a:ext cx="19166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 smtClean="0">
                <a:solidFill>
                  <a:srgbClr val="FF0000"/>
                </a:solidFill>
              </a:rPr>
              <a:t>&lt;users-view&gt;</a:t>
            </a:r>
            <a:endParaRPr lang="en-US" sz="25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4914" y="4185684"/>
            <a:ext cx="3358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&lt;base </a:t>
            </a:r>
            <a:r>
              <a:rPr lang="en-US" sz="2500" dirty="0" err="1" smtClean="0">
                <a:latin typeface="Consolas" panose="020B0609020204030204" pitchFamily="49" charset="0"/>
              </a:rPr>
              <a:t>url</a:t>
            </a:r>
            <a:r>
              <a:rPr lang="en-US" sz="2500" dirty="0" smtClean="0">
                <a:latin typeface="Consolas" panose="020B0609020204030204" pitchFamily="49" charset="0"/>
              </a:rPr>
              <a:t>&gt; / teams</a:t>
            </a:r>
            <a:endParaRPr lang="en-US" sz="25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17029" y="4403398"/>
            <a:ext cx="1727200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86982" y="4164871"/>
            <a:ext cx="19186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 smtClean="0">
                <a:solidFill>
                  <a:srgbClr val="FF0000"/>
                </a:solidFill>
              </a:rPr>
              <a:t>&lt;team-view&gt;</a:t>
            </a:r>
            <a:endParaRPr lang="en-US" sz="2500" b="1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4914" y="5169280"/>
            <a:ext cx="37112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&lt;base </a:t>
            </a:r>
            <a:r>
              <a:rPr lang="en-US" sz="2500" dirty="0" err="1" smtClean="0">
                <a:latin typeface="Consolas" panose="020B0609020204030204" pitchFamily="49" charset="0"/>
              </a:rPr>
              <a:t>url</a:t>
            </a:r>
            <a:r>
              <a:rPr lang="en-US" sz="2500" dirty="0" smtClean="0">
                <a:latin typeface="Consolas" panose="020B0609020204030204" pitchFamily="49" charset="0"/>
              </a:rPr>
              <a:t>&gt; / contact</a:t>
            </a:r>
            <a:endParaRPr lang="en-US" sz="2500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17029" y="5401510"/>
            <a:ext cx="1930400" cy="91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86982" y="6074006"/>
            <a:ext cx="22508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 smtClean="0">
                <a:solidFill>
                  <a:srgbClr val="FF0000"/>
                </a:solidFill>
              </a:rPr>
              <a:t>&lt;contact-page&gt;</a:t>
            </a:r>
            <a:endParaRPr lang="en-US" sz="25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0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6710" y="1304608"/>
            <a:ext cx="351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Install the VUE ROUTER using NPM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2262" y="1313056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66CC"/>
                </a:solidFill>
              </a:rPr>
              <a:t>#1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6710" y="1916347"/>
            <a:ext cx="56661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npm</a:t>
            </a:r>
            <a:r>
              <a:rPr lang="en-US" sz="2800" dirty="0" smtClean="0">
                <a:latin typeface="Consolas" panose="020B0609020204030204" pitchFamily="49" charset="0"/>
              </a:rPr>
              <a:t> install </a:t>
            </a:r>
            <a:r>
              <a:rPr lang="en-US" sz="2800" dirty="0" err="1" smtClean="0">
                <a:latin typeface="Consolas" panose="020B0609020204030204" pitchFamily="49" charset="0"/>
              </a:rPr>
              <a:t>vue-router@next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6595" y="311327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Configuration of router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45" y="3642705"/>
            <a:ext cx="4876070" cy="16695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6710" y="2856470"/>
            <a:ext cx="384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You should the router on package.json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2262" y="2864918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#2</a:t>
            </a:r>
            <a:endParaRPr lang="en-US" sz="2000" b="1" dirty="0">
              <a:solidFill>
                <a:srgbClr val="FF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9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0138" y="375620"/>
            <a:ext cx="205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DEMO </a:t>
            </a:r>
            <a:r>
              <a:rPr lang="en-US" sz="4000" b="1" dirty="0" smtClean="0">
                <a:solidFill>
                  <a:srgbClr val="0072C3"/>
                </a:solidFill>
              </a:rPr>
              <a:t>1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0979" y="375620"/>
            <a:ext cx="8402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 router  and  &lt;router –view&gt; !</a:t>
            </a:r>
            <a:endParaRPr lang="fr-FR" sz="40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6314">
            <a:off x="2180367" y="1812306"/>
            <a:ext cx="6978148" cy="44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60815" y="131865"/>
            <a:ext cx="7789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ROUTERS: </a:t>
            </a:r>
            <a:r>
              <a:rPr lang="en-US" sz="4000" b="1" i="1" dirty="0" smtClean="0"/>
              <a:t>HOW DO IT WORKS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561" y="1364683"/>
            <a:ext cx="311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– Setup the router on </a:t>
            </a:r>
            <a:r>
              <a:rPr lang="en-US" dirty="0" err="1" smtClean="0"/>
              <a:t>main.ts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80728" y="1736668"/>
            <a:ext cx="7403615" cy="18158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router = </a:t>
            </a:r>
            <a:r>
              <a:rPr lang="en-US" sz="1600" dirty="0" err="1">
                <a:latin typeface="Consolas" panose="020B0609020204030204" pitchFamily="49" charset="0"/>
              </a:rPr>
              <a:t>createRouter</a:t>
            </a:r>
            <a:r>
              <a:rPr lang="en-US" sz="1600" dirty="0">
                <a:latin typeface="Consolas" panose="020B0609020204030204" pitchFamily="49" charset="0"/>
              </a:rPr>
              <a:t>({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 history: </a:t>
            </a:r>
            <a:r>
              <a:rPr lang="en-US" sz="1600" dirty="0" err="1">
                <a:latin typeface="Consolas" panose="020B0609020204030204" pitchFamily="49" charset="0"/>
              </a:rPr>
              <a:t>createWebHistory</a:t>
            </a:r>
            <a:r>
              <a:rPr lang="en-US" sz="1600" dirty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 routes: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   { path: '/teams', component: </a:t>
            </a:r>
            <a:r>
              <a:rPr lang="en-US" sz="1600" dirty="0" err="1">
                <a:latin typeface="Consolas" panose="020B0609020204030204" pitchFamily="49" charset="0"/>
              </a:rPr>
              <a:t>TeamsList</a:t>
            </a:r>
            <a:r>
              <a:rPr lang="en-US" sz="1600" dirty="0">
                <a:latin typeface="Consolas" panose="020B0609020204030204" pitchFamily="49" charset="0"/>
              </a:rPr>
              <a:t> },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   { path: '/users', component: </a:t>
            </a:r>
            <a:r>
              <a:rPr lang="en-US" sz="1600" dirty="0" err="1">
                <a:latin typeface="Consolas" panose="020B0609020204030204" pitchFamily="49" charset="0"/>
              </a:rPr>
              <a:t>UsersList</a:t>
            </a:r>
            <a:r>
              <a:rPr lang="en-US" sz="1600" dirty="0">
                <a:latin typeface="Consolas" panose="020B0609020204030204" pitchFamily="49" charset="0"/>
              </a:rPr>
              <a:t> },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 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561" y="4087304"/>
            <a:ext cx="1132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– Anywhere you need, use the  </a:t>
            </a:r>
            <a:r>
              <a:rPr lang="en-US" dirty="0"/>
              <a:t> &lt;router-view</a:t>
            </a:r>
            <a:r>
              <a:rPr lang="en-US" dirty="0" smtClean="0"/>
              <a:t>&gt; component to render the current  routed component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80728" y="4629024"/>
            <a:ext cx="7403615" cy="7848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&lt;template&gt;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&lt;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router-view&gt;&lt;/</a:t>
            </a:r>
            <a:r>
              <a:rPr lang="en-US" sz="1500" dirty="0">
                <a:latin typeface="Consolas" panose="020B0609020204030204" pitchFamily="49" charset="0"/>
              </a:rPr>
              <a:t>router-view&gt;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&lt;/template&gt;</a:t>
            </a:r>
          </a:p>
        </p:txBody>
      </p:sp>
      <p:sp>
        <p:nvSpPr>
          <p:cNvPr id="4" name="Right Arrow 3"/>
          <p:cNvSpPr/>
          <p:nvPr/>
        </p:nvSpPr>
        <p:spPr>
          <a:xfrm flipH="1">
            <a:off x="7343778" y="2535990"/>
            <a:ext cx="1930850" cy="351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50399" y="2169114"/>
            <a:ext cx="155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Link URL paths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To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Components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59" y="6066971"/>
            <a:ext cx="437572" cy="4076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80728" y="6151458"/>
            <a:ext cx="740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You don’t need to register  the  component  related to the routing any more!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997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7200</TotalTime>
  <Words>696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RADY.DOEURN</cp:lastModifiedBy>
  <cp:revision>382</cp:revision>
  <dcterms:created xsi:type="dcterms:W3CDTF">2020-01-30T10:34:45Z</dcterms:created>
  <dcterms:modified xsi:type="dcterms:W3CDTF">2024-05-29T03:15:12Z</dcterms:modified>
</cp:coreProperties>
</file>