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394" r:id="rId3"/>
    <p:sldId id="346" r:id="rId4"/>
    <p:sldId id="397" r:id="rId5"/>
    <p:sldId id="398" r:id="rId6"/>
    <p:sldId id="400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21/08/2023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21/08/2023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21/08/2023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3535" y="4680919"/>
            <a:ext cx="35533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DEFINE, ACCESS, BROWSE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04710" y="2113985"/>
            <a:ext cx="33795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("45"))</a:t>
            </a:r>
          </a:p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([45]))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590" y="2240594"/>
            <a:ext cx="2969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print(</a:t>
            </a:r>
            <a:r>
              <a:rPr lang="en-US" sz="4000" dirty="0" err="1"/>
              <a:t>len</a:t>
            </a:r>
            <a:r>
              <a:rPr lang="en-US" sz="4000" dirty="0"/>
              <a:t>(45))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8634" y="2240594"/>
            <a:ext cx="10227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print( len(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"ronan, pnc"</a:t>
            </a:r>
            <a:r>
              <a:rPr lang="en-US" sz="4000" dirty="0">
                <a:latin typeface="Consolas" panose="020B0609020204030204" pitchFamily="49" charset="0"/>
              </a:rPr>
              <a:t>) )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print( len(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"ronan"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"pnc"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4000" dirty="0">
                <a:latin typeface="Consolas" panose="020B0609020204030204" pitchFamily="49" charset="0"/>
              </a:rPr>
              <a:t> )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2847" y="259307"/>
            <a:ext cx="558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2 ways to loop on array 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555" y="3220267"/>
            <a:ext cx="51603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array = [1, 2, 3, 4, 5]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latin typeface="Consolas" panose="020B0609020204030204" pitchFamily="49" charset="0"/>
              </a:rPr>
              <a:t> in range(len(array)):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 = array[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print("hello " + str(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7274" y="1832120"/>
            <a:ext cx="277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9AD"/>
                </a:solidFill>
              </a:rPr>
              <a:t>Using array </a:t>
            </a:r>
            <a:r>
              <a:rPr lang="en-US" sz="2800" u="sng" dirty="0">
                <a:solidFill>
                  <a:srgbClr val="FF09AD"/>
                </a:solidFill>
              </a:rPr>
              <a:t>index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513692" y="999158"/>
            <a:ext cx="675250" cy="648296"/>
          </a:xfrm>
          <a:prstGeom prst="straightConnector1">
            <a:avLst/>
          </a:prstGeom>
          <a:ln w="762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084392" y="1026112"/>
            <a:ext cx="740206" cy="648296"/>
          </a:xfrm>
          <a:prstGeom prst="straightConnector1">
            <a:avLst/>
          </a:prstGeom>
          <a:ln w="762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52825" y="1832120"/>
            <a:ext cx="2818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9AD"/>
                </a:solidFill>
              </a:rPr>
              <a:t>Using array </a:t>
            </a:r>
            <a:r>
              <a:rPr lang="en-US" sz="2800" u="sng" dirty="0">
                <a:solidFill>
                  <a:srgbClr val="FF09AD"/>
                </a:solidFill>
              </a:rPr>
              <a:t>values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06666" y="3260022"/>
            <a:ext cx="51603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array = [1, 2, 3, 4, 5]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 in array: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print("hello " + str(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067607" y="2869809"/>
            <a:ext cx="0" cy="299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754966">
            <a:off x="7735069" y="4994760"/>
            <a:ext cx="203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Shorter way to loop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10800000">
            <a:off x="8249146" y="4648169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0754966">
            <a:off x="3905189" y="5566130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More customizable</a:t>
            </a:r>
          </a:p>
        </p:txBody>
      </p:sp>
      <p:cxnSp>
        <p:nvCxnSpPr>
          <p:cNvPr id="53" name="Curved Connector 52"/>
          <p:cNvCxnSpPr/>
          <p:nvPr/>
        </p:nvCxnSpPr>
        <p:spPr>
          <a:xfrm rot="10800000">
            <a:off x="4100414" y="5258001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8966" y="630726"/>
            <a:ext cx="8635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the meaning of this function?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476616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5311" y="1813498"/>
            <a:ext cx="5854488" cy="35394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def function1(myArray):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m = myArray[0]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for value in myArray: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if value &gt; m 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m = value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return m</a:t>
            </a:r>
          </a:p>
        </p:txBody>
      </p:sp>
    </p:spTree>
    <p:extLst>
      <p:ext uri="{BB962C8B-B14F-4D97-AF65-F5344CB8AC3E}">
        <p14:creationId xmlns:p14="http://schemas.microsoft.com/office/powerpoint/2010/main" val="372127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86250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 = [5, 4, 7, 3, 1]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list2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[0] = 99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list2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10302389" y="6052580"/>
            <a:ext cx="143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10284757" y="4889268"/>
            <a:ext cx="1039077" cy="10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7323" y="590740"/>
            <a:ext cx="6427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list1</a:t>
            </a:r>
            <a:r>
              <a:rPr lang="en-US" sz="4000" b="1" dirty="0"/>
              <a:t> and</a:t>
            </a:r>
            <a:r>
              <a:rPr lang="en-US" sz="4000" b="1" dirty="0">
                <a:solidFill>
                  <a:schemeClr val="accent6"/>
                </a:solidFill>
              </a:rPr>
              <a:t> list2 </a:t>
            </a:r>
            <a:r>
              <a:rPr lang="en-US" sz="4000" b="1" dirty="0"/>
              <a:t>are referring to</a:t>
            </a:r>
          </a:p>
          <a:p>
            <a:pPr algn="ctr"/>
            <a:r>
              <a:rPr lang="en-US" sz="4000" b="1" dirty="0"/>
              <a:t>The same value in memory 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2751" y="3703647"/>
            <a:ext cx="54745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[5, 4, 7, 3, 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6277" y="2552087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Consolas" panose="020B0609020204030204" pitchFamily="49" charset="0"/>
              </a:rPr>
              <a:t>list1</a:t>
            </a:r>
            <a:endParaRPr lang="en-US" sz="5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0467" y="3221501"/>
            <a:ext cx="6147582" cy="26869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3941" y="2581898"/>
            <a:ext cx="14235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MEMORY</a:t>
            </a: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277772" y="3108960"/>
            <a:ext cx="2564979" cy="1025574"/>
          </a:xfrm>
          <a:prstGeom prst="straightConnector1">
            <a:avLst/>
          </a:prstGeom>
          <a:ln w="28575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6276" y="4564965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Consolas" panose="020B0609020204030204" pitchFamily="49" charset="0"/>
              </a:rPr>
              <a:t>list2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7772" y="4349978"/>
            <a:ext cx="2564979" cy="812865"/>
          </a:xfrm>
          <a:prstGeom prst="straightConnector1">
            <a:avLst/>
          </a:prstGeom>
          <a:ln w="28575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3" y="2552087"/>
            <a:ext cx="698422" cy="6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6" y="4673293"/>
            <a:ext cx="698422" cy="6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7" y="2581898"/>
            <a:ext cx="799915" cy="5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1297" y="1830636"/>
            <a:ext cx="21595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 = 5</a:t>
            </a:r>
          </a:p>
          <a:p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 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 = 7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9439809" y="4755478"/>
            <a:ext cx="2369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9421313" y="3350317"/>
            <a:ext cx="1454176" cy="14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5382" y="182777"/>
            <a:ext cx="4761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Make the difference 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1311" y="1803431"/>
            <a:ext cx="28135" cy="4569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1997" y="1314816"/>
            <a:ext cx="4306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Integer, string, boolean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sz="3000" b="1" dirty="0">
                <a:sym typeface="Wingdings" panose="05000000000000000000" pitchFamily="2" charset="2"/>
              </a:rPr>
              <a:t>We </a:t>
            </a:r>
            <a:r>
              <a:rPr lang="en-US" sz="3000" b="1" dirty="0">
                <a:solidFill>
                  <a:srgbClr val="FC0C67"/>
                </a:solidFill>
                <a:sym typeface="Wingdings" panose="05000000000000000000" pitchFamily="2" charset="2"/>
              </a:rPr>
              <a:t>duplicate</a:t>
            </a:r>
            <a:r>
              <a:rPr lang="en-US" sz="3000" b="1" dirty="0">
                <a:sym typeface="Wingdings" panose="05000000000000000000" pitchFamily="2" charset="2"/>
              </a:rPr>
              <a:t> the value</a:t>
            </a:r>
          </a:p>
          <a:p>
            <a:pPr algn="ctr"/>
            <a:r>
              <a:rPr lang="en-US" sz="3000" b="1" dirty="0">
                <a:sym typeface="Wingdings" panose="05000000000000000000" pitchFamily="2" charset="2"/>
              </a:rPr>
              <a:t>In memory</a:t>
            </a:r>
            <a:endParaRPr lang="en-US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07482" y="1262525"/>
            <a:ext cx="4958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Array</a:t>
            </a:r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US" sz="3000" b="1" dirty="0">
                <a:sym typeface="Wingdings" panose="05000000000000000000" pitchFamily="2" charset="2"/>
              </a:rPr>
              <a:t>We </a:t>
            </a:r>
            <a:r>
              <a:rPr lang="en-US" sz="3000" b="1" dirty="0">
                <a:solidFill>
                  <a:srgbClr val="FC0C67"/>
                </a:solidFill>
                <a:sym typeface="Wingdings" panose="05000000000000000000" pitchFamily="2" charset="2"/>
              </a:rPr>
              <a:t>refer to </a:t>
            </a:r>
            <a:r>
              <a:rPr lang="en-US" sz="3000" b="1" dirty="0">
                <a:sym typeface="Wingdings" panose="05000000000000000000" pitchFamily="2" charset="2"/>
              </a:rPr>
              <a:t>the </a:t>
            </a:r>
            <a:r>
              <a:rPr lang="en-US" sz="3000" b="1" u="sng" dirty="0">
                <a:sym typeface="Wingdings" panose="05000000000000000000" pitchFamily="2" charset="2"/>
              </a:rPr>
              <a:t>same</a:t>
            </a:r>
            <a:r>
              <a:rPr lang="en-US" sz="3000" b="1" dirty="0">
                <a:sym typeface="Wingdings" panose="05000000000000000000" pitchFamily="2" charset="2"/>
              </a:rPr>
              <a:t> value</a:t>
            </a:r>
          </a:p>
          <a:p>
            <a:pPr algn="ctr"/>
            <a:r>
              <a:rPr lang="en-US" sz="3000" b="1" dirty="0">
                <a:sym typeface="Wingdings" panose="05000000000000000000" pitchFamily="2" charset="2"/>
              </a:rPr>
              <a:t>In memory</a:t>
            </a:r>
            <a:endParaRPr lang="en-US" sz="3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38971" y="4037240"/>
            <a:ext cx="9621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 = 4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b =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94749" y="4017986"/>
            <a:ext cx="325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23862" y="3941499"/>
            <a:ext cx="2233371" cy="116863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39344" y="3345489"/>
            <a:ext cx="11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MEMORY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12" y="3419133"/>
            <a:ext cx="490984" cy="3264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62373" y="3418096"/>
            <a:ext cx="76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1751" y="4088048"/>
            <a:ext cx="15840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 = [4,5]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b =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43247" y="409888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[4,5]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64982" y="3941499"/>
            <a:ext cx="2233371" cy="16011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880464" y="3345489"/>
            <a:ext cx="1176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MEMORY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32" y="3419133"/>
            <a:ext cx="490984" cy="32646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595032" y="3418096"/>
            <a:ext cx="767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CODE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920111" y="4346917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166165" y="4286292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78007" y="4849227"/>
            <a:ext cx="1687375" cy="9174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890349" y="4551991"/>
            <a:ext cx="1717137" cy="481658"/>
          </a:xfrm>
          <a:prstGeom prst="straightConnector1">
            <a:avLst/>
          </a:prstGeom>
          <a:ln w="38100">
            <a:solidFill>
              <a:srgbClr val="FF09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3203" y="1564705"/>
            <a:ext cx="29001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a = [18,24]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b = a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a[1]=3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print(b[1])</a:t>
            </a:r>
          </a:p>
        </p:txBody>
      </p:sp>
      <p:sp>
        <p:nvSpPr>
          <p:cNvPr id="7" name="TextBox 6"/>
          <p:cNvSpPr txBox="1"/>
          <p:nvPr/>
        </p:nvSpPr>
        <p:spPr>
          <a:xfrm rot="20754966">
            <a:off x="9439809" y="4755478"/>
            <a:ext cx="23692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And why ?!!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95838">
            <a:off x="9421313" y="3350317"/>
            <a:ext cx="1454176" cy="14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7432" y="478916"/>
            <a:ext cx="93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 variable has a </a:t>
            </a:r>
            <a:r>
              <a:rPr lang="en-US" sz="4000" b="1" u="sng" dirty="0">
                <a:solidFill>
                  <a:schemeClr val="accent6"/>
                </a:solidFill>
              </a:rPr>
              <a:t>name</a:t>
            </a:r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sz="4000" b="1" dirty="0"/>
              <a:t>and contain a </a:t>
            </a:r>
            <a:r>
              <a:rPr lang="en-US" sz="4000" b="1" u="sng" dirty="0">
                <a:solidFill>
                  <a:srgbClr val="FF0000"/>
                </a:solidFill>
              </a:rPr>
              <a:t>data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64" y="1956986"/>
            <a:ext cx="1525544" cy="15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5234947" y="1665456"/>
            <a:ext cx="1649117" cy="465951"/>
          </a:xfrm>
          <a:prstGeom prst="wedgeRectCallout">
            <a:avLst>
              <a:gd name="adj1" fmla="val 39179"/>
              <a:gd name="adj2" fmla="val 114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6504" y="17137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562" y="2083097"/>
            <a:ext cx="2723823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bob</a:t>
            </a:r>
            <a:r>
              <a:rPr lang="en-US" sz="4500" dirty="0">
                <a:latin typeface="Consolas" panose="020B0609020204030204" pitchFamily="49" charset="0"/>
              </a:rPr>
              <a:t> = 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1097" y="2340513"/>
            <a:ext cx="8194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Consolas" panose="020B0609020204030204" pitchFamily="49" charset="0"/>
              </a:rPr>
              <a:t>45</a:t>
            </a:r>
          </a:p>
        </p:txBody>
      </p:sp>
      <p:sp>
        <p:nvSpPr>
          <p:cNvPr id="2" name="Right Arrow 1"/>
          <p:cNvSpPr/>
          <p:nvPr/>
        </p:nvSpPr>
        <p:spPr>
          <a:xfrm flipH="1">
            <a:off x="8486626" y="2340513"/>
            <a:ext cx="717453" cy="75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557" y="2083097"/>
            <a:ext cx="266700" cy="1114425"/>
          </a:xfrm>
          <a:prstGeom prst="rect">
            <a:avLst/>
          </a:prstGeom>
        </p:spPr>
      </p:pic>
      <p:pic>
        <p:nvPicPr>
          <p:cNvPr id="19" name="Picture 2" descr="Image result for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2" y="5234758"/>
            <a:ext cx="1525544" cy="15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ular Callout 19"/>
          <p:cNvSpPr/>
          <p:nvPr/>
        </p:nvSpPr>
        <p:spPr>
          <a:xfrm>
            <a:off x="5122405" y="4943228"/>
            <a:ext cx="1649117" cy="465951"/>
          </a:xfrm>
          <a:prstGeom prst="wedgeRectCallout">
            <a:avLst>
              <a:gd name="adj1" fmla="val 39179"/>
              <a:gd name="adj2" fmla="val 1140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23962" y="499153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Bob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562" y="5376015"/>
            <a:ext cx="3358612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6"/>
                </a:solidFill>
                <a:latin typeface="Consolas" panose="020B0609020204030204" pitchFamily="49" charset="0"/>
              </a:rPr>
              <a:t>bob</a:t>
            </a:r>
            <a:r>
              <a:rPr lang="en-US" sz="4500" dirty="0">
                <a:latin typeface="Consolas" panose="020B0609020204030204" pitchFamily="49" charset="0"/>
              </a:rPr>
              <a:t> = </a:t>
            </a:r>
            <a:r>
              <a:rPr lang="en-US" sz="4500" dirty="0">
                <a:solidFill>
                  <a:srgbClr val="FF0000"/>
                </a:solidFill>
                <a:latin typeface="Consolas" panose="020B0609020204030204" pitchFamily="49" charset="0"/>
              </a:rPr>
              <a:t>“45”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60603" y="5605114"/>
            <a:ext cx="14542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Consolas" panose="020B0609020204030204" pitchFamily="49" charset="0"/>
              </a:rPr>
              <a:t>“45”</a:t>
            </a:r>
          </a:p>
        </p:txBody>
      </p:sp>
      <p:sp>
        <p:nvSpPr>
          <p:cNvPr id="24" name="Right Arrow 23"/>
          <p:cNvSpPr/>
          <p:nvPr/>
        </p:nvSpPr>
        <p:spPr>
          <a:xfrm flipH="1">
            <a:off x="8374084" y="5618285"/>
            <a:ext cx="717453" cy="75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6907" y="5361947"/>
            <a:ext cx="266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6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14203" y="2826127"/>
            <a:ext cx="15520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Integer</a:t>
            </a:r>
          </a:p>
          <a:p>
            <a:endParaRPr lang="en-US" sz="3200" dirty="0"/>
          </a:p>
          <a:p>
            <a:r>
              <a:rPr lang="en-US" sz="3200" dirty="0"/>
              <a:t>Float</a:t>
            </a:r>
          </a:p>
          <a:p>
            <a:endParaRPr lang="en-US" sz="3200" dirty="0"/>
          </a:p>
          <a:p>
            <a:r>
              <a:rPr lang="en-US" sz="3200" dirty="0"/>
              <a:t>Boolean</a:t>
            </a:r>
          </a:p>
          <a:p>
            <a:endParaRPr lang="en-US" sz="3200" dirty="0"/>
          </a:p>
          <a:p>
            <a:r>
              <a:rPr lang="en-US" sz="3200" dirty="0"/>
              <a:t>String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1477" y="2826127"/>
            <a:ext cx="15440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 marL="514350" indent="-514350">
              <a:buAutoNum type="arabicPlain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1.45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True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“blabla”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0921" y="526993"/>
            <a:ext cx="745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Simple </a:t>
            </a:r>
            <a:r>
              <a:rPr lang="en-US" sz="4000" b="1" u="sng" dirty="0">
                <a:solidFill>
                  <a:srgbClr val="FF0000"/>
                </a:solidFill>
              </a:rPr>
              <a:t>types of  data :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38501" y="2826127"/>
            <a:ext cx="163734" cy="6841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38501" y="3692945"/>
            <a:ext cx="163734" cy="684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80628" y="5768583"/>
            <a:ext cx="163734" cy="6841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68026" y="4803309"/>
            <a:ext cx="163734" cy="684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8881" y="172879"/>
            <a:ext cx="338897" cy="1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8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69" y="220446"/>
            <a:ext cx="1852341" cy="18523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23095" y="351665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5624" y="3516656"/>
            <a:ext cx="348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“ronan” , 18.4 ]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4444" y="635145"/>
            <a:ext cx="774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Array : </a:t>
            </a:r>
            <a:r>
              <a:rPr lang="en-US" sz="4000" b="1" dirty="0">
                <a:solidFill>
                  <a:srgbClr val="FF0000"/>
                </a:solidFill>
              </a:rPr>
              <a:t>data containing other data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50710" y="3466263"/>
            <a:ext cx="163734" cy="6841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630537" y="3454144"/>
            <a:ext cx="163734" cy="6841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010364" y="3454144"/>
            <a:ext cx="163734" cy="6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71143" y="651893"/>
            <a:ext cx="9738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Arrays can contains any type of value</a:t>
            </a:r>
            <a:endParaRPr lang="fr-FR" sz="4000" b="1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2707" y="2695987"/>
            <a:ext cx="2936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integers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8190" y="273212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15 , 18 ]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45406" y="2732122"/>
            <a:ext cx="131298" cy="548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80240" y="2732122"/>
            <a:ext cx="131298" cy="5486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32271" y="2732122"/>
            <a:ext cx="131298" cy="54864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72707" y="36484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strings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8190" y="3684614"/>
            <a:ext cx="385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[“banana”, “coconut”]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345406" y="3684614"/>
            <a:ext cx="131298" cy="5486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580240" y="3684614"/>
            <a:ext cx="131298" cy="5486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32271" y="3684614"/>
            <a:ext cx="131298" cy="5486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72707" y="4673241"/>
            <a:ext cx="3609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of mixed types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8190" y="4709376"/>
            <a:ext cx="3362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[14, “ronan”, True ]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45406" y="4709376"/>
            <a:ext cx="131298" cy="5486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597488" y="4709376"/>
            <a:ext cx="131298" cy="5486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66148" y="4727443"/>
            <a:ext cx="131298" cy="5486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2" y="477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91370" y="2957205"/>
            <a:ext cx="7599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myArray  = </a:t>
            </a:r>
            <a:r>
              <a:rPr lang="en-US" sz="6000" dirty="0">
                <a:solidFill>
                  <a:srgbClr val="FF0000"/>
                </a:solidFill>
              </a:rPr>
              <a:t>[</a:t>
            </a:r>
            <a:r>
              <a:rPr lang="en-US" sz="6000" dirty="0"/>
              <a:t>14</a:t>
            </a:r>
            <a:r>
              <a:rPr lang="en-US" sz="6000" dirty="0">
                <a:solidFill>
                  <a:schemeClr val="accent6"/>
                </a:solidFill>
              </a:rPr>
              <a:t>,</a:t>
            </a:r>
            <a:r>
              <a:rPr lang="en-US" sz="6000" dirty="0"/>
              <a:t> 15 </a:t>
            </a:r>
            <a:r>
              <a:rPr lang="en-US" sz="6000" dirty="0">
                <a:solidFill>
                  <a:schemeClr val="accent6"/>
                </a:solidFill>
              </a:rPr>
              <a:t>,</a:t>
            </a:r>
            <a:r>
              <a:rPr lang="en-US" sz="6000" dirty="0"/>
              <a:t> 18 </a:t>
            </a:r>
            <a:r>
              <a:rPr lang="en-US" sz="60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5069101" y="3972868"/>
            <a:ext cx="407963" cy="773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92153" y="4988531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array</a:t>
            </a:r>
          </a:p>
        </p:txBody>
      </p:sp>
      <p:sp>
        <p:nvSpPr>
          <p:cNvPr id="34" name="Down Arrow 33"/>
          <p:cNvSpPr/>
          <p:nvPr/>
        </p:nvSpPr>
        <p:spPr>
          <a:xfrm flipV="1">
            <a:off x="8750813" y="3972868"/>
            <a:ext cx="407963" cy="77372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73865" y="4988531"/>
            <a:ext cx="10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 array</a:t>
            </a:r>
          </a:p>
        </p:txBody>
      </p:sp>
      <p:sp>
        <p:nvSpPr>
          <p:cNvPr id="39" name="Down Arrow 38"/>
          <p:cNvSpPr/>
          <p:nvPr/>
        </p:nvSpPr>
        <p:spPr>
          <a:xfrm rot="1978480">
            <a:off x="6332218" y="2368211"/>
            <a:ext cx="368063" cy="7570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90904" y="1902414"/>
            <a:ext cx="289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Coma to separate each value</a:t>
            </a:r>
          </a:p>
        </p:txBody>
      </p:sp>
      <p:sp>
        <p:nvSpPr>
          <p:cNvPr id="41" name="Down Arrow 40"/>
          <p:cNvSpPr/>
          <p:nvPr/>
        </p:nvSpPr>
        <p:spPr>
          <a:xfrm rot="19710127">
            <a:off x="7047282" y="2332037"/>
            <a:ext cx="368063" cy="75700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98331" y="332754"/>
            <a:ext cx="4761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Let’s </a:t>
            </a:r>
            <a:r>
              <a:rPr lang="en-US" sz="4000" b="1" u="sng" dirty="0">
                <a:solidFill>
                  <a:srgbClr val="FF09AD"/>
                </a:solidFill>
              </a:rPr>
              <a:t>define</a:t>
            </a:r>
            <a:r>
              <a:rPr lang="en-US" sz="4000" b="1" dirty="0">
                <a:solidFill>
                  <a:srgbClr val="FF09AD"/>
                </a:solidFill>
              </a:rPr>
              <a:t> an array !</a:t>
            </a:r>
          </a:p>
        </p:txBody>
      </p:sp>
    </p:spTree>
    <p:extLst>
      <p:ext uri="{BB962C8B-B14F-4D97-AF65-F5344CB8AC3E}">
        <p14:creationId xmlns:p14="http://schemas.microsoft.com/office/powerpoint/2010/main" val="338649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0534" y="291272"/>
            <a:ext cx="6934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9AD"/>
                </a:solidFill>
              </a:rPr>
              <a:t>Let’s </a:t>
            </a:r>
            <a:r>
              <a:rPr lang="en-US" sz="4000" b="1" u="sng" dirty="0">
                <a:solidFill>
                  <a:srgbClr val="FF09AD"/>
                </a:solidFill>
              </a:rPr>
              <a:t>access</a:t>
            </a:r>
            <a:r>
              <a:rPr lang="en-US" sz="4000" b="1" dirty="0">
                <a:solidFill>
                  <a:srgbClr val="FF09AD"/>
                </a:solidFill>
              </a:rPr>
              <a:t> to array elements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673060" y="4729434"/>
            <a:ext cx="6534997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973826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85539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68541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80254" y="4729434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2813026" y="479190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52375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01523" y="4212212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Negative indexes</a:t>
            </a:r>
          </a:p>
        </p:txBody>
      </p:sp>
      <p:sp>
        <p:nvSpPr>
          <p:cNvPr id="30" name="Right Arrow 29"/>
          <p:cNvSpPr/>
          <p:nvPr/>
        </p:nvSpPr>
        <p:spPr>
          <a:xfrm flipH="1">
            <a:off x="9321283" y="4201944"/>
            <a:ext cx="655310" cy="3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21556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97001" y="42059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66182" y="42059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41627" y="4167763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186105" y="6075058"/>
            <a:ext cx="631064" cy="395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52375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21556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97001" y="60545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66182" y="60545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41627" y="6016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0763" y="6088220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Positive indexes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5253" y="1452803"/>
            <a:ext cx="6966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myArray      = </a:t>
            </a: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/>
              <a:t>14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15 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18</a:t>
            </a:r>
            <a:r>
              <a:rPr lang="en-US" sz="4000" dirty="0">
                <a:solidFill>
                  <a:schemeClr val="accent6"/>
                </a:solidFill>
              </a:rPr>
              <a:t>,</a:t>
            </a:r>
            <a:r>
              <a:rPr lang="en-US" sz="4000" dirty="0"/>
              <a:t> 20</a:t>
            </a:r>
            <a:r>
              <a:rPr lang="en-US" sz="4000" dirty="0">
                <a:solidFill>
                  <a:schemeClr val="accent6"/>
                </a:solidFill>
              </a:rPr>
              <a:t> ,</a:t>
            </a:r>
            <a:r>
              <a:rPr lang="en-US" sz="4000" dirty="0"/>
              <a:t> 3 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  <a:p>
            <a:r>
              <a:rPr lang="en-US" sz="4000" dirty="0"/>
              <a:t>myElement = myArray</a:t>
            </a: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>
                <a:solidFill>
                  <a:srgbClr val="7030A0"/>
                </a:solidFill>
              </a:rPr>
              <a:t>2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3792" y="4779522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1083" y="476096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81849" y="474858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32819" y="474858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 rot="20754966">
            <a:off x="7758689" y="28516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index</a:t>
            </a: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7431431" y="2691485"/>
            <a:ext cx="314143" cy="347645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3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7935" y="2845505"/>
            <a:ext cx="499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myNumbers = [5, 2, 8]</a:t>
            </a:r>
          </a:p>
          <a:p>
            <a:r>
              <a:rPr lang="en-US" sz="4000" dirty="0"/>
              <a:t>print( myNumbers[-1]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7935" y="2845505"/>
            <a:ext cx="499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myNumbers = [5, 2, 8]</a:t>
            </a:r>
          </a:p>
          <a:p>
            <a:r>
              <a:rPr lang="en-US" sz="4000" dirty="0"/>
              <a:t>print( myNumbers[3]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529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RADY.DOEURN</cp:lastModifiedBy>
  <cp:revision>220</cp:revision>
  <dcterms:created xsi:type="dcterms:W3CDTF">2020-01-30T10:34:45Z</dcterms:created>
  <dcterms:modified xsi:type="dcterms:W3CDTF">2023-08-21T08:37:10Z</dcterms:modified>
</cp:coreProperties>
</file>