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317" r:id="rId3"/>
    <p:sldId id="318" r:id="rId4"/>
    <p:sldId id="308" r:id="rId5"/>
    <p:sldId id="319" r:id="rId6"/>
    <p:sldId id="312" r:id="rId7"/>
    <p:sldId id="314" r:id="rId8"/>
    <p:sldId id="315" r:id="rId9"/>
    <p:sldId id="316" r:id="rId10"/>
    <p:sldId id="286" r:id="rId11"/>
    <p:sldId id="283" r:id="rId12"/>
    <p:sldId id="282" r:id="rId13"/>
    <p:sldId id="281" r:id="rId14"/>
    <p:sldId id="264" r:id="rId15"/>
    <p:sldId id="280" r:id="rId16"/>
    <p:sldId id="270" r:id="rId17"/>
    <p:sldId id="279" r:id="rId18"/>
    <p:sldId id="278" r:id="rId19"/>
    <p:sldId id="2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11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9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4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4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9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8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1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3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8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7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757DC-C3A8-4A64-A361-FBF144231D7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8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772C67-08F8-4239-93A4-D7408D13646D}"/>
              </a:ext>
            </a:extLst>
          </p:cNvPr>
          <p:cNvSpPr txBox="1"/>
          <p:nvPr/>
        </p:nvSpPr>
        <p:spPr>
          <a:xfrm>
            <a:off x="4280690" y="2761578"/>
            <a:ext cx="3255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BOOLEAN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0DB1E4-55AA-4DA7-948A-F2CC2F41B831}"/>
              </a:ext>
            </a:extLst>
          </p:cNvPr>
          <p:cNvSpPr/>
          <p:nvPr/>
        </p:nvSpPr>
        <p:spPr>
          <a:xfrm>
            <a:off x="3237942" y="1767182"/>
            <a:ext cx="5341257" cy="300445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72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BA84DC-D010-4416-A4F3-C1556475B1B6}"/>
              </a:ext>
            </a:extLst>
          </p:cNvPr>
          <p:cNvSpPr txBox="1"/>
          <p:nvPr/>
        </p:nvSpPr>
        <p:spPr>
          <a:xfrm>
            <a:off x="3471845" y="2761578"/>
            <a:ext cx="48734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IF – ELIF – ELSE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011EE4-B105-4626-A351-7A60C1804F10}"/>
              </a:ext>
            </a:extLst>
          </p:cNvPr>
          <p:cNvSpPr/>
          <p:nvPr/>
        </p:nvSpPr>
        <p:spPr>
          <a:xfrm>
            <a:off x="3237942" y="1767182"/>
            <a:ext cx="5341257" cy="300445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38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259" y="1232359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97592" y="1873378"/>
            <a:ext cx="4532534" cy="1631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sz="2500" dirty="0">
                <a:latin typeface="Consolas" panose="020B0609020204030204" pitchFamily="49" charset="0"/>
              </a:rPr>
              <a:t> x &gt; 4: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	print("red")</a:t>
            </a:r>
          </a:p>
          <a:p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sz="2500" dirty="0">
                <a:latin typeface="Consolas" panose="020B0609020204030204" pitchFamily="49" charset="0"/>
              </a:rPr>
              <a:t> x &lt; 7: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	print("blue")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7485" y="1248218"/>
            <a:ext cx="4437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will be the result if x is equal to 5 ?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91259" y="3996075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Q2 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597592" y="4639165"/>
            <a:ext cx="4532534" cy="1631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sz="2500" dirty="0">
                <a:latin typeface="Consolas" panose="020B0609020204030204" pitchFamily="49" charset="0"/>
              </a:rPr>
              <a:t> x &gt; 4: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	print("red")</a:t>
            </a:r>
          </a:p>
          <a:p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elif</a:t>
            </a:r>
            <a:r>
              <a:rPr lang="en-US" sz="2500" dirty="0">
                <a:latin typeface="Consolas" panose="020B0609020204030204" pitchFamily="49" charset="0"/>
              </a:rPr>
              <a:t> x &lt; 7: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	print("blue")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7485" y="4011934"/>
            <a:ext cx="4437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will be the result if X is equal to 5 ?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547632" y="1996488"/>
            <a:ext cx="3271283" cy="138499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red</a:t>
            </a:r>
            <a:br>
              <a:rPr lang="en-US" sz="2800" dirty="0" smtClean="0"/>
            </a:br>
            <a:r>
              <a:rPr lang="en-US" sz="2800" dirty="0" smtClean="0">
                <a:latin typeface="Consolas" panose="020B0609020204030204" pitchFamily="49" charset="0"/>
              </a:rPr>
              <a:t>blue</a:t>
            </a:r>
            <a:endParaRPr lang="en-US" sz="2800" dirty="0">
              <a:latin typeface="Consolas" panose="020B0609020204030204" pitchFamily="49" charset="0"/>
            </a:endParaRPr>
          </a:p>
          <a:p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715272" y="5193163"/>
            <a:ext cx="2936002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nsolas" panose="020B0609020204030204" pitchFamily="49" charset="0"/>
              </a:rPr>
              <a:t>red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85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523" y="4214765"/>
            <a:ext cx="7085594" cy="1631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Consolas" panose="020B0609020204030204" pitchFamily="49" charset="0"/>
              </a:defRPr>
            </a:lvl1pPr>
          </a:lstStyle>
          <a:p>
            <a:r>
              <a:rPr lang="en-US" sz="2500" dirty="0"/>
              <a:t>if x &gt; 7:</a:t>
            </a:r>
          </a:p>
          <a:p>
            <a:r>
              <a:rPr lang="en-US" sz="2500" dirty="0"/>
              <a:t>	print("one")</a:t>
            </a:r>
          </a:p>
          <a:p>
            <a:r>
              <a:rPr lang="en-US" sz="2500" dirty="0"/>
              <a:t>elif x &gt; 2:</a:t>
            </a:r>
          </a:p>
          <a:p>
            <a:r>
              <a:rPr lang="en-US" sz="2500" dirty="0"/>
              <a:t>	print("two")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0796" y="1097482"/>
            <a:ext cx="4836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r>
              <a:rPr lang="en-GB" sz="2000" dirty="0"/>
              <a:t> What will be the result if x is equal to 8 ?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920796" y="2586495"/>
            <a:ext cx="4836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Q2 </a:t>
            </a:r>
            <a:r>
              <a:rPr lang="en-GB" sz="2000" dirty="0"/>
              <a:t> What will be the result if x is equal to 1 ?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C62317-0926-4718-8EE6-95E7BD83C14D}"/>
              </a:ext>
            </a:extLst>
          </p:cNvPr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63040" y="1730399"/>
            <a:ext cx="2860765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one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463039" y="3182450"/>
            <a:ext cx="2860765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No answer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360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259" y="2830102"/>
            <a:ext cx="7085594" cy="124649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Consolas" panose="020B0609020204030204" pitchFamily="49" charset="0"/>
              </a:defRPr>
            </a:lvl1pPr>
          </a:lstStyle>
          <a:p>
            <a:r>
              <a:rPr lang="en-US" sz="2500" dirty="0"/>
              <a:t>x  = 8</a:t>
            </a:r>
          </a:p>
          <a:p>
            <a:r>
              <a:rPr lang="en-US" sz="2500" dirty="0"/>
              <a:t>print ( x &gt; 8 or (x &gt; 5 and x &lt; 7))</a:t>
            </a:r>
          </a:p>
          <a:p>
            <a:endParaRPr lang="en-US" sz="2500" dirty="0"/>
          </a:p>
        </p:txBody>
      </p:sp>
      <p:sp>
        <p:nvSpPr>
          <p:cNvPr id="6" name="TextBox 5"/>
          <p:cNvSpPr txBox="1"/>
          <p:nvPr/>
        </p:nvSpPr>
        <p:spPr>
          <a:xfrm>
            <a:off x="502785" y="1274413"/>
            <a:ext cx="3152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r>
              <a:rPr lang="en-GB" sz="2000" dirty="0"/>
              <a:t> What will be the result ?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D8A5F-D81B-492D-86DB-B566EFAD9840}"/>
              </a:ext>
            </a:extLst>
          </p:cNvPr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03806" y="1790647"/>
            <a:ext cx="1750423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false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692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259" y="2712536"/>
            <a:ext cx="7085594" cy="124649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Consolas" panose="020B0609020204030204" pitchFamily="49" charset="0"/>
              </a:defRPr>
            </a:lvl1pPr>
          </a:lstStyle>
          <a:p>
            <a:r>
              <a:rPr lang="en-GB" sz="2500" dirty="0"/>
              <a:t>x  = 4</a:t>
            </a:r>
          </a:p>
          <a:p>
            <a:r>
              <a:rPr lang="en-GB" sz="2500" dirty="0"/>
              <a:t>print ( (x &lt; 3 or x &gt; 1) and x &lt; 9)</a:t>
            </a:r>
            <a:endParaRPr lang="en-US" sz="2500" dirty="0"/>
          </a:p>
          <a:p>
            <a:endParaRPr lang="en-US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502785" y="1274413"/>
            <a:ext cx="3152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r>
              <a:rPr lang="en-GB" sz="2000" dirty="0"/>
              <a:t> What will be the result ?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43CC7-B832-41D5-9EF1-65C249654C6B}"/>
              </a:ext>
            </a:extLst>
          </p:cNvPr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0338" y="1830348"/>
            <a:ext cx="1737360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True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928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6954" y="1101624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363327" y="4282443"/>
            <a:ext cx="7627715" cy="1631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500" dirty="0">
                <a:latin typeface="Consolas" panose="020B0609020204030204" pitchFamily="49" charset="0"/>
              </a:rPr>
              <a:t>if value &gt; 10: </a:t>
            </a:r>
          </a:p>
          <a:p>
            <a:r>
              <a:rPr lang="en-GB" sz="2500" dirty="0">
                <a:latin typeface="Consolas" panose="020B0609020204030204" pitchFamily="49" charset="0"/>
              </a:rPr>
              <a:t>  print("</a:t>
            </a:r>
            <a:r>
              <a:rPr lang="en-GB" sz="2500" dirty="0">
                <a:solidFill>
                  <a:schemeClr val="accent1"/>
                </a:solidFill>
                <a:latin typeface="Consolas" panose="020B0609020204030204" pitchFamily="49" charset="0"/>
              </a:rPr>
              <a:t>blue</a:t>
            </a:r>
            <a:r>
              <a:rPr lang="en-GB" sz="2500" dirty="0">
                <a:latin typeface="Consolas" panose="020B0609020204030204" pitchFamily="49" charset="0"/>
              </a:rPr>
              <a:t>")</a:t>
            </a:r>
          </a:p>
          <a:p>
            <a:r>
              <a:rPr lang="en-GB" sz="2500" dirty="0">
                <a:latin typeface="Consolas" panose="020B0609020204030204" pitchFamily="49" charset="0"/>
              </a:rPr>
              <a:t>else:</a:t>
            </a:r>
          </a:p>
          <a:p>
            <a:r>
              <a:rPr lang="en-GB" sz="2500" dirty="0">
                <a:latin typeface="Consolas" panose="020B0609020204030204" pitchFamily="49" charset="0"/>
              </a:rPr>
              <a:t>  print("</a:t>
            </a:r>
            <a:r>
              <a:rPr lang="en-GB" sz="2500" dirty="0">
                <a:solidFill>
                  <a:srgbClr val="FF0000"/>
                </a:solidFill>
                <a:latin typeface="Consolas" panose="020B0609020204030204" pitchFamily="49" charset="0"/>
              </a:rPr>
              <a:t>red</a:t>
            </a:r>
            <a:r>
              <a:rPr lang="en-GB" sz="2500" dirty="0">
                <a:latin typeface="Consolas" panose="020B0609020204030204" pitchFamily="49" charset="0"/>
              </a:rPr>
              <a:t>")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3796" y="1744008"/>
            <a:ext cx="5383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shall be the range of value  to display ‘</a:t>
            </a:r>
            <a:r>
              <a:rPr lang="en-GB" sz="2000" b="1" dirty="0">
                <a:solidFill>
                  <a:srgbClr val="FF0000"/>
                </a:solidFill>
              </a:rPr>
              <a:t>red</a:t>
            </a:r>
            <a:r>
              <a:rPr lang="en-GB" sz="2000" dirty="0"/>
              <a:t>’ ?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16215" y="2228557"/>
            <a:ext cx="7321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u="sng" dirty="0"/>
              <a:t>Example</a:t>
            </a:r>
            <a:r>
              <a:rPr lang="en-GB" sz="2000" i="1" dirty="0"/>
              <a:t> : To display ‘</a:t>
            </a:r>
            <a:r>
              <a:rPr lang="en-GB" sz="2000" b="1" i="1" dirty="0">
                <a:solidFill>
                  <a:schemeClr val="accent1"/>
                </a:solidFill>
              </a:rPr>
              <a:t>blue</a:t>
            </a:r>
            <a:r>
              <a:rPr lang="en-GB" sz="2000" i="1" dirty="0"/>
              <a:t>’,  value must be in the range  [11, +infinity[</a:t>
            </a:r>
            <a:endParaRPr lang="en-US" sz="20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1F79E9-53B7-43F8-B1DF-35AB9066184E}"/>
              </a:ext>
            </a:extLst>
          </p:cNvPr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5502" y="3004457"/>
            <a:ext cx="4741344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]-infinity, 10[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10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1258" y="369602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784" y="1209434"/>
            <a:ext cx="3152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r>
              <a:rPr lang="en-GB" sz="2000" dirty="0"/>
              <a:t> What will be the result ?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02784" y="2950065"/>
            <a:ext cx="6467641" cy="240065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500" dirty="0">
                <a:latin typeface="Consolas" panose="020B0609020204030204" pitchFamily="49" charset="0"/>
              </a:rPr>
              <a:t>a = 8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b = 12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if a == 12: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  print("beautiful")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  if b &gt;= 12: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      print("cute")</a:t>
            </a:r>
            <a:endParaRPr lang="en-US" sz="2500" dirty="0"/>
          </a:p>
        </p:txBody>
      </p:sp>
      <p:sp>
        <p:nvSpPr>
          <p:cNvPr id="2" name="TextBox 1"/>
          <p:cNvSpPr txBox="1"/>
          <p:nvPr/>
        </p:nvSpPr>
        <p:spPr>
          <a:xfrm>
            <a:off x="1031966" y="1818434"/>
            <a:ext cx="1854925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 answer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771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4563" y="1924275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7380772" y="973261"/>
            <a:ext cx="4532534" cy="43242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500" dirty="0">
                <a:latin typeface="Consolas" panose="020B0609020204030204" pitchFamily="49" charset="0"/>
              </a:rPr>
              <a:t>if x&lt;=6: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  print(“</a:t>
            </a:r>
            <a:r>
              <a:rPr lang="en-GB" sz="2500" dirty="0">
                <a:solidFill>
                  <a:srgbClr val="FF0000"/>
                </a:solidFill>
                <a:latin typeface="Consolas" panose="020B0609020204030204" pitchFamily="49" charset="0"/>
              </a:rPr>
              <a:t>red</a:t>
            </a:r>
            <a:r>
              <a:rPr lang="en-GB" sz="2500" dirty="0">
                <a:latin typeface="Consolas" panose="020B0609020204030204" pitchFamily="49" charset="0"/>
              </a:rPr>
              <a:t>")</a:t>
            </a:r>
          </a:p>
          <a:p>
            <a:r>
              <a:rPr lang="en-GB" sz="2500" dirty="0">
                <a:latin typeface="Consolas" panose="020B0609020204030204" pitchFamily="49" charset="0"/>
              </a:rPr>
              <a:t/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elif x&lt;10: 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  print(“</a:t>
            </a:r>
            <a:r>
              <a:rPr lang="en-GB" sz="2500" dirty="0">
                <a:solidFill>
                  <a:schemeClr val="accent6"/>
                </a:solidFill>
                <a:latin typeface="Consolas" panose="020B0609020204030204" pitchFamily="49" charset="0"/>
              </a:rPr>
              <a:t>green</a:t>
            </a:r>
            <a:r>
              <a:rPr lang="en-GB" sz="2500" dirty="0">
                <a:latin typeface="Consolas" panose="020B0609020204030204" pitchFamily="49" charset="0"/>
              </a:rPr>
              <a:t>")</a:t>
            </a:r>
          </a:p>
          <a:p>
            <a:r>
              <a:rPr lang="en-GB" sz="2500" dirty="0">
                <a:latin typeface="Consolas" panose="020B0609020204030204" pitchFamily="49" charset="0"/>
              </a:rPr>
              <a:t/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elif x&lt;=23: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  print(“</a:t>
            </a:r>
            <a:r>
              <a:rPr lang="en-GB" sz="2500" dirty="0">
                <a:solidFill>
                  <a:schemeClr val="accent1"/>
                </a:solidFill>
                <a:latin typeface="Consolas" panose="020B0609020204030204" pitchFamily="49" charset="0"/>
              </a:rPr>
              <a:t>blue</a:t>
            </a:r>
            <a:r>
              <a:rPr lang="en-GB" sz="2500" dirty="0">
                <a:latin typeface="Consolas" panose="020B0609020204030204" pitchFamily="49" charset="0"/>
              </a:rPr>
              <a:t>")</a:t>
            </a:r>
          </a:p>
          <a:p>
            <a:r>
              <a:rPr lang="en-GB" sz="2500" dirty="0">
                <a:latin typeface="Consolas" panose="020B0609020204030204" pitchFamily="49" charset="0"/>
              </a:rPr>
              <a:t/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else: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  print(“</a:t>
            </a:r>
            <a:r>
              <a:rPr lang="en-GB" sz="2500" b="1" dirty="0">
                <a:solidFill>
                  <a:srgbClr val="E311A7"/>
                </a:solidFill>
                <a:latin typeface="Consolas" panose="020B0609020204030204" pitchFamily="49" charset="0"/>
              </a:rPr>
              <a:t>pink</a:t>
            </a:r>
            <a:r>
              <a:rPr lang="en-GB" sz="2500" dirty="0">
                <a:latin typeface="Consolas" panose="020B0609020204030204" pitchFamily="49" charset="0"/>
              </a:rPr>
              <a:t>")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4563" y="1139691"/>
            <a:ext cx="6405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u="sng" dirty="0"/>
              <a:t>Example</a:t>
            </a:r>
            <a:r>
              <a:rPr lang="en-GB" sz="2000" i="1" dirty="0"/>
              <a:t> : To display ‘</a:t>
            </a:r>
            <a:r>
              <a:rPr lang="en-GB" sz="2000" b="1" i="1" dirty="0">
                <a:solidFill>
                  <a:srgbClr val="FF0000"/>
                </a:solidFill>
              </a:rPr>
              <a:t>red</a:t>
            </a:r>
            <a:r>
              <a:rPr lang="en-GB" sz="2000" i="1" dirty="0"/>
              <a:t>’ X must be in the range ]-infinity, 6]</a:t>
            </a:r>
            <a:endParaRPr lang="en-US" sz="2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57721" y="2351364"/>
            <a:ext cx="5179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must be the range of X to display ‘</a:t>
            </a:r>
            <a:r>
              <a:rPr lang="en-GB" sz="2000" b="1" dirty="0">
                <a:solidFill>
                  <a:schemeClr val="accent6"/>
                </a:solidFill>
              </a:rPr>
              <a:t>green</a:t>
            </a:r>
            <a:r>
              <a:rPr lang="en-GB" sz="2000" dirty="0"/>
              <a:t>’ ?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88926" y="3307239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Q2 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62084" y="3734328"/>
            <a:ext cx="5049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must be the range of X to display ‘</a:t>
            </a:r>
            <a:r>
              <a:rPr lang="en-GB" sz="2000" b="1" dirty="0">
                <a:solidFill>
                  <a:schemeClr val="accent1"/>
                </a:solidFill>
              </a:rPr>
              <a:t>blue</a:t>
            </a:r>
            <a:r>
              <a:rPr lang="en-GB" sz="2000" dirty="0"/>
              <a:t>’ ?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84563" y="4452156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Q3 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7721" y="4848281"/>
            <a:ext cx="5037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must be the range of X to display ‘</a:t>
            </a:r>
            <a:r>
              <a:rPr lang="en-GB" sz="2000" b="1" dirty="0">
                <a:solidFill>
                  <a:srgbClr val="E311A7"/>
                </a:solidFill>
              </a:rPr>
              <a:t>pink</a:t>
            </a:r>
            <a:r>
              <a:rPr lang="en-GB" sz="2000" dirty="0"/>
              <a:t>’ ?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119906-72B5-4BB9-BBD4-C7CEBF402108}"/>
              </a:ext>
            </a:extLst>
          </p:cNvPr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0526" y="2873829"/>
            <a:ext cx="216843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]6,10[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58837" y="4134438"/>
            <a:ext cx="216843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]10, 23]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08246" y="5661700"/>
            <a:ext cx="216843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]23, +infinity[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1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2784" y="1209434"/>
            <a:ext cx="3152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r>
              <a:rPr lang="en-GB" sz="2000" dirty="0"/>
              <a:t> What will be the result ?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502784" y="2559249"/>
            <a:ext cx="8071590" cy="20159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500" dirty="0">
                <a:latin typeface="Consolas" panose="020B0609020204030204" pitchFamily="49" charset="0"/>
              </a:rPr>
              <a:t>isGreater = 4 &gt; 9</a:t>
            </a:r>
          </a:p>
          <a:p>
            <a:r>
              <a:rPr lang="en-GB" sz="2500" dirty="0">
                <a:latin typeface="Consolas" panose="020B0609020204030204" pitchFamily="49" charset="0"/>
              </a:rPr>
              <a:t>if isGreater :</a:t>
            </a:r>
          </a:p>
          <a:p>
            <a:r>
              <a:rPr lang="en-GB" sz="2500" dirty="0">
                <a:latin typeface="Consolas" panose="020B0609020204030204" pitchFamily="49" charset="0"/>
              </a:rPr>
              <a:t>    print("A")</a:t>
            </a:r>
          </a:p>
          <a:p>
            <a:r>
              <a:rPr lang="en-GB" sz="2500" dirty="0">
                <a:latin typeface="Consolas" panose="020B0609020204030204" pitchFamily="49" charset="0"/>
              </a:rPr>
              <a:t>else:</a:t>
            </a:r>
          </a:p>
          <a:p>
            <a:r>
              <a:rPr lang="en-GB" sz="2500" dirty="0">
                <a:latin typeface="Consolas" panose="020B0609020204030204" pitchFamily="49" charset="0"/>
              </a:rPr>
              <a:t>    print("B")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21FA3-DF50-40AC-8ABE-7CA9EF21E165}"/>
              </a:ext>
            </a:extLst>
          </p:cNvPr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4217" y="1795810"/>
            <a:ext cx="2377440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2839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1259" y="2487082"/>
            <a:ext cx="5282215" cy="12003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isGreater = 4 &gt; 9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value = 50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print(</a:t>
            </a:r>
            <a:r>
              <a:rPr lang="en-GB" sz="2400" dirty="0">
                <a:latin typeface="Consolas" panose="020B0609020204030204" pitchFamily="49" charset="0"/>
              </a:rPr>
              <a:t>isGreater </a:t>
            </a:r>
            <a:r>
              <a:rPr lang="en-US" sz="2400" dirty="0">
                <a:latin typeface="Consolas" panose="020B0609020204030204" pitchFamily="49" charset="0"/>
              </a:rPr>
              <a:t>or value &gt; 20)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784" y="1209434"/>
            <a:ext cx="3152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r>
              <a:rPr lang="en-GB" sz="2000" dirty="0"/>
              <a:t> What will be the result ?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6C7F1-F0C4-47AC-B9BD-81F5E519DEC4}"/>
              </a:ext>
            </a:extLst>
          </p:cNvPr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2331" y="1740650"/>
            <a:ext cx="3370218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269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2164977" y="1721224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847161" y="1701514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58609" y="161903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6651" y="176156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61963" y="1114413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= 3 ?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42430" y="299976"/>
            <a:ext cx="3192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 this tree in Python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10622" y="2649504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print(0)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95479" y="2649504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762AA9-BF0A-410C-B1F9-FB142C7F26CB}"/>
              </a:ext>
            </a:extLst>
          </p:cNvPr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92240" y="1300775"/>
            <a:ext cx="4467497" cy="156966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f x==3: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print(3)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lse: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print(0)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602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2164977" y="1721224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847161" y="1701514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58609" y="161903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6651" y="176156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61963" y="1114413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= 3 ?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182307" y="302466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23602" y="3024662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73672" y="300495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3981" y="306500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63076" y="246081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 &gt; 3 ?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826731" y="440606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78405" y="444640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065521" y="3024662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15591" y="300495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04995" y="246081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 &gt; 3 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7930" y="3759677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print(1)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4181" y="5141077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print(5)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74249" y="3708665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print(4)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913794" y="440606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63864" y="438635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4207785" y="306500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59459" y="310534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99185" y="408222"/>
            <a:ext cx="3192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 this tree in Python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701" y="3718254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print(2)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87142" y="3732175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print(3)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55121" y="5086684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print(6)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41511" y="4021320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 &lt; 10 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C27E5C-7BBB-464E-A886-3A3676B24126}"/>
              </a:ext>
            </a:extLst>
          </p:cNvPr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00528" y="1114413"/>
            <a:ext cx="3894693" cy="535531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x=0</a:t>
            </a:r>
          </a:p>
          <a:p>
            <a:r>
              <a:rPr lang="en-US" dirty="0" smtClean="0"/>
              <a:t>Y=0</a:t>
            </a:r>
          </a:p>
          <a:p>
            <a:r>
              <a:rPr lang="en-US" dirty="0" smtClean="0"/>
              <a:t>Z=0</a:t>
            </a:r>
          </a:p>
          <a:p>
            <a:r>
              <a:rPr lang="en-US" dirty="0" smtClean="0"/>
              <a:t>if x==3:</a:t>
            </a:r>
          </a:p>
          <a:p>
            <a:r>
              <a:rPr lang="en-US" dirty="0"/>
              <a:t> </a:t>
            </a:r>
            <a:r>
              <a:rPr lang="en-US" dirty="0" smtClean="0"/>
              <a:t>         if x&gt;3:</a:t>
            </a:r>
          </a:p>
          <a:p>
            <a:r>
              <a:rPr lang="en-US" dirty="0"/>
              <a:t>	</a:t>
            </a:r>
            <a:r>
              <a:rPr lang="en-US" dirty="0" smtClean="0"/>
              <a:t>print(4)</a:t>
            </a:r>
          </a:p>
          <a:p>
            <a:r>
              <a:rPr lang="en-US" dirty="0"/>
              <a:t> </a:t>
            </a:r>
            <a:r>
              <a:rPr lang="en-US" dirty="0" smtClean="0"/>
              <a:t>        else: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print(3)</a:t>
            </a:r>
          </a:p>
          <a:p>
            <a:r>
              <a:rPr lang="en-US" dirty="0" smtClean="0"/>
              <a:t>else:</a:t>
            </a:r>
          </a:p>
          <a:p>
            <a:r>
              <a:rPr lang="en-US" dirty="0"/>
              <a:t> </a:t>
            </a:r>
            <a:r>
              <a:rPr lang="en-US" dirty="0" smtClean="0"/>
              <a:t>         if y&gt;3:</a:t>
            </a:r>
          </a:p>
          <a:p>
            <a:r>
              <a:rPr lang="en-US" dirty="0"/>
              <a:t>	</a:t>
            </a:r>
            <a:r>
              <a:rPr lang="en-US" dirty="0" smtClean="0"/>
              <a:t>print(2)</a:t>
            </a:r>
          </a:p>
          <a:p>
            <a:r>
              <a:rPr lang="en-US" dirty="0"/>
              <a:t>	</a:t>
            </a:r>
            <a:r>
              <a:rPr lang="en-US" dirty="0" smtClean="0"/>
              <a:t>       if z&lt;10: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print(6)</a:t>
            </a:r>
          </a:p>
          <a:p>
            <a:r>
              <a:rPr lang="en-US" dirty="0"/>
              <a:t>	</a:t>
            </a:r>
            <a:r>
              <a:rPr lang="en-US" dirty="0" smtClean="0"/>
              <a:t>       else:</a:t>
            </a:r>
          </a:p>
          <a:p>
            <a:r>
              <a:rPr lang="en-US" dirty="0"/>
              <a:t>	 </a:t>
            </a:r>
            <a:r>
              <a:rPr lang="en-US" dirty="0" smtClean="0"/>
              <a:t>              print(5)</a:t>
            </a:r>
          </a:p>
          <a:p>
            <a:r>
              <a:rPr lang="en-US" dirty="0"/>
              <a:t>  </a:t>
            </a:r>
            <a:r>
              <a:rPr lang="en-US" dirty="0" smtClean="0"/>
              <a:t>        else:</a:t>
            </a:r>
          </a:p>
          <a:p>
            <a:r>
              <a:rPr lang="en-US" dirty="0"/>
              <a:t>	</a:t>
            </a:r>
            <a:r>
              <a:rPr lang="en-US" dirty="0" smtClean="0"/>
              <a:t>print(1)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6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2164977" y="1721224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847161" y="1701514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58609" y="161903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6651" y="176156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61963" y="1114413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= 3 ?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182307" y="302466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23602" y="3024662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73672" y="300495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3981" y="306500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63076" y="246081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 &gt; 3 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07500" y="3734634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 &lt; 10 ?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065521" y="3024662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15591" y="300495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04995" y="246081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 &gt; 3 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7504" y="3685310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print(1)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74249" y="3641430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print(3)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38373" y="177390"/>
            <a:ext cx="3192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 this tree in Python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3064897" y="422673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14967" y="420702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73625" y="4843501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print(4)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18C399-6391-4824-8AED-BEC5DBC7B5A9}"/>
              </a:ext>
            </a:extLst>
          </p:cNvPr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19257" y="1114413"/>
            <a:ext cx="4088674" cy="369331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Y=0</a:t>
            </a:r>
          </a:p>
          <a:p>
            <a:r>
              <a:rPr lang="en-US" dirty="0" smtClean="0"/>
              <a:t>x=0</a:t>
            </a:r>
          </a:p>
          <a:p>
            <a:r>
              <a:rPr lang="en-US" dirty="0" smtClean="0"/>
              <a:t>z=0</a:t>
            </a:r>
          </a:p>
          <a:p>
            <a:r>
              <a:rPr lang="en-US" dirty="0"/>
              <a:t>i</a:t>
            </a:r>
            <a:r>
              <a:rPr lang="en-US" dirty="0" smtClean="0"/>
              <a:t>f x==3:</a:t>
            </a:r>
          </a:p>
          <a:p>
            <a:r>
              <a:rPr lang="en-US" dirty="0"/>
              <a:t> </a:t>
            </a:r>
            <a:r>
              <a:rPr lang="en-US" dirty="0" smtClean="0"/>
              <a:t>      if y&gt;3:</a:t>
            </a:r>
          </a:p>
          <a:p>
            <a:r>
              <a:rPr lang="en-US" dirty="0"/>
              <a:t>	</a:t>
            </a:r>
            <a:r>
              <a:rPr lang="en-US" dirty="0" smtClean="0"/>
              <a:t>print(3)</a:t>
            </a:r>
          </a:p>
          <a:p>
            <a:r>
              <a:rPr lang="en-US" dirty="0"/>
              <a:t>e</a:t>
            </a:r>
            <a:r>
              <a:rPr lang="en-US" dirty="0" smtClean="0"/>
              <a:t>lse:</a:t>
            </a:r>
          </a:p>
          <a:p>
            <a:r>
              <a:rPr lang="en-US" dirty="0"/>
              <a:t> </a:t>
            </a:r>
            <a:r>
              <a:rPr lang="en-US" dirty="0" smtClean="0"/>
              <a:t>      if y&gt;3:</a:t>
            </a:r>
          </a:p>
          <a:p>
            <a:r>
              <a:rPr lang="en-US" dirty="0"/>
              <a:t>	</a:t>
            </a:r>
            <a:r>
              <a:rPr lang="en-US" dirty="0" smtClean="0"/>
              <a:t>if z&lt;10:</a:t>
            </a:r>
          </a:p>
          <a:p>
            <a:r>
              <a:rPr lang="en-US" dirty="0"/>
              <a:t>	</a:t>
            </a:r>
            <a:r>
              <a:rPr lang="en-US" dirty="0" smtClean="0"/>
              <a:t>      print(4)</a:t>
            </a:r>
          </a:p>
          <a:p>
            <a:r>
              <a:rPr lang="en-US" dirty="0"/>
              <a:t> </a:t>
            </a:r>
            <a:r>
              <a:rPr lang="en-US" dirty="0" smtClean="0"/>
              <a:t>      else:</a:t>
            </a:r>
          </a:p>
          <a:p>
            <a:r>
              <a:rPr lang="en-US" dirty="0"/>
              <a:t>	</a:t>
            </a:r>
            <a:r>
              <a:rPr lang="en-US" dirty="0" smtClean="0"/>
              <a:t>print(1)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0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2164977" y="1721224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847161" y="1701514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58609" y="161903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6651" y="176156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61963" y="1114413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= 3 ?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182307" y="302466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23602" y="3024662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73672" y="300495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3981" y="306500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63076" y="246081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 &gt; 3 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07500" y="3734634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 &lt; 10 ?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065521" y="3024662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15591" y="300495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04995" y="246081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 &gt; 3 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7952" y="3780800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print(1)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74249" y="3749006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print(3)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99185" y="177390"/>
            <a:ext cx="3192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 this tree in Python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3064897" y="422673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14967" y="420702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73625" y="4951077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print(4)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B5CC4A-ACD5-419C-9A53-B32F3A7943D3}"/>
              </a:ext>
            </a:extLst>
          </p:cNvPr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71063" y="1576078"/>
            <a:ext cx="4611188" cy="313932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x=0</a:t>
            </a:r>
          </a:p>
          <a:p>
            <a:r>
              <a:rPr lang="en-US" dirty="0"/>
              <a:t>Y=0</a:t>
            </a:r>
          </a:p>
          <a:p>
            <a:r>
              <a:rPr lang="en-US" dirty="0"/>
              <a:t>Z=0</a:t>
            </a:r>
          </a:p>
          <a:p>
            <a:r>
              <a:rPr lang="en-US" dirty="0" smtClean="0"/>
              <a:t>if x==3:</a:t>
            </a:r>
          </a:p>
          <a:p>
            <a:r>
              <a:rPr lang="en-US" dirty="0"/>
              <a:t> </a:t>
            </a:r>
            <a:r>
              <a:rPr lang="en-US" dirty="0" smtClean="0"/>
              <a:t>      if !(y&lt;3):</a:t>
            </a:r>
          </a:p>
          <a:p>
            <a:r>
              <a:rPr lang="en-US" dirty="0"/>
              <a:t>	</a:t>
            </a:r>
            <a:r>
              <a:rPr lang="en-US" dirty="0" smtClean="0"/>
              <a:t>print(3)</a:t>
            </a:r>
          </a:p>
          <a:p>
            <a:r>
              <a:rPr lang="en-US" dirty="0" err="1"/>
              <a:t>e</a:t>
            </a:r>
            <a:r>
              <a:rPr lang="en-US" dirty="0" err="1" smtClean="0"/>
              <a:t>lif</a:t>
            </a:r>
            <a:r>
              <a:rPr lang="en-US" dirty="0" smtClean="0"/>
              <a:t> y&gt;3:</a:t>
            </a:r>
          </a:p>
          <a:p>
            <a:r>
              <a:rPr lang="en-US" dirty="0" smtClean="0"/>
              <a:t>       if !(y&lt;10):</a:t>
            </a:r>
          </a:p>
          <a:p>
            <a:r>
              <a:rPr lang="en-US" dirty="0"/>
              <a:t>	</a:t>
            </a:r>
            <a:r>
              <a:rPr lang="en-US" dirty="0" smtClean="0"/>
              <a:t>print(4)</a:t>
            </a:r>
          </a:p>
          <a:p>
            <a:r>
              <a:rPr lang="en-US" dirty="0"/>
              <a:t>e</a:t>
            </a:r>
            <a:r>
              <a:rPr lang="en-US" dirty="0" smtClean="0"/>
              <a:t>lse:</a:t>
            </a:r>
          </a:p>
          <a:p>
            <a:r>
              <a:rPr lang="en-US" dirty="0"/>
              <a:t>	</a:t>
            </a:r>
            <a:r>
              <a:rPr lang="en-US" dirty="0" smtClean="0"/>
              <a:t>print(1)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7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4990011" y="1031966"/>
            <a:ext cx="6988629" cy="44021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17303" y="1702879"/>
            <a:ext cx="46975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if x &gt; 4: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if y == 5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print(«ronan»)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</a:t>
            </a:r>
            <a:r>
              <a:rPr lang="fr-FR" sz="2400" dirty="0" err="1">
                <a:latin typeface="Consolas" panose="020B0609020204030204" pitchFamily="49" charset="0"/>
              </a:rPr>
              <a:t>else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print(«</a:t>
            </a:r>
            <a:r>
              <a:rPr lang="fr-FR" sz="2400" dirty="0" err="1">
                <a:latin typeface="Consolas" panose="020B0609020204030204" pitchFamily="49" charset="0"/>
              </a:rPr>
              <a:t>channak</a:t>
            </a:r>
            <a:r>
              <a:rPr lang="fr-FR" sz="2400" dirty="0">
                <a:latin typeface="Consolas" panose="020B0609020204030204" pitchFamily="49" charset="0"/>
              </a:rPr>
              <a:t>»)</a:t>
            </a:r>
          </a:p>
          <a:p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 err="1">
                <a:latin typeface="Consolas" panose="020B0609020204030204" pitchFamily="49" charset="0"/>
              </a:rPr>
              <a:t>else</a:t>
            </a:r>
            <a:r>
              <a:rPr lang="fr-FR" sz="2400" dirty="0">
                <a:latin typeface="Consolas" panose="020B0609020204030204" pitchFamily="49" charset="0"/>
              </a:rPr>
              <a:t>: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if x == 3 or y == 4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print(«</a:t>
            </a:r>
            <a:r>
              <a:rPr lang="fr-FR" sz="2400" dirty="0" err="1">
                <a:latin typeface="Consolas" panose="020B0609020204030204" pitchFamily="49" charset="0"/>
              </a:rPr>
              <a:t>seiha</a:t>
            </a:r>
            <a:r>
              <a:rPr lang="fr-FR" sz="2400" dirty="0">
                <a:latin typeface="Consolas" panose="020B0609020204030204" pitchFamily="49" charset="0"/>
              </a:rPr>
              <a:t>»)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75739" y="108878"/>
            <a:ext cx="4432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Draw the tree of condition of this</a:t>
            </a:r>
          </a:p>
          <a:p>
            <a:pPr algn="ctr"/>
            <a:r>
              <a:rPr lang="fr-FR" sz="2400" b="1" dirty="0"/>
              <a:t>code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C1F78-9BED-4A00-B255-892D170E54D0}"/>
              </a:ext>
            </a:extLst>
          </p:cNvPr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7531" y="1507372"/>
            <a:ext cx="1797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dirty="0" smtClean="0"/>
              <a:t>&gt;4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364311" y="1898794"/>
            <a:ext cx="866306" cy="7642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453700" y="1898794"/>
            <a:ext cx="1009033" cy="752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92211" y="2651760"/>
            <a:ext cx="14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Y==5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573401" y="2686293"/>
            <a:ext cx="1588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X=3 or y=4</a:t>
            </a:r>
            <a:endParaRPr lang="en-US" sz="20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9649122" y="3011216"/>
            <a:ext cx="1009033" cy="752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8586422" y="2998542"/>
            <a:ext cx="904507" cy="724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805396" y="3751006"/>
            <a:ext cx="2173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</a:rPr>
              <a:t>print</a:t>
            </a:r>
            <a:r>
              <a:rPr lang="fr-FR" sz="2000" dirty="0" smtClean="0">
                <a:latin typeface="Consolas" panose="020B0609020204030204" pitchFamily="49" charset="0"/>
              </a:rPr>
              <a:t>(«ronan»)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67450" y="3751006"/>
            <a:ext cx="2437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</a:rPr>
              <a:t>print</a:t>
            </a:r>
            <a:r>
              <a:rPr lang="fr-FR" sz="2000" dirty="0" smtClean="0">
                <a:latin typeface="Consolas" panose="020B0609020204030204" pitchFamily="49" charset="0"/>
              </a:rPr>
              <a:t>(«</a:t>
            </a:r>
            <a:r>
              <a:rPr lang="fr-FR" sz="2000" dirty="0" err="1" smtClean="0">
                <a:latin typeface="Consolas" panose="020B0609020204030204" pitchFamily="49" charset="0"/>
              </a:rPr>
              <a:t>channak</a:t>
            </a:r>
            <a:r>
              <a:rPr lang="fr-FR" sz="2000" dirty="0" smtClean="0">
                <a:latin typeface="Consolas" panose="020B0609020204030204" pitchFamily="49" charset="0"/>
              </a:rPr>
              <a:t>»)</a:t>
            </a:r>
            <a:endParaRPr lang="fr-FR" sz="2000" dirty="0"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336000" y="3038824"/>
            <a:ext cx="863166" cy="712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00302" y="3780371"/>
            <a:ext cx="2271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</a:rPr>
              <a:t>print</a:t>
            </a:r>
            <a:r>
              <a:rPr lang="fr-FR" sz="2000" dirty="0" smtClean="0">
                <a:latin typeface="Consolas" panose="020B0609020204030204" pitchFamily="49" charset="0"/>
              </a:rPr>
              <a:t>(«</a:t>
            </a:r>
            <a:r>
              <a:rPr lang="fr-FR" sz="2000" dirty="0" err="1" smtClean="0">
                <a:latin typeface="Consolas" panose="020B0609020204030204" pitchFamily="49" charset="0"/>
              </a:rPr>
              <a:t>seiha</a:t>
            </a:r>
            <a:r>
              <a:rPr lang="fr-FR" sz="2000" dirty="0" smtClean="0">
                <a:latin typeface="Consolas" panose="020B0609020204030204" pitchFamily="49" charset="0"/>
              </a:rPr>
              <a:t>»)</a:t>
            </a:r>
            <a:endParaRPr lang="fr-FR" sz="2000" dirty="0"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367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41196" y="180853"/>
            <a:ext cx="5015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Write python !!!	</a:t>
            </a:r>
            <a:endParaRPr lang="fr-FR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228599" y="1612979"/>
            <a:ext cx="4208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Store in  variable “</a:t>
            </a:r>
            <a:r>
              <a:rPr lang="en-US" sz="2400" dirty="0">
                <a:solidFill>
                  <a:srgbClr val="C00000"/>
                </a:solidFill>
              </a:rPr>
              <a:t>value1</a:t>
            </a:r>
            <a:r>
              <a:rPr lang="en-US" sz="2400" dirty="0"/>
              <a:t>” this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59215" y="1612979"/>
            <a:ext cx="57919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x greater than 5 and y equal to 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598" y="3054772"/>
            <a:ext cx="4208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Store in  variable “</a:t>
            </a:r>
            <a:r>
              <a:rPr lang="en-US" sz="2400" dirty="0">
                <a:solidFill>
                  <a:srgbClr val="C00000"/>
                </a:solidFill>
              </a:rPr>
              <a:t>value2</a:t>
            </a:r>
            <a:r>
              <a:rPr lang="en-US" sz="2400" dirty="0"/>
              <a:t>” this 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63718" y="3025411"/>
            <a:ext cx="358303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Y is equal to 1 or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5467" y="4538778"/>
            <a:ext cx="4171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Store in  variable “</a:t>
            </a:r>
            <a:r>
              <a:rPr lang="en-US" sz="2400" dirty="0">
                <a:solidFill>
                  <a:srgbClr val="C00000"/>
                </a:solidFill>
              </a:rPr>
              <a:t>value3</a:t>
            </a:r>
            <a:r>
              <a:rPr lang="en-US" sz="2400" dirty="0"/>
              <a:t>” this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63718" y="4538778"/>
            <a:ext cx="57919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Z is one of the following 5, 7, 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59215" y="2194560"/>
            <a:ext cx="5791970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X&gt;5 and y==9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859215" y="3707927"/>
            <a:ext cx="5791970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Y==1 or 2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963718" y="5351045"/>
            <a:ext cx="5791970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z=5 </a:t>
            </a:r>
          </a:p>
          <a:p>
            <a:pPr algn="ctr"/>
            <a:r>
              <a:rPr lang="en-US" sz="2400" dirty="0"/>
              <a:t>z</a:t>
            </a:r>
            <a:r>
              <a:rPr lang="en-US" sz="2400" dirty="0" smtClean="0"/>
              <a:t>=7</a:t>
            </a:r>
          </a:p>
          <a:p>
            <a:pPr algn="ctr"/>
            <a:r>
              <a:rPr lang="en-US" sz="2400" dirty="0"/>
              <a:t>z</a:t>
            </a:r>
            <a:r>
              <a:rPr lang="en-US" sz="2400" dirty="0" smtClean="0"/>
              <a:t>=9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471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41196" y="180853"/>
            <a:ext cx="5015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Write python !!!	</a:t>
            </a:r>
            <a:endParaRPr lang="fr-FR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707007" y="1311953"/>
            <a:ext cx="8412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 Write a program that say "valid" if a number </a:t>
            </a:r>
            <a:r>
              <a:rPr lang="en-US" sz="2400" u="sng" dirty="0"/>
              <a:t>entered by keyboard</a:t>
            </a:r>
          </a:p>
          <a:p>
            <a:pPr algn="ctr"/>
            <a:r>
              <a:rPr lang="en-US" sz="2400" dirty="0"/>
              <a:t>if </a:t>
            </a:r>
            <a:r>
              <a:rPr lang="en-US" sz="2400" b="1" dirty="0"/>
              <a:t>lower than 0 or between 10 and 15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89270" y="4777376"/>
            <a:ext cx="52519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must use 2 variable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one to store if number of lower than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one to store if between 10 and 15</a:t>
            </a:r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4392"/>
          <a:stretch/>
        </p:blipFill>
        <p:spPr>
          <a:xfrm>
            <a:off x="2361569" y="5004994"/>
            <a:ext cx="1192972" cy="1114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39726" y="4777376"/>
            <a:ext cx="7201495" cy="1731026"/>
          </a:xfrm>
          <a:prstGeom prst="rect">
            <a:avLst/>
          </a:prstGeom>
          <a:noFill/>
          <a:ln>
            <a:solidFill>
              <a:srgbClr val="FE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2370568"/>
            <a:ext cx="5826034" cy="193899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number=</a:t>
            </a:r>
            <a:r>
              <a:rPr lang="en-US" sz="2400" dirty="0" err="1"/>
              <a:t>int</a:t>
            </a:r>
            <a:r>
              <a:rPr lang="en-US" sz="2400" dirty="0"/>
              <a:t>(input("Enter a number</a:t>
            </a:r>
            <a:r>
              <a:rPr lang="en-US" sz="2400" dirty="0" smtClean="0"/>
              <a:t>"))</a:t>
            </a:r>
          </a:p>
          <a:p>
            <a:endParaRPr lang="en-US" sz="2400" dirty="0"/>
          </a:p>
          <a:p>
            <a:r>
              <a:rPr lang="en-US" sz="2400" dirty="0"/>
              <a:t>if number&lt;0 or number&gt;10 and number&lt;15:</a:t>
            </a:r>
          </a:p>
          <a:p>
            <a:r>
              <a:rPr lang="en-US" sz="2400" dirty="0"/>
              <a:t>    </a:t>
            </a:r>
            <a:r>
              <a:rPr lang="en-US" sz="2400" dirty="0" smtClean="0"/>
              <a:t>    print</a:t>
            </a:r>
            <a:r>
              <a:rPr lang="en-US" sz="2400" dirty="0"/>
              <a:t>("valid")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098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41196" y="180853"/>
            <a:ext cx="5015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Write python !!!	</a:t>
            </a:r>
            <a:endParaRPr lang="fr-FR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537371" y="1300775"/>
            <a:ext cx="2520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1 - Enter a number</a:t>
            </a:r>
          </a:p>
          <a:p>
            <a:endParaRPr lang="en-US" sz="2400" dirty="0"/>
          </a:p>
          <a:p>
            <a:r>
              <a:rPr lang="en-US" sz="2400" dirty="0"/>
              <a:t>2 - Display: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7142" y="2501104"/>
            <a:ext cx="618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</a:t>
            </a:r>
            <a:r>
              <a:rPr lang="en-US" sz="2400" b="1" dirty="0"/>
              <a:t>to low</a:t>
            </a:r>
            <a:r>
              <a:rPr lang="en-US" sz="2400" dirty="0"/>
              <a:t>” if the number displayed is lower than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7792" y="2971868"/>
            <a:ext cx="5099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</a:t>
            </a:r>
            <a:r>
              <a:rPr lang="en-US" sz="2400" b="1" dirty="0"/>
              <a:t>Good job</a:t>
            </a:r>
            <a:r>
              <a:rPr lang="en-US" sz="2400" dirty="0"/>
              <a:t>” if the number is equal to 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569" y="3493507"/>
            <a:ext cx="5418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</a:t>
            </a:r>
            <a:r>
              <a:rPr lang="en-US" sz="2400" b="1" dirty="0"/>
              <a:t>To high</a:t>
            </a:r>
            <a:r>
              <a:rPr lang="en-US" sz="2400" dirty="0"/>
              <a:t>” is the number is greater than 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17336" y="4914440"/>
            <a:ext cx="4401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must use 3 boolean variables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95" y="4449645"/>
            <a:ext cx="1247775" cy="11144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37371" y="4199079"/>
            <a:ext cx="6882332" cy="1892389"/>
          </a:xfrm>
          <a:prstGeom prst="rect">
            <a:avLst/>
          </a:prstGeom>
          <a:noFill/>
          <a:ln>
            <a:solidFill>
              <a:srgbClr val="FE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02583" y="1079042"/>
            <a:ext cx="4180114" cy="378565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number=</a:t>
            </a:r>
            <a:r>
              <a:rPr lang="en-US" sz="2400" dirty="0" err="1"/>
              <a:t>int</a:t>
            </a:r>
            <a:r>
              <a:rPr lang="en-US" sz="2400" dirty="0"/>
              <a:t>(input("Enter a number"))</a:t>
            </a:r>
          </a:p>
          <a:p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number&lt;1:</a:t>
            </a:r>
          </a:p>
          <a:p>
            <a:r>
              <a:rPr lang="en-US" sz="2400" dirty="0"/>
              <a:t>   </a:t>
            </a:r>
            <a:r>
              <a:rPr lang="en-US" sz="2400" dirty="0" smtClean="0"/>
              <a:t>    </a:t>
            </a:r>
            <a:r>
              <a:rPr lang="en-US" sz="2400" dirty="0"/>
              <a:t>print("To low")</a:t>
            </a:r>
          </a:p>
          <a:p>
            <a:r>
              <a:rPr lang="en-US" sz="2400" dirty="0"/>
              <a:t>if number==1:</a:t>
            </a:r>
          </a:p>
          <a:p>
            <a:r>
              <a:rPr lang="en-US" sz="2400" dirty="0"/>
              <a:t>    </a:t>
            </a:r>
            <a:r>
              <a:rPr lang="en-US" sz="2400" dirty="0" smtClean="0"/>
              <a:t>   print</a:t>
            </a:r>
            <a:r>
              <a:rPr lang="en-US" sz="2400" dirty="0"/>
              <a:t>("Good job")</a:t>
            </a:r>
          </a:p>
          <a:p>
            <a:r>
              <a:rPr lang="en-US" sz="2400" dirty="0"/>
              <a:t>if number&gt;10:</a:t>
            </a:r>
          </a:p>
          <a:p>
            <a:r>
              <a:rPr lang="en-US" sz="2400" dirty="0"/>
              <a:t>    </a:t>
            </a:r>
            <a:r>
              <a:rPr lang="en-US" sz="2400" dirty="0" smtClean="0"/>
              <a:t>   print</a:t>
            </a:r>
            <a:r>
              <a:rPr lang="en-US" sz="2400" dirty="0"/>
              <a:t>("To high")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196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1039</Words>
  <Application>Microsoft Office PowerPoint</Application>
  <PresentationFormat>Widescreen</PresentationFormat>
  <Paragraphs>240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the possible values of X to print “hello" ?</dc:title>
  <dc:creator>Hugo Pelletier</dc:creator>
  <cp:lastModifiedBy>RADY.DOEURN</cp:lastModifiedBy>
  <cp:revision>40</cp:revision>
  <dcterms:created xsi:type="dcterms:W3CDTF">2020-09-04T02:25:21Z</dcterms:created>
  <dcterms:modified xsi:type="dcterms:W3CDTF">2023-06-30T11:29:42Z</dcterms:modified>
</cp:coreProperties>
</file>