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70" r:id="rId4"/>
    <p:sldId id="274" r:id="rId5"/>
    <p:sldId id="279" r:id="rId6"/>
    <p:sldId id="278" r:id="rId7"/>
    <p:sldId id="266" r:id="rId8"/>
    <p:sldId id="289" r:id="rId9"/>
    <p:sldId id="290" r:id="rId10"/>
    <p:sldId id="291" r:id="rId11"/>
    <p:sldId id="284" r:id="rId12"/>
    <p:sldId id="277" r:id="rId13"/>
    <p:sldId id="281" r:id="rId14"/>
    <p:sldId id="268" r:id="rId15"/>
    <p:sldId id="282" r:id="rId16"/>
    <p:sldId id="283" r:id="rId17"/>
    <p:sldId id="275" r:id="rId18"/>
    <p:sldId id="286" r:id="rId19"/>
    <p:sldId id="280" r:id="rId20"/>
    <p:sldId id="287" r:id="rId21"/>
    <p:sldId id="285" r:id="rId22"/>
    <p:sldId id="288" r:id="rId23"/>
    <p:sldId id="262" r:id="rId24"/>
    <p:sldId id="256" r:id="rId25"/>
    <p:sldId id="258" r:id="rId26"/>
    <p:sldId id="257" r:id="rId27"/>
    <p:sldId id="259" r:id="rId28"/>
    <p:sldId id="260" r:id="rId29"/>
    <p:sldId id="261" r:id="rId30"/>
    <p:sldId id="263" r:id="rId31"/>
    <p:sldId id="292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C8E"/>
    <a:srgbClr val="FF4343"/>
    <a:srgbClr val="FF9393"/>
    <a:srgbClr val="334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8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8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5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0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7506-D6F5-40D8-9A87-5D837BD99D2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7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694" y="72483"/>
            <a:ext cx="1124556" cy="9028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118808" y="3815634"/>
            <a:ext cx="3754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VC2 2020</a:t>
            </a:r>
            <a:endParaRPr lang="en-US" sz="7200" b="1" dirty="0">
              <a:solidFill>
                <a:srgbClr val="FF0000"/>
              </a:solidFill>
            </a:endParaRP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80" y="161149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8719" y="161149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nion checkli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631" y="1768124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9442" y="5804567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5732" y="5804567"/>
            <a:ext cx="843710" cy="702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4006" y="5804567"/>
            <a:ext cx="843710" cy="7024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524" y="1768124"/>
            <a:ext cx="1529390" cy="19091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8570" y="5804567"/>
            <a:ext cx="843710" cy="7024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3134" y="5804567"/>
            <a:ext cx="843710" cy="7024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33809" y="5051995"/>
            <a:ext cx="42930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D4C8E"/>
                </a:solidFill>
              </a:rPr>
              <a:t>KICK OFF – MONDAY JUL 6</a:t>
            </a:r>
            <a:endParaRPr lang="en-US" sz="3000" dirty="0">
              <a:solidFill>
                <a:srgbClr val="FD4C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74485"/>
            <a:ext cx="36013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PROJECT</a:t>
            </a:r>
          </a:p>
          <a:p>
            <a:pPr algn="ctr"/>
            <a:r>
              <a:rPr lang="en-US" sz="5000" dirty="0" smtClean="0"/>
              <a:t>MANAGER</a:t>
            </a:r>
            <a:endParaRPr lang="en-US" sz="5000" dirty="0"/>
          </a:p>
        </p:txBody>
      </p:sp>
      <p:sp>
        <p:nvSpPr>
          <p:cNvPr id="3" name="TextBox 2"/>
          <p:cNvSpPr txBox="1"/>
          <p:nvPr/>
        </p:nvSpPr>
        <p:spPr>
          <a:xfrm>
            <a:off x="3712433" y="1065211"/>
            <a:ext cx="28578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Issues monitoring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3825912" y="2398224"/>
            <a:ext cx="31879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Technical assistance</a:t>
            </a:r>
            <a:endParaRPr lang="en-US" sz="3000" dirty="0"/>
          </a:p>
        </p:txBody>
      </p:sp>
      <p:pic>
        <p:nvPicPr>
          <p:cNvPr id="8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1" y="864304"/>
            <a:ext cx="1790753" cy="29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26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514" y="1226307"/>
            <a:ext cx="7292758" cy="5631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4626" y="0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PLANNING</a:t>
            </a:r>
            <a:endParaRPr lang="en-US" sz="4000" b="1" dirty="0">
              <a:solidFill>
                <a:srgbClr val="FD4C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4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6728" y="1957885"/>
            <a:ext cx="1526431" cy="774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100" y="2106465"/>
            <a:ext cx="1479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 1</a:t>
            </a:r>
            <a:endParaRPr lang="en-US" sz="2000" dirty="0"/>
          </a:p>
        </p:txBody>
      </p:sp>
      <p:sp>
        <p:nvSpPr>
          <p:cNvPr id="12" name="Down Arrow 11"/>
          <p:cNvSpPr/>
          <p:nvPr/>
        </p:nvSpPr>
        <p:spPr>
          <a:xfrm>
            <a:off x="2348543" y="1629404"/>
            <a:ext cx="540176" cy="1754341"/>
          </a:xfrm>
          <a:prstGeom prst="downArrow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43052" y="956827"/>
            <a:ext cx="951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Weekly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791882" y="1957885"/>
            <a:ext cx="1526431" cy="774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839254" y="2106465"/>
            <a:ext cx="1479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 2</a:t>
            </a:r>
            <a:endParaRPr lang="en-US" sz="2000" dirty="0"/>
          </a:p>
        </p:txBody>
      </p:sp>
      <p:sp>
        <p:nvSpPr>
          <p:cNvPr id="44" name="Down Arrow 43"/>
          <p:cNvSpPr/>
          <p:nvPr/>
        </p:nvSpPr>
        <p:spPr>
          <a:xfrm>
            <a:off x="4133697" y="1629404"/>
            <a:ext cx="540176" cy="1754341"/>
          </a:xfrm>
          <a:prstGeom prst="downArrow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77036" y="1965902"/>
            <a:ext cx="1526431" cy="774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624408" y="2114482"/>
            <a:ext cx="1479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 3</a:t>
            </a:r>
            <a:endParaRPr lang="en-US" sz="2000" dirty="0"/>
          </a:p>
        </p:txBody>
      </p:sp>
      <p:sp>
        <p:nvSpPr>
          <p:cNvPr id="47" name="Down Arrow 46"/>
          <p:cNvSpPr/>
          <p:nvPr/>
        </p:nvSpPr>
        <p:spPr>
          <a:xfrm>
            <a:off x="5918851" y="1637421"/>
            <a:ext cx="540176" cy="1754341"/>
          </a:xfrm>
          <a:prstGeom prst="downArrow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362190" y="1965902"/>
            <a:ext cx="1526431" cy="774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409562" y="2114482"/>
            <a:ext cx="1479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 4</a:t>
            </a:r>
            <a:endParaRPr lang="en-US" sz="2000" dirty="0"/>
          </a:p>
        </p:txBody>
      </p:sp>
      <p:sp>
        <p:nvSpPr>
          <p:cNvPr id="50" name="Down Arrow 49"/>
          <p:cNvSpPr/>
          <p:nvPr/>
        </p:nvSpPr>
        <p:spPr>
          <a:xfrm>
            <a:off x="7704005" y="1637421"/>
            <a:ext cx="540176" cy="1754341"/>
          </a:xfrm>
          <a:prstGeom prst="downArrow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154023" y="1990643"/>
            <a:ext cx="1526431" cy="774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201395" y="2139223"/>
            <a:ext cx="1479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 5</a:t>
            </a:r>
            <a:endParaRPr lang="en-US" sz="2000" dirty="0"/>
          </a:p>
        </p:txBody>
      </p:sp>
      <p:sp>
        <p:nvSpPr>
          <p:cNvPr id="53" name="Down Arrow 52"/>
          <p:cNvSpPr/>
          <p:nvPr/>
        </p:nvSpPr>
        <p:spPr>
          <a:xfrm>
            <a:off x="9495838" y="1662162"/>
            <a:ext cx="540176" cy="1754341"/>
          </a:xfrm>
          <a:prstGeom prst="downArrow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842734" y="977759"/>
            <a:ext cx="951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Weekly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13360" y="998927"/>
            <a:ext cx="951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Weekly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13042" y="1019859"/>
            <a:ext cx="951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Weekly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204875" y="1019859"/>
            <a:ext cx="951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Weekly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464486" y="775193"/>
            <a:ext cx="1572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Individual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 Presentation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11055292" y="1629403"/>
            <a:ext cx="540176" cy="17543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428452" y="1629403"/>
            <a:ext cx="540176" cy="17543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01748" y="1019859"/>
            <a:ext cx="985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Kick Off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153413" y="469451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MON, 6 JUL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561939" y="375083"/>
            <a:ext cx="1418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FRI, 14 AUG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561133" y="3846899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2</a:t>
            </a:r>
            <a:endParaRPr lang="en-US" sz="2500" dirty="0"/>
          </a:p>
        </p:txBody>
      </p:sp>
      <p:sp>
        <p:nvSpPr>
          <p:cNvPr id="95" name="TextBox 94"/>
          <p:cNvSpPr txBox="1"/>
          <p:nvPr/>
        </p:nvSpPr>
        <p:spPr>
          <a:xfrm>
            <a:off x="6210992" y="3843271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3</a:t>
            </a:r>
            <a:endParaRPr lang="en-US" sz="2500" dirty="0"/>
          </a:p>
        </p:txBody>
      </p:sp>
      <p:sp>
        <p:nvSpPr>
          <p:cNvPr id="96" name="TextBox 95"/>
          <p:cNvSpPr txBox="1"/>
          <p:nvPr/>
        </p:nvSpPr>
        <p:spPr>
          <a:xfrm>
            <a:off x="8189832" y="3939028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4</a:t>
            </a:r>
            <a:endParaRPr lang="en-US" sz="2500" dirty="0"/>
          </a:p>
        </p:txBody>
      </p:sp>
      <p:sp>
        <p:nvSpPr>
          <p:cNvPr id="97" name="TextBox 96"/>
          <p:cNvSpPr txBox="1"/>
          <p:nvPr/>
        </p:nvSpPr>
        <p:spPr>
          <a:xfrm>
            <a:off x="9876074" y="3963639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5</a:t>
            </a:r>
            <a:endParaRPr lang="en-US" sz="25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7681" y="3514990"/>
            <a:ext cx="843710" cy="702488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132706" y="3756317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1</a:t>
            </a:r>
            <a:endParaRPr lang="en-US" sz="25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8855" y="3492027"/>
            <a:ext cx="843710" cy="70248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4331" y="3501898"/>
            <a:ext cx="843710" cy="70248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13042" y="3528820"/>
            <a:ext cx="843710" cy="70248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0883" y="3587845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614" y="2307331"/>
            <a:ext cx="2870555" cy="774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0361" y="2494383"/>
            <a:ext cx="1479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 1</a:t>
            </a:r>
            <a:endParaRPr lang="en-US" sz="2000" dirty="0"/>
          </a:p>
        </p:txBody>
      </p:sp>
      <p:sp>
        <p:nvSpPr>
          <p:cNvPr id="12" name="Down Arrow 11"/>
          <p:cNvSpPr/>
          <p:nvPr/>
        </p:nvSpPr>
        <p:spPr>
          <a:xfrm>
            <a:off x="3121277" y="2126306"/>
            <a:ext cx="540176" cy="3113933"/>
          </a:xfrm>
          <a:prstGeom prst="downArrow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4" y="3376246"/>
            <a:ext cx="2870555" cy="129264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9510" y="5385994"/>
            <a:ext cx="843710" cy="702488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3661453" y="2307331"/>
            <a:ext cx="2870555" cy="774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357200" y="2494383"/>
            <a:ext cx="1737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 2..3</a:t>
            </a:r>
            <a:endParaRPr lang="en-US" sz="2000" dirty="0"/>
          </a:p>
        </p:txBody>
      </p:sp>
      <p:sp>
        <p:nvSpPr>
          <p:cNvPr id="68" name="Down Arrow 67"/>
          <p:cNvSpPr/>
          <p:nvPr/>
        </p:nvSpPr>
        <p:spPr>
          <a:xfrm>
            <a:off x="6548116" y="2126306"/>
            <a:ext cx="540176" cy="3113933"/>
          </a:xfrm>
          <a:prstGeom prst="downArrow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53" y="3376246"/>
            <a:ext cx="2870555" cy="129264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96349" y="5385994"/>
            <a:ext cx="843710" cy="702488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7240059" y="2307331"/>
            <a:ext cx="3296643" cy="774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935806" y="2494383"/>
            <a:ext cx="1737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 4..5</a:t>
            </a:r>
            <a:endParaRPr lang="en-US" sz="2000" dirty="0"/>
          </a:p>
        </p:txBody>
      </p:sp>
      <p:sp>
        <p:nvSpPr>
          <p:cNvPr id="76" name="Down Arrow 75"/>
          <p:cNvSpPr/>
          <p:nvPr/>
        </p:nvSpPr>
        <p:spPr>
          <a:xfrm>
            <a:off x="10840183" y="2120634"/>
            <a:ext cx="540176" cy="3113933"/>
          </a:xfrm>
          <a:prstGeom prst="downArrow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978" y="3749802"/>
            <a:ext cx="2870555" cy="1292641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74955" y="5385994"/>
            <a:ext cx="843710" cy="702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2184" y="3153747"/>
            <a:ext cx="1505158" cy="5238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3177906" y="266196"/>
            <a:ext cx="5710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A iteration- based process</a:t>
            </a:r>
            <a:endParaRPr lang="en-US" sz="4000" b="1" dirty="0">
              <a:solidFill>
                <a:srgbClr val="FD4C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2977" y="4468968"/>
            <a:ext cx="4906851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ITERATION 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3450340" y="3404928"/>
            <a:ext cx="321972" cy="1564783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25360" y="3227167"/>
            <a:ext cx="2261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BUGS FROM</a:t>
            </a:r>
          </a:p>
          <a:p>
            <a:pPr algn="ctr"/>
            <a:r>
              <a:rPr lang="en-US" b="1" dirty="0" smtClean="0"/>
              <a:t>PREVIOUS</a:t>
            </a:r>
            <a:r>
              <a:rPr lang="en-US" dirty="0" smtClean="0"/>
              <a:t>  ITERATION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5811" y="4859227"/>
            <a:ext cx="1027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WEEKLY</a:t>
            </a:r>
            <a:endParaRPr lang="en-US" sz="2000" b="1" dirty="0"/>
          </a:p>
        </p:txBody>
      </p:sp>
      <p:sp>
        <p:nvSpPr>
          <p:cNvPr id="10" name="Right Arrow 9"/>
          <p:cNvSpPr/>
          <p:nvPr/>
        </p:nvSpPr>
        <p:spPr>
          <a:xfrm>
            <a:off x="9434520" y="4785788"/>
            <a:ext cx="528034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647" y="4677519"/>
            <a:ext cx="611747" cy="6117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26487" y="4859227"/>
            <a:ext cx="109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BUGS TO FIX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327" y="2724797"/>
            <a:ext cx="473298" cy="473298"/>
          </a:xfrm>
          <a:prstGeom prst="rect">
            <a:avLst/>
          </a:prstGeom>
        </p:spPr>
      </p:pic>
      <p:sp>
        <p:nvSpPr>
          <p:cNvPr id="15" name="Left Brace 14"/>
          <p:cNvSpPr/>
          <p:nvPr/>
        </p:nvSpPr>
        <p:spPr>
          <a:xfrm rot="5400000">
            <a:off x="5890443" y="2791130"/>
            <a:ext cx="372294" cy="274206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240" y="2653047"/>
            <a:ext cx="390727" cy="39713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61275" y="3124652"/>
            <a:ext cx="170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FEATURES FOR </a:t>
            </a:r>
          </a:p>
          <a:p>
            <a:pPr algn="ctr"/>
            <a:r>
              <a:rPr lang="en-US" b="1" dirty="0" smtClean="0"/>
              <a:t>THIS</a:t>
            </a:r>
            <a:r>
              <a:rPr lang="en-US" dirty="0" smtClean="0"/>
              <a:t> ITERATION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34753" y="4698182"/>
            <a:ext cx="1136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KICK OFF</a:t>
            </a:r>
            <a:endParaRPr lang="en-US" sz="2000" b="1" dirty="0"/>
          </a:p>
        </p:txBody>
      </p:sp>
      <p:pic>
        <p:nvPicPr>
          <p:cNvPr id="18" name="Picture 2" descr="Image result for minion checkli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546" y="2855857"/>
            <a:ext cx="433605" cy="53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75094" y="2176176"/>
            <a:ext cx="518107" cy="6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767" y="3356774"/>
            <a:ext cx="491044" cy="81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4767" y="1438744"/>
            <a:ext cx="468307" cy="584597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7794546" y="4262787"/>
            <a:ext cx="540176" cy="1754341"/>
          </a:xfrm>
          <a:prstGeom prst="downArrow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2779" y="6034773"/>
            <a:ext cx="843710" cy="702488"/>
          </a:xfrm>
          <a:prstGeom prst="rect">
            <a:avLst/>
          </a:prstGeom>
        </p:spPr>
      </p:pic>
      <p:pic>
        <p:nvPicPr>
          <p:cNvPr id="23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34" y="3356774"/>
            <a:ext cx="491044" cy="81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371" y="2553192"/>
            <a:ext cx="468307" cy="58459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763931" y="181636"/>
            <a:ext cx="8189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2 meeting per week : kickoff + weekly</a:t>
            </a:r>
            <a:endParaRPr lang="en-US" sz="4000" b="1" dirty="0">
              <a:solidFill>
                <a:srgbClr val="FD4C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32" y="2566663"/>
            <a:ext cx="1017541" cy="127021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47976" y="167568"/>
            <a:ext cx="3656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The team leader</a:t>
            </a:r>
            <a:endParaRPr lang="en-US" sz="4000" b="1" dirty="0">
              <a:solidFill>
                <a:srgbClr val="FD4C8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00" y="2961752"/>
            <a:ext cx="742707" cy="875128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2271432" y="1750101"/>
            <a:ext cx="556174" cy="471739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32050" y="1547445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Changes every week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4267932" y="2070665"/>
            <a:ext cx="2570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 smtClean="0"/>
              <a:t>Everyone</a:t>
            </a:r>
            <a:r>
              <a:rPr lang="en-US" sz="2000" i="1" dirty="0" smtClean="0"/>
              <a:t> will be leader</a:t>
            </a:r>
            <a:endParaRPr lang="en-US" sz="20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046073" y="2732451"/>
            <a:ext cx="5550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the GitHub issues for the week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4141323" y="3331361"/>
            <a:ext cx="6580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Assign the </a:t>
            </a:r>
            <a:r>
              <a:rPr lang="en-US" sz="2000" i="1" u="sng" dirty="0" smtClean="0"/>
              <a:t>milestone</a:t>
            </a:r>
            <a:r>
              <a:rPr lang="en-US" sz="2000" i="1" dirty="0" smtClean="0"/>
              <a:t>, the </a:t>
            </a:r>
            <a:r>
              <a:rPr lang="en-US" sz="2000" i="1" u="sng" dirty="0" smtClean="0"/>
              <a:t>student</a:t>
            </a:r>
            <a:r>
              <a:rPr lang="en-US" sz="2000" i="1" dirty="0" smtClean="0"/>
              <a:t> and </a:t>
            </a:r>
            <a:r>
              <a:rPr lang="en-US" sz="2000" i="1" u="sng" dirty="0" smtClean="0"/>
              <a:t>monitor</a:t>
            </a:r>
            <a:r>
              <a:rPr lang="en-US" sz="2000" i="1" dirty="0" smtClean="0"/>
              <a:t> them every day</a:t>
            </a:r>
            <a:endParaRPr lang="en-US" sz="20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3046073" y="4169712"/>
            <a:ext cx="4395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Communicate with customer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4141323" y="4768622"/>
            <a:ext cx="4419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Plan the </a:t>
            </a:r>
            <a:r>
              <a:rPr lang="en-US" sz="2000" i="1" u="sng" dirty="0" smtClean="0"/>
              <a:t>meeting</a:t>
            </a:r>
            <a:r>
              <a:rPr lang="en-US" sz="2000" i="1" dirty="0" smtClean="0"/>
              <a:t>, send a list of </a:t>
            </a:r>
            <a:r>
              <a:rPr lang="en-US" sz="2000" i="1" u="sng" dirty="0" smtClean="0"/>
              <a:t>questions</a:t>
            </a:r>
            <a:endParaRPr lang="en-US" sz="2000" i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3032050" y="5468473"/>
            <a:ext cx="272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Lead the meeting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27300" y="6067383"/>
            <a:ext cx="5732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Demonstration – Q/A -  Minute meeting and work log</a:t>
            </a:r>
            <a:endParaRPr lang="en-US" sz="2000" i="1" u="sng" dirty="0"/>
          </a:p>
        </p:txBody>
      </p:sp>
    </p:spTree>
    <p:extLst>
      <p:ext uri="{BB962C8B-B14F-4D97-AF65-F5344CB8AC3E}">
        <p14:creationId xmlns:p14="http://schemas.microsoft.com/office/powerpoint/2010/main" val="33311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339225" y="289021"/>
            <a:ext cx="9836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The leader of the next week write the report</a:t>
            </a:r>
            <a:endParaRPr lang="en-US" sz="4000" b="1" dirty="0">
              <a:solidFill>
                <a:srgbClr val="FD4C8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08807" y="3028834"/>
            <a:ext cx="1628875" cy="1270217"/>
            <a:chOff x="554062" y="1931554"/>
            <a:chExt cx="1628875" cy="1270217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062" y="1931554"/>
              <a:ext cx="1017541" cy="1270217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230" y="2326643"/>
              <a:ext cx="742707" cy="875128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2752769" y="3206743"/>
            <a:ext cx="4906851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ITERATION 1 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12952" y="3562361"/>
            <a:ext cx="127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WEEKLY 1 </a:t>
            </a:r>
            <a:endParaRPr lang="en-US" sz="2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07" y="4897951"/>
            <a:ext cx="1741416" cy="1270217"/>
            <a:chOff x="554062" y="3800671"/>
            <a:chExt cx="1741416" cy="127021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062" y="3800671"/>
              <a:ext cx="1017541" cy="127021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2771" y="4195760"/>
              <a:ext cx="742707" cy="875128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2865311" y="5075860"/>
            <a:ext cx="3619896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ITERATION 2 </a:t>
            </a:r>
            <a:endParaRPr lang="en-US" sz="5000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071694" y="1828208"/>
            <a:ext cx="1132956" cy="883493"/>
            <a:chOff x="554062" y="1931554"/>
            <a:chExt cx="1628875" cy="127021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062" y="1931554"/>
              <a:ext cx="1017541" cy="1270217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230" y="2326643"/>
              <a:ext cx="742707" cy="875128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9395810" y="2103010"/>
            <a:ext cx="2244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Demonstration – Q/A 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974241" y="2664881"/>
            <a:ext cx="1230409" cy="897480"/>
            <a:chOff x="554062" y="3800671"/>
            <a:chExt cx="1741416" cy="1270217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062" y="3800671"/>
              <a:ext cx="1017541" cy="127021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2771" y="4195760"/>
              <a:ext cx="742707" cy="875128"/>
            </a:xfrm>
            <a:prstGeom prst="rect">
              <a:avLst/>
            </a:prstGeom>
          </p:spPr>
        </p:pic>
      </p:grpSp>
      <p:sp>
        <p:nvSpPr>
          <p:cNvPr id="37" name="Rectangle 36"/>
          <p:cNvSpPr/>
          <p:nvPr/>
        </p:nvSpPr>
        <p:spPr>
          <a:xfrm>
            <a:off x="9395809" y="2950959"/>
            <a:ext cx="2950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Minute meeting and work log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11277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297" y="2352852"/>
            <a:ext cx="2199665" cy="821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75478" y="1698857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MON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01709" y="1703458"/>
            <a:ext cx="71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TUES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37344" y="172462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WED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37837" y="1748408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THUR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478643" y="1703458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FRI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1857" y="2436758"/>
            <a:ext cx="1186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KICK OFF</a:t>
            </a:r>
          </a:p>
          <a:p>
            <a:pPr algn="ctr"/>
            <a:r>
              <a:rPr lang="en-US" sz="2000" b="1" dirty="0" smtClean="0"/>
              <a:t>MEETING</a:t>
            </a:r>
            <a:endParaRPr lang="en-US" sz="2000" b="1" dirty="0"/>
          </a:p>
        </p:txBody>
      </p:sp>
      <p:sp>
        <p:nvSpPr>
          <p:cNvPr id="62" name="Rectangle 61"/>
          <p:cNvSpPr/>
          <p:nvPr/>
        </p:nvSpPr>
        <p:spPr>
          <a:xfrm>
            <a:off x="345524" y="3428582"/>
            <a:ext cx="2199665" cy="821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52084" y="3512488"/>
            <a:ext cx="1186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TUTOR</a:t>
            </a:r>
          </a:p>
          <a:p>
            <a:pPr algn="ctr"/>
            <a:r>
              <a:rPr lang="en-US" sz="2000" b="1" dirty="0" smtClean="0"/>
              <a:t>MEETING</a:t>
            </a:r>
            <a:endParaRPr lang="en-US" sz="2000" b="1" dirty="0"/>
          </a:p>
        </p:txBody>
      </p:sp>
      <p:sp>
        <p:nvSpPr>
          <p:cNvPr id="76" name="Rectangle 75"/>
          <p:cNvSpPr/>
          <p:nvPr/>
        </p:nvSpPr>
        <p:spPr>
          <a:xfrm>
            <a:off x="2598794" y="2352852"/>
            <a:ext cx="2199665" cy="2961885"/>
          </a:xfrm>
          <a:prstGeom prst="rect">
            <a:avLst/>
          </a:prstGeom>
          <a:solidFill>
            <a:srgbClr val="FD4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966790" y="3408595"/>
            <a:ext cx="1463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GIT</a:t>
            </a:r>
          </a:p>
          <a:p>
            <a:pPr algn="ctr"/>
            <a:r>
              <a:rPr lang="en-US" sz="2000" b="1" dirty="0" smtClean="0"/>
              <a:t>WORKSHOP</a:t>
            </a:r>
            <a:endParaRPr lang="en-US" sz="2000" b="1" dirty="0"/>
          </a:p>
        </p:txBody>
      </p:sp>
      <p:sp>
        <p:nvSpPr>
          <p:cNvPr id="78" name="Rectangle 77"/>
          <p:cNvSpPr/>
          <p:nvPr/>
        </p:nvSpPr>
        <p:spPr>
          <a:xfrm>
            <a:off x="4905896" y="2312118"/>
            <a:ext cx="2199665" cy="3002619"/>
          </a:xfrm>
          <a:prstGeom prst="rect">
            <a:avLst/>
          </a:prstGeom>
          <a:solidFill>
            <a:srgbClr val="FD4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096630" y="3367860"/>
            <a:ext cx="1818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GITHUB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PROJECT</a:t>
            </a:r>
          </a:p>
          <a:p>
            <a:pPr algn="ctr"/>
            <a:r>
              <a:rPr lang="en-US" sz="2000" b="1" dirty="0" smtClean="0"/>
              <a:t>MANAGEMENT</a:t>
            </a:r>
            <a:endParaRPr lang="en-US" sz="2000" b="1" dirty="0"/>
          </a:p>
        </p:txBody>
      </p:sp>
      <p:sp>
        <p:nvSpPr>
          <p:cNvPr id="80" name="Rectangle 79"/>
          <p:cNvSpPr/>
          <p:nvPr/>
        </p:nvSpPr>
        <p:spPr>
          <a:xfrm>
            <a:off x="2598794" y="5471121"/>
            <a:ext cx="2199665" cy="8218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265118" y="568198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QUIZZ</a:t>
            </a:r>
            <a:endParaRPr lang="en-US" sz="2000" b="1" dirty="0"/>
          </a:p>
        </p:txBody>
      </p:sp>
      <p:sp>
        <p:nvSpPr>
          <p:cNvPr id="82" name="Rectangle 81"/>
          <p:cNvSpPr/>
          <p:nvPr/>
        </p:nvSpPr>
        <p:spPr>
          <a:xfrm>
            <a:off x="9865726" y="5501174"/>
            <a:ext cx="2199665" cy="821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0372286" y="5585080"/>
            <a:ext cx="1186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WEEKLY</a:t>
            </a:r>
          </a:p>
          <a:p>
            <a:pPr algn="ctr"/>
            <a:r>
              <a:rPr lang="en-US" sz="2000" b="1" dirty="0" smtClean="0"/>
              <a:t>MEETING</a:t>
            </a:r>
            <a:endParaRPr lang="en-US" sz="2000" b="1" dirty="0"/>
          </a:p>
        </p:txBody>
      </p:sp>
      <p:sp>
        <p:nvSpPr>
          <p:cNvPr id="86" name="Rectangle 85"/>
          <p:cNvSpPr/>
          <p:nvPr/>
        </p:nvSpPr>
        <p:spPr>
          <a:xfrm>
            <a:off x="7319038" y="2312118"/>
            <a:ext cx="2229849" cy="4010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865725" y="2312117"/>
            <a:ext cx="2163007" cy="3033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932538" y="5471121"/>
            <a:ext cx="2199665" cy="8218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146015" y="5681988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QUIZZ REVIEW</a:t>
            </a:r>
            <a:endParaRPr lang="en-US" sz="20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770364" y="2499778"/>
            <a:ext cx="1509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ITERATION 1</a:t>
            </a:r>
            <a:endParaRPr lang="en-US" sz="20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844602" y="4103622"/>
            <a:ext cx="1282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DATABASE</a:t>
            </a:r>
          </a:p>
          <a:p>
            <a:pPr algn="ctr"/>
            <a:r>
              <a:rPr lang="en-US" sz="2000" b="1" dirty="0" smtClean="0"/>
              <a:t>&amp;</a:t>
            </a:r>
          </a:p>
          <a:p>
            <a:pPr algn="ctr"/>
            <a:r>
              <a:rPr lang="en-US" sz="2000" b="1" dirty="0" smtClean="0"/>
              <a:t>VIEWS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886105" y="158708"/>
            <a:ext cx="5996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Your planning for </a:t>
            </a:r>
            <a:r>
              <a:rPr lang="en-US" sz="4000" b="1" u="sng" dirty="0" smtClean="0">
                <a:solidFill>
                  <a:srgbClr val="FF0000"/>
                </a:solidFill>
              </a:rPr>
              <a:t>this</a:t>
            </a:r>
            <a:r>
              <a:rPr lang="en-US" sz="4000" b="1" dirty="0" smtClean="0">
                <a:solidFill>
                  <a:srgbClr val="FF0000"/>
                </a:solidFill>
              </a:rPr>
              <a:t> week</a:t>
            </a:r>
            <a:endParaRPr lang="en-US" sz="4000" b="1" dirty="0">
              <a:solidFill>
                <a:srgbClr val="FD4C8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2267" y="2312117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7,30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-54314" y="461145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1;00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318495" y="4627507"/>
            <a:ext cx="2199665" cy="821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4094" y="4684486"/>
            <a:ext cx="1224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PROJECTS</a:t>
            </a:r>
          </a:p>
          <a:p>
            <a:pPr algn="ctr"/>
            <a:r>
              <a:rPr lang="en-US" sz="2000" b="1" dirty="0" smtClean="0"/>
              <a:t>MEETING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944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23426" y="253290"/>
            <a:ext cx="3260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66CC"/>
                </a:solidFill>
              </a:rPr>
              <a:t>GIT TRAINING</a:t>
            </a:r>
            <a:endParaRPr lang="en-US" sz="4000" b="1" dirty="0">
              <a:solidFill>
                <a:srgbClr val="FF66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998" y="4069297"/>
            <a:ext cx="2776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YOU HAVE GIT ON YOU MACHINE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044247" y="4069297"/>
            <a:ext cx="2776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YOU HAVE GITLENS</a:t>
            </a:r>
          </a:p>
          <a:p>
            <a:pPr algn="ctr"/>
            <a:r>
              <a:rPr lang="en-US" sz="2000" dirty="0" smtClean="0"/>
              <a:t>VSCODE EXTENSION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98" y="2628290"/>
            <a:ext cx="1152525" cy="115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972" y="25616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939" y="2628290"/>
            <a:ext cx="989424" cy="9894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12850" y="4069297"/>
            <a:ext cx="2776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000" dirty="0" smtClean="0"/>
              <a:t>YOU HAVE A GIT</a:t>
            </a:r>
          </a:p>
          <a:p>
            <a:pPr lvl="1" algn="ctr"/>
            <a:r>
              <a:rPr lang="en-US" sz="2000" dirty="0" smtClean="0"/>
              <a:t>ACCOUNT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53799" y="1222600"/>
            <a:ext cx="2776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WHAT YOU NEED :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2650" y="2566781"/>
            <a:ext cx="1171575" cy="11715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35630" y="4069297"/>
            <a:ext cx="2776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000" b="1" dirty="0" smtClean="0"/>
              <a:t>YOU READ THE GIT</a:t>
            </a:r>
          </a:p>
          <a:p>
            <a:pPr lvl="1" algn="ctr"/>
            <a:r>
              <a:rPr lang="en-US" sz="2000" b="1" dirty="0" smtClean="0"/>
              <a:t>SLIDES BEFORE TOMORROW 7 AM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72855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23426" y="253290"/>
            <a:ext cx="3260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66CC"/>
                </a:solidFill>
              </a:rPr>
              <a:t>GIT TRAINING</a:t>
            </a:r>
            <a:endParaRPr lang="en-US" sz="4000" b="1" dirty="0">
              <a:solidFill>
                <a:srgbClr val="FF66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4986" y="1219872"/>
            <a:ext cx="386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WHAT YOU WILL LEARN 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18" y="2001788"/>
            <a:ext cx="6143625" cy="448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469" y="359659"/>
            <a:ext cx="601517" cy="6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9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3500" y="5050301"/>
            <a:ext cx="9233790" cy="88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VC2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79" y="688239"/>
            <a:ext cx="1198763" cy="1218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3500" y="2079174"/>
            <a:ext cx="1709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MON</a:t>
            </a:r>
          </a:p>
          <a:p>
            <a:pPr algn="ctr"/>
            <a:r>
              <a:rPr lang="en-US" sz="3200" dirty="0" smtClean="0"/>
              <a:t>JULY 6</a:t>
            </a:r>
          </a:p>
          <a:p>
            <a:pPr algn="ctr"/>
            <a:r>
              <a:rPr lang="en-US" sz="3200" b="1" dirty="0" smtClean="0"/>
              <a:t>KICK OFF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33852" y="2217617"/>
            <a:ext cx="21996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5 WEEKS</a:t>
            </a:r>
          </a:p>
          <a:p>
            <a:pPr algn="ctr"/>
            <a:r>
              <a:rPr lang="en-US" sz="3200" b="1" dirty="0" smtClean="0"/>
              <a:t>ITERATIONS</a:t>
            </a:r>
            <a:endParaRPr lang="en-US" sz="3200" b="1" dirty="0"/>
          </a:p>
        </p:txBody>
      </p:sp>
      <p:sp>
        <p:nvSpPr>
          <p:cNvPr id="15" name="Left Brace 14"/>
          <p:cNvSpPr/>
          <p:nvPr/>
        </p:nvSpPr>
        <p:spPr>
          <a:xfrm rot="5400000">
            <a:off x="1957114" y="3884532"/>
            <a:ext cx="416632" cy="145394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479313" y="2036887"/>
            <a:ext cx="2156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FRI </a:t>
            </a:r>
          </a:p>
          <a:p>
            <a:pPr algn="ctr"/>
            <a:r>
              <a:rPr lang="en-US" sz="3200" dirty="0" smtClean="0"/>
              <a:t>AUG 14</a:t>
            </a:r>
          </a:p>
          <a:p>
            <a:pPr algn="ctr"/>
            <a:r>
              <a:rPr lang="en-US" sz="3200" b="1" dirty="0" smtClean="0"/>
              <a:t>FINAL PRES</a:t>
            </a:r>
            <a:endParaRPr lang="en-US" sz="3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2573" y="828415"/>
            <a:ext cx="1502200" cy="12507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112" y="688239"/>
            <a:ext cx="1198763" cy="1218414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 rot="5400000">
            <a:off x="5717949" y="1980632"/>
            <a:ext cx="416632" cy="526174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9354137" y="3884532"/>
            <a:ext cx="416632" cy="145394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08249" y="253290"/>
            <a:ext cx="4091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66CC"/>
                </a:solidFill>
              </a:rPr>
              <a:t>GITHUB TRAINING</a:t>
            </a:r>
            <a:endParaRPr lang="en-US" sz="4000" b="1" dirty="0">
              <a:solidFill>
                <a:srgbClr val="FF66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4986" y="1219872"/>
            <a:ext cx="386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WHAT YOU WILL LEARN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85618" y="2634392"/>
            <a:ext cx="619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to </a:t>
            </a:r>
            <a:r>
              <a:rPr lang="en-US" sz="2000" b="1" dirty="0" smtClean="0"/>
              <a:t>create</a:t>
            </a:r>
            <a:r>
              <a:rPr lang="en-US" sz="2000" dirty="0" smtClean="0"/>
              <a:t> an issue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85619" y="3216253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to </a:t>
            </a:r>
            <a:r>
              <a:rPr lang="en-US" sz="2000" b="1" dirty="0" smtClean="0"/>
              <a:t>monitor</a:t>
            </a:r>
            <a:r>
              <a:rPr lang="en-US" sz="2000" dirty="0" smtClean="0"/>
              <a:t> an issue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06720" y="3923847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to </a:t>
            </a:r>
            <a:r>
              <a:rPr lang="en-US" sz="2000" b="1" dirty="0" smtClean="0"/>
              <a:t>link  GIT commit to this </a:t>
            </a:r>
            <a:r>
              <a:rPr lang="en-US" sz="2000" dirty="0" smtClean="0"/>
              <a:t> issue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06720" y="4560800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to interact with customer using the issue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06720" y="5013247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to define a </a:t>
            </a:r>
            <a:r>
              <a:rPr lang="en-US" sz="2000" b="1" dirty="0" smtClean="0"/>
              <a:t>milestone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7821" y="5554833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to view the </a:t>
            </a:r>
            <a:r>
              <a:rPr lang="en-US" sz="2000" b="1" dirty="0" smtClean="0"/>
              <a:t>developer statistics</a:t>
            </a:r>
            <a:endParaRPr lang="en-US" sz="2000" b="1" dirty="0"/>
          </a:p>
        </p:txBody>
      </p:sp>
      <p:sp>
        <p:nvSpPr>
          <p:cNvPr id="3" name="Left Brace 2"/>
          <p:cNvSpPr/>
          <p:nvPr/>
        </p:nvSpPr>
        <p:spPr>
          <a:xfrm>
            <a:off x="3596598" y="2389386"/>
            <a:ext cx="267286" cy="9706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06087" y="2325638"/>
            <a:ext cx="2114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Assignee</a:t>
            </a:r>
          </a:p>
          <a:p>
            <a:r>
              <a:rPr lang="en-US" sz="2000" dirty="0" smtClean="0"/>
              <a:t>Type</a:t>
            </a:r>
          </a:p>
          <a:p>
            <a:r>
              <a:rPr lang="en-US" sz="2000" dirty="0" smtClean="0"/>
              <a:t>Milestone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27821" y="6191786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to filter the list of issues</a:t>
            </a:r>
            <a:endParaRPr lang="en-US" sz="20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317" y="362835"/>
            <a:ext cx="510924" cy="51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13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297" y="2352852"/>
            <a:ext cx="2199665" cy="1403222"/>
          </a:xfrm>
          <a:prstGeom prst="rect">
            <a:avLst/>
          </a:prstGeom>
          <a:solidFill>
            <a:srgbClr val="FD4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75478" y="1698857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MON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01709" y="1703458"/>
            <a:ext cx="71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TUES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37344" y="172462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WED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37837" y="1748408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THUR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478643" y="1703458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FRI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1233" y="2558338"/>
            <a:ext cx="1527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CLEAN CODE</a:t>
            </a:r>
          </a:p>
          <a:p>
            <a:pPr algn="ctr"/>
            <a:r>
              <a:rPr lang="en-US" sz="2000" b="1" dirty="0" smtClean="0"/>
              <a:t>WORSKHOP</a:t>
            </a:r>
            <a:endParaRPr lang="en-US" sz="2000" b="1" dirty="0"/>
          </a:p>
        </p:txBody>
      </p:sp>
      <p:sp>
        <p:nvSpPr>
          <p:cNvPr id="82" name="Rectangle 81"/>
          <p:cNvSpPr/>
          <p:nvPr/>
        </p:nvSpPr>
        <p:spPr>
          <a:xfrm>
            <a:off x="9865726" y="5501174"/>
            <a:ext cx="2199665" cy="821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0372286" y="5585080"/>
            <a:ext cx="1186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WEEKLY</a:t>
            </a:r>
          </a:p>
          <a:p>
            <a:pPr algn="ctr"/>
            <a:r>
              <a:rPr lang="en-US" sz="2000" b="1" dirty="0" smtClean="0"/>
              <a:t>MEETING</a:t>
            </a:r>
            <a:endParaRPr lang="en-US" sz="2000" b="1" dirty="0"/>
          </a:p>
        </p:txBody>
      </p:sp>
      <p:sp>
        <p:nvSpPr>
          <p:cNvPr id="86" name="Rectangle 85"/>
          <p:cNvSpPr/>
          <p:nvPr/>
        </p:nvSpPr>
        <p:spPr>
          <a:xfrm>
            <a:off x="7319038" y="2312118"/>
            <a:ext cx="2229849" cy="4010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865725" y="2312117"/>
            <a:ext cx="2163007" cy="3033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16988" y="190731"/>
            <a:ext cx="633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Your planning for </a:t>
            </a:r>
            <a:r>
              <a:rPr lang="en-US" sz="4000" b="1" u="sng" dirty="0" smtClean="0">
                <a:solidFill>
                  <a:srgbClr val="FF0000"/>
                </a:solidFill>
              </a:rPr>
              <a:t>NEXT </a:t>
            </a:r>
            <a:r>
              <a:rPr lang="en-US" sz="4000" b="1" dirty="0" smtClean="0">
                <a:solidFill>
                  <a:srgbClr val="FF0000"/>
                </a:solidFill>
              </a:rPr>
              <a:t>week</a:t>
            </a:r>
            <a:endParaRPr lang="en-US" sz="4000" b="1" dirty="0">
              <a:solidFill>
                <a:srgbClr val="FD4C8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2267" y="2312117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7,30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2638085" y="2348581"/>
            <a:ext cx="2199665" cy="1403222"/>
          </a:xfrm>
          <a:prstGeom prst="rect">
            <a:avLst/>
          </a:prstGeom>
          <a:solidFill>
            <a:srgbClr val="FD4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006402" y="2554067"/>
            <a:ext cx="1463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AWS</a:t>
            </a:r>
          </a:p>
          <a:p>
            <a:pPr algn="ctr"/>
            <a:r>
              <a:rPr lang="en-US" sz="2000" b="1" dirty="0" smtClean="0"/>
              <a:t>WORSKHOP</a:t>
            </a:r>
            <a:endParaRPr lang="en-US" sz="2000" b="1" dirty="0"/>
          </a:p>
        </p:txBody>
      </p:sp>
      <p:sp>
        <p:nvSpPr>
          <p:cNvPr id="35" name="Rectangle 34"/>
          <p:cNvSpPr/>
          <p:nvPr/>
        </p:nvSpPr>
        <p:spPr>
          <a:xfrm>
            <a:off x="382493" y="3796810"/>
            <a:ext cx="2163007" cy="26461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636170" y="3796188"/>
            <a:ext cx="2163007" cy="26461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08092" y="2348580"/>
            <a:ext cx="2163007" cy="40938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215023" y="3714198"/>
            <a:ext cx="68122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 smtClean="0"/>
              <a:t>ITERATION 2</a:t>
            </a:r>
            <a:endParaRPr 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0554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402" y="2304463"/>
            <a:ext cx="9270631" cy="2456571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2303251" y="2177854"/>
            <a:ext cx="239151" cy="299641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 flipH="1">
            <a:off x="5975731" y="1717209"/>
            <a:ext cx="185518" cy="86238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07201" y="1271662"/>
            <a:ext cx="1922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Estimation of days</a:t>
            </a:r>
          </a:p>
          <a:p>
            <a:pPr algn="ctr"/>
            <a:r>
              <a:rPr lang="en-US" dirty="0" smtClean="0"/>
              <a:t>For 5 students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352897"/>
            <a:ext cx="218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Task to be performed</a:t>
            </a:r>
          </a:p>
          <a:p>
            <a:pPr algn="r"/>
            <a:r>
              <a:rPr lang="en-US" dirty="0" smtClean="0"/>
              <a:t>On Iteration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86105" y="158708"/>
            <a:ext cx="8559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How to read your project specification?</a:t>
            </a:r>
            <a:endParaRPr lang="en-US" sz="4000" b="1" dirty="0">
              <a:solidFill>
                <a:srgbClr val="FD4C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92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2128" y="3523692"/>
            <a:ext cx="8840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VC2 2020 </a:t>
            </a:r>
            <a:r>
              <a:rPr lang="en-US" sz="7200" b="1" dirty="0" smtClean="0">
                <a:solidFill>
                  <a:srgbClr val="FD4C8E"/>
                </a:solidFill>
              </a:rPr>
              <a:t>EVALUATION</a:t>
            </a:r>
            <a:endParaRPr lang="en-US" sz="7200" b="1" dirty="0">
              <a:solidFill>
                <a:srgbClr val="FD4C8E"/>
              </a:solidFill>
            </a:endParaRP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14" y="695066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56553" y="695066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nion check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65" y="851691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8091" y="2447283"/>
            <a:ext cx="1526431" cy="774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5463" y="2595863"/>
            <a:ext cx="1479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 1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945525" y="4932401"/>
            <a:ext cx="126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Evaluation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309906" y="2118802"/>
            <a:ext cx="540176" cy="1754341"/>
          </a:xfrm>
          <a:prstGeom prst="downArrow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04415" y="1446225"/>
            <a:ext cx="951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Weekly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96097" y="6016779"/>
            <a:ext cx="2321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FINAL GRADE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753245" y="2447283"/>
            <a:ext cx="1526431" cy="774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800617" y="2595863"/>
            <a:ext cx="1479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 2</a:t>
            </a:r>
            <a:endParaRPr lang="en-US" sz="2000" dirty="0"/>
          </a:p>
        </p:txBody>
      </p:sp>
      <p:sp>
        <p:nvSpPr>
          <p:cNvPr id="44" name="Down Arrow 43"/>
          <p:cNvSpPr/>
          <p:nvPr/>
        </p:nvSpPr>
        <p:spPr>
          <a:xfrm>
            <a:off x="4095060" y="2118802"/>
            <a:ext cx="540176" cy="1754341"/>
          </a:xfrm>
          <a:prstGeom prst="downArrow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38399" y="2455300"/>
            <a:ext cx="1526431" cy="774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585771" y="2603880"/>
            <a:ext cx="1479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 3</a:t>
            </a:r>
            <a:endParaRPr lang="en-US" sz="2000" dirty="0"/>
          </a:p>
        </p:txBody>
      </p:sp>
      <p:sp>
        <p:nvSpPr>
          <p:cNvPr id="47" name="Down Arrow 46"/>
          <p:cNvSpPr/>
          <p:nvPr/>
        </p:nvSpPr>
        <p:spPr>
          <a:xfrm>
            <a:off x="5880214" y="2126819"/>
            <a:ext cx="540176" cy="1754341"/>
          </a:xfrm>
          <a:prstGeom prst="downArrow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323553" y="2455300"/>
            <a:ext cx="1526431" cy="774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370925" y="2603880"/>
            <a:ext cx="1479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 4</a:t>
            </a:r>
            <a:endParaRPr lang="en-US" sz="2000" dirty="0"/>
          </a:p>
        </p:txBody>
      </p:sp>
      <p:sp>
        <p:nvSpPr>
          <p:cNvPr id="50" name="Down Arrow 49"/>
          <p:cNvSpPr/>
          <p:nvPr/>
        </p:nvSpPr>
        <p:spPr>
          <a:xfrm>
            <a:off x="7665368" y="2126819"/>
            <a:ext cx="540176" cy="1754341"/>
          </a:xfrm>
          <a:prstGeom prst="downArrow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115386" y="2480041"/>
            <a:ext cx="1526431" cy="774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62758" y="2628621"/>
            <a:ext cx="1479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 5</a:t>
            </a:r>
            <a:endParaRPr lang="en-US" sz="2000" dirty="0"/>
          </a:p>
        </p:txBody>
      </p:sp>
      <p:sp>
        <p:nvSpPr>
          <p:cNvPr id="53" name="Down Arrow 52"/>
          <p:cNvSpPr/>
          <p:nvPr/>
        </p:nvSpPr>
        <p:spPr>
          <a:xfrm>
            <a:off x="9457201" y="2151560"/>
            <a:ext cx="540176" cy="1754341"/>
          </a:xfrm>
          <a:prstGeom prst="downArrow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804097" y="1467157"/>
            <a:ext cx="951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Weekly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74723" y="1488325"/>
            <a:ext cx="951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Weekly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74405" y="1509257"/>
            <a:ext cx="951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Weekly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66238" y="1509257"/>
            <a:ext cx="951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Weekly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425849" y="1264591"/>
            <a:ext cx="1572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Individual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 Presentation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11016655" y="2118801"/>
            <a:ext cx="540176" cy="17543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389815" y="2118801"/>
            <a:ext cx="540176" cy="17543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63111" y="1509257"/>
            <a:ext cx="985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Kick Off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3730679" y="4932401"/>
            <a:ext cx="126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Evaluation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89251" y="4949439"/>
            <a:ext cx="126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Evaluation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74405" y="4949439"/>
            <a:ext cx="126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Evaluation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640291" y="4932401"/>
            <a:ext cx="126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Evaluation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007348" y="4949439"/>
            <a:ext cx="126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Evaluation</a:t>
            </a:r>
            <a:endParaRPr lang="en-US" sz="2000" dirty="0">
              <a:solidFill>
                <a:srgbClr val="334D5C"/>
              </a:solidFill>
            </a:endParaRPr>
          </a:p>
        </p:txBody>
      </p:sp>
      <p:sp>
        <p:nvSpPr>
          <p:cNvPr id="73" name="Left Brace 72"/>
          <p:cNvSpPr/>
          <p:nvPr/>
        </p:nvSpPr>
        <p:spPr>
          <a:xfrm rot="16200000">
            <a:off x="6446581" y="251803"/>
            <a:ext cx="420504" cy="106311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14776" y="958849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MON, 6 JUL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523302" y="864481"/>
            <a:ext cx="1418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FRI, 14 AUG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522496" y="4336297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2</a:t>
            </a:r>
            <a:endParaRPr lang="en-US" sz="2500" dirty="0"/>
          </a:p>
        </p:txBody>
      </p:sp>
      <p:sp>
        <p:nvSpPr>
          <p:cNvPr id="95" name="TextBox 94"/>
          <p:cNvSpPr txBox="1"/>
          <p:nvPr/>
        </p:nvSpPr>
        <p:spPr>
          <a:xfrm>
            <a:off x="6172355" y="4332669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3</a:t>
            </a:r>
            <a:endParaRPr lang="en-US" sz="2500" dirty="0"/>
          </a:p>
        </p:txBody>
      </p:sp>
      <p:sp>
        <p:nvSpPr>
          <p:cNvPr id="96" name="TextBox 95"/>
          <p:cNvSpPr txBox="1"/>
          <p:nvPr/>
        </p:nvSpPr>
        <p:spPr>
          <a:xfrm>
            <a:off x="8151195" y="44284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4</a:t>
            </a:r>
            <a:endParaRPr lang="en-US" sz="2500" dirty="0"/>
          </a:p>
        </p:txBody>
      </p:sp>
      <p:sp>
        <p:nvSpPr>
          <p:cNvPr id="97" name="TextBox 96"/>
          <p:cNvSpPr txBox="1"/>
          <p:nvPr/>
        </p:nvSpPr>
        <p:spPr>
          <a:xfrm>
            <a:off x="9837437" y="4453037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5</a:t>
            </a:r>
            <a:endParaRPr lang="en-US" sz="25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9044" y="4004388"/>
            <a:ext cx="843710" cy="702488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094069" y="4245715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1</a:t>
            </a:r>
            <a:endParaRPr lang="en-US" sz="25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00218" y="3981425"/>
            <a:ext cx="843710" cy="70248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5694" y="3991296"/>
            <a:ext cx="843710" cy="70248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74405" y="4018218"/>
            <a:ext cx="843710" cy="70248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72246" y="4077243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7066" y="5811005"/>
            <a:ext cx="2321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FINAL GRADE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6381708" y="1115617"/>
            <a:ext cx="638804" cy="8074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787" y="615834"/>
            <a:ext cx="1419225" cy="1771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6721" y="2430624"/>
            <a:ext cx="3019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Individual</a:t>
            </a:r>
          </a:p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 Presentation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9170" y="3796309"/>
            <a:ext cx="14478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/>
              <a:t>15 %</a:t>
            </a:r>
            <a:endParaRPr lang="en-US" sz="5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912505" y="1456821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2</a:t>
            </a:r>
            <a:endParaRPr lang="en-US" sz="2500" dirty="0"/>
          </a:p>
        </p:txBody>
      </p:sp>
      <p:sp>
        <p:nvSpPr>
          <p:cNvPr id="19" name="TextBox 18"/>
          <p:cNvSpPr txBox="1"/>
          <p:nvPr/>
        </p:nvSpPr>
        <p:spPr>
          <a:xfrm>
            <a:off x="4145290" y="1443322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3</a:t>
            </a:r>
            <a:endParaRPr lang="en-US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5467001" y="1512157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4</a:t>
            </a:r>
            <a:endParaRPr lang="en-US" sz="2500" dirty="0"/>
          </a:p>
        </p:txBody>
      </p:sp>
      <p:sp>
        <p:nvSpPr>
          <p:cNvPr id="21" name="TextBox 20"/>
          <p:cNvSpPr txBox="1"/>
          <p:nvPr/>
        </p:nvSpPr>
        <p:spPr>
          <a:xfrm>
            <a:off x="6738000" y="1477743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5</a:t>
            </a:r>
            <a:endParaRPr lang="en-US" sz="25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8645" y="1101949"/>
            <a:ext cx="843710" cy="7024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63670" y="134327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1</a:t>
            </a:r>
            <a:endParaRPr lang="en-US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2109434" y="2349471"/>
            <a:ext cx="3837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Iterations Grades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1373" y="3851220"/>
            <a:ext cx="14478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/>
              <a:t>85 %</a:t>
            </a:r>
            <a:endParaRPr lang="en-US" sz="5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22209" y="3150279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(IT1 +  IT2 + IT3 + TI4 + IT5)/5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0227" y="1101949"/>
            <a:ext cx="843710" cy="7024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18629" y="1101949"/>
            <a:ext cx="843710" cy="7024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0211" y="1101949"/>
            <a:ext cx="843710" cy="70248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2809" y="1101949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0254" y="5946855"/>
            <a:ext cx="31009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ITERATION GRADE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5910299" y="1480299"/>
            <a:ext cx="532292" cy="7677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095" y="959533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911221" y="209550"/>
            <a:ext cx="444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WEEK, ONE ITERATION GRADE IS GIVEN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6660" y="3389923"/>
            <a:ext cx="1204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PROJECT</a:t>
            </a:r>
          </a:p>
          <a:p>
            <a:pPr algn="ctr"/>
            <a:r>
              <a:rPr lang="en-US" b="1" dirty="0" smtClean="0"/>
              <a:t>MANAGER</a:t>
            </a:r>
            <a:endParaRPr lang="en-US" b="1" dirty="0"/>
          </a:p>
        </p:txBody>
      </p:sp>
      <p:pic>
        <p:nvPicPr>
          <p:cNvPr id="28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81934" y="959533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099657" y="3537396"/>
            <a:ext cx="127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CUSTOMER</a:t>
            </a:r>
            <a:endParaRPr lang="en-US" b="1" dirty="0"/>
          </a:p>
        </p:txBody>
      </p:sp>
      <p:pic>
        <p:nvPicPr>
          <p:cNvPr id="30" name="Picture 2" descr="Image result for minion check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846" y="1116158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8145240" y="3528422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TUTOR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705230" y="4287908"/>
            <a:ext cx="1303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/>
              <a:t>50%</a:t>
            </a:r>
            <a:endParaRPr lang="en-US" sz="5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216305" y="4287908"/>
            <a:ext cx="1303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/>
              <a:t>30%</a:t>
            </a:r>
            <a:endParaRPr lang="en-US" sz="5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914502" y="4287908"/>
            <a:ext cx="1303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/>
              <a:t>20%</a:t>
            </a:r>
            <a:endParaRPr lang="en-US" sz="5000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11221" y="5814909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122" y="528243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9083" y="3678594"/>
            <a:ext cx="33489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PROJECT MANAGER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2289" y="4404374"/>
            <a:ext cx="126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Evaluation</a:t>
            </a:r>
            <a:endParaRPr lang="en-US" sz="2000" dirty="0">
              <a:solidFill>
                <a:srgbClr val="334D5C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19350" y="5257800"/>
            <a:ext cx="0" cy="1600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87" y="733690"/>
            <a:ext cx="7681913" cy="53445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9083" y="302803"/>
            <a:ext cx="1303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/>
              <a:t>50%</a:t>
            </a:r>
            <a:endParaRPr lang="en-US" sz="50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6754" y="265845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3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5355" y="3674059"/>
            <a:ext cx="19979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CUSTOMER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2289" y="4404374"/>
            <a:ext cx="126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Evaluation</a:t>
            </a:r>
            <a:endParaRPr lang="en-US" sz="2000" dirty="0">
              <a:solidFill>
                <a:srgbClr val="334D5C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19350" y="5257800"/>
            <a:ext cx="0" cy="1600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31032" y="44132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784" y="1355394"/>
            <a:ext cx="7719708" cy="40110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4947" y="306458"/>
            <a:ext cx="1303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/>
              <a:t>30%</a:t>
            </a:r>
            <a:endParaRPr lang="en-US" sz="5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6754" y="265845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1976" y="3674059"/>
            <a:ext cx="12836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TUTOR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2289" y="4404374"/>
            <a:ext cx="126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Evaluation</a:t>
            </a:r>
            <a:endParaRPr lang="en-US" sz="2000" dirty="0">
              <a:solidFill>
                <a:srgbClr val="334D5C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19350" y="5257800"/>
            <a:ext cx="0" cy="1600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mage result for minion check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349" y="553754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54662" y="369137"/>
            <a:ext cx="1303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/>
              <a:t>20%</a:t>
            </a:r>
            <a:endParaRPr lang="en-US" sz="5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956" y="965910"/>
            <a:ext cx="8015288" cy="47900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6754" y="265845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0280" y="2955762"/>
            <a:ext cx="81952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Full time </a:t>
            </a:r>
            <a:r>
              <a:rPr lang="en-US" sz="4800" dirty="0"/>
              <a:t>during </a:t>
            </a:r>
            <a:r>
              <a:rPr lang="en-US" sz="4800" dirty="0" smtClean="0"/>
              <a:t>6 weeks</a:t>
            </a:r>
            <a:endParaRPr lang="en-US" sz="4800" dirty="0"/>
          </a:p>
          <a:p>
            <a:pPr algn="ctr"/>
            <a:r>
              <a:rPr lang="fr-FR" sz="4800" b="1" dirty="0" smtClean="0"/>
              <a:t>6 HOURS PER DAY</a:t>
            </a:r>
            <a:endParaRPr lang="en-US" sz="4800" b="1" dirty="0"/>
          </a:p>
          <a:p>
            <a:pPr algn="ctr"/>
            <a:endParaRPr lang="en-US" sz="4800" dirty="0" smtClean="0"/>
          </a:p>
          <a:p>
            <a:pPr algn="ctr"/>
            <a:r>
              <a:rPr lang="en-US" sz="4800" dirty="0" smtClean="0">
                <a:solidFill>
                  <a:srgbClr val="FD4C8E"/>
                </a:solidFill>
              </a:rPr>
              <a:t>From July to August 14</a:t>
            </a:r>
            <a:r>
              <a:rPr lang="en-US" sz="4800" baseline="30000" dirty="0" smtClean="0">
                <a:solidFill>
                  <a:srgbClr val="FD4C8E"/>
                </a:solidFill>
              </a:rPr>
              <a:t>th</a:t>
            </a:r>
            <a:r>
              <a:rPr lang="en-US" sz="4800" dirty="0" smtClean="0">
                <a:solidFill>
                  <a:srgbClr val="FD4C8E"/>
                </a:solidFill>
              </a:rPr>
              <a:t>  </a:t>
            </a:r>
            <a:endParaRPr lang="en-US" sz="4800" dirty="0">
              <a:solidFill>
                <a:srgbClr val="FD4C8E"/>
              </a:solidFill>
            </a:endParaRPr>
          </a:p>
        </p:txBody>
      </p:sp>
      <p:pic>
        <p:nvPicPr>
          <p:cNvPr id="5" name="Picture 2" descr="http://simpleicon.com/wp-content/uploads/clock-time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188" y="647396"/>
            <a:ext cx="1922774" cy="192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44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2065" y="3189926"/>
            <a:ext cx="2581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FF0000"/>
                </a:solidFill>
              </a:rPr>
              <a:t>FINAL</a:t>
            </a:r>
          </a:p>
          <a:p>
            <a:pPr algn="ctr"/>
            <a:r>
              <a:rPr lang="en-US" sz="3000" b="1" dirty="0" smtClean="0">
                <a:solidFill>
                  <a:srgbClr val="FF0000"/>
                </a:solidFill>
              </a:rPr>
              <a:t>PRESENTATION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8175" y="4404374"/>
            <a:ext cx="126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4D5C"/>
                </a:solidFill>
              </a:rPr>
              <a:t>Evaluation</a:t>
            </a:r>
            <a:endParaRPr lang="en-US" sz="2000" dirty="0">
              <a:solidFill>
                <a:srgbClr val="334D5C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95236" y="5257800"/>
            <a:ext cx="0" cy="1600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49" y="1166292"/>
            <a:ext cx="1541463" cy="19242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0" y="1287648"/>
            <a:ext cx="8404876" cy="432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676" y="1051932"/>
            <a:ext cx="1419225" cy="1771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8674" y="2866722"/>
            <a:ext cx="4199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FINAL INDIVIDUAL 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 Presentation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4047" y="4944529"/>
            <a:ext cx="3063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FD4C8E"/>
                </a:solidFill>
              </a:rPr>
              <a:t>AUG 14</a:t>
            </a:r>
            <a:endParaRPr lang="en-US" sz="7200" b="1" dirty="0">
              <a:solidFill>
                <a:srgbClr val="FD4C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94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2128" y="3523692"/>
            <a:ext cx="7217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VC2 2020 </a:t>
            </a:r>
            <a:r>
              <a:rPr lang="en-US" sz="7200" b="1" dirty="0" smtClean="0">
                <a:solidFill>
                  <a:srgbClr val="FD4C8E"/>
                </a:solidFill>
              </a:rPr>
              <a:t>GROUPS</a:t>
            </a:r>
            <a:endParaRPr lang="en-US" sz="7200" b="1" dirty="0">
              <a:solidFill>
                <a:srgbClr val="FD4C8E"/>
              </a:solidFill>
            </a:endParaRP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14" y="695066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56553" y="695066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nion check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65" y="851691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0157" y="2818189"/>
            <a:ext cx="10206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Experience the whole process of </a:t>
            </a:r>
            <a:r>
              <a:rPr lang="en-US" sz="3000" b="1" dirty="0"/>
              <a:t>development of an 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31065" y="669700"/>
            <a:ext cx="4031087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ANALYSIS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6858000" y="888641"/>
            <a:ext cx="4005329" cy="772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DESIGN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940157" y="5703264"/>
            <a:ext cx="4958365" cy="7727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COSTING/PLANNING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7495506" y="3755230"/>
            <a:ext cx="4533362" cy="7727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IMPLEMENTATION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1977330" y="4361576"/>
            <a:ext cx="4005329" cy="772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TEST</a:t>
            </a:r>
            <a:endParaRPr lang="en-US" sz="4400" dirty="0"/>
          </a:p>
        </p:txBody>
      </p:sp>
      <p:sp>
        <p:nvSpPr>
          <p:cNvPr id="11" name="Rectangle 10"/>
          <p:cNvSpPr/>
          <p:nvPr/>
        </p:nvSpPr>
        <p:spPr>
          <a:xfrm>
            <a:off x="6606863" y="5134309"/>
            <a:ext cx="4005329" cy="7727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DEPLOYMENT</a:t>
            </a:r>
            <a:endParaRPr lang="en-US" sz="4400" dirty="0"/>
          </a:p>
        </p:txBody>
      </p:sp>
      <p:sp>
        <p:nvSpPr>
          <p:cNvPr id="12" name="TextBox 11"/>
          <p:cNvSpPr txBox="1"/>
          <p:nvPr/>
        </p:nvSpPr>
        <p:spPr>
          <a:xfrm rot="989099">
            <a:off x="9216329" y="2173691"/>
            <a:ext cx="22697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ORDER ?</a:t>
            </a:r>
            <a:endParaRPr lang="en-US" dirty="0"/>
          </a:p>
        </p:txBody>
      </p:sp>
      <p:cxnSp>
        <p:nvCxnSpPr>
          <p:cNvPr id="13" name="Curved Connector 12"/>
          <p:cNvCxnSpPr>
            <a:stCxn id="12" idx="2"/>
          </p:cNvCxnSpPr>
          <p:nvPr/>
        </p:nvCxnSpPr>
        <p:spPr>
          <a:xfrm rot="5400000">
            <a:off x="9972895" y="2612373"/>
            <a:ext cx="402869" cy="2489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12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799" y="3306444"/>
            <a:ext cx="79252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Practice and use nearly what </a:t>
            </a:r>
            <a:r>
              <a:rPr lang="en-US" sz="3000" dirty="0" smtClean="0"/>
              <a:t>you learned </a:t>
            </a:r>
            <a:r>
              <a:rPr lang="en-US" sz="3000" dirty="0"/>
              <a:t>at PNC.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034" y="4197015"/>
            <a:ext cx="31055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CLEAN CODE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7161" y="708339"/>
            <a:ext cx="2191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LARAVEL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6828" y="5521682"/>
            <a:ext cx="2843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COMPOSER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5201" y="4748886"/>
            <a:ext cx="2952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BOOTSTRAP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18255" y="1616029"/>
            <a:ext cx="256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HTML/CSS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7782" y="5903110"/>
            <a:ext cx="1266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UML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7901" y="1833386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DB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03222" y="4740593"/>
            <a:ext cx="12266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solidFill>
                  <a:schemeClr val="accent1"/>
                </a:solidFill>
              </a:rPr>
              <a:t>UX</a:t>
            </a:r>
            <a:endParaRPr lang="en-US" sz="70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31564" y="186474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GIT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6203" y="2007392"/>
            <a:ext cx="3406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ENGINEERING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799" y="893440"/>
            <a:ext cx="11192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PHP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51850" y="6283645"/>
            <a:ext cx="17974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FOOTBALL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989099">
            <a:off x="8400716" y="2608130"/>
            <a:ext cx="2484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FIND THE  USELESS SKILL</a:t>
            </a:r>
            <a:endParaRPr lang="en-US" dirty="0"/>
          </a:p>
        </p:txBody>
      </p:sp>
      <p:cxnSp>
        <p:nvCxnSpPr>
          <p:cNvPr id="19" name="Curved Connector 18"/>
          <p:cNvCxnSpPr>
            <a:stCxn id="18" idx="2"/>
          </p:cNvCxnSpPr>
          <p:nvPr/>
        </p:nvCxnSpPr>
        <p:spPr>
          <a:xfrm rot="5400000">
            <a:off x="9264552" y="3046810"/>
            <a:ext cx="402868" cy="2489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59380" y="243914"/>
            <a:ext cx="3469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CODE IGNITER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27323" y="3921620"/>
            <a:ext cx="12482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AWS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77594" y="5898924"/>
            <a:ext cx="1978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GITHUB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90438" y="2366497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JS</a:t>
            </a:r>
            <a:endParaRPr 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2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2303" y="3772124"/>
            <a:ext cx="43561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Organize </a:t>
            </a:r>
            <a:r>
              <a:rPr lang="en-US" sz="3000" dirty="0" smtClean="0"/>
              <a:t>you work </a:t>
            </a:r>
            <a:r>
              <a:rPr lang="en-US" sz="3000" dirty="0"/>
              <a:t>in team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9621" y="3772124"/>
            <a:ext cx="21451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Self-learning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409" y="1499308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704" y="128829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Image result for ide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0" t="2770" r="21016" b="30678"/>
          <a:stretch/>
        </p:blipFill>
        <p:spPr bwMode="auto">
          <a:xfrm flipH="1">
            <a:off x="2940335" y="208748"/>
            <a:ext cx="718226" cy="78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8133" y="321198"/>
            <a:ext cx="1801165" cy="220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498" y="3688533"/>
            <a:ext cx="1790753" cy="29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321613" y="1949429"/>
            <a:ext cx="2207467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algn="ctr">
            <a:solidFill>
              <a:srgbClr val="22BBEA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22BBEA"/>
                </a:solidFill>
              </a:rPr>
              <a:t>Customer</a:t>
            </a:r>
            <a:endParaRPr lang="en-US" sz="2000" b="1" dirty="0">
              <a:solidFill>
                <a:srgbClr val="22BBEA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sz="1600" dirty="0"/>
              <a:t>Express needs 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3986034" y="4273966"/>
            <a:ext cx="3201845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algn="ctr">
            <a:solidFill>
              <a:srgbClr val="22BBEA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22BBEA"/>
                </a:solidFill>
              </a:rPr>
              <a:t>Project Manager</a:t>
            </a:r>
            <a:endParaRPr lang="en-US" sz="2000" b="1" dirty="0">
              <a:solidFill>
                <a:srgbClr val="22BBEA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Assign tasks to the development team.</a:t>
            </a:r>
          </a:p>
          <a:p>
            <a:pPr algn="l">
              <a:spcBef>
                <a:spcPct val="50000"/>
              </a:spcBef>
            </a:pPr>
            <a:r>
              <a:rPr lang="en-US" sz="1600" dirty="0"/>
              <a:t>Set deadline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Control the progress</a:t>
            </a:r>
          </a:p>
          <a:p>
            <a:pPr algn="l">
              <a:spcBef>
                <a:spcPct val="50000"/>
              </a:spcBef>
            </a:pPr>
            <a:r>
              <a:rPr lang="en-US" sz="1600" dirty="0"/>
              <a:t>Support technically the team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5893812" y="1809373"/>
            <a:ext cx="3096344" cy="17065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algn="ctr">
            <a:solidFill>
              <a:srgbClr val="22BBEA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22BBEA"/>
                </a:solidFill>
              </a:rPr>
              <a:t>Students Group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Developmen</a:t>
            </a:r>
            <a:r>
              <a:rPr lang="en-US" sz="1600" dirty="0"/>
              <a:t>t team of the virtual company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Manage thei</a:t>
            </a:r>
            <a:r>
              <a:rPr lang="en-US" sz="1600" dirty="0"/>
              <a:t>r “internal organization”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 flipH="1" flipV="1">
            <a:off x="4137688" y="1329904"/>
            <a:ext cx="1341014" cy="1"/>
          </a:xfrm>
          <a:prstGeom prst="line">
            <a:avLst/>
          </a:prstGeom>
          <a:noFill/>
          <a:ln w="57150">
            <a:solidFill>
              <a:srgbClr val="009999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>
            <a:off x="4808195" y="1588266"/>
            <a:ext cx="995462" cy="2592287"/>
          </a:xfrm>
          <a:prstGeom prst="line">
            <a:avLst/>
          </a:prstGeom>
          <a:noFill/>
          <a:ln w="57150">
            <a:solidFill>
              <a:srgbClr val="009999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 flipH="1" flipV="1">
            <a:off x="3299448" y="2956415"/>
            <a:ext cx="144016" cy="1224138"/>
          </a:xfrm>
          <a:prstGeom prst="line">
            <a:avLst/>
          </a:prstGeom>
          <a:noFill/>
          <a:ln w="57150">
            <a:solidFill>
              <a:srgbClr val="009999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2" descr="http://people.ucsc.edu/~wamai/minion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61" r="32068" b="8392"/>
          <a:stretch/>
        </p:blipFill>
        <p:spPr bwMode="auto">
          <a:xfrm>
            <a:off x="5885870" y="500301"/>
            <a:ext cx="3155146" cy="121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minion checklis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882" y="1588266"/>
            <a:ext cx="2071963" cy="256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ine 17"/>
          <p:cNvSpPr>
            <a:spLocks noChangeShapeType="1"/>
          </p:cNvSpPr>
          <p:nvPr/>
        </p:nvSpPr>
        <p:spPr bwMode="auto">
          <a:xfrm flipH="1" flipV="1">
            <a:off x="9144357" y="1918352"/>
            <a:ext cx="707819" cy="1398105"/>
          </a:xfrm>
          <a:prstGeom prst="line">
            <a:avLst/>
          </a:prstGeom>
          <a:noFill/>
          <a:ln w="57150">
            <a:solidFill>
              <a:srgbClr val="009999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8340008" y="4180553"/>
            <a:ext cx="2760955" cy="20005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algn="ctr">
            <a:solidFill>
              <a:srgbClr val="22BBEA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22BBEA"/>
                </a:solidFill>
              </a:rPr>
              <a:t>PNC Tutor</a:t>
            </a:r>
            <a:endParaRPr lang="en-US" sz="2000" b="1" dirty="0">
              <a:solidFill>
                <a:srgbClr val="22BBEA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sz="1600" dirty="0"/>
              <a:t>Observe and assess students behaviors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Work organization.</a:t>
            </a:r>
          </a:p>
          <a:p>
            <a:pPr algn="l">
              <a:spcBef>
                <a:spcPct val="50000"/>
              </a:spcBef>
            </a:pPr>
            <a:r>
              <a:rPr lang="en-US" sz="1600" dirty="0"/>
              <a:t>Support the team for organization and soft skills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025" y="3231745"/>
            <a:ext cx="6096000" cy="12854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on the student demonstration Expresses </a:t>
            </a:r>
            <a:r>
              <a:rPr lang="en-GB" sz="2000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what </a:t>
            </a:r>
            <a:r>
              <a:rPr lang="en-GB" sz="20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he does not </a:t>
            </a:r>
            <a:r>
              <a:rPr lang="en-GB" sz="2000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like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What </a:t>
            </a:r>
            <a:r>
              <a:rPr lang="en-GB" sz="20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needs to be updated for the next iteration</a:t>
            </a:r>
            <a:endParaRPr lang="en-US" sz="24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2" descr="Image result for ide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0" t="2770" r="21016" b="30678"/>
          <a:stretch/>
        </p:blipFill>
        <p:spPr bwMode="auto">
          <a:xfrm flipH="1">
            <a:off x="2692285" y="1331569"/>
            <a:ext cx="718226" cy="78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2712" y="1671078"/>
            <a:ext cx="1801165" cy="220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9827" y="3783107"/>
            <a:ext cx="36013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CUSTOMER</a:t>
            </a:r>
            <a:endParaRPr lang="en-US" sz="5000" dirty="0"/>
          </a:p>
        </p:txBody>
      </p:sp>
      <p:sp>
        <p:nvSpPr>
          <p:cNvPr id="3" name="TextBox 2"/>
          <p:cNvSpPr txBox="1"/>
          <p:nvPr/>
        </p:nvSpPr>
        <p:spPr>
          <a:xfrm>
            <a:off x="3712433" y="1065211"/>
            <a:ext cx="74131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Weekly </a:t>
            </a:r>
            <a:r>
              <a:rPr lang="en-GB" sz="3000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meeting</a:t>
            </a:r>
            <a:r>
              <a:rPr lang="en-GB" sz="30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on Friday or Saturday</a:t>
            </a:r>
            <a:r>
              <a:rPr lang="fr-FR" sz="30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3000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Monday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3825912" y="2398224"/>
            <a:ext cx="66411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She/He’s </a:t>
            </a:r>
            <a:r>
              <a:rPr lang="en-GB" sz="3000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the one who expresses the needs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866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6418" y="2121336"/>
            <a:ext cx="88907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TUTORS keeps observing students’ behaviour's when dealing with the customer</a:t>
            </a:r>
          </a:p>
          <a:p>
            <a:endParaRPr lang="en-US" dirty="0" smtClean="0"/>
          </a:p>
          <a:p>
            <a:pPr lvl="0"/>
            <a:r>
              <a:rPr lang="en-GB" dirty="0" smtClean="0"/>
              <a:t>How leader </a:t>
            </a:r>
            <a:r>
              <a:rPr lang="en-GB" b="1" dirty="0" smtClean="0"/>
              <a:t>communicate</a:t>
            </a:r>
            <a:r>
              <a:rPr lang="en-GB" dirty="0" smtClean="0"/>
              <a:t> with the customer </a:t>
            </a:r>
          </a:p>
          <a:p>
            <a:pPr lvl="0"/>
            <a:endParaRPr lang="en-US" dirty="0" smtClean="0"/>
          </a:p>
          <a:p>
            <a:pPr lvl="0"/>
            <a:r>
              <a:rPr lang="en-GB" dirty="0" smtClean="0"/>
              <a:t>How leader  </a:t>
            </a:r>
            <a:r>
              <a:rPr lang="en-GB" b="1" dirty="0" smtClean="0"/>
              <a:t>delegate</a:t>
            </a:r>
            <a:r>
              <a:rPr lang="en-GB" dirty="0" smtClean="0"/>
              <a:t> </a:t>
            </a:r>
            <a:r>
              <a:rPr lang="en-GB" b="1" dirty="0" smtClean="0"/>
              <a:t>the project task  </a:t>
            </a:r>
            <a:r>
              <a:rPr lang="en-GB" dirty="0" smtClean="0"/>
              <a:t>(between the leader and the members)</a:t>
            </a:r>
          </a:p>
          <a:p>
            <a:pPr lvl="0"/>
            <a:endParaRPr lang="en-US" dirty="0" smtClean="0"/>
          </a:p>
          <a:p>
            <a:pPr lvl="0"/>
            <a:r>
              <a:rPr lang="en-GB" dirty="0" smtClean="0"/>
              <a:t>How leader </a:t>
            </a:r>
            <a:r>
              <a:rPr lang="en-GB" b="1" dirty="0" smtClean="0"/>
              <a:t>manage</a:t>
            </a:r>
            <a:r>
              <a:rPr lang="en-GB" dirty="0" smtClean="0"/>
              <a:t> </a:t>
            </a:r>
            <a:r>
              <a:rPr lang="en-GB" b="1" dirty="0" smtClean="0"/>
              <a:t>tasks</a:t>
            </a:r>
            <a:r>
              <a:rPr lang="en-GB" dirty="0" smtClean="0"/>
              <a:t> and keep track on their project’s progression</a:t>
            </a:r>
          </a:p>
          <a:p>
            <a:pPr lvl="0"/>
            <a:endParaRPr lang="en-US" dirty="0" smtClean="0"/>
          </a:p>
          <a:p>
            <a:pPr lvl="0"/>
            <a:r>
              <a:rPr lang="en-GB" dirty="0" smtClean="0"/>
              <a:t>How students  </a:t>
            </a:r>
            <a:r>
              <a:rPr lang="en-GB" b="1" dirty="0" smtClean="0"/>
              <a:t>behave</a:t>
            </a:r>
            <a:r>
              <a:rPr lang="en-GB" dirty="0" smtClean="0"/>
              <a:t> during the meeting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12" y="2042576"/>
            <a:ext cx="2209214" cy="27428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93308" y="5417571"/>
            <a:ext cx="36013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TUTOR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34774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666</Words>
  <Application>Microsoft Office PowerPoint</Application>
  <PresentationFormat>Widescreen</PresentationFormat>
  <Paragraphs>261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32</cp:revision>
  <dcterms:created xsi:type="dcterms:W3CDTF">2020-06-28T06:52:39Z</dcterms:created>
  <dcterms:modified xsi:type="dcterms:W3CDTF">2020-07-06T01:01:39Z</dcterms:modified>
</cp:coreProperties>
</file>