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59" r:id="rId6"/>
    <p:sldId id="258" r:id="rId7"/>
    <p:sldId id="266" r:id="rId8"/>
    <p:sldId id="295" r:id="rId9"/>
    <p:sldId id="267" r:id="rId10"/>
    <p:sldId id="296" r:id="rId11"/>
    <p:sldId id="268" r:id="rId12"/>
    <p:sldId id="297" r:id="rId13"/>
    <p:sldId id="298" r:id="rId14"/>
    <p:sldId id="300" r:id="rId15"/>
    <p:sldId id="301" r:id="rId16"/>
    <p:sldId id="302" r:id="rId17"/>
    <p:sldId id="303" r:id="rId18"/>
    <p:sldId id="304" r:id="rId19"/>
    <p:sldId id="305" r:id="rId20"/>
    <p:sldId id="30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A29C"/>
    <a:srgbClr val="557979"/>
    <a:srgbClr val="F9F8F4"/>
    <a:srgbClr val="B8D3CE"/>
    <a:srgbClr val="E3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380" y="504"/>
      </p:cViewPr>
      <p:guideLst>
        <p:guide orient="horz" pos="2160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本视频着重介绍了</a:t>
            </a:r>
            <a:r>
              <a:rPr lang="en-US" altLang="zh-CN"/>
              <a:t>GSP Core service</a:t>
            </a:r>
            <a:r>
              <a:rPr lang="zh-CN" altLang="en-US"/>
              <a:t>以及</a:t>
            </a:r>
            <a:r>
              <a:rPr lang="en-US" altLang="zh-CN"/>
              <a:t>regulatory</a:t>
            </a:r>
            <a:r>
              <a:rPr lang="zh-CN" altLang="en-US"/>
              <a:t>的知识背景。首先，</a:t>
            </a:r>
            <a:r>
              <a:rPr lang="en-US" altLang="zh-CN"/>
              <a:t>Core</a:t>
            </a:r>
            <a:r>
              <a:rPr lang="zh-CN" altLang="en-US"/>
              <a:t>的核心理念可被总结为：</a:t>
            </a:r>
            <a:r>
              <a:rPr lang="en-US" altLang="zh-CN"/>
              <a:t>Collaboration</a:t>
            </a:r>
            <a:r>
              <a:rPr lang="zh-CN" altLang="en-US"/>
              <a:t>，</a:t>
            </a:r>
            <a:r>
              <a:rPr lang="en-US" altLang="zh-CN"/>
              <a:t>opportunity, respect</a:t>
            </a:r>
            <a:r>
              <a:rPr lang="zh-CN" altLang="en-US"/>
              <a:t>以及</a:t>
            </a:r>
            <a:r>
              <a:rPr lang="en-US" altLang="zh-CN"/>
              <a:t>Embrace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GSP</a:t>
            </a:r>
            <a:r>
              <a:rPr lang="zh-CN" altLang="en-US"/>
              <a:t>其他系统集成</a:t>
            </a:r>
            <a:r>
              <a:rPr lang="en-US" altLang="zh-CN"/>
              <a:t>OAuth</a:t>
            </a:r>
            <a:r>
              <a:rPr lang="zh-CN" altLang="en-US"/>
              <a:t>之后，用户登录时将通过</a:t>
            </a:r>
            <a:r>
              <a:rPr lang="en-US" altLang="zh-CN"/>
              <a:t>GSP</a:t>
            </a:r>
            <a:r>
              <a:rPr lang="zh-CN" altLang="en-US"/>
              <a:t>　</a:t>
            </a:r>
            <a:r>
              <a:rPr lang="en-US" altLang="zh-CN"/>
              <a:t>OA </a:t>
            </a:r>
            <a:r>
              <a:rPr lang="zh-CN" altLang="en-US"/>
              <a:t>ｕｔｈ进行认证及授权，若成功，即会登录至各系统，否则直接返回失败信息。</a:t>
            </a:r>
            <a:endParaRPr lang="zh-CN" altLang="en-US"/>
          </a:p>
          <a:p>
            <a:r>
              <a:rPr lang="zh-CN" altLang="en-US"/>
              <a:t>目前，</a:t>
            </a:r>
            <a:r>
              <a:rPr lang="en-US" altLang="zh-CN"/>
              <a:t>GSP</a:t>
            </a:r>
            <a:r>
              <a:rPr lang="zh-CN" altLang="en-US"/>
              <a:t>　ＯＡｕｔｈ可做到２４小时不间断地为</a:t>
            </a:r>
            <a:r>
              <a:rPr lang="zh-CN" altLang="en-US"/>
              <a:t>超过７０个系统提供认证授权服务，每秒负载超过１０００个用户登录认证请求。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GSP</a:t>
            </a:r>
            <a:r>
              <a:rPr lang="zh-CN" altLang="en-US"/>
              <a:t>　ｅｌａｓｔｉｃｓｅａｒｃｈ是一个分布式可扩展的实时搜索引擎，可基于Ｍｉｒｒｏｒｌａｋｅ的存储数据</a:t>
            </a:r>
            <a:r>
              <a:rPr lang="zh-CN" altLang="en-US"/>
              <a:t>提供快速全文检索。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客户系统将数据发布到</a:t>
            </a:r>
            <a:r>
              <a:rPr lang="en-US" altLang="zh-CN"/>
              <a:t>GSP</a:t>
            </a:r>
            <a:r>
              <a:rPr lang="zh-CN" altLang="en-US"/>
              <a:t>　</a:t>
            </a:r>
            <a:r>
              <a:rPr lang="en-US" altLang="zh-CN"/>
              <a:t>Kafka</a:t>
            </a:r>
            <a:r>
              <a:rPr lang="zh-CN" altLang="en-US"/>
              <a:t>之后，</a:t>
            </a:r>
            <a:r>
              <a:rPr lang="en-US" altLang="zh-CN"/>
              <a:t>E</a:t>
            </a:r>
            <a:r>
              <a:rPr lang="zh-CN" altLang="en-US"/>
              <a:t>ｌａｓｔｉｃｓｅａｒｃｈ存储并实时进行分布式索引，由此可为客户</a:t>
            </a:r>
            <a:r>
              <a:rPr lang="zh-CN" altLang="en-US"/>
              <a:t>提供飞速的检索结果。</a:t>
            </a:r>
            <a:endParaRPr lang="zh-CN" altLang="en-US"/>
          </a:p>
          <a:p>
            <a:r>
              <a:rPr lang="en-US" altLang="zh-CN"/>
              <a:t>Elastic</a:t>
            </a:r>
            <a:r>
              <a:rPr lang="zh-CN" altLang="en-US"/>
              <a:t>　</a:t>
            </a:r>
            <a:r>
              <a:rPr lang="en-US" altLang="zh-CN"/>
              <a:t>search</a:t>
            </a:r>
            <a:r>
              <a:rPr lang="zh-CN" altLang="en-US"/>
              <a:t>的优势在于其高可用性，且与</a:t>
            </a:r>
            <a:r>
              <a:rPr lang="en-US" altLang="zh-CN"/>
              <a:t>Mirrorlake</a:t>
            </a:r>
            <a:r>
              <a:rPr lang="zh-CN" altLang="en-US"/>
              <a:t>仅支持ｋｅｙ查询</a:t>
            </a:r>
            <a:r>
              <a:rPr lang="en-US" altLang="zh-CN"/>
              <a:t>i</a:t>
            </a:r>
            <a:r>
              <a:rPr lang="zh-CN" altLang="en-US"/>
              <a:t>相比，</a:t>
            </a:r>
            <a:r>
              <a:rPr lang="en-US" altLang="zh-CN"/>
              <a:t>E</a:t>
            </a:r>
            <a:r>
              <a:rPr lang="zh-CN" altLang="en-US"/>
              <a:t>ｌａｓｔｉｃｓｅａｒｃｈ</a:t>
            </a:r>
            <a:r>
              <a:rPr lang="zh-CN" altLang="en-US"/>
              <a:t>可</a:t>
            </a:r>
            <a:r>
              <a:rPr lang="zh-CN" altLang="en-US"/>
              <a:t>提供相对较快的</a:t>
            </a:r>
            <a:r>
              <a:rPr lang="zh-CN" altLang="en-US"/>
              <a:t>全文检索。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GSP UI/UX</a:t>
            </a:r>
            <a:r>
              <a:rPr lang="zh-CN" altLang="en-US"/>
              <a:t>致力于为</a:t>
            </a:r>
            <a:r>
              <a:rPr lang="en-US" altLang="zh-CN"/>
              <a:t>GSP</a:t>
            </a:r>
            <a:r>
              <a:rPr lang="zh-CN" altLang="en-US"/>
              <a:t>系统用户提供风格稳定统一的前台界面体验，提供了易集成的界面组件，同时兼容</a:t>
            </a:r>
            <a:r>
              <a:rPr lang="en-US" altLang="zh-CN"/>
              <a:t>Angular 6</a:t>
            </a:r>
            <a:r>
              <a:rPr lang="zh-CN" altLang="en-US"/>
              <a:t>到</a:t>
            </a:r>
            <a:r>
              <a:rPr lang="en-US" altLang="zh-CN"/>
              <a:t>Angular 8</a:t>
            </a:r>
            <a:r>
              <a:rPr lang="zh-CN" altLang="en-US"/>
              <a:t>的版本，并且保证与时俱进的用户体验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GSP SMaRT</a:t>
            </a:r>
            <a:r>
              <a:rPr lang="zh-CN" altLang="en-US"/>
              <a:t>主要为</a:t>
            </a:r>
            <a:r>
              <a:rPr lang="en-US" altLang="zh-CN"/>
              <a:t>GSP pre-trade</a:t>
            </a:r>
            <a:r>
              <a:rPr lang="zh-CN" altLang="en-US"/>
              <a:t>以及</a:t>
            </a:r>
            <a:r>
              <a:rPr lang="en-US" altLang="zh-CN"/>
              <a:t>Trade capture</a:t>
            </a:r>
            <a:r>
              <a:rPr lang="zh-CN" altLang="en-US"/>
              <a:t>系统提供法律法规核查的服务，其全称为</a:t>
            </a:r>
            <a:r>
              <a:rPr lang="en-US" dirty="0">
                <a:solidFill>
                  <a:srgbClr val="557979"/>
                </a:solidFill>
                <a:cs typeface="+mn-ea"/>
                <a:sym typeface="+mn-lt"/>
              </a:rPr>
              <a:t>Surveillance, Monitoring and Regulatory Tool.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SMaRT</a:t>
            </a:r>
            <a:r>
              <a:rPr lang="zh-CN" altLang="en-US"/>
              <a:t>起源于</a:t>
            </a:r>
            <a:r>
              <a:rPr lang="en-US" altLang="zh-CN"/>
              <a:t>2012</a:t>
            </a:r>
            <a:r>
              <a:rPr lang="zh-CN" altLang="en-US"/>
              <a:t>年由奥巴马政府颁布的</a:t>
            </a:r>
            <a:r>
              <a:rPr lang="en-US" altLang="zh-CN"/>
              <a:t>Dodd-Frank</a:t>
            </a:r>
            <a:r>
              <a:rPr lang="zh-CN" altLang="en-US"/>
              <a:t>法案，扩展于</a:t>
            </a:r>
            <a:r>
              <a:rPr lang="en-US" altLang="zh-CN"/>
              <a:t>2016</a:t>
            </a:r>
            <a:r>
              <a:rPr lang="zh-CN" altLang="en-US"/>
              <a:t>年</a:t>
            </a:r>
            <a:r>
              <a:rPr lang="en-US" altLang="zh-CN"/>
              <a:t>MiFID</a:t>
            </a:r>
            <a:r>
              <a:rPr lang="zh-CN" altLang="en-US"/>
              <a:t>法案的颁布与实施，主要针对</a:t>
            </a:r>
            <a:r>
              <a:rPr lang="en-US" altLang="zh-CN"/>
              <a:t>Pre-trade</a:t>
            </a:r>
            <a:r>
              <a:rPr lang="zh-CN" altLang="en-US"/>
              <a:t>及</a:t>
            </a:r>
            <a:r>
              <a:rPr lang="en-US" altLang="zh-CN"/>
              <a:t>trade capture</a:t>
            </a:r>
            <a:r>
              <a:rPr lang="zh-CN" altLang="en-US"/>
              <a:t>系统，几乎涵盖所有交易产品 </a:t>
            </a:r>
            <a:r>
              <a:rPr lang="en-US" altLang="zh-CN"/>
              <a:t>- SMaRT</a:t>
            </a:r>
            <a:r>
              <a:rPr lang="zh-CN" altLang="en-US"/>
              <a:t>不仅确保</a:t>
            </a:r>
            <a:r>
              <a:rPr lang="en-US" altLang="zh-CN"/>
              <a:t>GSP</a:t>
            </a:r>
            <a:r>
              <a:rPr lang="zh-CN" altLang="en-US"/>
              <a:t>的交易服从外部法律法规及审计需求，而且为</a:t>
            </a:r>
            <a:r>
              <a:rPr lang="en-US" altLang="zh-CN"/>
              <a:t>Citi</a:t>
            </a:r>
            <a:r>
              <a:rPr lang="zh-CN" altLang="en-US"/>
              <a:t>内部风险控制管理部门提供内部交易监控功能，力求提升</a:t>
            </a:r>
            <a:r>
              <a:rPr lang="en-US" altLang="zh-CN"/>
              <a:t>Citi</a:t>
            </a:r>
            <a:r>
              <a:rPr lang="zh-CN" altLang="en-US"/>
              <a:t>作为投资银行机构</a:t>
            </a:r>
            <a:r>
              <a:rPr lang="zh-CN" altLang="en-US"/>
              <a:t>的交易透明度、信息传递的及时性，从而</a:t>
            </a:r>
            <a:r>
              <a:rPr lang="zh-CN" altLang="en-US"/>
              <a:t>降低风险。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调用</a:t>
            </a:r>
            <a:r>
              <a:rPr lang="en-US" altLang="zh-CN"/>
              <a:t>SMaRT</a:t>
            </a:r>
            <a:r>
              <a:rPr lang="zh-CN" altLang="en-US"/>
              <a:t>做法规核查</a:t>
            </a:r>
            <a:r>
              <a:rPr lang="zh-CN" altLang="en-US"/>
              <a:t>最常用高效的方式是通过</a:t>
            </a:r>
            <a:r>
              <a:rPr lang="en-US" altLang="zh-CN"/>
              <a:t>Restful API</a:t>
            </a:r>
            <a:r>
              <a:rPr lang="zh-CN" altLang="en-US"/>
              <a:t>，并且同时支持</a:t>
            </a:r>
            <a:r>
              <a:rPr lang="en-US" altLang="zh-CN"/>
              <a:t>XML</a:t>
            </a:r>
            <a:r>
              <a:rPr lang="zh-CN" altLang="en-US"/>
              <a:t>及</a:t>
            </a:r>
            <a:r>
              <a:rPr lang="en-US" altLang="zh-CN"/>
              <a:t>JSON</a:t>
            </a:r>
            <a:r>
              <a:rPr lang="zh-CN" altLang="en-US"/>
              <a:t>两种信息格式；客户只需要通过规定格式发送规定字段，</a:t>
            </a:r>
            <a:r>
              <a:rPr lang="en-US" altLang="zh-CN"/>
              <a:t>SMaRT</a:t>
            </a:r>
            <a:r>
              <a:rPr lang="zh-CN" altLang="en-US"/>
              <a:t>便可返还用户所要求的法规检查结果。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谢谢您的观看！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Core team</a:t>
            </a:r>
            <a:r>
              <a:rPr lang="zh-CN" altLang="en-US"/>
              <a:t>目前的核心产品包括：</a:t>
            </a:r>
            <a:endParaRPr lang="zh-CN" altLang="en-US"/>
          </a:p>
          <a:p>
            <a:r>
              <a:rPr lang="en-US" altLang="zh-CN"/>
              <a:t>Kafka, Hbase, Configuration service, oauth, elasticsearch, UI/UX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总的来说，</a:t>
            </a:r>
            <a:r>
              <a:rPr lang="en-US" altLang="zh-CN"/>
              <a:t>Core service</a:t>
            </a:r>
            <a:r>
              <a:rPr lang="zh-CN" altLang="en-US"/>
              <a:t>通过集中资源，统一管理且</a:t>
            </a:r>
            <a:r>
              <a:rPr lang="zh-CN" altLang="en-US"/>
              <a:t>存储数据，力求避免</a:t>
            </a:r>
            <a:r>
              <a:rPr lang="en-US" altLang="zh-CN"/>
              <a:t>GSP</a:t>
            </a:r>
            <a:r>
              <a:rPr lang="zh-CN" altLang="en-US"/>
              <a:t>内部系统开发团队在大数据存储、频繁查询、配置文件频繁更改、登录权限验证、统一</a:t>
            </a:r>
            <a:r>
              <a:rPr lang="en-US" altLang="zh-CN"/>
              <a:t>UI</a:t>
            </a:r>
            <a:r>
              <a:rPr lang="zh-CN" altLang="en-US"/>
              <a:t>等方面的重复性开发及维护工作。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GSP kafka</a:t>
            </a:r>
            <a:r>
              <a:rPr lang="zh-CN" altLang="en-US"/>
              <a:t>是一个开源流处理平台，它基于</a:t>
            </a:r>
            <a:r>
              <a:rPr lang="en-US" altLang="zh-CN"/>
              <a:t>Confluent</a:t>
            </a:r>
            <a:r>
              <a:rPr lang="zh-CN" altLang="en-US"/>
              <a:t>，</a:t>
            </a:r>
            <a:r>
              <a:rPr lang="zh-CN" altLang="en-US"/>
              <a:t>专注于实时消息传输、消息批量处理，以提升网络资源利用效率。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当用户使用</a:t>
            </a:r>
            <a:r>
              <a:rPr lang="en-US" altLang="zh-CN"/>
              <a:t>GSP</a:t>
            </a:r>
            <a:r>
              <a:rPr lang="zh-CN" altLang="en-US"/>
              <a:t>　ＫＡＦＫＡ时，会首先提交</a:t>
            </a:r>
            <a:r>
              <a:rPr lang="en-US" altLang="zh-CN"/>
              <a:t>onboard</a:t>
            </a:r>
            <a:r>
              <a:rPr lang="zh-CN" altLang="en-US"/>
              <a:t>请求，将需要使用的ｔｏｐｉｃ </a:t>
            </a:r>
            <a:r>
              <a:rPr lang="en-US" altLang="zh-CN"/>
              <a:t>onboard</a:t>
            </a:r>
            <a:r>
              <a:rPr lang="zh-CN" altLang="en-US"/>
              <a:t>至</a:t>
            </a:r>
            <a:r>
              <a:rPr lang="en-US" altLang="zh-CN"/>
              <a:t>GSP</a:t>
            </a:r>
            <a:r>
              <a:rPr lang="zh-CN" altLang="en-US"/>
              <a:t>　Ｋａｆｋａ　ａｄｍｉｎ　ｔｏｏｌ中，继而该</a:t>
            </a:r>
            <a:r>
              <a:rPr lang="en-US" altLang="zh-CN"/>
              <a:t>topic</a:t>
            </a:r>
            <a:r>
              <a:rPr lang="zh-CN" altLang="en-US"/>
              <a:t>会被发布至</a:t>
            </a:r>
            <a:r>
              <a:rPr lang="en-US" altLang="zh-CN"/>
              <a:t>GSP</a:t>
            </a:r>
            <a:r>
              <a:rPr lang="zh-CN" altLang="en-US"/>
              <a:t>　ｋａｆｋａ的开发／测试／生产环境中，之后用户可以向不同环境中的</a:t>
            </a:r>
            <a:r>
              <a:rPr lang="en-US" altLang="zh-CN"/>
              <a:t>topic</a:t>
            </a:r>
            <a:r>
              <a:rPr lang="zh-CN" altLang="en-US"/>
              <a:t>发布抑或读取消息；同时，</a:t>
            </a:r>
            <a:r>
              <a:rPr lang="en-US" altLang="zh-CN"/>
              <a:t>Core team Kafka</a:t>
            </a:r>
            <a:r>
              <a:rPr lang="zh-CN" altLang="en-US"/>
              <a:t>团队提供</a:t>
            </a:r>
            <a:r>
              <a:rPr lang="en-US" altLang="zh-CN"/>
              <a:t>GSP Kafka Control tool, </a:t>
            </a:r>
            <a:r>
              <a:rPr lang="zh-CN" altLang="en-US"/>
              <a:t>作为</a:t>
            </a:r>
            <a:r>
              <a:rPr lang="zh-CN" altLang="en-US"/>
              <a:t>集群管理及监控</a:t>
            </a:r>
            <a:r>
              <a:rPr lang="en-US" altLang="zh-CN"/>
              <a:t>topic</a:t>
            </a:r>
            <a:r>
              <a:rPr lang="zh-CN" altLang="en-US"/>
              <a:t>的工具</a:t>
            </a:r>
            <a:endParaRPr lang="zh-CN" altLang="en-US"/>
          </a:p>
          <a:p>
            <a:r>
              <a:rPr lang="en-US" altLang="zh-CN"/>
              <a:t>GSP Kafka</a:t>
            </a:r>
            <a:r>
              <a:rPr lang="zh-CN" altLang="en-US"/>
              <a:t>的优点在于，提供了集中化的消息服务，减少</a:t>
            </a:r>
            <a:r>
              <a:rPr lang="en-US" altLang="zh-CN"/>
              <a:t>GSP</a:t>
            </a:r>
            <a:r>
              <a:rPr lang="zh-CN" altLang="en-US"/>
              <a:t>其他项目中开发团队的开发及维护工作；易集成、高可用性、多集群、快速、不间断，</a:t>
            </a:r>
            <a:r>
              <a:rPr lang="en-US" altLang="zh-CN"/>
              <a:t>Kafka</a:t>
            </a:r>
            <a:r>
              <a:rPr lang="zh-CN" altLang="en-US"/>
              <a:t>致力于提升数据的可追踪性以及</a:t>
            </a:r>
            <a:r>
              <a:rPr lang="zh-CN" altLang="en-US"/>
              <a:t>资源配置最优解。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GSP</a:t>
            </a:r>
            <a:r>
              <a:rPr lang="zh-CN" altLang="en-US"/>
              <a:t>　Ｈｂａｓｅ是一个介于数据生产者及消费者之间的高效可靠的大数据平台。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Mirrorlake</a:t>
            </a:r>
            <a:r>
              <a:rPr lang="zh-CN" altLang="en-US"/>
              <a:t>会通过消费者收到其他产品发送到</a:t>
            </a:r>
            <a:r>
              <a:rPr lang="en-US" altLang="zh-CN"/>
              <a:t>EMS</a:t>
            </a:r>
            <a:r>
              <a:rPr lang="zh-CN" altLang="en-US"/>
              <a:t>或</a:t>
            </a:r>
            <a:r>
              <a:rPr lang="en-US" altLang="zh-CN"/>
              <a:t>Kafka</a:t>
            </a:r>
            <a:r>
              <a:rPr lang="zh-CN" altLang="en-US"/>
              <a:t>的消息，通过持久性</a:t>
            </a:r>
            <a:r>
              <a:rPr lang="en-US" altLang="zh-CN"/>
              <a:t>API</a:t>
            </a:r>
            <a:r>
              <a:rPr lang="zh-CN" altLang="en-US"/>
              <a:t>储存在</a:t>
            </a:r>
            <a:r>
              <a:rPr lang="en-US" altLang="zh-CN"/>
              <a:t>Hbase</a:t>
            </a:r>
            <a:r>
              <a:rPr lang="zh-CN" altLang="en-US"/>
              <a:t>中，等待客户通过</a:t>
            </a:r>
            <a:r>
              <a:rPr lang="en-US" altLang="zh-CN"/>
              <a:t>API</a:t>
            </a:r>
            <a:r>
              <a:rPr lang="zh-CN" altLang="en-US"/>
              <a:t>调用。</a:t>
            </a:r>
            <a:endParaRPr lang="zh-CN" altLang="en-US"/>
          </a:p>
          <a:p>
            <a:r>
              <a:rPr lang="en-US" altLang="zh-CN"/>
              <a:t>Mirrorlake</a:t>
            </a:r>
            <a:r>
              <a:rPr lang="zh-CN" altLang="en-US"/>
              <a:t>作为基于</a:t>
            </a:r>
            <a:r>
              <a:rPr lang="en-US" altLang="zh-CN"/>
              <a:t>Hadoop</a:t>
            </a:r>
            <a:r>
              <a:rPr lang="zh-CN" altLang="en-US"/>
              <a:t>及</a:t>
            </a:r>
            <a:r>
              <a:rPr lang="en-US" altLang="zh-CN"/>
              <a:t>Hbase</a:t>
            </a:r>
            <a:r>
              <a:rPr lang="zh-CN" altLang="en-US"/>
              <a:t>的数据存储中心，使用</a:t>
            </a:r>
            <a:r>
              <a:rPr lang="en-US" altLang="zh-CN"/>
              <a:t>EMS</a:t>
            </a:r>
            <a:r>
              <a:rPr lang="zh-CN" altLang="en-US"/>
              <a:t>或</a:t>
            </a:r>
            <a:r>
              <a:rPr lang="en-US" altLang="zh-CN"/>
              <a:t>Kafka</a:t>
            </a:r>
            <a:r>
              <a:rPr lang="zh-CN" altLang="en-US"/>
              <a:t>作为消息中间件，是几乎所有的</a:t>
            </a:r>
            <a:r>
              <a:rPr lang="en-US" altLang="zh-CN"/>
              <a:t>GSP</a:t>
            </a:r>
            <a:r>
              <a:rPr lang="zh-CN" altLang="en-US"/>
              <a:t>项目之间进行数据交互的核心；</a:t>
            </a:r>
            <a:r>
              <a:rPr lang="en-US" altLang="zh-CN"/>
              <a:t>Mirrorlake</a:t>
            </a:r>
            <a:r>
              <a:rPr lang="zh-CN" altLang="en-US"/>
              <a:t>目前已存储超过３０</a:t>
            </a:r>
            <a:r>
              <a:rPr lang="en-US" altLang="zh-CN"/>
              <a:t>TB</a:t>
            </a:r>
            <a:r>
              <a:rPr lang="zh-CN" altLang="en-US"/>
              <a:t>的数据</a:t>
            </a:r>
            <a:r>
              <a:rPr lang="zh-CN" altLang="en-US"/>
              <a:t>，数据单日吞吐量近４</a:t>
            </a:r>
            <a:r>
              <a:rPr lang="en-US" altLang="zh-CN"/>
              <a:t>TB</a:t>
            </a:r>
            <a:r>
              <a:rPr lang="zh-CN" altLang="en-US"/>
              <a:t>，每条查询语句平均反应时间仅为２８毫秒　－　如果是</a:t>
            </a:r>
            <a:r>
              <a:rPr lang="en-US" altLang="zh-CN"/>
              <a:t>single</a:t>
            </a:r>
            <a:r>
              <a:rPr lang="zh-CN" altLang="en-US"/>
              <a:t>　ｋｅｙ查询，则仅需２毫秒。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GSP</a:t>
            </a:r>
            <a:r>
              <a:rPr lang="zh-CN" altLang="en-US"/>
              <a:t>　</a:t>
            </a:r>
            <a:r>
              <a:rPr lang="en-US" altLang="zh-CN"/>
              <a:t>configuration</a:t>
            </a:r>
            <a:r>
              <a:rPr lang="zh-CN" altLang="en-US"/>
              <a:t>　</a:t>
            </a:r>
            <a:r>
              <a:rPr lang="en-US" altLang="zh-CN"/>
              <a:t>service</a:t>
            </a:r>
            <a:r>
              <a:rPr lang="zh-CN" altLang="en-US"/>
              <a:t>提供高可用的、可靠的、</a:t>
            </a:r>
            <a:r>
              <a:rPr lang="zh-CN" altLang="en-US"/>
              <a:t>实时的、２４小时不间断的</a:t>
            </a:r>
            <a:r>
              <a:rPr lang="zh-CN" altLang="en-US"/>
              <a:t>配置文件管理及更新。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GCS</a:t>
            </a:r>
            <a:r>
              <a:rPr lang="zh-CN" altLang="en-US"/>
              <a:t>的用户首先会使用</a:t>
            </a:r>
            <a:r>
              <a:rPr lang="en-US" altLang="zh-CN"/>
              <a:t>GCS</a:t>
            </a:r>
            <a:r>
              <a:rPr lang="zh-CN" altLang="en-US"/>
              <a:t>的前台更新其配置文件；同时，该用户的产品可通过</a:t>
            </a:r>
            <a:r>
              <a:rPr lang="en-US" altLang="zh-CN"/>
              <a:t>APIM</a:t>
            </a:r>
            <a:r>
              <a:rPr lang="zh-CN" altLang="en-US"/>
              <a:t>的安全认证服务，抽取</a:t>
            </a:r>
            <a:r>
              <a:rPr lang="zh-CN" altLang="en-US"/>
              <a:t>得到相应的、更新后的</a:t>
            </a:r>
            <a:r>
              <a:rPr lang="zh-CN" altLang="en-US"/>
              <a:t>配置文件。</a:t>
            </a:r>
            <a:endParaRPr lang="zh-CN" altLang="en-US"/>
          </a:p>
          <a:p>
            <a:r>
              <a:rPr lang="en-US" altLang="zh-CN"/>
              <a:t>GCS</a:t>
            </a:r>
            <a:r>
              <a:rPr lang="zh-CN" altLang="en-US"/>
              <a:t>的优点在于，作为配置文件自管理平台，可配置同一产品在不同环境、不同集群下的配置文件，并且支持实时修改、灰度发布、配置回滚、权限管理、发布历史数据追踪。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GSP</a:t>
            </a:r>
            <a:r>
              <a:rPr lang="zh-CN" altLang="en-US"/>
              <a:t>　</a:t>
            </a:r>
            <a:r>
              <a:rPr lang="en-US" altLang="zh-CN"/>
              <a:t>OAuth</a:t>
            </a:r>
            <a:r>
              <a:rPr lang="zh-CN" altLang="en-US"/>
              <a:t>是基于</a:t>
            </a:r>
            <a:r>
              <a:rPr lang="en-US" altLang="zh-CN"/>
              <a:t>OAuth 2.0 </a:t>
            </a:r>
            <a:r>
              <a:rPr lang="zh-CN" altLang="en-US"/>
              <a:t>、使用</a:t>
            </a:r>
            <a:r>
              <a:rPr lang="en-US" altLang="zh-CN"/>
              <a:t>EEMS</a:t>
            </a:r>
            <a:r>
              <a:rPr lang="zh-CN" altLang="en-US"/>
              <a:t>进行的</a:t>
            </a:r>
            <a:r>
              <a:rPr lang="zh-CN" altLang="en-US"/>
              <a:t>用户权限验证及授权管理。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2C8-AB8A-4363-9773-91B36A6A7E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8DE3-9C9D-4018-8B02-6F9BDE80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2C8-AB8A-4363-9773-91B36A6A7E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8DE3-9C9D-4018-8B02-6F9BDE80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2C8-AB8A-4363-9773-91B36A6A7E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8DE3-9C9D-4018-8B02-6F9BDE80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2C8-AB8A-4363-9773-91B36A6A7E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8DE3-9C9D-4018-8B02-6F9BDE80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2C8-AB8A-4363-9773-91B36A6A7E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8DE3-9C9D-4018-8B02-6F9BDE80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2C8-AB8A-4363-9773-91B36A6A7E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8DE3-9C9D-4018-8B02-6F9BDE80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2C8-AB8A-4363-9773-91B36A6A7E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8DE3-9C9D-4018-8B02-6F9BDE80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2C8-AB8A-4363-9773-91B36A6A7E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8DE3-9C9D-4018-8B02-6F9BDE80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2C8-AB8A-4363-9773-91B36A6A7E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8DE3-9C9D-4018-8B02-6F9BDE80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2C8-AB8A-4363-9773-91B36A6A7E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8DE3-9C9D-4018-8B02-6F9BDE80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192C8-AB8A-4363-9773-91B36A6A7E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8DE3-9C9D-4018-8B02-6F9BDE802C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92C8-AB8A-4363-9773-91B36A6A7E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8DE3-9C9D-4018-8B02-6F9BDE802C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1.svg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4721398" y="5473700"/>
            <a:ext cx="2770649" cy="2590822"/>
            <a:chOff x="4759343" y="5020767"/>
            <a:chExt cx="3033153" cy="2836288"/>
          </a:xfrm>
        </p:grpSpPr>
        <p:sp>
          <p:nvSpPr>
            <p:cNvPr id="27" name="任意多边形 26"/>
            <p:cNvSpPr/>
            <p:nvPr/>
          </p:nvSpPr>
          <p:spPr>
            <a:xfrm rot="2182719">
              <a:off x="5459029" y="5968399"/>
              <a:ext cx="1887084" cy="188865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759343" y="5665258"/>
              <a:ext cx="1540936" cy="1540934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06533" y="5156202"/>
              <a:ext cx="1219199" cy="1219199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250632" y="5728298"/>
              <a:ext cx="541864" cy="541863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7029143" y="5020767"/>
              <a:ext cx="270932" cy="270932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54975" y="-1625599"/>
            <a:ext cx="2896086" cy="3291674"/>
            <a:chOff x="4364930" y="-1693147"/>
            <a:chExt cx="3171375" cy="3604569"/>
          </a:xfrm>
        </p:grpSpPr>
        <p:sp>
          <p:nvSpPr>
            <p:cNvPr id="12" name="椭圆 11"/>
            <p:cNvSpPr/>
            <p:nvPr/>
          </p:nvSpPr>
          <p:spPr>
            <a:xfrm>
              <a:off x="4364930" y="-1693147"/>
              <a:ext cx="2505768" cy="2505766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330847" y="1548"/>
              <a:ext cx="1337326" cy="1337326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096000" y="884175"/>
              <a:ext cx="774698" cy="774698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364930" y="679332"/>
              <a:ext cx="469776" cy="469775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10728" y="1676534"/>
              <a:ext cx="234888" cy="234888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2182719">
              <a:off x="5838793" y="-1103810"/>
              <a:ext cx="1697512" cy="169892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2418118" y="3108043"/>
            <a:ext cx="7346821" cy="429417"/>
          </a:xfrm>
          <a:prstGeom prst="roundRect">
            <a:avLst/>
          </a:prstGeom>
          <a:solidFill>
            <a:srgbClr val="B8D3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347676" y="3647396"/>
            <a:ext cx="751039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ollaboration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O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pportunity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espect 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mbrace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PA_文本框 2"/>
          <p:cNvSpPr txBox="1"/>
          <p:nvPr>
            <p:custDataLst>
              <p:tags r:id="rId1"/>
            </p:custDataLst>
          </p:nvPr>
        </p:nvSpPr>
        <p:spPr>
          <a:xfrm>
            <a:off x="2349454" y="2478827"/>
            <a:ext cx="7501083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4000" dirty="0" smtClean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rPr>
              <a:t>GSP CORE &amp; REGULATORY</a:t>
            </a:r>
            <a:endParaRPr lang="en-US" altLang="zh-CN" sz="4000" dirty="0" smtClean="0">
              <a:solidFill>
                <a:srgbClr val="55797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74560" y="4284456"/>
            <a:ext cx="225679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Ives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l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GSP Core Service Owner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June 2020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 descr="C:/Users/COMMUN~1/AppData/Local/Temp/kaimatting/20200627230641/output_aiMatting_20200627231052.pngoutput_aiMatting_202006272310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217" y="5473700"/>
            <a:ext cx="898525" cy="606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_文本框 2"/>
          <p:cNvSpPr txBox="1"/>
          <p:nvPr>
            <p:custDataLst>
              <p:tags r:id="rId1"/>
            </p:custDataLst>
          </p:nvPr>
        </p:nvSpPr>
        <p:spPr>
          <a:xfrm>
            <a:off x="200025" y="644525"/>
            <a:ext cx="11750040" cy="6813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l"/>
            <a:r>
              <a:rPr lang="en-US" sz="1600" dirty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rPr>
              <a:t>GSP OAuth is OAuth 2.0 implementation inside GSP which integrates with CITI federation for authentication and EEMS for authorization.</a:t>
            </a:r>
            <a:endParaRPr lang="en-US" sz="1600" dirty="0">
              <a:solidFill>
                <a:srgbClr val="55797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201816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" y="2485390"/>
            <a:ext cx="914400" cy="9144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386840" y="2668905"/>
            <a:ext cx="3360420" cy="547370"/>
            <a:chOff x="2184" y="4203"/>
            <a:chExt cx="5292" cy="862"/>
          </a:xfrm>
        </p:grpSpPr>
        <p:sp>
          <p:nvSpPr>
            <p:cNvPr id="5" name="圆角矩形 4"/>
            <p:cNvSpPr/>
            <p:nvPr/>
          </p:nvSpPr>
          <p:spPr>
            <a:xfrm>
              <a:off x="3504" y="4203"/>
              <a:ext cx="3972" cy="8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GSP OAuth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2" idx="3"/>
              <a:endCxn id="5" idx="1"/>
            </p:cNvCxnSpPr>
            <p:nvPr/>
          </p:nvCxnSpPr>
          <p:spPr>
            <a:xfrm>
              <a:off x="2184" y="4634"/>
              <a:ext cx="1320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图片 23" descr="C:/Users/COMMUN~1/AppData/Local/Temp/kaimatting/20200627230641/output_aiMatting_20200627231052.pngoutput_aiMatting_202006272310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5217" y="5473700"/>
            <a:ext cx="898525" cy="606157"/>
          </a:xfrm>
          <a:prstGeom prst="rect">
            <a:avLst/>
          </a:prstGeom>
          <a:noFill/>
        </p:spPr>
      </p:pic>
      <p:grpSp>
        <p:nvGrpSpPr>
          <p:cNvPr id="21" name="组合 20"/>
          <p:cNvGrpSpPr/>
          <p:nvPr/>
        </p:nvGrpSpPr>
        <p:grpSpPr>
          <a:xfrm>
            <a:off x="4747260" y="1723390"/>
            <a:ext cx="4524375" cy="2348230"/>
            <a:chOff x="7476" y="2714"/>
            <a:chExt cx="7125" cy="3698"/>
          </a:xfrm>
        </p:grpSpPr>
        <p:sp>
          <p:nvSpPr>
            <p:cNvPr id="3" name="圆角矩形 2"/>
            <p:cNvSpPr/>
            <p:nvPr/>
          </p:nvSpPr>
          <p:spPr>
            <a:xfrm>
              <a:off x="9341" y="2714"/>
              <a:ext cx="5261" cy="8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GSP App1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4" name="直接箭头连接符 3"/>
            <p:cNvCxnSpPr>
              <a:stCxn id="5" idx="3"/>
              <a:endCxn id="3" idx="1"/>
            </p:cNvCxnSpPr>
            <p:nvPr/>
          </p:nvCxnSpPr>
          <p:spPr>
            <a:xfrm flipV="1">
              <a:off x="7476" y="3145"/>
              <a:ext cx="1865" cy="1489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9341" y="4203"/>
              <a:ext cx="5261" cy="8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GSP App2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341" y="5550"/>
              <a:ext cx="5261" cy="8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GSP App3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5" idx="3"/>
              <a:endCxn id="6" idx="1"/>
            </p:cNvCxnSpPr>
            <p:nvPr/>
          </p:nvCxnSpPr>
          <p:spPr>
            <a:xfrm>
              <a:off x="7476" y="4634"/>
              <a:ext cx="1865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3"/>
              <a:endCxn id="7" idx="1"/>
            </p:cNvCxnSpPr>
            <p:nvPr/>
          </p:nvCxnSpPr>
          <p:spPr>
            <a:xfrm>
              <a:off x="7476" y="4634"/>
              <a:ext cx="1865" cy="1347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86840" y="3216275"/>
            <a:ext cx="4411980" cy="2863215"/>
            <a:chOff x="2184" y="5065"/>
            <a:chExt cx="6948" cy="4509"/>
          </a:xfrm>
        </p:grpSpPr>
        <p:sp>
          <p:nvSpPr>
            <p:cNvPr id="15" name="圆角矩形 14"/>
            <p:cNvSpPr/>
            <p:nvPr/>
          </p:nvSpPr>
          <p:spPr>
            <a:xfrm>
              <a:off x="2184" y="6897"/>
              <a:ext cx="2761" cy="1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Authentication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372" y="6936"/>
              <a:ext cx="2761" cy="2639"/>
              <a:chOff x="7008" y="6741"/>
              <a:chExt cx="2761" cy="2639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7008" y="6741"/>
                <a:ext cx="2761" cy="10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noFill/>
                <a:prstDash val="sysDot"/>
              </a:ln>
              <a:effectLst>
                <a:outerShdw blurRad="50800" dist="38100" dir="5400000" algn="t" rotWithShape="0">
                  <a:srgbClr val="55797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Authorization</a:t>
                </a:r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7177" y="8380"/>
                <a:ext cx="2422" cy="10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noFill/>
                <a:prstDash val="sysDot"/>
              </a:ln>
              <a:effectLst>
                <a:outerShdw blurRad="50800" dist="38100" dir="5400000" algn="t" rotWithShape="0">
                  <a:srgbClr val="55797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</a:rPr>
                  <a:t>EEMS</a:t>
                </a:r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直接箭头连接符 30"/>
              <p:cNvCxnSpPr>
                <a:stCxn id="25" idx="2"/>
                <a:endCxn id="30" idx="0"/>
              </p:cNvCxnSpPr>
              <p:nvPr/>
            </p:nvCxnSpPr>
            <p:spPr>
              <a:xfrm flipH="1">
                <a:off x="8388" y="7741"/>
                <a:ext cx="1" cy="639"/>
              </a:xfrm>
              <a:prstGeom prst="straightConnector1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箭头连接符 15"/>
            <p:cNvCxnSpPr>
              <a:stCxn id="5" idx="2"/>
              <a:endCxn id="15" idx="0"/>
            </p:cNvCxnSpPr>
            <p:nvPr/>
          </p:nvCxnSpPr>
          <p:spPr>
            <a:xfrm flipH="1">
              <a:off x="3565" y="5065"/>
              <a:ext cx="1925" cy="1832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5" idx="2"/>
              <a:endCxn id="25" idx="0"/>
            </p:cNvCxnSpPr>
            <p:nvPr/>
          </p:nvCxnSpPr>
          <p:spPr>
            <a:xfrm>
              <a:off x="5490" y="5065"/>
              <a:ext cx="2263" cy="1871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71548" y="5168766"/>
            <a:ext cx="3011116" cy="2815680"/>
            <a:chOff x="4759343" y="5020767"/>
            <a:chExt cx="3033153" cy="2836288"/>
          </a:xfrm>
        </p:grpSpPr>
        <p:sp>
          <p:nvSpPr>
            <p:cNvPr id="3" name="任意多边形 2"/>
            <p:cNvSpPr/>
            <p:nvPr/>
          </p:nvSpPr>
          <p:spPr>
            <a:xfrm rot="2182719">
              <a:off x="5459029" y="5968399"/>
              <a:ext cx="1887084" cy="188865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759343" y="5665258"/>
              <a:ext cx="1540936" cy="1540934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706533" y="5156202"/>
              <a:ext cx="1219199" cy="1219199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250632" y="5728298"/>
              <a:ext cx="541864" cy="541863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029143" y="5020767"/>
              <a:ext cx="270932" cy="270932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687046" y="-1086585"/>
            <a:ext cx="2896086" cy="3291674"/>
            <a:chOff x="4364930" y="-1693147"/>
            <a:chExt cx="3171375" cy="3604569"/>
          </a:xfrm>
        </p:grpSpPr>
        <p:sp>
          <p:nvSpPr>
            <p:cNvPr id="9" name="椭圆 8"/>
            <p:cNvSpPr/>
            <p:nvPr/>
          </p:nvSpPr>
          <p:spPr>
            <a:xfrm>
              <a:off x="4364930" y="-1693147"/>
              <a:ext cx="2505768" cy="2505766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330847" y="1548"/>
              <a:ext cx="1337326" cy="1337326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096000" y="884175"/>
              <a:ext cx="774698" cy="774698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364930" y="679332"/>
              <a:ext cx="469776" cy="469775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10728" y="1676534"/>
              <a:ext cx="234888" cy="234888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2182719">
              <a:off x="5838793" y="-1103810"/>
              <a:ext cx="1697512" cy="169892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任意多边形 14"/>
          <p:cNvSpPr/>
          <p:nvPr/>
        </p:nvSpPr>
        <p:spPr>
          <a:xfrm rot="2182719">
            <a:off x="5311485" y="1546369"/>
            <a:ext cx="1569030" cy="1570338"/>
          </a:xfrm>
          <a:custGeom>
            <a:avLst/>
            <a:gdLst>
              <a:gd name="connsiteX0" fmla="*/ 1397239 w 4086261"/>
              <a:gd name="connsiteY0" fmla="*/ 3983323 h 4089669"/>
              <a:gd name="connsiteX1" fmla="*/ 2692486 w 4086261"/>
              <a:gd name="connsiteY1" fmla="*/ 3983323 h 4089669"/>
              <a:gd name="connsiteX2" fmla="*/ 2519794 w 4086261"/>
              <a:gd name="connsiteY2" fmla="*/ 4033742 h 4089669"/>
              <a:gd name="connsiteX3" fmla="*/ 1544250 w 4086261"/>
              <a:gd name="connsiteY3" fmla="*/ 4027800 h 4089669"/>
              <a:gd name="connsiteX4" fmla="*/ 804026 w 4086261"/>
              <a:gd name="connsiteY4" fmla="*/ 3670142 h 4089669"/>
              <a:gd name="connsiteX5" fmla="*/ 3281458 w 4086261"/>
              <a:gd name="connsiteY5" fmla="*/ 3670141 h 4089669"/>
              <a:gd name="connsiteX6" fmla="*/ 3255881 w 4086261"/>
              <a:gd name="connsiteY6" fmla="*/ 3691053 h 4089669"/>
              <a:gd name="connsiteX7" fmla="*/ 3081303 w 4086261"/>
              <a:gd name="connsiteY7" fmla="*/ 3806551 h 4089669"/>
              <a:gd name="connsiteX8" fmla="*/ 3002472 w 4086261"/>
              <a:gd name="connsiteY8" fmla="*/ 3847940 h 4089669"/>
              <a:gd name="connsiteX9" fmla="*/ 1083093 w 4086261"/>
              <a:gd name="connsiteY9" fmla="*/ 3847940 h 4089669"/>
              <a:gd name="connsiteX10" fmla="*/ 998337 w 4086261"/>
              <a:gd name="connsiteY10" fmla="*/ 3803064 h 4089669"/>
              <a:gd name="connsiteX11" fmla="*/ 831558 w 4086261"/>
              <a:gd name="connsiteY11" fmla="*/ 3692597 h 4089669"/>
              <a:gd name="connsiteX12" fmla="*/ 478160 w 4086261"/>
              <a:gd name="connsiteY12" fmla="*/ 3356959 h 4089669"/>
              <a:gd name="connsiteX13" fmla="*/ 3608881 w 4086261"/>
              <a:gd name="connsiteY13" fmla="*/ 3356958 h 4089669"/>
              <a:gd name="connsiteX14" fmla="*/ 3563012 w 4086261"/>
              <a:gd name="connsiteY14" fmla="*/ 3413196 h 4089669"/>
              <a:gd name="connsiteX15" fmla="*/ 3441689 w 4086261"/>
              <a:gd name="connsiteY15" fmla="*/ 3534757 h 4089669"/>
              <a:gd name="connsiteX16" fmla="*/ 644751 w 4086261"/>
              <a:gd name="connsiteY16" fmla="*/ 3534758 h 4089669"/>
              <a:gd name="connsiteX17" fmla="*/ 529408 w 4086261"/>
              <a:gd name="connsiteY17" fmla="*/ 3419640 h 4089669"/>
              <a:gd name="connsiteX18" fmla="*/ 260816 w 4086261"/>
              <a:gd name="connsiteY18" fmla="*/ 3043774 h 4089669"/>
              <a:gd name="connsiteX19" fmla="*/ 3825638 w 4086261"/>
              <a:gd name="connsiteY19" fmla="*/ 3043773 h 4089669"/>
              <a:gd name="connsiteX20" fmla="*/ 3801359 w 4086261"/>
              <a:gd name="connsiteY20" fmla="*/ 3089628 h 4089669"/>
              <a:gd name="connsiteX21" fmla="*/ 3713965 w 4086261"/>
              <a:gd name="connsiteY21" fmla="*/ 3221573 h 4089669"/>
              <a:gd name="connsiteX22" fmla="*/ 373087 w 4086261"/>
              <a:gd name="connsiteY22" fmla="*/ 3221573 h 4089669"/>
              <a:gd name="connsiteX23" fmla="*/ 281415 w 4086261"/>
              <a:gd name="connsiteY23" fmla="*/ 3083007 h 4089669"/>
              <a:gd name="connsiteX24" fmla="*/ 119720 w 4086261"/>
              <a:gd name="connsiteY24" fmla="*/ 2736921 h 4089669"/>
              <a:gd name="connsiteX25" fmla="*/ 3967092 w 4086261"/>
              <a:gd name="connsiteY25" fmla="*/ 2736920 h 4089669"/>
              <a:gd name="connsiteX26" fmla="*/ 3894194 w 4086261"/>
              <a:gd name="connsiteY26" fmla="*/ 2914295 h 4089669"/>
              <a:gd name="connsiteX27" fmla="*/ 3893969 w 4086261"/>
              <a:gd name="connsiteY27" fmla="*/ 2914719 h 4089669"/>
              <a:gd name="connsiteX28" fmla="*/ 193057 w 4086261"/>
              <a:gd name="connsiteY28" fmla="*/ 2914720 h 4089669"/>
              <a:gd name="connsiteX29" fmla="*/ 185946 w 4086261"/>
              <a:gd name="connsiteY29" fmla="*/ 2901176 h 4089669"/>
              <a:gd name="connsiteX30" fmla="*/ 37017 w 4086261"/>
              <a:gd name="connsiteY30" fmla="*/ 2430067 h 4089669"/>
              <a:gd name="connsiteX31" fmla="*/ 4048918 w 4086261"/>
              <a:gd name="connsiteY31" fmla="*/ 2430066 h 4089669"/>
              <a:gd name="connsiteX32" fmla="*/ 4026095 w 4086261"/>
              <a:gd name="connsiteY32" fmla="*/ 2543715 h 4089669"/>
              <a:gd name="connsiteX33" fmla="*/ 4006687 w 4086261"/>
              <a:gd name="connsiteY33" fmla="*/ 2607865 h 4089669"/>
              <a:gd name="connsiteX34" fmla="*/ 79439 w 4086261"/>
              <a:gd name="connsiteY34" fmla="*/ 2607866 h 4089669"/>
              <a:gd name="connsiteX35" fmla="*/ 54223 w 4086261"/>
              <a:gd name="connsiteY35" fmla="*/ 2521499 h 4089669"/>
              <a:gd name="connsiteX36" fmla="*/ 121 w 4086261"/>
              <a:gd name="connsiteY36" fmla="*/ 2113142 h 4089669"/>
              <a:gd name="connsiteX37" fmla="*/ 4085162 w 4086261"/>
              <a:gd name="connsiteY37" fmla="*/ 2113142 h 4089669"/>
              <a:gd name="connsiteX38" fmla="*/ 4084854 w 4086261"/>
              <a:gd name="connsiteY38" fmla="*/ 2156166 h 4089669"/>
              <a:gd name="connsiteX39" fmla="*/ 4070955 w 4086261"/>
              <a:gd name="connsiteY39" fmla="*/ 2290941 h 4089669"/>
              <a:gd name="connsiteX40" fmla="*/ 14357 w 4086261"/>
              <a:gd name="connsiteY40" fmla="*/ 2290941 h 4089669"/>
              <a:gd name="connsiteX41" fmla="*/ 0 w 4086261"/>
              <a:gd name="connsiteY41" fmla="*/ 2130050 h 4089669"/>
              <a:gd name="connsiteX42" fmla="*/ 14854 w 4086261"/>
              <a:gd name="connsiteY42" fmla="*/ 1803107 h 4089669"/>
              <a:gd name="connsiteX43" fmla="*/ 4072294 w 4086261"/>
              <a:gd name="connsiteY43" fmla="*/ 1803107 h 4089669"/>
              <a:gd name="connsiteX44" fmla="*/ 4086261 w 4086261"/>
              <a:gd name="connsiteY44" fmla="*/ 1959620 h 4089669"/>
              <a:gd name="connsiteX45" fmla="*/ 4086108 w 4086261"/>
              <a:gd name="connsiteY45" fmla="*/ 1980906 h 4089669"/>
              <a:gd name="connsiteX46" fmla="*/ 1067 w 4086261"/>
              <a:gd name="connsiteY46" fmla="*/ 1980906 h 4089669"/>
              <a:gd name="connsiteX47" fmla="*/ 1406 w 4086261"/>
              <a:gd name="connsiteY47" fmla="*/ 1933504 h 4089669"/>
              <a:gd name="connsiteX48" fmla="*/ 77117 w 4086261"/>
              <a:gd name="connsiteY48" fmla="*/ 1489925 h 4089669"/>
              <a:gd name="connsiteX49" fmla="*/ 4009193 w 4086261"/>
              <a:gd name="connsiteY49" fmla="*/ 1489925 h 4089669"/>
              <a:gd name="connsiteX50" fmla="*/ 4032038 w 4086261"/>
              <a:gd name="connsiteY50" fmla="*/ 1568171 h 4089669"/>
              <a:gd name="connsiteX51" fmla="*/ 4050772 w 4086261"/>
              <a:gd name="connsiteY51" fmla="*/ 1667724 h 4089669"/>
              <a:gd name="connsiteX52" fmla="*/ 35712 w 4086261"/>
              <a:gd name="connsiteY52" fmla="*/ 1667724 h 4089669"/>
              <a:gd name="connsiteX53" fmla="*/ 60165 w 4086261"/>
              <a:gd name="connsiteY53" fmla="*/ 1545955 h 4089669"/>
              <a:gd name="connsiteX54" fmla="*/ 191505 w 4086261"/>
              <a:gd name="connsiteY54" fmla="*/ 1176742 h 4089669"/>
              <a:gd name="connsiteX55" fmla="*/ 3894145 w 4086261"/>
              <a:gd name="connsiteY55" fmla="*/ 1176742 h 4089669"/>
              <a:gd name="connsiteX56" fmla="*/ 3900315 w 4086261"/>
              <a:gd name="connsiteY56" fmla="*/ 1188494 h 4089669"/>
              <a:gd name="connsiteX57" fmla="*/ 3967264 w 4086261"/>
              <a:gd name="connsiteY57" fmla="*/ 1354541 h 4089669"/>
              <a:gd name="connsiteX58" fmla="*/ 118432 w 4086261"/>
              <a:gd name="connsiteY58" fmla="*/ 1354541 h 4089669"/>
              <a:gd name="connsiteX59" fmla="*/ 375302 w 4086261"/>
              <a:gd name="connsiteY59" fmla="*/ 863557 h 4089669"/>
              <a:gd name="connsiteX60" fmla="*/ 3710170 w 4086261"/>
              <a:gd name="connsiteY60" fmla="*/ 863557 h 4089669"/>
              <a:gd name="connsiteX61" fmla="*/ 3804846 w 4086261"/>
              <a:gd name="connsiteY61" fmla="*/ 1006662 h 4089669"/>
              <a:gd name="connsiteX62" fmla="*/ 3823062 w 4086261"/>
              <a:gd name="connsiteY62" fmla="*/ 1041356 h 4089669"/>
              <a:gd name="connsiteX63" fmla="*/ 263027 w 4086261"/>
              <a:gd name="connsiteY63" fmla="*/ 1041356 h 4089669"/>
              <a:gd name="connsiteX64" fmla="*/ 284901 w 4086261"/>
              <a:gd name="connsiteY64" fmla="*/ 1000042 h 4089669"/>
              <a:gd name="connsiteX65" fmla="*/ 1378779 w 4086261"/>
              <a:gd name="connsiteY65" fmla="*/ 110725 h 4089669"/>
              <a:gd name="connsiteX66" fmla="*/ 1566467 w 4086261"/>
              <a:gd name="connsiteY66" fmla="*/ 55927 h 4089669"/>
              <a:gd name="connsiteX67" fmla="*/ 2542011 w 4086261"/>
              <a:gd name="connsiteY67" fmla="*/ 61870 h 4089669"/>
              <a:gd name="connsiteX68" fmla="*/ 2703493 w 4086261"/>
              <a:gd name="connsiteY68" fmla="*/ 110725 h 4089669"/>
              <a:gd name="connsiteX69" fmla="*/ 642784 w 4086261"/>
              <a:gd name="connsiteY69" fmla="*/ 556704 h 4089669"/>
              <a:gd name="connsiteX70" fmla="*/ 3443305 w 4086261"/>
              <a:gd name="connsiteY70" fmla="*/ 556704 h 4089669"/>
              <a:gd name="connsiteX71" fmla="*/ 3556853 w 4086261"/>
              <a:gd name="connsiteY71" fmla="*/ 670030 h 4089669"/>
              <a:gd name="connsiteX72" fmla="*/ 3609565 w 4086261"/>
              <a:gd name="connsiteY72" fmla="*/ 734502 h 4089669"/>
              <a:gd name="connsiteX73" fmla="*/ 475918 w 4086261"/>
              <a:gd name="connsiteY73" fmla="*/ 734503 h 4089669"/>
              <a:gd name="connsiteX74" fmla="*/ 523248 w 4086261"/>
              <a:gd name="connsiteY74" fmla="*/ 676473 h 4089669"/>
              <a:gd name="connsiteX75" fmla="*/ 830380 w 4086261"/>
              <a:gd name="connsiteY75" fmla="*/ 398616 h 4089669"/>
              <a:gd name="connsiteX76" fmla="*/ 1004958 w 4086261"/>
              <a:gd name="connsiteY76" fmla="*/ 283119 h 4089669"/>
              <a:gd name="connsiteX77" fmla="*/ 1068322 w 4086261"/>
              <a:gd name="connsiteY77" fmla="*/ 249850 h 4089669"/>
              <a:gd name="connsiteX78" fmla="*/ 3018504 w 4086261"/>
              <a:gd name="connsiteY78" fmla="*/ 249850 h 4089669"/>
              <a:gd name="connsiteX79" fmla="*/ 3087924 w 4086261"/>
              <a:gd name="connsiteY79" fmla="*/ 286606 h 4089669"/>
              <a:gd name="connsiteX80" fmla="*/ 3254703 w 4086261"/>
              <a:gd name="connsiteY80" fmla="*/ 397072 h 4089669"/>
              <a:gd name="connsiteX81" fmla="*/ 3292192 w 4086261"/>
              <a:gd name="connsiteY81" fmla="*/ 427649 h 4089669"/>
              <a:gd name="connsiteX82" fmla="*/ 794871 w 4086261"/>
              <a:gd name="connsiteY82" fmla="*/ 427649 h 408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086261" h="4089669">
                <a:moveTo>
                  <a:pt x="1397239" y="3983323"/>
                </a:moveTo>
                <a:lnTo>
                  <a:pt x="2692486" y="3983323"/>
                </a:lnTo>
                <a:lnTo>
                  <a:pt x="2519794" y="4033742"/>
                </a:lnTo>
                <a:cubicBezTo>
                  <a:pt x="2196895" y="4110978"/>
                  <a:pt x="1861734" y="4107484"/>
                  <a:pt x="1544250" y="4027800"/>
                </a:cubicBezTo>
                <a:close/>
                <a:moveTo>
                  <a:pt x="804026" y="3670142"/>
                </a:moveTo>
                <a:lnTo>
                  <a:pt x="3281458" y="3670141"/>
                </a:lnTo>
                <a:lnTo>
                  <a:pt x="3255881" y="3691053"/>
                </a:lnTo>
                <a:cubicBezTo>
                  <a:pt x="3199057" y="3732915"/>
                  <a:pt x="3140784" y="3771402"/>
                  <a:pt x="3081303" y="3806551"/>
                </a:cubicBezTo>
                <a:lnTo>
                  <a:pt x="3002472" y="3847940"/>
                </a:lnTo>
                <a:lnTo>
                  <a:pt x="1083093" y="3847940"/>
                </a:lnTo>
                <a:lnTo>
                  <a:pt x="998337" y="3803064"/>
                </a:lnTo>
                <a:cubicBezTo>
                  <a:pt x="941239" y="3769168"/>
                  <a:pt x="885565" y="3732334"/>
                  <a:pt x="831558" y="3692597"/>
                </a:cubicBezTo>
                <a:close/>
                <a:moveTo>
                  <a:pt x="478160" y="3356959"/>
                </a:moveTo>
                <a:lnTo>
                  <a:pt x="3608881" y="3356958"/>
                </a:lnTo>
                <a:lnTo>
                  <a:pt x="3563012" y="3413196"/>
                </a:lnTo>
                <a:lnTo>
                  <a:pt x="3441689" y="3534757"/>
                </a:lnTo>
                <a:lnTo>
                  <a:pt x="644751" y="3534758"/>
                </a:lnTo>
                <a:lnTo>
                  <a:pt x="529408" y="3419640"/>
                </a:lnTo>
                <a:close/>
                <a:moveTo>
                  <a:pt x="260816" y="3043774"/>
                </a:moveTo>
                <a:lnTo>
                  <a:pt x="3825638" y="3043773"/>
                </a:lnTo>
                <a:lnTo>
                  <a:pt x="3801359" y="3089628"/>
                </a:lnTo>
                <a:lnTo>
                  <a:pt x="3713965" y="3221573"/>
                </a:lnTo>
                <a:lnTo>
                  <a:pt x="373087" y="3221573"/>
                </a:lnTo>
                <a:lnTo>
                  <a:pt x="281415" y="3083007"/>
                </a:lnTo>
                <a:close/>
                <a:moveTo>
                  <a:pt x="119720" y="2736921"/>
                </a:moveTo>
                <a:lnTo>
                  <a:pt x="3967092" y="2736920"/>
                </a:lnTo>
                <a:lnTo>
                  <a:pt x="3894194" y="2914295"/>
                </a:lnTo>
                <a:lnTo>
                  <a:pt x="3893969" y="2914719"/>
                </a:lnTo>
                <a:lnTo>
                  <a:pt x="193057" y="2914720"/>
                </a:lnTo>
                <a:lnTo>
                  <a:pt x="185946" y="2901176"/>
                </a:lnTo>
                <a:close/>
                <a:moveTo>
                  <a:pt x="37017" y="2430067"/>
                </a:moveTo>
                <a:lnTo>
                  <a:pt x="4048918" y="2430066"/>
                </a:lnTo>
                <a:lnTo>
                  <a:pt x="4026095" y="2543715"/>
                </a:lnTo>
                <a:lnTo>
                  <a:pt x="4006687" y="2607865"/>
                </a:lnTo>
                <a:lnTo>
                  <a:pt x="79439" y="2607866"/>
                </a:lnTo>
                <a:lnTo>
                  <a:pt x="54223" y="2521499"/>
                </a:lnTo>
                <a:close/>
                <a:moveTo>
                  <a:pt x="121" y="2113142"/>
                </a:moveTo>
                <a:lnTo>
                  <a:pt x="4085162" y="2113142"/>
                </a:lnTo>
                <a:lnTo>
                  <a:pt x="4084854" y="2156166"/>
                </a:lnTo>
                <a:lnTo>
                  <a:pt x="4070955" y="2290941"/>
                </a:lnTo>
                <a:lnTo>
                  <a:pt x="14357" y="2290941"/>
                </a:lnTo>
                <a:lnTo>
                  <a:pt x="0" y="2130050"/>
                </a:lnTo>
                <a:close/>
                <a:moveTo>
                  <a:pt x="14854" y="1803107"/>
                </a:moveTo>
                <a:lnTo>
                  <a:pt x="4072294" y="1803107"/>
                </a:lnTo>
                <a:lnTo>
                  <a:pt x="4086261" y="1959620"/>
                </a:lnTo>
                <a:lnTo>
                  <a:pt x="4086108" y="1980906"/>
                </a:lnTo>
                <a:lnTo>
                  <a:pt x="1067" y="1980906"/>
                </a:lnTo>
                <a:lnTo>
                  <a:pt x="1406" y="1933504"/>
                </a:lnTo>
                <a:close/>
                <a:moveTo>
                  <a:pt x="77117" y="1489925"/>
                </a:moveTo>
                <a:lnTo>
                  <a:pt x="4009193" y="1489925"/>
                </a:lnTo>
                <a:lnTo>
                  <a:pt x="4032038" y="1568171"/>
                </a:lnTo>
                <a:lnTo>
                  <a:pt x="4050772" y="1667724"/>
                </a:lnTo>
                <a:lnTo>
                  <a:pt x="35712" y="1667724"/>
                </a:lnTo>
                <a:lnTo>
                  <a:pt x="60165" y="1545955"/>
                </a:lnTo>
                <a:close/>
                <a:moveTo>
                  <a:pt x="191505" y="1176742"/>
                </a:moveTo>
                <a:lnTo>
                  <a:pt x="3894145" y="1176742"/>
                </a:lnTo>
                <a:lnTo>
                  <a:pt x="3900315" y="1188494"/>
                </a:lnTo>
                <a:lnTo>
                  <a:pt x="3967264" y="1354541"/>
                </a:lnTo>
                <a:lnTo>
                  <a:pt x="118432" y="1354541"/>
                </a:lnTo>
                <a:close/>
                <a:moveTo>
                  <a:pt x="375302" y="863557"/>
                </a:moveTo>
                <a:lnTo>
                  <a:pt x="3710170" y="863557"/>
                </a:lnTo>
                <a:lnTo>
                  <a:pt x="3804846" y="1006662"/>
                </a:lnTo>
                <a:lnTo>
                  <a:pt x="3823062" y="1041356"/>
                </a:lnTo>
                <a:lnTo>
                  <a:pt x="263027" y="1041356"/>
                </a:lnTo>
                <a:lnTo>
                  <a:pt x="284901" y="1000042"/>
                </a:lnTo>
                <a:close/>
                <a:moveTo>
                  <a:pt x="1378779" y="110725"/>
                </a:moveTo>
                <a:lnTo>
                  <a:pt x="1566467" y="55927"/>
                </a:lnTo>
                <a:cubicBezTo>
                  <a:pt x="1889366" y="-21308"/>
                  <a:pt x="2224527" y="-17814"/>
                  <a:pt x="2542011" y="61870"/>
                </a:cubicBezTo>
                <a:lnTo>
                  <a:pt x="2703493" y="110725"/>
                </a:lnTo>
                <a:close/>
                <a:moveTo>
                  <a:pt x="642784" y="556704"/>
                </a:moveTo>
                <a:lnTo>
                  <a:pt x="3443305" y="556704"/>
                </a:lnTo>
                <a:lnTo>
                  <a:pt x="3556853" y="670030"/>
                </a:lnTo>
                <a:lnTo>
                  <a:pt x="3609565" y="734502"/>
                </a:lnTo>
                <a:lnTo>
                  <a:pt x="475918" y="734503"/>
                </a:lnTo>
                <a:lnTo>
                  <a:pt x="523248" y="676473"/>
                </a:lnTo>
                <a:close/>
                <a:moveTo>
                  <a:pt x="830380" y="398616"/>
                </a:moveTo>
                <a:cubicBezTo>
                  <a:pt x="887204" y="356755"/>
                  <a:pt x="945476" y="318268"/>
                  <a:pt x="1004958" y="283119"/>
                </a:cubicBezTo>
                <a:lnTo>
                  <a:pt x="1068322" y="249850"/>
                </a:lnTo>
                <a:lnTo>
                  <a:pt x="3018504" y="249850"/>
                </a:lnTo>
                <a:lnTo>
                  <a:pt x="3087924" y="286606"/>
                </a:lnTo>
                <a:cubicBezTo>
                  <a:pt x="3145022" y="320501"/>
                  <a:pt x="3200695" y="357336"/>
                  <a:pt x="3254703" y="397072"/>
                </a:cubicBezTo>
                <a:lnTo>
                  <a:pt x="3292192" y="427649"/>
                </a:lnTo>
                <a:lnTo>
                  <a:pt x="794871" y="427649"/>
                </a:lnTo>
                <a:close/>
              </a:path>
            </a:pathLst>
          </a:custGeom>
          <a:solidFill>
            <a:srgbClr val="7FA29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60090" y="3469640"/>
            <a:ext cx="5690870" cy="977265"/>
            <a:chOff x="5134" y="5464"/>
            <a:chExt cx="8962" cy="1539"/>
          </a:xfrm>
        </p:grpSpPr>
        <p:sp>
          <p:nvSpPr>
            <p:cNvPr id="16" name="圆角矩形 15"/>
            <p:cNvSpPr/>
            <p:nvPr/>
          </p:nvSpPr>
          <p:spPr>
            <a:xfrm>
              <a:off x="6027" y="6327"/>
              <a:ext cx="7127" cy="676"/>
            </a:xfrm>
            <a:prstGeom prst="roundRect">
              <a:avLst/>
            </a:prstGeom>
            <a:solidFill>
              <a:srgbClr val="B8D3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PA_文本框 2"/>
            <p:cNvSpPr txBox="1"/>
            <p:nvPr>
              <p:custDataLst>
                <p:tags r:id="rId1"/>
              </p:custDataLst>
            </p:nvPr>
          </p:nvSpPr>
          <p:spPr>
            <a:xfrm>
              <a:off x="5134" y="5464"/>
              <a:ext cx="8962" cy="15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1" i="0" u="none" strike="noStrike" cap="none" spc="0" normalizeH="0" baseline="0">
                  <a:ln>
                    <a:noFill/>
                  </a:ln>
                  <a:gradFill>
                    <a:gsLst>
                      <a:gs pos="0">
                        <a:srgbClr val="CDA23D"/>
                      </a:gs>
                      <a:gs pos="55000">
                        <a:srgbClr val="E1B64A"/>
                      </a:gs>
                      <a:gs pos="100000">
                        <a:srgbClr val="F7E880">
                          <a:lumMod val="99000"/>
                        </a:srgbClr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defRPr>
              </a:lvl1pPr>
            </a:lstStyle>
            <a:p>
              <a:pPr algn="l"/>
              <a:r>
                <a:rPr lang="en-US" altLang="zh-CN" sz="4800" dirty="0">
                  <a:solidFill>
                    <a:srgbClr val="557979"/>
                  </a:solidFill>
                  <a:latin typeface="+mn-lt"/>
                  <a:ea typeface="+mn-ea"/>
                  <a:cs typeface="+mn-ea"/>
                  <a:sym typeface="+mn-lt"/>
                </a:rPr>
                <a:t>GSP Elasticsearch</a:t>
              </a:r>
              <a:endParaRPr lang="en-US" altLang="zh-CN" sz="4800" dirty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450204" y="1781655"/>
            <a:ext cx="131064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557979"/>
                </a:solidFill>
                <a:cs typeface="+mn-ea"/>
                <a:sym typeface="+mn-lt"/>
              </a:rPr>
              <a:t>05</a:t>
            </a:r>
            <a:endParaRPr lang="zh-CN" altLang="en-US" sz="7200" b="1" dirty="0">
              <a:solidFill>
                <a:srgbClr val="55797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15" grpId="1" animBg="1"/>
      <p:bldP spid="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_文本框 2"/>
          <p:cNvSpPr txBox="1"/>
          <p:nvPr>
            <p:custDataLst>
              <p:tags r:id="rId1"/>
            </p:custDataLst>
          </p:nvPr>
        </p:nvSpPr>
        <p:spPr>
          <a:xfrm>
            <a:off x="200025" y="644525"/>
            <a:ext cx="11750040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l"/>
            <a:r>
              <a:rPr lang="en-US" sz="1600" dirty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rPr>
              <a:t>GSP Elastic Search is a big data solution as an index service to provide super-fast queries.</a:t>
            </a:r>
            <a:endParaRPr lang="en-US" sz="1600" dirty="0">
              <a:solidFill>
                <a:srgbClr val="55797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201816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955" y="3067050"/>
            <a:ext cx="914400" cy="9144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010275" y="1367790"/>
            <a:ext cx="5259705" cy="5581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noFill/>
            <a:prstDash val="sysDot"/>
          </a:ln>
          <a:effectLst>
            <a:outerShdw blurRad="50800" dist="38100" dir="5400000" algn="t" rotWithShape="0">
              <a:srgbClr val="55797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GSP Kafka </a:t>
            </a:r>
            <a:endParaRPr lang="en-US" altLang="zh-CN" sz="160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649980" y="4314190"/>
            <a:ext cx="7555230" cy="1388745"/>
            <a:chOff x="5748" y="6794"/>
            <a:chExt cx="11898" cy="2187"/>
          </a:xfrm>
        </p:grpSpPr>
        <p:sp>
          <p:nvSpPr>
            <p:cNvPr id="7" name="圆角矩形 6"/>
            <p:cNvSpPr/>
            <p:nvPr/>
          </p:nvSpPr>
          <p:spPr>
            <a:xfrm>
              <a:off x="5748" y="8103"/>
              <a:ext cx="11899" cy="87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Query Service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623" y="7183"/>
              <a:ext cx="324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Retrieve data</a:t>
              </a:r>
              <a:endParaRPr lang="en-US" altLang="zh-CN" sz="1600"/>
            </a:p>
          </p:txBody>
        </p:sp>
        <p:cxnSp>
          <p:nvCxnSpPr>
            <p:cNvPr id="19" name="直接箭头连接符 18"/>
            <p:cNvCxnSpPr>
              <a:endCxn id="5" idx="2"/>
            </p:cNvCxnSpPr>
            <p:nvPr/>
          </p:nvCxnSpPr>
          <p:spPr>
            <a:xfrm flipH="1" flipV="1">
              <a:off x="13506" y="6794"/>
              <a:ext cx="23" cy="1364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1113155" y="1310005"/>
            <a:ext cx="4897120" cy="1757045"/>
            <a:chOff x="1753" y="2063"/>
            <a:chExt cx="7712" cy="2767"/>
          </a:xfrm>
        </p:grpSpPr>
        <p:cxnSp>
          <p:nvCxnSpPr>
            <p:cNvPr id="21" name="肘形连接符 20"/>
            <p:cNvCxnSpPr>
              <a:stCxn id="2" idx="0"/>
              <a:endCxn id="6" idx="1"/>
            </p:cNvCxnSpPr>
            <p:nvPr/>
          </p:nvCxnSpPr>
          <p:spPr>
            <a:xfrm rot="16200000">
              <a:off x="4491" y="-144"/>
              <a:ext cx="2236" cy="7712"/>
            </a:xfrm>
            <a:prstGeom prst="bentConnector2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2494" y="2063"/>
              <a:ext cx="293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Publish data</a:t>
              </a:r>
              <a:endParaRPr lang="en-US" altLang="zh-CN" sz="16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113155" y="3981450"/>
            <a:ext cx="3237230" cy="1880235"/>
            <a:chOff x="1753" y="6270"/>
            <a:chExt cx="5098" cy="2961"/>
          </a:xfrm>
        </p:grpSpPr>
        <p:cxnSp>
          <p:nvCxnSpPr>
            <p:cNvPr id="22" name="肘形连接符 21"/>
            <p:cNvCxnSpPr>
              <a:stCxn id="2" idx="2"/>
              <a:endCxn id="7" idx="1"/>
            </p:cNvCxnSpPr>
            <p:nvPr/>
          </p:nvCxnSpPr>
          <p:spPr>
            <a:xfrm rot="5400000" flipV="1">
              <a:off x="2614" y="5409"/>
              <a:ext cx="2273" cy="3995"/>
            </a:xfrm>
            <a:prstGeom prst="bentConnector2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473" y="8701"/>
              <a:ext cx="437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Query data</a:t>
              </a:r>
              <a:endParaRPr lang="en-US" altLang="zh-CN" sz="1600"/>
            </a:p>
          </p:txBody>
        </p:sp>
      </p:grpSp>
      <p:pic>
        <p:nvPicPr>
          <p:cNvPr id="25" name="图片 24" descr="C:/Users/COMMUN~1/AppData/Local/Temp/kaimatting/20200627230641/output_aiMatting_20200627231052.pngoutput_aiMatting_202006272310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5427" y="5926455"/>
            <a:ext cx="898525" cy="606157"/>
          </a:xfrm>
          <a:prstGeom prst="rect">
            <a:avLst/>
          </a:prstGeom>
          <a:noFill/>
        </p:spPr>
      </p:pic>
      <p:grpSp>
        <p:nvGrpSpPr>
          <p:cNvPr id="41" name="组合 40"/>
          <p:cNvGrpSpPr/>
          <p:nvPr/>
        </p:nvGrpSpPr>
        <p:grpSpPr>
          <a:xfrm>
            <a:off x="6017260" y="1935480"/>
            <a:ext cx="5259070" cy="1096645"/>
            <a:chOff x="9476" y="3048"/>
            <a:chExt cx="8282" cy="1727"/>
          </a:xfrm>
        </p:grpSpPr>
        <p:cxnSp>
          <p:nvCxnSpPr>
            <p:cNvPr id="12" name="直接箭头连接符 11"/>
            <p:cNvCxnSpPr>
              <a:endCxn id="26" idx="0"/>
            </p:cNvCxnSpPr>
            <p:nvPr/>
          </p:nvCxnSpPr>
          <p:spPr>
            <a:xfrm>
              <a:off x="13612" y="3048"/>
              <a:ext cx="6" cy="849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3930" y="3200"/>
              <a:ext cx="293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Extract message</a:t>
              </a:r>
              <a:endParaRPr lang="en-US" altLang="zh-CN" sz="160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9476" y="3897"/>
              <a:ext cx="8283" cy="87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Listener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946140" y="3032760"/>
            <a:ext cx="5259070" cy="1280795"/>
            <a:chOff x="9364" y="4776"/>
            <a:chExt cx="8282" cy="2017"/>
          </a:xfrm>
        </p:grpSpPr>
        <p:sp>
          <p:nvSpPr>
            <p:cNvPr id="5" name="圆角矩形 4"/>
            <p:cNvSpPr/>
            <p:nvPr/>
          </p:nvSpPr>
          <p:spPr>
            <a:xfrm>
              <a:off x="9364" y="5571"/>
              <a:ext cx="8283" cy="122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Elastic Search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13618" y="4776"/>
              <a:ext cx="6" cy="849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3930" y="4935"/>
              <a:ext cx="293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Index to ES</a:t>
              </a:r>
              <a:endParaRPr lang="en-US" altLang="zh-CN" sz="160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433320" y="2032635"/>
            <a:ext cx="1479550" cy="2865120"/>
            <a:chOff x="3832" y="3201"/>
            <a:chExt cx="2330" cy="4512"/>
          </a:xfrm>
        </p:grpSpPr>
        <p:sp>
          <p:nvSpPr>
            <p:cNvPr id="31" name="矩形 30"/>
            <p:cNvSpPr/>
            <p:nvPr/>
          </p:nvSpPr>
          <p:spPr>
            <a:xfrm>
              <a:off x="3832" y="3201"/>
              <a:ext cx="1154" cy="45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bIns="0"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Credit Config Service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>
              <a:stCxn id="30" idx="1"/>
              <a:endCxn id="31" idx="3"/>
            </p:cNvCxnSpPr>
            <p:nvPr/>
          </p:nvCxnSpPr>
          <p:spPr>
            <a:xfrm flipH="1">
              <a:off x="4986" y="5457"/>
              <a:ext cx="1176" cy="1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3912870" y="2369185"/>
            <a:ext cx="3218815" cy="2799715"/>
            <a:chOff x="6162" y="3731"/>
            <a:chExt cx="5069" cy="4409"/>
          </a:xfrm>
        </p:grpSpPr>
        <p:sp>
          <p:nvSpPr>
            <p:cNvPr id="30" name="矩形 29"/>
            <p:cNvSpPr/>
            <p:nvPr/>
          </p:nvSpPr>
          <p:spPr>
            <a:xfrm>
              <a:off x="6162" y="3731"/>
              <a:ext cx="1154" cy="34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bIns="0"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Local Config Service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>
              <a:stCxn id="26" idx="1"/>
            </p:cNvCxnSpPr>
            <p:nvPr/>
          </p:nvCxnSpPr>
          <p:spPr>
            <a:xfrm flipH="1">
              <a:off x="7299" y="4337"/>
              <a:ext cx="2177" cy="1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5" idx="1"/>
            </p:cNvCxnSpPr>
            <p:nvPr/>
          </p:nvCxnSpPr>
          <p:spPr>
            <a:xfrm flipH="1">
              <a:off x="7282" y="6183"/>
              <a:ext cx="2082" cy="23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30" idx="2"/>
            </p:cNvCxnSpPr>
            <p:nvPr/>
          </p:nvCxnSpPr>
          <p:spPr>
            <a:xfrm flipV="1">
              <a:off x="6738" y="7182"/>
              <a:ext cx="1" cy="959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6987" y="7396"/>
              <a:ext cx="424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Retrieve Config File</a:t>
              </a:r>
              <a:endParaRPr lang="en-US" altLang="zh-CN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71548" y="5168766"/>
            <a:ext cx="3011116" cy="2815680"/>
            <a:chOff x="4759343" y="5020767"/>
            <a:chExt cx="3033153" cy="2836288"/>
          </a:xfrm>
        </p:grpSpPr>
        <p:sp>
          <p:nvSpPr>
            <p:cNvPr id="3" name="任意多边形 2"/>
            <p:cNvSpPr/>
            <p:nvPr/>
          </p:nvSpPr>
          <p:spPr>
            <a:xfrm rot="2182719">
              <a:off x="5459029" y="5968399"/>
              <a:ext cx="1887084" cy="188865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759343" y="5665258"/>
              <a:ext cx="1540936" cy="1540934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706533" y="5156202"/>
              <a:ext cx="1219199" cy="1219199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250632" y="5728298"/>
              <a:ext cx="541864" cy="541863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029143" y="5020767"/>
              <a:ext cx="270932" cy="270932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687046" y="-1086585"/>
            <a:ext cx="2896086" cy="3291674"/>
            <a:chOff x="4364930" y="-1693147"/>
            <a:chExt cx="3171375" cy="3604569"/>
          </a:xfrm>
        </p:grpSpPr>
        <p:sp>
          <p:nvSpPr>
            <p:cNvPr id="9" name="椭圆 8"/>
            <p:cNvSpPr/>
            <p:nvPr/>
          </p:nvSpPr>
          <p:spPr>
            <a:xfrm>
              <a:off x="4364930" y="-1693147"/>
              <a:ext cx="2505768" cy="2505766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330847" y="1548"/>
              <a:ext cx="1337326" cy="1337326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096000" y="884175"/>
              <a:ext cx="774698" cy="774698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364930" y="679332"/>
              <a:ext cx="469776" cy="469775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10728" y="1676534"/>
              <a:ext cx="234888" cy="234888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2182719">
              <a:off x="5838793" y="-1103810"/>
              <a:ext cx="1697512" cy="169892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任意多边形 14"/>
          <p:cNvSpPr/>
          <p:nvPr/>
        </p:nvSpPr>
        <p:spPr>
          <a:xfrm rot="2182719">
            <a:off x="5311485" y="1546369"/>
            <a:ext cx="1569030" cy="1570338"/>
          </a:xfrm>
          <a:custGeom>
            <a:avLst/>
            <a:gdLst>
              <a:gd name="connsiteX0" fmla="*/ 1397239 w 4086261"/>
              <a:gd name="connsiteY0" fmla="*/ 3983323 h 4089669"/>
              <a:gd name="connsiteX1" fmla="*/ 2692486 w 4086261"/>
              <a:gd name="connsiteY1" fmla="*/ 3983323 h 4089669"/>
              <a:gd name="connsiteX2" fmla="*/ 2519794 w 4086261"/>
              <a:gd name="connsiteY2" fmla="*/ 4033742 h 4089669"/>
              <a:gd name="connsiteX3" fmla="*/ 1544250 w 4086261"/>
              <a:gd name="connsiteY3" fmla="*/ 4027800 h 4089669"/>
              <a:gd name="connsiteX4" fmla="*/ 804026 w 4086261"/>
              <a:gd name="connsiteY4" fmla="*/ 3670142 h 4089669"/>
              <a:gd name="connsiteX5" fmla="*/ 3281458 w 4086261"/>
              <a:gd name="connsiteY5" fmla="*/ 3670141 h 4089669"/>
              <a:gd name="connsiteX6" fmla="*/ 3255881 w 4086261"/>
              <a:gd name="connsiteY6" fmla="*/ 3691053 h 4089669"/>
              <a:gd name="connsiteX7" fmla="*/ 3081303 w 4086261"/>
              <a:gd name="connsiteY7" fmla="*/ 3806551 h 4089669"/>
              <a:gd name="connsiteX8" fmla="*/ 3002472 w 4086261"/>
              <a:gd name="connsiteY8" fmla="*/ 3847940 h 4089669"/>
              <a:gd name="connsiteX9" fmla="*/ 1083093 w 4086261"/>
              <a:gd name="connsiteY9" fmla="*/ 3847940 h 4089669"/>
              <a:gd name="connsiteX10" fmla="*/ 998337 w 4086261"/>
              <a:gd name="connsiteY10" fmla="*/ 3803064 h 4089669"/>
              <a:gd name="connsiteX11" fmla="*/ 831558 w 4086261"/>
              <a:gd name="connsiteY11" fmla="*/ 3692597 h 4089669"/>
              <a:gd name="connsiteX12" fmla="*/ 478160 w 4086261"/>
              <a:gd name="connsiteY12" fmla="*/ 3356959 h 4089669"/>
              <a:gd name="connsiteX13" fmla="*/ 3608881 w 4086261"/>
              <a:gd name="connsiteY13" fmla="*/ 3356958 h 4089669"/>
              <a:gd name="connsiteX14" fmla="*/ 3563012 w 4086261"/>
              <a:gd name="connsiteY14" fmla="*/ 3413196 h 4089669"/>
              <a:gd name="connsiteX15" fmla="*/ 3441689 w 4086261"/>
              <a:gd name="connsiteY15" fmla="*/ 3534757 h 4089669"/>
              <a:gd name="connsiteX16" fmla="*/ 644751 w 4086261"/>
              <a:gd name="connsiteY16" fmla="*/ 3534758 h 4089669"/>
              <a:gd name="connsiteX17" fmla="*/ 529408 w 4086261"/>
              <a:gd name="connsiteY17" fmla="*/ 3419640 h 4089669"/>
              <a:gd name="connsiteX18" fmla="*/ 260816 w 4086261"/>
              <a:gd name="connsiteY18" fmla="*/ 3043774 h 4089669"/>
              <a:gd name="connsiteX19" fmla="*/ 3825638 w 4086261"/>
              <a:gd name="connsiteY19" fmla="*/ 3043773 h 4089669"/>
              <a:gd name="connsiteX20" fmla="*/ 3801359 w 4086261"/>
              <a:gd name="connsiteY20" fmla="*/ 3089628 h 4089669"/>
              <a:gd name="connsiteX21" fmla="*/ 3713965 w 4086261"/>
              <a:gd name="connsiteY21" fmla="*/ 3221573 h 4089669"/>
              <a:gd name="connsiteX22" fmla="*/ 373087 w 4086261"/>
              <a:gd name="connsiteY22" fmla="*/ 3221573 h 4089669"/>
              <a:gd name="connsiteX23" fmla="*/ 281415 w 4086261"/>
              <a:gd name="connsiteY23" fmla="*/ 3083007 h 4089669"/>
              <a:gd name="connsiteX24" fmla="*/ 119720 w 4086261"/>
              <a:gd name="connsiteY24" fmla="*/ 2736921 h 4089669"/>
              <a:gd name="connsiteX25" fmla="*/ 3967092 w 4086261"/>
              <a:gd name="connsiteY25" fmla="*/ 2736920 h 4089669"/>
              <a:gd name="connsiteX26" fmla="*/ 3894194 w 4086261"/>
              <a:gd name="connsiteY26" fmla="*/ 2914295 h 4089669"/>
              <a:gd name="connsiteX27" fmla="*/ 3893969 w 4086261"/>
              <a:gd name="connsiteY27" fmla="*/ 2914719 h 4089669"/>
              <a:gd name="connsiteX28" fmla="*/ 193057 w 4086261"/>
              <a:gd name="connsiteY28" fmla="*/ 2914720 h 4089669"/>
              <a:gd name="connsiteX29" fmla="*/ 185946 w 4086261"/>
              <a:gd name="connsiteY29" fmla="*/ 2901176 h 4089669"/>
              <a:gd name="connsiteX30" fmla="*/ 37017 w 4086261"/>
              <a:gd name="connsiteY30" fmla="*/ 2430067 h 4089669"/>
              <a:gd name="connsiteX31" fmla="*/ 4048918 w 4086261"/>
              <a:gd name="connsiteY31" fmla="*/ 2430066 h 4089669"/>
              <a:gd name="connsiteX32" fmla="*/ 4026095 w 4086261"/>
              <a:gd name="connsiteY32" fmla="*/ 2543715 h 4089669"/>
              <a:gd name="connsiteX33" fmla="*/ 4006687 w 4086261"/>
              <a:gd name="connsiteY33" fmla="*/ 2607865 h 4089669"/>
              <a:gd name="connsiteX34" fmla="*/ 79439 w 4086261"/>
              <a:gd name="connsiteY34" fmla="*/ 2607866 h 4089669"/>
              <a:gd name="connsiteX35" fmla="*/ 54223 w 4086261"/>
              <a:gd name="connsiteY35" fmla="*/ 2521499 h 4089669"/>
              <a:gd name="connsiteX36" fmla="*/ 121 w 4086261"/>
              <a:gd name="connsiteY36" fmla="*/ 2113142 h 4089669"/>
              <a:gd name="connsiteX37" fmla="*/ 4085162 w 4086261"/>
              <a:gd name="connsiteY37" fmla="*/ 2113142 h 4089669"/>
              <a:gd name="connsiteX38" fmla="*/ 4084854 w 4086261"/>
              <a:gd name="connsiteY38" fmla="*/ 2156166 h 4089669"/>
              <a:gd name="connsiteX39" fmla="*/ 4070955 w 4086261"/>
              <a:gd name="connsiteY39" fmla="*/ 2290941 h 4089669"/>
              <a:gd name="connsiteX40" fmla="*/ 14357 w 4086261"/>
              <a:gd name="connsiteY40" fmla="*/ 2290941 h 4089669"/>
              <a:gd name="connsiteX41" fmla="*/ 0 w 4086261"/>
              <a:gd name="connsiteY41" fmla="*/ 2130050 h 4089669"/>
              <a:gd name="connsiteX42" fmla="*/ 14854 w 4086261"/>
              <a:gd name="connsiteY42" fmla="*/ 1803107 h 4089669"/>
              <a:gd name="connsiteX43" fmla="*/ 4072294 w 4086261"/>
              <a:gd name="connsiteY43" fmla="*/ 1803107 h 4089669"/>
              <a:gd name="connsiteX44" fmla="*/ 4086261 w 4086261"/>
              <a:gd name="connsiteY44" fmla="*/ 1959620 h 4089669"/>
              <a:gd name="connsiteX45" fmla="*/ 4086108 w 4086261"/>
              <a:gd name="connsiteY45" fmla="*/ 1980906 h 4089669"/>
              <a:gd name="connsiteX46" fmla="*/ 1067 w 4086261"/>
              <a:gd name="connsiteY46" fmla="*/ 1980906 h 4089669"/>
              <a:gd name="connsiteX47" fmla="*/ 1406 w 4086261"/>
              <a:gd name="connsiteY47" fmla="*/ 1933504 h 4089669"/>
              <a:gd name="connsiteX48" fmla="*/ 77117 w 4086261"/>
              <a:gd name="connsiteY48" fmla="*/ 1489925 h 4089669"/>
              <a:gd name="connsiteX49" fmla="*/ 4009193 w 4086261"/>
              <a:gd name="connsiteY49" fmla="*/ 1489925 h 4089669"/>
              <a:gd name="connsiteX50" fmla="*/ 4032038 w 4086261"/>
              <a:gd name="connsiteY50" fmla="*/ 1568171 h 4089669"/>
              <a:gd name="connsiteX51" fmla="*/ 4050772 w 4086261"/>
              <a:gd name="connsiteY51" fmla="*/ 1667724 h 4089669"/>
              <a:gd name="connsiteX52" fmla="*/ 35712 w 4086261"/>
              <a:gd name="connsiteY52" fmla="*/ 1667724 h 4089669"/>
              <a:gd name="connsiteX53" fmla="*/ 60165 w 4086261"/>
              <a:gd name="connsiteY53" fmla="*/ 1545955 h 4089669"/>
              <a:gd name="connsiteX54" fmla="*/ 191505 w 4086261"/>
              <a:gd name="connsiteY54" fmla="*/ 1176742 h 4089669"/>
              <a:gd name="connsiteX55" fmla="*/ 3894145 w 4086261"/>
              <a:gd name="connsiteY55" fmla="*/ 1176742 h 4089669"/>
              <a:gd name="connsiteX56" fmla="*/ 3900315 w 4086261"/>
              <a:gd name="connsiteY56" fmla="*/ 1188494 h 4089669"/>
              <a:gd name="connsiteX57" fmla="*/ 3967264 w 4086261"/>
              <a:gd name="connsiteY57" fmla="*/ 1354541 h 4089669"/>
              <a:gd name="connsiteX58" fmla="*/ 118432 w 4086261"/>
              <a:gd name="connsiteY58" fmla="*/ 1354541 h 4089669"/>
              <a:gd name="connsiteX59" fmla="*/ 375302 w 4086261"/>
              <a:gd name="connsiteY59" fmla="*/ 863557 h 4089669"/>
              <a:gd name="connsiteX60" fmla="*/ 3710170 w 4086261"/>
              <a:gd name="connsiteY60" fmla="*/ 863557 h 4089669"/>
              <a:gd name="connsiteX61" fmla="*/ 3804846 w 4086261"/>
              <a:gd name="connsiteY61" fmla="*/ 1006662 h 4089669"/>
              <a:gd name="connsiteX62" fmla="*/ 3823062 w 4086261"/>
              <a:gd name="connsiteY62" fmla="*/ 1041356 h 4089669"/>
              <a:gd name="connsiteX63" fmla="*/ 263027 w 4086261"/>
              <a:gd name="connsiteY63" fmla="*/ 1041356 h 4089669"/>
              <a:gd name="connsiteX64" fmla="*/ 284901 w 4086261"/>
              <a:gd name="connsiteY64" fmla="*/ 1000042 h 4089669"/>
              <a:gd name="connsiteX65" fmla="*/ 1378779 w 4086261"/>
              <a:gd name="connsiteY65" fmla="*/ 110725 h 4089669"/>
              <a:gd name="connsiteX66" fmla="*/ 1566467 w 4086261"/>
              <a:gd name="connsiteY66" fmla="*/ 55927 h 4089669"/>
              <a:gd name="connsiteX67" fmla="*/ 2542011 w 4086261"/>
              <a:gd name="connsiteY67" fmla="*/ 61870 h 4089669"/>
              <a:gd name="connsiteX68" fmla="*/ 2703493 w 4086261"/>
              <a:gd name="connsiteY68" fmla="*/ 110725 h 4089669"/>
              <a:gd name="connsiteX69" fmla="*/ 642784 w 4086261"/>
              <a:gd name="connsiteY69" fmla="*/ 556704 h 4089669"/>
              <a:gd name="connsiteX70" fmla="*/ 3443305 w 4086261"/>
              <a:gd name="connsiteY70" fmla="*/ 556704 h 4089669"/>
              <a:gd name="connsiteX71" fmla="*/ 3556853 w 4086261"/>
              <a:gd name="connsiteY71" fmla="*/ 670030 h 4089669"/>
              <a:gd name="connsiteX72" fmla="*/ 3609565 w 4086261"/>
              <a:gd name="connsiteY72" fmla="*/ 734502 h 4089669"/>
              <a:gd name="connsiteX73" fmla="*/ 475918 w 4086261"/>
              <a:gd name="connsiteY73" fmla="*/ 734503 h 4089669"/>
              <a:gd name="connsiteX74" fmla="*/ 523248 w 4086261"/>
              <a:gd name="connsiteY74" fmla="*/ 676473 h 4089669"/>
              <a:gd name="connsiteX75" fmla="*/ 830380 w 4086261"/>
              <a:gd name="connsiteY75" fmla="*/ 398616 h 4089669"/>
              <a:gd name="connsiteX76" fmla="*/ 1004958 w 4086261"/>
              <a:gd name="connsiteY76" fmla="*/ 283119 h 4089669"/>
              <a:gd name="connsiteX77" fmla="*/ 1068322 w 4086261"/>
              <a:gd name="connsiteY77" fmla="*/ 249850 h 4089669"/>
              <a:gd name="connsiteX78" fmla="*/ 3018504 w 4086261"/>
              <a:gd name="connsiteY78" fmla="*/ 249850 h 4089669"/>
              <a:gd name="connsiteX79" fmla="*/ 3087924 w 4086261"/>
              <a:gd name="connsiteY79" fmla="*/ 286606 h 4089669"/>
              <a:gd name="connsiteX80" fmla="*/ 3254703 w 4086261"/>
              <a:gd name="connsiteY80" fmla="*/ 397072 h 4089669"/>
              <a:gd name="connsiteX81" fmla="*/ 3292192 w 4086261"/>
              <a:gd name="connsiteY81" fmla="*/ 427649 h 4089669"/>
              <a:gd name="connsiteX82" fmla="*/ 794871 w 4086261"/>
              <a:gd name="connsiteY82" fmla="*/ 427649 h 408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086261" h="4089669">
                <a:moveTo>
                  <a:pt x="1397239" y="3983323"/>
                </a:moveTo>
                <a:lnTo>
                  <a:pt x="2692486" y="3983323"/>
                </a:lnTo>
                <a:lnTo>
                  <a:pt x="2519794" y="4033742"/>
                </a:lnTo>
                <a:cubicBezTo>
                  <a:pt x="2196895" y="4110978"/>
                  <a:pt x="1861734" y="4107484"/>
                  <a:pt x="1544250" y="4027800"/>
                </a:cubicBezTo>
                <a:close/>
                <a:moveTo>
                  <a:pt x="804026" y="3670142"/>
                </a:moveTo>
                <a:lnTo>
                  <a:pt x="3281458" y="3670141"/>
                </a:lnTo>
                <a:lnTo>
                  <a:pt x="3255881" y="3691053"/>
                </a:lnTo>
                <a:cubicBezTo>
                  <a:pt x="3199057" y="3732915"/>
                  <a:pt x="3140784" y="3771402"/>
                  <a:pt x="3081303" y="3806551"/>
                </a:cubicBezTo>
                <a:lnTo>
                  <a:pt x="3002472" y="3847940"/>
                </a:lnTo>
                <a:lnTo>
                  <a:pt x="1083093" y="3847940"/>
                </a:lnTo>
                <a:lnTo>
                  <a:pt x="998337" y="3803064"/>
                </a:lnTo>
                <a:cubicBezTo>
                  <a:pt x="941239" y="3769168"/>
                  <a:pt x="885565" y="3732334"/>
                  <a:pt x="831558" y="3692597"/>
                </a:cubicBezTo>
                <a:close/>
                <a:moveTo>
                  <a:pt x="478160" y="3356959"/>
                </a:moveTo>
                <a:lnTo>
                  <a:pt x="3608881" y="3356958"/>
                </a:lnTo>
                <a:lnTo>
                  <a:pt x="3563012" y="3413196"/>
                </a:lnTo>
                <a:lnTo>
                  <a:pt x="3441689" y="3534757"/>
                </a:lnTo>
                <a:lnTo>
                  <a:pt x="644751" y="3534758"/>
                </a:lnTo>
                <a:lnTo>
                  <a:pt x="529408" y="3419640"/>
                </a:lnTo>
                <a:close/>
                <a:moveTo>
                  <a:pt x="260816" y="3043774"/>
                </a:moveTo>
                <a:lnTo>
                  <a:pt x="3825638" y="3043773"/>
                </a:lnTo>
                <a:lnTo>
                  <a:pt x="3801359" y="3089628"/>
                </a:lnTo>
                <a:lnTo>
                  <a:pt x="3713965" y="3221573"/>
                </a:lnTo>
                <a:lnTo>
                  <a:pt x="373087" y="3221573"/>
                </a:lnTo>
                <a:lnTo>
                  <a:pt x="281415" y="3083007"/>
                </a:lnTo>
                <a:close/>
                <a:moveTo>
                  <a:pt x="119720" y="2736921"/>
                </a:moveTo>
                <a:lnTo>
                  <a:pt x="3967092" y="2736920"/>
                </a:lnTo>
                <a:lnTo>
                  <a:pt x="3894194" y="2914295"/>
                </a:lnTo>
                <a:lnTo>
                  <a:pt x="3893969" y="2914719"/>
                </a:lnTo>
                <a:lnTo>
                  <a:pt x="193057" y="2914720"/>
                </a:lnTo>
                <a:lnTo>
                  <a:pt x="185946" y="2901176"/>
                </a:lnTo>
                <a:close/>
                <a:moveTo>
                  <a:pt x="37017" y="2430067"/>
                </a:moveTo>
                <a:lnTo>
                  <a:pt x="4048918" y="2430066"/>
                </a:lnTo>
                <a:lnTo>
                  <a:pt x="4026095" y="2543715"/>
                </a:lnTo>
                <a:lnTo>
                  <a:pt x="4006687" y="2607865"/>
                </a:lnTo>
                <a:lnTo>
                  <a:pt x="79439" y="2607866"/>
                </a:lnTo>
                <a:lnTo>
                  <a:pt x="54223" y="2521499"/>
                </a:lnTo>
                <a:close/>
                <a:moveTo>
                  <a:pt x="121" y="2113142"/>
                </a:moveTo>
                <a:lnTo>
                  <a:pt x="4085162" y="2113142"/>
                </a:lnTo>
                <a:lnTo>
                  <a:pt x="4084854" y="2156166"/>
                </a:lnTo>
                <a:lnTo>
                  <a:pt x="4070955" y="2290941"/>
                </a:lnTo>
                <a:lnTo>
                  <a:pt x="14357" y="2290941"/>
                </a:lnTo>
                <a:lnTo>
                  <a:pt x="0" y="2130050"/>
                </a:lnTo>
                <a:close/>
                <a:moveTo>
                  <a:pt x="14854" y="1803107"/>
                </a:moveTo>
                <a:lnTo>
                  <a:pt x="4072294" y="1803107"/>
                </a:lnTo>
                <a:lnTo>
                  <a:pt x="4086261" y="1959620"/>
                </a:lnTo>
                <a:lnTo>
                  <a:pt x="4086108" y="1980906"/>
                </a:lnTo>
                <a:lnTo>
                  <a:pt x="1067" y="1980906"/>
                </a:lnTo>
                <a:lnTo>
                  <a:pt x="1406" y="1933504"/>
                </a:lnTo>
                <a:close/>
                <a:moveTo>
                  <a:pt x="77117" y="1489925"/>
                </a:moveTo>
                <a:lnTo>
                  <a:pt x="4009193" y="1489925"/>
                </a:lnTo>
                <a:lnTo>
                  <a:pt x="4032038" y="1568171"/>
                </a:lnTo>
                <a:lnTo>
                  <a:pt x="4050772" y="1667724"/>
                </a:lnTo>
                <a:lnTo>
                  <a:pt x="35712" y="1667724"/>
                </a:lnTo>
                <a:lnTo>
                  <a:pt x="60165" y="1545955"/>
                </a:lnTo>
                <a:close/>
                <a:moveTo>
                  <a:pt x="191505" y="1176742"/>
                </a:moveTo>
                <a:lnTo>
                  <a:pt x="3894145" y="1176742"/>
                </a:lnTo>
                <a:lnTo>
                  <a:pt x="3900315" y="1188494"/>
                </a:lnTo>
                <a:lnTo>
                  <a:pt x="3967264" y="1354541"/>
                </a:lnTo>
                <a:lnTo>
                  <a:pt x="118432" y="1354541"/>
                </a:lnTo>
                <a:close/>
                <a:moveTo>
                  <a:pt x="375302" y="863557"/>
                </a:moveTo>
                <a:lnTo>
                  <a:pt x="3710170" y="863557"/>
                </a:lnTo>
                <a:lnTo>
                  <a:pt x="3804846" y="1006662"/>
                </a:lnTo>
                <a:lnTo>
                  <a:pt x="3823062" y="1041356"/>
                </a:lnTo>
                <a:lnTo>
                  <a:pt x="263027" y="1041356"/>
                </a:lnTo>
                <a:lnTo>
                  <a:pt x="284901" y="1000042"/>
                </a:lnTo>
                <a:close/>
                <a:moveTo>
                  <a:pt x="1378779" y="110725"/>
                </a:moveTo>
                <a:lnTo>
                  <a:pt x="1566467" y="55927"/>
                </a:lnTo>
                <a:cubicBezTo>
                  <a:pt x="1889366" y="-21308"/>
                  <a:pt x="2224527" y="-17814"/>
                  <a:pt x="2542011" y="61870"/>
                </a:cubicBezTo>
                <a:lnTo>
                  <a:pt x="2703493" y="110725"/>
                </a:lnTo>
                <a:close/>
                <a:moveTo>
                  <a:pt x="642784" y="556704"/>
                </a:moveTo>
                <a:lnTo>
                  <a:pt x="3443305" y="556704"/>
                </a:lnTo>
                <a:lnTo>
                  <a:pt x="3556853" y="670030"/>
                </a:lnTo>
                <a:lnTo>
                  <a:pt x="3609565" y="734502"/>
                </a:lnTo>
                <a:lnTo>
                  <a:pt x="475918" y="734503"/>
                </a:lnTo>
                <a:lnTo>
                  <a:pt x="523248" y="676473"/>
                </a:lnTo>
                <a:close/>
                <a:moveTo>
                  <a:pt x="830380" y="398616"/>
                </a:moveTo>
                <a:cubicBezTo>
                  <a:pt x="887204" y="356755"/>
                  <a:pt x="945476" y="318268"/>
                  <a:pt x="1004958" y="283119"/>
                </a:cubicBezTo>
                <a:lnTo>
                  <a:pt x="1068322" y="249850"/>
                </a:lnTo>
                <a:lnTo>
                  <a:pt x="3018504" y="249850"/>
                </a:lnTo>
                <a:lnTo>
                  <a:pt x="3087924" y="286606"/>
                </a:lnTo>
                <a:cubicBezTo>
                  <a:pt x="3145022" y="320501"/>
                  <a:pt x="3200695" y="357336"/>
                  <a:pt x="3254703" y="397072"/>
                </a:cubicBezTo>
                <a:lnTo>
                  <a:pt x="3292192" y="427649"/>
                </a:lnTo>
                <a:lnTo>
                  <a:pt x="794871" y="427649"/>
                </a:lnTo>
                <a:close/>
              </a:path>
            </a:pathLst>
          </a:custGeom>
          <a:solidFill>
            <a:srgbClr val="7FA29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827145" y="3429000"/>
            <a:ext cx="6052185" cy="1017905"/>
            <a:chOff x="6027" y="5400"/>
            <a:chExt cx="9531" cy="1603"/>
          </a:xfrm>
        </p:grpSpPr>
        <p:sp>
          <p:nvSpPr>
            <p:cNvPr id="16" name="圆角矩形 15"/>
            <p:cNvSpPr/>
            <p:nvPr/>
          </p:nvSpPr>
          <p:spPr>
            <a:xfrm>
              <a:off x="6027" y="6327"/>
              <a:ext cx="7127" cy="676"/>
            </a:xfrm>
            <a:prstGeom prst="roundRect">
              <a:avLst/>
            </a:prstGeom>
            <a:solidFill>
              <a:srgbClr val="B8D3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PA_文本框 2"/>
            <p:cNvSpPr txBox="1"/>
            <p:nvPr>
              <p:custDataLst>
                <p:tags r:id="rId1"/>
              </p:custDataLst>
            </p:nvPr>
          </p:nvSpPr>
          <p:spPr>
            <a:xfrm>
              <a:off x="6596" y="5400"/>
              <a:ext cx="8962" cy="15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1" i="0" u="none" strike="noStrike" cap="none" spc="0" normalizeH="0" baseline="0">
                  <a:ln>
                    <a:noFill/>
                  </a:ln>
                  <a:gradFill>
                    <a:gsLst>
                      <a:gs pos="0">
                        <a:srgbClr val="CDA23D"/>
                      </a:gs>
                      <a:gs pos="55000">
                        <a:srgbClr val="E1B64A"/>
                      </a:gs>
                      <a:gs pos="100000">
                        <a:srgbClr val="F7E880">
                          <a:lumMod val="99000"/>
                        </a:srgbClr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defRPr>
              </a:lvl1pPr>
            </a:lstStyle>
            <a:p>
              <a:pPr algn="l"/>
              <a:r>
                <a:rPr lang="en-US" altLang="zh-CN" sz="4800" dirty="0">
                  <a:solidFill>
                    <a:srgbClr val="557979"/>
                  </a:solidFill>
                  <a:latin typeface="+mn-lt"/>
                  <a:ea typeface="+mn-ea"/>
                  <a:cs typeface="+mn-ea"/>
                  <a:sym typeface="+mn-lt"/>
                </a:rPr>
                <a:t>GSP UI/UX</a:t>
              </a:r>
              <a:endParaRPr lang="en-US" altLang="zh-CN" sz="4800" dirty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450204" y="1781655"/>
            <a:ext cx="131064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557979"/>
                </a:solidFill>
                <a:cs typeface="+mn-ea"/>
                <a:sym typeface="+mn-lt"/>
              </a:rPr>
              <a:t>06</a:t>
            </a:r>
            <a:endParaRPr lang="zh-CN" altLang="en-US" sz="7200" b="1" dirty="0">
              <a:solidFill>
                <a:srgbClr val="55797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9" grpId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_文本框 2"/>
          <p:cNvSpPr txBox="1"/>
          <p:nvPr>
            <p:custDataLst>
              <p:tags r:id="rId1"/>
            </p:custDataLst>
          </p:nvPr>
        </p:nvSpPr>
        <p:spPr>
          <a:xfrm>
            <a:off x="200025" y="644525"/>
            <a:ext cx="11750040" cy="6813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l"/>
            <a:r>
              <a:rPr lang="en-US" sz="1600" dirty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rPr>
              <a:t>GSP UI framework - a common UI framework built on top of Angular 6 and ICG Elemental design system, aiming to provide a consistent user experience across GSP applications.</a:t>
            </a:r>
            <a:endParaRPr lang="en-US" sz="1600" dirty="0">
              <a:solidFill>
                <a:srgbClr val="55797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5" name="图片 24" descr="C:/Users/COMMUN~1/AppData/Local/Temp/kaimatting/20200627230641/output_aiMatting_20200627231052.pngoutput_aiMatting_202006272310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427" y="5926455"/>
            <a:ext cx="898525" cy="606157"/>
          </a:xfrm>
          <a:prstGeom prst="rect">
            <a:avLst/>
          </a:prstGeom>
          <a:noFill/>
        </p:spPr>
      </p:pic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452120" y="1887855"/>
            <a:ext cx="10702925" cy="355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Why Mito UI?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Mito UI is built on top of Angular 6 and ICG Elemental Core framework and serve as a UI development strategy for GSP.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It is built to create synergy between Design and Development teams, as well as to provide a consistent user experience across all GSP applications.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It is made to support and be compatible for several versions of Angular, from Angular 6 to Angular 8.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Mito takes the strategic alignment, and adds an up-to-date look, to create a framework offers greater sustainability for clients within GSP technology and beyond.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71548" y="5168766"/>
            <a:ext cx="3011116" cy="2815680"/>
            <a:chOff x="4759343" y="5020767"/>
            <a:chExt cx="3033153" cy="2836288"/>
          </a:xfrm>
        </p:grpSpPr>
        <p:sp>
          <p:nvSpPr>
            <p:cNvPr id="3" name="任意多边形 2"/>
            <p:cNvSpPr/>
            <p:nvPr/>
          </p:nvSpPr>
          <p:spPr>
            <a:xfrm rot="2182719">
              <a:off x="5459029" y="5968399"/>
              <a:ext cx="1887084" cy="188865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759343" y="5665258"/>
              <a:ext cx="1540936" cy="1540934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706533" y="5156202"/>
              <a:ext cx="1219199" cy="1219199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250632" y="5728298"/>
              <a:ext cx="541864" cy="541863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029143" y="5020767"/>
              <a:ext cx="270932" cy="270932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687046" y="-1086585"/>
            <a:ext cx="2896086" cy="3291674"/>
            <a:chOff x="4364930" y="-1693147"/>
            <a:chExt cx="3171375" cy="3604569"/>
          </a:xfrm>
        </p:grpSpPr>
        <p:sp>
          <p:nvSpPr>
            <p:cNvPr id="9" name="椭圆 8"/>
            <p:cNvSpPr/>
            <p:nvPr/>
          </p:nvSpPr>
          <p:spPr>
            <a:xfrm>
              <a:off x="4364930" y="-1693147"/>
              <a:ext cx="2505768" cy="2505766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330847" y="1548"/>
              <a:ext cx="1337326" cy="1337326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096000" y="884175"/>
              <a:ext cx="774698" cy="774698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364930" y="679332"/>
              <a:ext cx="469776" cy="469775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10728" y="1676534"/>
              <a:ext cx="234888" cy="234888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2182719">
              <a:off x="5838793" y="-1103810"/>
              <a:ext cx="1697512" cy="169892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任意多边形 14"/>
          <p:cNvSpPr/>
          <p:nvPr/>
        </p:nvSpPr>
        <p:spPr>
          <a:xfrm rot="2182719">
            <a:off x="5311485" y="1546369"/>
            <a:ext cx="1569030" cy="1570338"/>
          </a:xfrm>
          <a:custGeom>
            <a:avLst/>
            <a:gdLst>
              <a:gd name="connsiteX0" fmla="*/ 1397239 w 4086261"/>
              <a:gd name="connsiteY0" fmla="*/ 3983323 h 4089669"/>
              <a:gd name="connsiteX1" fmla="*/ 2692486 w 4086261"/>
              <a:gd name="connsiteY1" fmla="*/ 3983323 h 4089669"/>
              <a:gd name="connsiteX2" fmla="*/ 2519794 w 4086261"/>
              <a:gd name="connsiteY2" fmla="*/ 4033742 h 4089669"/>
              <a:gd name="connsiteX3" fmla="*/ 1544250 w 4086261"/>
              <a:gd name="connsiteY3" fmla="*/ 4027800 h 4089669"/>
              <a:gd name="connsiteX4" fmla="*/ 804026 w 4086261"/>
              <a:gd name="connsiteY4" fmla="*/ 3670142 h 4089669"/>
              <a:gd name="connsiteX5" fmla="*/ 3281458 w 4086261"/>
              <a:gd name="connsiteY5" fmla="*/ 3670141 h 4089669"/>
              <a:gd name="connsiteX6" fmla="*/ 3255881 w 4086261"/>
              <a:gd name="connsiteY6" fmla="*/ 3691053 h 4089669"/>
              <a:gd name="connsiteX7" fmla="*/ 3081303 w 4086261"/>
              <a:gd name="connsiteY7" fmla="*/ 3806551 h 4089669"/>
              <a:gd name="connsiteX8" fmla="*/ 3002472 w 4086261"/>
              <a:gd name="connsiteY8" fmla="*/ 3847940 h 4089669"/>
              <a:gd name="connsiteX9" fmla="*/ 1083093 w 4086261"/>
              <a:gd name="connsiteY9" fmla="*/ 3847940 h 4089669"/>
              <a:gd name="connsiteX10" fmla="*/ 998337 w 4086261"/>
              <a:gd name="connsiteY10" fmla="*/ 3803064 h 4089669"/>
              <a:gd name="connsiteX11" fmla="*/ 831558 w 4086261"/>
              <a:gd name="connsiteY11" fmla="*/ 3692597 h 4089669"/>
              <a:gd name="connsiteX12" fmla="*/ 478160 w 4086261"/>
              <a:gd name="connsiteY12" fmla="*/ 3356959 h 4089669"/>
              <a:gd name="connsiteX13" fmla="*/ 3608881 w 4086261"/>
              <a:gd name="connsiteY13" fmla="*/ 3356958 h 4089669"/>
              <a:gd name="connsiteX14" fmla="*/ 3563012 w 4086261"/>
              <a:gd name="connsiteY14" fmla="*/ 3413196 h 4089669"/>
              <a:gd name="connsiteX15" fmla="*/ 3441689 w 4086261"/>
              <a:gd name="connsiteY15" fmla="*/ 3534757 h 4089669"/>
              <a:gd name="connsiteX16" fmla="*/ 644751 w 4086261"/>
              <a:gd name="connsiteY16" fmla="*/ 3534758 h 4089669"/>
              <a:gd name="connsiteX17" fmla="*/ 529408 w 4086261"/>
              <a:gd name="connsiteY17" fmla="*/ 3419640 h 4089669"/>
              <a:gd name="connsiteX18" fmla="*/ 260816 w 4086261"/>
              <a:gd name="connsiteY18" fmla="*/ 3043774 h 4089669"/>
              <a:gd name="connsiteX19" fmla="*/ 3825638 w 4086261"/>
              <a:gd name="connsiteY19" fmla="*/ 3043773 h 4089669"/>
              <a:gd name="connsiteX20" fmla="*/ 3801359 w 4086261"/>
              <a:gd name="connsiteY20" fmla="*/ 3089628 h 4089669"/>
              <a:gd name="connsiteX21" fmla="*/ 3713965 w 4086261"/>
              <a:gd name="connsiteY21" fmla="*/ 3221573 h 4089669"/>
              <a:gd name="connsiteX22" fmla="*/ 373087 w 4086261"/>
              <a:gd name="connsiteY22" fmla="*/ 3221573 h 4089669"/>
              <a:gd name="connsiteX23" fmla="*/ 281415 w 4086261"/>
              <a:gd name="connsiteY23" fmla="*/ 3083007 h 4089669"/>
              <a:gd name="connsiteX24" fmla="*/ 119720 w 4086261"/>
              <a:gd name="connsiteY24" fmla="*/ 2736921 h 4089669"/>
              <a:gd name="connsiteX25" fmla="*/ 3967092 w 4086261"/>
              <a:gd name="connsiteY25" fmla="*/ 2736920 h 4089669"/>
              <a:gd name="connsiteX26" fmla="*/ 3894194 w 4086261"/>
              <a:gd name="connsiteY26" fmla="*/ 2914295 h 4089669"/>
              <a:gd name="connsiteX27" fmla="*/ 3893969 w 4086261"/>
              <a:gd name="connsiteY27" fmla="*/ 2914719 h 4089669"/>
              <a:gd name="connsiteX28" fmla="*/ 193057 w 4086261"/>
              <a:gd name="connsiteY28" fmla="*/ 2914720 h 4089669"/>
              <a:gd name="connsiteX29" fmla="*/ 185946 w 4086261"/>
              <a:gd name="connsiteY29" fmla="*/ 2901176 h 4089669"/>
              <a:gd name="connsiteX30" fmla="*/ 37017 w 4086261"/>
              <a:gd name="connsiteY30" fmla="*/ 2430067 h 4089669"/>
              <a:gd name="connsiteX31" fmla="*/ 4048918 w 4086261"/>
              <a:gd name="connsiteY31" fmla="*/ 2430066 h 4089669"/>
              <a:gd name="connsiteX32" fmla="*/ 4026095 w 4086261"/>
              <a:gd name="connsiteY32" fmla="*/ 2543715 h 4089669"/>
              <a:gd name="connsiteX33" fmla="*/ 4006687 w 4086261"/>
              <a:gd name="connsiteY33" fmla="*/ 2607865 h 4089669"/>
              <a:gd name="connsiteX34" fmla="*/ 79439 w 4086261"/>
              <a:gd name="connsiteY34" fmla="*/ 2607866 h 4089669"/>
              <a:gd name="connsiteX35" fmla="*/ 54223 w 4086261"/>
              <a:gd name="connsiteY35" fmla="*/ 2521499 h 4089669"/>
              <a:gd name="connsiteX36" fmla="*/ 121 w 4086261"/>
              <a:gd name="connsiteY36" fmla="*/ 2113142 h 4089669"/>
              <a:gd name="connsiteX37" fmla="*/ 4085162 w 4086261"/>
              <a:gd name="connsiteY37" fmla="*/ 2113142 h 4089669"/>
              <a:gd name="connsiteX38" fmla="*/ 4084854 w 4086261"/>
              <a:gd name="connsiteY38" fmla="*/ 2156166 h 4089669"/>
              <a:gd name="connsiteX39" fmla="*/ 4070955 w 4086261"/>
              <a:gd name="connsiteY39" fmla="*/ 2290941 h 4089669"/>
              <a:gd name="connsiteX40" fmla="*/ 14357 w 4086261"/>
              <a:gd name="connsiteY40" fmla="*/ 2290941 h 4089669"/>
              <a:gd name="connsiteX41" fmla="*/ 0 w 4086261"/>
              <a:gd name="connsiteY41" fmla="*/ 2130050 h 4089669"/>
              <a:gd name="connsiteX42" fmla="*/ 14854 w 4086261"/>
              <a:gd name="connsiteY42" fmla="*/ 1803107 h 4089669"/>
              <a:gd name="connsiteX43" fmla="*/ 4072294 w 4086261"/>
              <a:gd name="connsiteY43" fmla="*/ 1803107 h 4089669"/>
              <a:gd name="connsiteX44" fmla="*/ 4086261 w 4086261"/>
              <a:gd name="connsiteY44" fmla="*/ 1959620 h 4089669"/>
              <a:gd name="connsiteX45" fmla="*/ 4086108 w 4086261"/>
              <a:gd name="connsiteY45" fmla="*/ 1980906 h 4089669"/>
              <a:gd name="connsiteX46" fmla="*/ 1067 w 4086261"/>
              <a:gd name="connsiteY46" fmla="*/ 1980906 h 4089669"/>
              <a:gd name="connsiteX47" fmla="*/ 1406 w 4086261"/>
              <a:gd name="connsiteY47" fmla="*/ 1933504 h 4089669"/>
              <a:gd name="connsiteX48" fmla="*/ 77117 w 4086261"/>
              <a:gd name="connsiteY48" fmla="*/ 1489925 h 4089669"/>
              <a:gd name="connsiteX49" fmla="*/ 4009193 w 4086261"/>
              <a:gd name="connsiteY49" fmla="*/ 1489925 h 4089669"/>
              <a:gd name="connsiteX50" fmla="*/ 4032038 w 4086261"/>
              <a:gd name="connsiteY50" fmla="*/ 1568171 h 4089669"/>
              <a:gd name="connsiteX51" fmla="*/ 4050772 w 4086261"/>
              <a:gd name="connsiteY51" fmla="*/ 1667724 h 4089669"/>
              <a:gd name="connsiteX52" fmla="*/ 35712 w 4086261"/>
              <a:gd name="connsiteY52" fmla="*/ 1667724 h 4089669"/>
              <a:gd name="connsiteX53" fmla="*/ 60165 w 4086261"/>
              <a:gd name="connsiteY53" fmla="*/ 1545955 h 4089669"/>
              <a:gd name="connsiteX54" fmla="*/ 191505 w 4086261"/>
              <a:gd name="connsiteY54" fmla="*/ 1176742 h 4089669"/>
              <a:gd name="connsiteX55" fmla="*/ 3894145 w 4086261"/>
              <a:gd name="connsiteY55" fmla="*/ 1176742 h 4089669"/>
              <a:gd name="connsiteX56" fmla="*/ 3900315 w 4086261"/>
              <a:gd name="connsiteY56" fmla="*/ 1188494 h 4089669"/>
              <a:gd name="connsiteX57" fmla="*/ 3967264 w 4086261"/>
              <a:gd name="connsiteY57" fmla="*/ 1354541 h 4089669"/>
              <a:gd name="connsiteX58" fmla="*/ 118432 w 4086261"/>
              <a:gd name="connsiteY58" fmla="*/ 1354541 h 4089669"/>
              <a:gd name="connsiteX59" fmla="*/ 375302 w 4086261"/>
              <a:gd name="connsiteY59" fmla="*/ 863557 h 4089669"/>
              <a:gd name="connsiteX60" fmla="*/ 3710170 w 4086261"/>
              <a:gd name="connsiteY60" fmla="*/ 863557 h 4089669"/>
              <a:gd name="connsiteX61" fmla="*/ 3804846 w 4086261"/>
              <a:gd name="connsiteY61" fmla="*/ 1006662 h 4089669"/>
              <a:gd name="connsiteX62" fmla="*/ 3823062 w 4086261"/>
              <a:gd name="connsiteY62" fmla="*/ 1041356 h 4089669"/>
              <a:gd name="connsiteX63" fmla="*/ 263027 w 4086261"/>
              <a:gd name="connsiteY63" fmla="*/ 1041356 h 4089669"/>
              <a:gd name="connsiteX64" fmla="*/ 284901 w 4086261"/>
              <a:gd name="connsiteY64" fmla="*/ 1000042 h 4089669"/>
              <a:gd name="connsiteX65" fmla="*/ 1378779 w 4086261"/>
              <a:gd name="connsiteY65" fmla="*/ 110725 h 4089669"/>
              <a:gd name="connsiteX66" fmla="*/ 1566467 w 4086261"/>
              <a:gd name="connsiteY66" fmla="*/ 55927 h 4089669"/>
              <a:gd name="connsiteX67" fmla="*/ 2542011 w 4086261"/>
              <a:gd name="connsiteY67" fmla="*/ 61870 h 4089669"/>
              <a:gd name="connsiteX68" fmla="*/ 2703493 w 4086261"/>
              <a:gd name="connsiteY68" fmla="*/ 110725 h 4089669"/>
              <a:gd name="connsiteX69" fmla="*/ 642784 w 4086261"/>
              <a:gd name="connsiteY69" fmla="*/ 556704 h 4089669"/>
              <a:gd name="connsiteX70" fmla="*/ 3443305 w 4086261"/>
              <a:gd name="connsiteY70" fmla="*/ 556704 h 4089669"/>
              <a:gd name="connsiteX71" fmla="*/ 3556853 w 4086261"/>
              <a:gd name="connsiteY71" fmla="*/ 670030 h 4089669"/>
              <a:gd name="connsiteX72" fmla="*/ 3609565 w 4086261"/>
              <a:gd name="connsiteY72" fmla="*/ 734502 h 4089669"/>
              <a:gd name="connsiteX73" fmla="*/ 475918 w 4086261"/>
              <a:gd name="connsiteY73" fmla="*/ 734503 h 4089669"/>
              <a:gd name="connsiteX74" fmla="*/ 523248 w 4086261"/>
              <a:gd name="connsiteY74" fmla="*/ 676473 h 4089669"/>
              <a:gd name="connsiteX75" fmla="*/ 830380 w 4086261"/>
              <a:gd name="connsiteY75" fmla="*/ 398616 h 4089669"/>
              <a:gd name="connsiteX76" fmla="*/ 1004958 w 4086261"/>
              <a:gd name="connsiteY76" fmla="*/ 283119 h 4089669"/>
              <a:gd name="connsiteX77" fmla="*/ 1068322 w 4086261"/>
              <a:gd name="connsiteY77" fmla="*/ 249850 h 4089669"/>
              <a:gd name="connsiteX78" fmla="*/ 3018504 w 4086261"/>
              <a:gd name="connsiteY78" fmla="*/ 249850 h 4089669"/>
              <a:gd name="connsiteX79" fmla="*/ 3087924 w 4086261"/>
              <a:gd name="connsiteY79" fmla="*/ 286606 h 4089669"/>
              <a:gd name="connsiteX80" fmla="*/ 3254703 w 4086261"/>
              <a:gd name="connsiteY80" fmla="*/ 397072 h 4089669"/>
              <a:gd name="connsiteX81" fmla="*/ 3292192 w 4086261"/>
              <a:gd name="connsiteY81" fmla="*/ 427649 h 4089669"/>
              <a:gd name="connsiteX82" fmla="*/ 794871 w 4086261"/>
              <a:gd name="connsiteY82" fmla="*/ 427649 h 408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086261" h="4089669">
                <a:moveTo>
                  <a:pt x="1397239" y="3983323"/>
                </a:moveTo>
                <a:lnTo>
                  <a:pt x="2692486" y="3983323"/>
                </a:lnTo>
                <a:lnTo>
                  <a:pt x="2519794" y="4033742"/>
                </a:lnTo>
                <a:cubicBezTo>
                  <a:pt x="2196895" y="4110978"/>
                  <a:pt x="1861734" y="4107484"/>
                  <a:pt x="1544250" y="4027800"/>
                </a:cubicBezTo>
                <a:close/>
                <a:moveTo>
                  <a:pt x="804026" y="3670142"/>
                </a:moveTo>
                <a:lnTo>
                  <a:pt x="3281458" y="3670141"/>
                </a:lnTo>
                <a:lnTo>
                  <a:pt x="3255881" y="3691053"/>
                </a:lnTo>
                <a:cubicBezTo>
                  <a:pt x="3199057" y="3732915"/>
                  <a:pt x="3140784" y="3771402"/>
                  <a:pt x="3081303" y="3806551"/>
                </a:cubicBezTo>
                <a:lnTo>
                  <a:pt x="3002472" y="3847940"/>
                </a:lnTo>
                <a:lnTo>
                  <a:pt x="1083093" y="3847940"/>
                </a:lnTo>
                <a:lnTo>
                  <a:pt x="998337" y="3803064"/>
                </a:lnTo>
                <a:cubicBezTo>
                  <a:pt x="941239" y="3769168"/>
                  <a:pt x="885565" y="3732334"/>
                  <a:pt x="831558" y="3692597"/>
                </a:cubicBezTo>
                <a:close/>
                <a:moveTo>
                  <a:pt x="478160" y="3356959"/>
                </a:moveTo>
                <a:lnTo>
                  <a:pt x="3608881" y="3356958"/>
                </a:lnTo>
                <a:lnTo>
                  <a:pt x="3563012" y="3413196"/>
                </a:lnTo>
                <a:lnTo>
                  <a:pt x="3441689" y="3534757"/>
                </a:lnTo>
                <a:lnTo>
                  <a:pt x="644751" y="3534758"/>
                </a:lnTo>
                <a:lnTo>
                  <a:pt x="529408" y="3419640"/>
                </a:lnTo>
                <a:close/>
                <a:moveTo>
                  <a:pt x="260816" y="3043774"/>
                </a:moveTo>
                <a:lnTo>
                  <a:pt x="3825638" y="3043773"/>
                </a:lnTo>
                <a:lnTo>
                  <a:pt x="3801359" y="3089628"/>
                </a:lnTo>
                <a:lnTo>
                  <a:pt x="3713965" y="3221573"/>
                </a:lnTo>
                <a:lnTo>
                  <a:pt x="373087" y="3221573"/>
                </a:lnTo>
                <a:lnTo>
                  <a:pt x="281415" y="3083007"/>
                </a:lnTo>
                <a:close/>
                <a:moveTo>
                  <a:pt x="119720" y="2736921"/>
                </a:moveTo>
                <a:lnTo>
                  <a:pt x="3967092" y="2736920"/>
                </a:lnTo>
                <a:lnTo>
                  <a:pt x="3894194" y="2914295"/>
                </a:lnTo>
                <a:lnTo>
                  <a:pt x="3893969" y="2914719"/>
                </a:lnTo>
                <a:lnTo>
                  <a:pt x="193057" y="2914720"/>
                </a:lnTo>
                <a:lnTo>
                  <a:pt x="185946" y="2901176"/>
                </a:lnTo>
                <a:close/>
                <a:moveTo>
                  <a:pt x="37017" y="2430067"/>
                </a:moveTo>
                <a:lnTo>
                  <a:pt x="4048918" y="2430066"/>
                </a:lnTo>
                <a:lnTo>
                  <a:pt x="4026095" y="2543715"/>
                </a:lnTo>
                <a:lnTo>
                  <a:pt x="4006687" y="2607865"/>
                </a:lnTo>
                <a:lnTo>
                  <a:pt x="79439" y="2607866"/>
                </a:lnTo>
                <a:lnTo>
                  <a:pt x="54223" y="2521499"/>
                </a:lnTo>
                <a:close/>
                <a:moveTo>
                  <a:pt x="121" y="2113142"/>
                </a:moveTo>
                <a:lnTo>
                  <a:pt x="4085162" y="2113142"/>
                </a:lnTo>
                <a:lnTo>
                  <a:pt x="4084854" y="2156166"/>
                </a:lnTo>
                <a:lnTo>
                  <a:pt x="4070955" y="2290941"/>
                </a:lnTo>
                <a:lnTo>
                  <a:pt x="14357" y="2290941"/>
                </a:lnTo>
                <a:lnTo>
                  <a:pt x="0" y="2130050"/>
                </a:lnTo>
                <a:close/>
                <a:moveTo>
                  <a:pt x="14854" y="1803107"/>
                </a:moveTo>
                <a:lnTo>
                  <a:pt x="4072294" y="1803107"/>
                </a:lnTo>
                <a:lnTo>
                  <a:pt x="4086261" y="1959620"/>
                </a:lnTo>
                <a:lnTo>
                  <a:pt x="4086108" y="1980906"/>
                </a:lnTo>
                <a:lnTo>
                  <a:pt x="1067" y="1980906"/>
                </a:lnTo>
                <a:lnTo>
                  <a:pt x="1406" y="1933504"/>
                </a:lnTo>
                <a:close/>
                <a:moveTo>
                  <a:pt x="77117" y="1489925"/>
                </a:moveTo>
                <a:lnTo>
                  <a:pt x="4009193" y="1489925"/>
                </a:lnTo>
                <a:lnTo>
                  <a:pt x="4032038" y="1568171"/>
                </a:lnTo>
                <a:lnTo>
                  <a:pt x="4050772" y="1667724"/>
                </a:lnTo>
                <a:lnTo>
                  <a:pt x="35712" y="1667724"/>
                </a:lnTo>
                <a:lnTo>
                  <a:pt x="60165" y="1545955"/>
                </a:lnTo>
                <a:close/>
                <a:moveTo>
                  <a:pt x="191505" y="1176742"/>
                </a:moveTo>
                <a:lnTo>
                  <a:pt x="3894145" y="1176742"/>
                </a:lnTo>
                <a:lnTo>
                  <a:pt x="3900315" y="1188494"/>
                </a:lnTo>
                <a:lnTo>
                  <a:pt x="3967264" y="1354541"/>
                </a:lnTo>
                <a:lnTo>
                  <a:pt x="118432" y="1354541"/>
                </a:lnTo>
                <a:close/>
                <a:moveTo>
                  <a:pt x="375302" y="863557"/>
                </a:moveTo>
                <a:lnTo>
                  <a:pt x="3710170" y="863557"/>
                </a:lnTo>
                <a:lnTo>
                  <a:pt x="3804846" y="1006662"/>
                </a:lnTo>
                <a:lnTo>
                  <a:pt x="3823062" y="1041356"/>
                </a:lnTo>
                <a:lnTo>
                  <a:pt x="263027" y="1041356"/>
                </a:lnTo>
                <a:lnTo>
                  <a:pt x="284901" y="1000042"/>
                </a:lnTo>
                <a:close/>
                <a:moveTo>
                  <a:pt x="1378779" y="110725"/>
                </a:moveTo>
                <a:lnTo>
                  <a:pt x="1566467" y="55927"/>
                </a:lnTo>
                <a:cubicBezTo>
                  <a:pt x="1889366" y="-21308"/>
                  <a:pt x="2224527" y="-17814"/>
                  <a:pt x="2542011" y="61870"/>
                </a:cubicBezTo>
                <a:lnTo>
                  <a:pt x="2703493" y="110725"/>
                </a:lnTo>
                <a:close/>
                <a:moveTo>
                  <a:pt x="642784" y="556704"/>
                </a:moveTo>
                <a:lnTo>
                  <a:pt x="3443305" y="556704"/>
                </a:lnTo>
                <a:lnTo>
                  <a:pt x="3556853" y="670030"/>
                </a:lnTo>
                <a:lnTo>
                  <a:pt x="3609565" y="734502"/>
                </a:lnTo>
                <a:lnTo>
                  <a:pt x="475918" y="734503"/>
                </a:lnTo>
                <a:lnTo>
                  <a:pt x="523248" y="676473"/>
                </a:lnTo>
                <a:close/>
                <a:moveTo>
                  <a:pt x="830380" y="398616"/>
                </a:moveTo>
                <a:cubicBezTo>
                  <a:pt x="887204" y="356755"/>
                  <a:pt x="945476" y="318268"/>
                  <a:pt x="1004958" y="283119"/>
                </a:cubicBezTo>
                <a:lnTo>
                  <a:pt x="1068322" y="249850"/>
                </a:lnTo>
                <a:lnTo>
                  <a:pt x="3018504" y="249850"/>
                </a:lnTo>
                <a:lnTo>
                  <a:pt x="3087924" y="286606"/>
                </a:lnTo>
                <a:cubicBezTo>
                  <a:pt x="3145022" y="320501"/>
                  <a:pt x="3200695" y="357336"/>
                  <a:pt x="3254703" y="397072"/>
                </a:cubicBezTo>
                <a:lnTo>
                  <a:pt x="3292192" y="427649"/>
                </a:lnTo>
                <a:lnTo>
                  <a:pt x="794871" y="427649"/>
                </a:lnTo>
                <a:close/>
              </a:path>
            </a:pathLst>
          </a:custGeom>
          <a:solidFill>
            <a:srgbClr val="7FA29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136143" y="3429000"/>
            <a:ext cx="6745929" cy="1017905"/>
            <a:chOff x="5109" y="5400"/>
            <a:chExt cx="8962" cy="1603"/>
          </a:xfrm>
        </p:grpSpPr>
        <p:sp>
          <p:nvSpPr>
            <p:cNvPr id="16" name="圆角矩形 15"/>
            <p:cNvSpPr/>
            <p:nvPr/>
          </p:nvSpPr>
          <p:spPr>
            <a:xfrm>
              <a:off x="6027" y="6327"/>
              <a:ext cx="7127" cy="676"/>
            </a:xfrm>
            <a:prstGeom prst="roundRect">
              <a:avLst/>
            </a:prstGeom>
            <a:solidFill>
              <a:srgbClr val="B8D3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PA_文本框 2"/>
            <p:cNvSpPr txBox="1"/>
            <p:nvPr>
              <p:custDataLst>
                <p:tags r:id="rId1"/>
              </p:custDataLst>
            </p:nvPr>
          </p:nvSpPr>
          <p:spPr>
            <a:xfrm>
              <a:off x="5109" y="5400"/>
              <a:ext cx="8962" cy="11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1" i="0" u="none" strike="noStrike" cap="none" spc="0" normalizeH="0" baseline="0">
                  <a:ln>
                    <a:noFill/>
                  </a:ln>
                  <a:gradFill>
                    <a:gsLst>
                      <a:gs pos="0">
                        <a:srgbClr val="CDA23D"/>
                      </a:gs>
                      <a:gs pos="55000">
                        <a:srgbClr val="E1B64A"/>
                      </a:gs>
                      <a:gs pos="100000">
                        <a:srgbClr val="F7E880">
                          <a:lumMod val="99000"/>
                        </a:srgbClr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defRPr>
              </a:lvl1pPr>
            </a:lstStyle>
            <a:p>
              <a:pPr algn="l"/>
              <a:r>
                <a:rPr lang="en-US" altLang="zh-CN" sz="3500" dirty="0">
                  <a:solidFill>
                    <a:srgbClr val="557979"/>
                  </a:solidFill>
                  <a:latin typeface="+mn-lt"/>
                  <a:ea typeface="+mn-ea"/>
                  <a:cs typeface="+mn-ea"/>
                  <a:sym typeface="+mn-lt"/>
                </a:rPr>
                <a:t>GSP REGULATOROY - SMaRT</a:t>
              </a:r>
              <a:endParaRPr lang="en-US" altLang="zh-CN" sz="3500" dirty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450204" y="1781655"/>
            <a:ext cx="131064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557979"/>
                </a:solidFill>
                <a:cs typeface="+mn-ea"/>
                <a:sym typeface="+mn-lt"/>
              </a:rPr>
              <a:t>07</a:t>
            </a:r>
            <a:endParaRPr lang="zh-CN" altLang="en-US" sz="7200" b="1" dirty="0">
              <a:solidFill>
                <a:srgbClr val="55797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bldLvl="0" animBg="1"/>
      <p:bldP spid="19" grpId="1"/>
      <p:bldP spid="1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C:/Users/COMMUN~1/AppData/Local/Temp/kaimatting/20200627230641/output_aiMatting_20200627231052.pngoutput_aiMatting_202006272310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5427" y="5926455"/>
            <a:ext cx="898525" cy="606157"/>
          </a:xfrm>
          <a:prstGeom prst="rect">
            <a:avLst/>
          </a:prstGeom>
          <a:noFill/>
        </p:spPr>
      </p:pic>
      <p:pic>
        <p:nvPicPr>
          <p:cNvPr id="2" name="图片 1" descr="金融危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" y="892810"/>
            <a:ext cx="6350000" cy="4203700"/>
          </a:xfrm>
          <a:prstGeom prst="rect">
            <a:avLst/>
          </a:prstGeom>
        </p:spPr>
      </p:pic>
      <p:pic>
        <p:nvPicPr>
          <p:cNvPr id="3" name="图片 2" descr="奥巴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892810"/>
            <a:ext cx="2857500" cy="1968500"/>
          </a:xfrm>
          <a:prstGeom prst="rect">
            <a:avLst/>
          </a:prstGeom>
        </p:spPr>
      </p:pic>
      <p:pic>
        <p:nvPicPr>
          <p:cNvPr id="4" name="图片 3" descr="欧盟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3656965"/>
            <a:ext cx="2971800" cy="193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_文本框 2"/>
          <p:cNvSpPr txBox="1"/>
          <p:nvPr>
            <p:custDataLst>
              <p:tags r:id="rId1"/>
            </p:custDataLst>
          </p:nvPr>
        </p:nvSpPr>
        <p:spPr>
          <a:xfrm>
            <a:off x="200025" y="644525"/>
            <a:ext cx="11750040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l"/>
            <a:r>
              <a:rPr lang="en-US" sz="1600" dirty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rPr>
              <a:t>One of the easiest ways to communicate with SMaRT is via RESTFUL API. </a:t>
            </a:r>
            <a:endParaRPr lang="en-US" sz="1600" dirty="0">
              <a:solidFill>
                <a:srgbClr val="55797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201816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1075" y="2971800"/>
            <a:ext cx="914400" cy="9144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079740" y="2926715"/>
            <a:ext cx="1798320" cy="10052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noFill/>
            <a:prstDash val="sysDot"/>
          </a:ln>
          <a:effectLst>
            <a:outerShdw blurRad="50800" dist="38100" dir="5400000" algn="t" rotWithShape="0">
              <a:srgbClr val="55797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SMaRT</a:t>
            </a:r>
            <a:endParaRPr lang="en-US" altLang="zh-CN" sz="1600">
              <a:solidFill>
                <a:schemeClr val="tx1"/>
              </a:solidFill>
            </a:endParaRPr>
          </a:p>
        </p:txBody>
      </p:sp>
      <p:pic>
        <p:nvPicPr>
          <p:cNvPr id="25" name="图片 24" descr="C:/Users/COMMUN~1/AppData/Local/Temp/kaimatting/20200627230641/output_aiMatting_20200627231052.pngoutput_aiMatting_202006272310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5427" y="5926455"/>
            <a:ext cx="898525" cy="606157"/>
          </a:xfrm>
          <a:prstGeom prst="rect">
            <a:avLst/>
          </a:prstGeom>
          <a:noFill/>
        </p:spPr>
      </p:pic>
      <p:sp>
        <p:nvSpPr>
          <p:cNvPr id="35" name="左右箭头 34"/>
          <p:cNvSpPr/>
          <p:nvPr/>
        </p:nvSpPr>
        <p:spPr>
          <a:xfrm>
            <a:off x="3514725" y="3240405"/>
            <a:ext cx="4215130" cy="377190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/>
              <a:t>HTTP</a:t>
            </a:r>
            <a:endParaRPr lang="en-US" altLang="zh-CN" sz="1600"/>
          </a:p>
        </p:txBody>
      </p:sp>
      <p:grpSp>
        <p:nvGrpSpPr>
          <p:cNvPr id="40" name="组合 39"/>
          <p:cNvGrpSpPr/>
          <p:nvPr/>
        </p:nvGrpSpPr>
        <p:grpSpPr>
          <a:xfrm>
            <a:off x="3966210" y="1935480"/>
            <a:ext cx="3444240" cy="1109980"/>
            <a:chOff x="6246" y="3048"/>
            <a:chExt cx="5424" cy="1748"/>
          </a:xfrm>
        </p:grpSpPr>
        <p:sp>
          <p:nvSpPr>
            <p:cNvPr id="36" name="流程图: 文档 35"/>
            <p:cNvSpPr/>
            <p:nvPr/>
          </p:nvSpPr>
          <p:spPr>
            <a:xfrm>
              <a:off x="6246" y="3048"/>
              <a:ext cx="4991" cy="1749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p>
              <a:pPr algn="ctr"/>
              <a:endParaRPr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390" y="3524"/>
              <a:ext cx="52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Request &amp; Entity XML/JSON</a:t>
              </a:r>
              <a:endParaRPr lang="en-US" altLang="zh-CN" sz="16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966210" y="3931920"/>
            <a:ext cx="3763645" cy="1109980"/>
            <a:chOff x="6246" y="6192"/>
            <a:chExt cx="5927" cy="1748"/>
          </a:xfrm>
        </p:grpSpPr>
        <p:sp>
          <p:nvSpPr>
            <p:cNvPr id="37" name="流程图: 文档 36"/>
            <p:cNvSpPr/>
            <p:nvPr/>
          </p:nvSpPr>
          <p:spPr>
            <a:xfrm>
              <a:off x="6246" y="6192"/>
              <a:ext cx="4991" cy="1749"/>
            </a:xfrm>
            <a:prstGeom prst="flowChartDocumen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893" y="6682"/>
              <a:ext cx="52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Response XML/JSON</a:t>
              </a:r>
              <a:endParaRPr lang="en-US" altLang="zh-CN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5" grpId="0" animBg="1"/>
      <p:bldP spid="5" grpId="1" animBg="1"/>
      <p:bldP spid="35" grpId="0" animBg="1"/>
      <p:bldP spid="3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4721398" y="5473700"/>
            <a:ext cx="2770649" cy="2590822"/>
            <a:chOff x="4759343" y="5020767"/>
            <a:chExt cx="3033153" cy="2836288"/>
          </a:xfrm>
        </p:grpSpPr>
        <p:sp>
          <p:nvSpPr>
            <p:cNvPr id="27" name="任意多边形 26"/>
            <p:cNvSpPr/>
            <p:nvPr/>
          </p:nvSpPr>
          <p:spPr>
            <a:xfrm rot="2182719">
              <a:off x="5459029" y="5968399"/>
              <a:ext cx="1887084" cy="188865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759343" y="5665258"/>
              <a:ext cx="1540936" cy="1540934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706533" y="5156202"/>
              <a:ext cx="1219199" cy="1219199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250632" y="5728298"/>
              <a:ext cx="541864" cy="541863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7029143" y="5020767"/>
              <a:ext cx="270932" cy="270932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654975" y="-1625599"/>
            <a:ext cx="2896086" cy="3291674"/>
            <a:chOff x="4364930" y="-1693147"/>
            <a:chExt cx="3171375" cy="3604569"/>
          </a:xfrm>
        </p:grpSpPr>
        <p:sp>
          <p:nvSpPr>
            <p:cNvPr id="12" name="椭圆 11"/>
            <p:cNvSpPr/>
            <p:nvPr/>
          </p:nvSpPr>
          <p:spPr>
            <a:xfrm>
              <a:off x="4364930" y="-1693147"/>
              <a:ext cx="2505768" cy="2505766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330847" y="1548"/>
              <a:ext cx="1337326" cy="1337326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096000" y="884175"/>
              <a:ext cx="774698" cy="774698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364930" y="679332"/>
              <a:ext cx="469776" cy="469775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10728" y="1676534"/>
              <a:ext cx="234888" cy="234888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 rot="2182719">
              <a:off x="5838793" y="-1103810"/>
              <a:ext cx="1697512" cy="169892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2418118" y="3108043"/>
            <a:ext cx="7346821" cy="429417"/>
          </a:xfrm>
          <a:prstGeom prst="roundRect">
            <a:avLst/>
          </a:prstGeom>
          <a:solidFill>
            <a:srgbClr val="B8D3C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PA_文本框 2"/>
          <p:cNvSpPr txBox="1"/>
          <p:nvPr>
            <p:custDataLst>
              <p:tags r:id="rId1"/>
            </p:custDataLst>
          </p:nvPr>
        </p:nvSpPr>
        <p:spPr>
          <a:xfrm>
            <a:off x="2349454" y="2478827"/>
            <a:ext cx="7501083" cy="8299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4000" dirty="0" smtClean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rPr>
              <a:t>Thanks!</a:t>
            </a:r>
            <a:endParaRPr lang="en-US" altLang="zh-CN" sz="4000" dirty="0" smtClean="0">
              <a:solidFill>
                <a:srgbClr val="55797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C:/Users/COMMUN~1/AppData/Local/Temp/kaimatting/20200627230641/output_aiMatting_20200627231052.pngoutput_aiMatting_202006272310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217" y="5473700"/>
            <a:ext cx="898525" cy="606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57240" y="323850"/>
            <a:ext cx="3677920" cy="735330"/>
            <a:chOff x="9360" y="2140"/>
            <a:chExt cx="5792" cy="1158"/>
          </a:xfrm>
        </p:grpSpPr>
        <p:sp>
          <p:nvSpPr>
            <p:cNvPr id="21" name="圆角矩形 20"/>
            <p:cNvSpPr/>
            <p:nvPr/>
          </p:nvSpPr>
          <p:spPr>
            <a:xfrm>
              <a:off x="10753" y="2629"/>
              <a:ext cx="4112" cy="276"/>
            </a:xfrm>
            <a:prstGeom prst="roundRect">
              <a:avLst/>
            </a:prstGeom>
            <a:solidFill>
              <a:srgbClr val="B8D3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698E"/>
                </a:solidFill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9360" y="2140"/>
              <a:ext cx="5792" cy="1159"/>
              <a:chOff x="9360" y="2140"/>
              <a:chExt cx="5792" cy="1159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9360" y="2225"/>
                <a:ext cx="1075" cy="1075"/>
              </a:xfrm>
              <a:prstGeom prst="ellipse">
                <a:avLst/>
              </a:prstGeom>
              <a:solidFill>
                <a:srgbClr val="5579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9454" y="2140"/>
                <a:ext cx="5699" cy="943"/>
                <a:chOff x="9454" y="2140"/>
                <a:chExt cx="5699" cy="943"/>
              </a:xfrm>
            </p:grpSpPr>
            <p:sp>
              <p:nvSpPr>
                <p:cNvPr id="22" name="文本框 16"/>
                <p:cNvSpPr txBox="1"/>
                <p:nvPr/>
              </p:nvSpPr>
              <p:spPr>
                <a:xfrm>
                  <a:off x="10709" y="2140"/>
                  <a:ext cx="4445" cy="6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en-US" altLang="zh-CN" sz="2200" b="1" dirty="0" smtClean="0">
                      <a:solidFill>
                        <a:srgbClr val="557979"/>
                      </a:solidFill>
                      <a:cs typeface="+mn-ea"/>
                      <a:sym typeface="+mn-lt"/>
                    </a:rPr>
                    <a:t>GSP Kafka</a:t>
                  </a:r>
                  <a:endParaRPr kumimoji="0" lang="en-US" altLang="zh-CN" sz="2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57979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文本框 18"/>
                <p:cNvSpPr txBox="1"/>
                <p:nvPr/>
              </p:nvSpPr>
              <p:spPr>
                <a:xfrm>
                  <a:off x="9454" y="2453"/>
                  <a:ext cx="875" cy="6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000" b="0" i="0" u="none" strike="noStrike" kern="1200" cap="none" spc="0" normalizeH="0" baseline="0" noProof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01</a:t>
                  </a: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" name="组合 4"/>
          <p:cNvGrpSpPr/>
          <p:nvPr/>
        </p:nvGrpSpPr>
        <p:grpSpPr>
          <a:xfrm>
            <a:off x="5857240" y="1224280"/>
            <a:ext cx="3880485" cy="735965"/>
            <a:chOff x="9378" y="4016"/>
            <a:chExt cx="6111" cy="1159"/>
          </a:xfrm>
        </p:grpSpPr>
        <p:sp>
          <p:nvSpPr>
            <p:cNvPr id="20" name="圆角矩形 19"/>
            <p:cNvSpPr/>
            <p:nvPr/>
          </p:nvSpPr>
          <p:spPr>
            <a:xfrm>
              <a:off x="10771" y="4522"/>
              <a:ext cx="4112" cy="276"/>
            </a:xfrm>
            <a:prstGeom prst="roundRect">
              <a:avLst/>
            </a:prstGeom>
            <a:solidFill>
              <a:srgbClr val="B8D3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698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文本框 20"/>
            <p:cNvSpPr txBox="1"/>
            <p:nvPr/>
          </p:nvSpPr>
          <p:spPr>
            <a:xfrm>
              <a:off x="10727" y="4016"/>
              <a:ext cx="4763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57979"/>
                  </a:solidFill>
                  <a:effectLst/>
                  <a:uLnTx/>
                  <a:uFillTx/>
                  <a:cs typeface="+mn-ea"/>
                  <a:sym typeface="+mn-lt"/>
                </a:rPr>
                <a:t>GSP HBase</a:t>
              </a:r>
              <a:endPara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797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9378" y="4101"/>
              <a:ext cx="1075" cy="1075"/>
            </a:xfrm>
            <a:prstGeom prst="ellipse">
              <a:avLst/>
            </a:prstGeom>
            <a:solidFill>
              <a:srgbClr val="55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3" name="文本框 22"/>
            <p:cNvSpPr txBox="1"/>
            <p:nvPr/>
          </p:nvSpPr>
          <p:spPr>
            <a:xfrm>
              <a:off x="9472" y="4329"/>
              <a:ext cx="87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5" name="文本框 24"/>
          <p:cNvSpPr txBox="1"/>
          <p:nvPr/>
        </p:nvSpPr>
        <p:spPr>
          <a:xfrm>
            <a:off x="6644005" y="2088000"/>
            <a:ext cx="4803775" cy="39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200" b="1" dirty="0" smtClean="0">
                <a:solidFill>
                  <a:srgbClr val="557979"/>
                </a:solidFill>
                <a:cs typeface="+mn-ea"/>
                <a:sym typeface="+mn-lt"/>
              </a:rPr>
              <a:t>GSP Configuration Service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55797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47715" y="2194560"/>
            <a:ext cx="3505200" cy="681990"/>
            <a:chOff x="9378" y="6046"/>
            <a:chExt cx="5520" cy="1074"/>
          </a:xfrm>
        </p:grpSpPr>
        <p:sp>
          <p:nvSpPr>
            <p:cNvPr id="19" name="圆角矩形 18"/>
            <p:cNvSpPr/>
            <p:nvPr/>
          </p:nvSpPr>
          <p:spPr>
            <a:xfrm>
              <a:off x="10786" y="6439"/>
              <a:ext cx="4112" cy="276"/>
            </a:xfrm>
            <a:prstGeom prst="roundRect">
              <a:avLst/>
            </a:prstGeom>
            <a:solidFill>
              <a:srgbClr val="B8D3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698E"/>
                </a:solidFill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9378" y="6046"/>
              <a:ext cx="1075" cy="1075"/>
            </a:xfrm>
            <a:prstGeom prst="ellipse">
              <a:avLst/>
            </a:prstGeom>
            <a:solidFill>
              <a:srgbClr val="55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文本框 26"/>
            <p:cNvSpPr txBox="1"/>
            <p:nvPr/>
          </p:nvSpPr>
          <p:spPr>
            <a:xfrm>
              <a:off x="9472" y="6275"/>
              <a:ext cx="87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47715" y="3060700"/>
            <a:ext cx="3678555" cy="735965"/>
            <a:chOff x="9388" y="7900"/>
            <a:chExt cx="5793" cy="1159"/>
          </a:xfrm>
        </p:grpSpPr>
        <p:sp>
          <p:nvSpPr>
            <p:cNvPr id="18" name="圆角矩形 17"/>
            <p:cNvSpPr/>
            <p:nvPr/>
          </p:nvSpPr>
          <p:spPr>
            <a:xfrm>
              <a:off x="10793" y="8396"/>
              <a:ext cx="4112" cy="276"/>
            </a:xfrm>
            <a:prstGeom prst="roundRect">
              <a:avLst/>
            </a:prstGeom>
            <a:solidFill>
              <a:srgbClr val="B8D3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698E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28"/>
            <p:cNvSpPr txBox="1"/>
            <p:nvPr/>
          </p:nvSpPr>
          <p:spPr>
            <a:xfrm>
              <a:off x="10737" y="7900"/>
              <a:ext cx="4445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57979"/>
                  </a:solidFill>
                  <a:effectLst/>
                  <a:uLnTx/>
                  <a:uFillTx/>
                  <a:cs typeface="+mn-ea"/>
                  <a:sym typeface="+mn-lt"/>
                </a:rPr>
                <a:t>GSP OAuth</a:t>
              </a:r>
              <a:endPara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797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9388" y="7985"/>
              <a:ext cx="1075" cy="1075"/>
            </a:xfrm>
            <a:prstGeom prst="ellipse">
              <a:avLst/>
            </a:prstGeom>
            <a:solidFill>
              <a:srgbClr val="55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文本框 30"/>
            <p:cNvSpPr txBox="1"/>
            <p:nvPr/>
          </p:nvSpPr>
          <p:spPr>
            <a:xfrm>
              <a:off x="9482" y="8214"/>
              <a:ext cx="87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0" y="0"/>
            <a:ext cx="4131733" cy="6858000"/>
          </a:xfrm>
          <a:prstGeom prst="rect">
            <a:avLst/>
          </a:prstGeom>
          <a:solidFill>
            <a:srgbClr val="7FA2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32"/>
          <p:cNvSpPr txBox="1"/>
          <p:nvPr/>
        </p:nvSpPr>
        <p:spPr>
          <a:xfrm>
            <a:off x="810260" y="1610995"/>
            <a:ext cx="27406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en-US" altLang="zh-CN" sz="3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C:/Users/COMMUN~1/AppData/Local/Temp/kaimatting/20200627230641/output_aiMatting_20200627231052.pngoutput_aiMatting_202006272310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7342" y="5819140"/>
            <a:ext cx="898525" cy="606157"/>
          </a:xfrm>
          <a:prstGeom prst="rect">
            <a:avLst/>
          </a:prstGeom>
          <a:noFill/>
        </p:spPr>
      </p:pic>
      <p:grpSp>
        <p:nvGrpSpPr>
          <p:cNvPr id="10" name="组合 9"/>
          <p:cNvGrpSpPr/>
          <p:nvPr/>
        </p:nvGrpSpPr>
        <p:grpSpPr>
          <a:xfrm>
            <a:off x="5847715" y="3963670"/>
            <a:ext cx="3679190" cy="736600"/>
            <a:chOff x="9388" y="7900"/>
            <a:chExt cx="5794" cy="1160"/>
          </a:xfrm>
        </p:grpSpPr>
        <p:sp>
          <p:nvSpPr>
            <p:cNvPr id="11" name="圆角矩形 10"/>
            <p:cNvSpPr/>
            <p:nvPr/>
          </p:nvSpPr>
          <p:spPr>
            <a:xfrm>
              <a:off x="10793" y="8396"/>
              <a:ext cx="4112" cy="276"/>
            </a:xfrm>
            <a:prstGeom prst="roundRect">
              <a:avLst/>
            </a:prstGeom>
            <a:solidFill>
              <a:srgbClr val="B8D3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698E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28"/>
            <p:cNvSpPr txBox="1"/>
            <p:nvPr/>
          </p:nvSpPr>
          <p:spPr>
            <a:xfrm>
              <a:off x="10737" y="7900"/>
              <a:ext cx="4445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57979"/>
                  </a:solidFill>
                  <a:effectLst/>
                  <a:uLnTx/>
                  <a:uFillTx/>
                  <a:cs typeface="+mn-ea"/>
                  <a:sym typeface="+mn-lt"/>
                </a:rPr>
                <a:t>GSP Elasticsearch</a:t>
              </a:r>
              <a:endPara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797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9388" y="7985"/>
              <a:ext cx="1075" cy="1075"/>
            </a:xfrm>
            <a:prstGeom prst="ellipse">
              <a:avLst/>
            </a:prstGeom>
            <a:solidFill>
              <a:srgbClr val="55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文本框 30"/>
            <p:cNvSpPr txBox="1"/>
            <p:nvPr/>
          </p:nvSpPr>
          <p:spPr>
            <a:xfrm>
              <a:off x="9482" y="8214"/>
              <a:ext cx="8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05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847715" y="4866640"/>
            <a:ext cx="3679190" cy="736600"/>
            <a:chOff x="9388" y="7900"/>
            <a:chExt cx="5794" cy="1160"/>
          </a:xfrm>
        </p:grpSpPr>
        <p:sp>
          <p:nvSpPr>
            <p:cNvPr id="16" name="圆角矩形 15"/>
            <p:cNvSpPr/>
            <p:nvPr/>
          </p:nvSpPr>
          <p:spPr>
            <a:xfrm>
              <a:off x="10793" y="8396"/>
              <a:ext cx="4112" cy="276"/>
            </a:xfrm>
            <a:prstGeom prst="roundRect">
              <a:avLst/>
            </a:prstGeom>
            <a:solidFill>
              <a:srgbClr val="B8D3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698E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28"/>
            <p:cNvSpPr txBox="1"/>
            <p:nvPr/>
          </p:nvSpPr>
          <p:spPr>
            <a:xfrm>
              <a:off x="10737" y="7900"/>
              <a:ext cx="4445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57979"/>
                  </a:solidFill>
                  <a:effectLst/>
                  <a:uLnTx/>
                  <a:uFillTx/>
                  <a:cs typeface="+mn-ea"/>
                  <a:sym typeface="+mn-lt"/>
                </a:rPr>
                <a:t>GSP UI/UX</a:t>
              </a:r>
              <a:endPara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797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9388" y="7985"/>
              <a:ext cx="1075" cy="1075"/>
            </a:xfrm>
            <a:prstGeom prst="ellipse">
              <a:avLst/>
            </a:prstGeom>
            <a:solidFill>
              <a:srgbClr val="55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文本框 30"/>
            <p:cNvSpPr txBox="1"/>
            <p:nvPr/>
          </p:nvSpPr>
          <p:spPr>
            <a:xfrm>
              <a:off x="9482" y="8214"/>
              <a:ext cx="8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06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47715" y="5753735"/>
            <a:ext cx="3679190" cy="736600"/>
            <a:chOff x="9388" y="7900"/>
            <a:chExt cx="5794" cy="1160"/>
          </a:xfrm>
        </p:grpSpPr>
        <p:sp>
          <p:nvSpPr>
            <p:cNvPr id="28" name="圆角矩形 27"/>
            <p:cNvSpPr/>
            <p:nvPr/>
          </p:nvSpPr>
          <p:spPr>
            <a:xfrm>
              <a:off x="10793" y="8396"/>
              <a:ext cx="4112" cy="276"/>
            </a:xfrm>
            <a:prstGeom prst="roundRect">
              <a:avLst/>
            </a:prstGeom>
            <a:solidFill>
              <a:srgbClr val="B8D3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B698E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737" y="7900"/>
              <a:ext cx="4445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57979"/>
                  </a:solidFill>
                  <a:effectLst/>
                  <a:uLnTx/>
                  <a:uFillTx/>
                  <a:cs typeface="+mn-ea"/>
                  <a:sym typeface="+mn-lt"/>
                </a:rPr>
                <a:t>GSP SMaRT</a:t>
              </a:r>
              <a:endPara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57979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388" y="7985"/>
              <a:ext cx="1075" cy="1075"/>
            </a:xfrm>
            <a:prstGeom prst="ellipse">
              <a:avLst/>
            </a:prstGeom>
            <a:solidFill>
              <a:srgbClr val="55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482" y="8214"/>
              <a:ext cx="87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07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t="30221" r="14706" b="30074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71548" y="5168766"/>
            <a:ext cx="3011116" cy="2815680"/>
            <a:chOff x="4759343" y="5020767"/>
            <a:chExt cx="3033153" cy="2836288"/>
          </a:xfrm>
        </p:grpSpPr>
        <p:sp>
          <p:nvSpPr>
            <p:cNvPr id="3" name="任意多边形 2"/>
            <p:cNvSpPr/>
            <p:nvPr/>
          </p:nvSpPr>
          <p:spPr>
            <a:xfrm rot="2182719">
              <a:off x="5459029" y="5968399"/>
              <a:ext cx="1887084" cy="188865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759343" y="5665258"/>
              <a:ext cx="1540936" cy="1540934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706533" y="5156202"/>
              <a:ext cx="1219199" cy="1219199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250632" y="5728298"/>
              <a:ext cx="541864" cy="541863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029143" y="5020767"/>
              <a:ext cx="270932" cy="270932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687046" y="-1086585"/>
            <a:ext cx="2896086" cy="3291674"/>
            <a:chOff x="4364930" y="-1693147"/>
            <a:chExt cx="3171375" cy="3604569"/>
          </a:xfrm>
        </p:grpSpPr>
        <p:sp>
          <p:nvSpPr>
            <p:cNvPr id="9" name="椭圆 8"/>
            <p:cNvSpPr/>
            <p:nvPr/>
          </p:nvSpPr>
          <p:spPr>
            <a:xfrm>
              <a:off x="4364930" y="-1693147"/>
              <a:ext cx="2505768" cy="2505766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330847" y="1548"/>
              <a:ext cx="1337326" cy="1337326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096000" y="884175"/>
              <a:ext cx="774698" cy="774698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364930" y="679332"/>
              <a:ext cx="469776" cy="469775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10728" y="1676534"/>
              <a:ext cx="234888" cy="234888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2182719">
              <a:off x="5838793" y="-1103810"/>
              <a:ext cx="1697512" cy="169892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任意多边形 14"/>
          <p:cNvSpPr/>
          <p:nvPr/>
        </p:nvSpPr>
        <p:spPr>
          <a:xfrm rot="2182719">
            <a:off x="5311485" y="1546369"/>
            <a:ext cx="1569030" cy="1570338"/>
          </a:xfrm>
          <a:custGeom>
            <a:avLst/>
            <a:gdLst>
              <a:gd name="connsiteX0" fmla="*/ 1397239 w 4086261"/>
              <a:gd name="connsiteY0" fmla="*/ 3983323 h 4089669"/>
              <a:gd name="connsiteX1" fmla="*/ 2692486 w 4086261"/>
              <a:gd name="connsiteY1" fmla="*/ 3983323 h 4089669"/>
              <a:gd name="connsiteX2" fmla="*/ 2519794 w 4086261"/>
              <a:gd name="connsiteY2" fmla="*/ 4033742 h 4089669"/>
              <a:gd name="connsiteX3" fmla="*/ 1544250 w 4086261"/>
              <a:gd name="connsiteY3" fmla="*/ 4027800 h 4089669"/>
              <a:gd name="connsiteX4" fmla="*/ 804026 w 4086261"/>
              <a:gd name="connsiteY4" fmla="*/ 3670142 h 4089669"/>
              <a:gd name="connsiteX5" fmla="*/ 3281458 w 4086261"/>
              <a:gd name="connsiteY5" fmla="*/ 3670141 h 4089669"/>
              <a:gd name="connsiteX6" fmla="*/ 3255881 w 4086261"/>
              <a:gd name="connsiteY6" fmla="*/ 3691053 h 4089669"/>
              <a:gd name="connsiteX7" fmla="*/ 3081303 w 4086261"/>
              <a:gd name="connsiteY7" fmla="*/ 3806551 h 4089669"/>
              <a:gd name="connsiteX8" fmla="*/ 3002472 w 4086261"/>
              <a:gd name="connsiteY8" fmla="*/ 3847940 h 4089669"/>
              <a:gd name="connsiteX9" fmla="*/ 1083093 w 4086261"/>
              <a:gd name="connsiteY9" fmla="*/ 3847940 h 4089669"/>
              <a:gd name="connsiteX10" fmla="*/ 998337 w 4086261"/>
              <a:gd name="connsiteY10" fmla="*/ 3803064 h 4089669"/>
              <a:gd name="connsiteX11" fmla="*/ 831558 w 4086261"/>
              <a:gd name="connsiteY11" fmla="*/ 3692597 h 4089669"/>
              <a:gd name="connsiteX12" fmla="*/ 478160 w 4086261"/>
              <a:gd name="connsiteY12" fmla="*/ 3356959 h 4089669"/>
              <a:gd name="connsiteX13" fmla="*/ 3608881 w 4086261"/>
              <a:gd name="connsiteY13" fmla="*/ 3356958 h 4089669"/>
              <a:gd name="connsiteX14" fmla="*/ 3563012 w 4086261"/>
              <a:gd name="connsiteY14" fmla="*/ 3413196 h 4089669"/>
              <a:gd name="connsiteX15" fmla="*/ 3441689 w 4086261"/>
              <a:gd name="connsiteY15" fmla="*/ 3534757 h 4089669"/>
              <a:gd name="connsiteX16" fmla="*/ 644751 w 4086261"/>
              <a:gd name="connsiteY16" fmla="*/ 3534758 h 4089669"/>
              <a:gd name="connsiteX17" fmla="*/ 529408 w 4086261"/>
              <a:gd name="connsiteY17" fmla="*/ 3419640 h 4089669"/>
              <a:gd name="connsiteX18" fmla="*/ 260816 w 4086261"/>
              <a:gd name="connsiteY18" fmla="*/ 3043774 h 4089669"/>
              <a:gd name="connsiteX19" fmla="*/ 3825638 w 4086261"/>
              <a:gd name="connsiteY19" fmla="*/ 3043773 h 4089669"/>
              <a:gd name="connsiteX20" fmla="*/ 3801359 w 4086261"/>
              <a:gd name="connsiteY20" fmla="*/ 3089628 h 4089669"/>
              <a:gd name="connsiteX21" fmla="*/ 3713965 w 4086261"/>
              <a:gd name="connsiteY21" fmla="*/ 3221573 h 4089669"/>
              <a:gd name="connsiteX22" fmla="*/ 373087 w 4086261"/>
              <a:gd name="connsiteY22" fmla="*/ 3221573 h 4089669"/>
              <a:gd name="connsiteX23" fmla="*/ 281415 w 4086261"/>
              <a:gd name="connsiteY23" fmla="*/ 3083007 h 4089669"/>
              <a:gd name="connsiteX24" fmla="*/ 119720 w 4086261"/>
              <a:gd name="connsiteY24" fmla="*/ 2736921 h 4089669"/>
              <a:gd name="connsiteX25" fmla="*/ 3967092 w 4086261"/>
              <a:gd name="connsiteY25" fmla="*/ 2736920 h 4089669"/>
              <a:gd name="connsiteX26" fmla="*/ 3894194 w 4086261"/>
              <a:gd name="connsiteY26" fmla="*/ 2914295 h 4089669"/>
              <a:gd name="connsiteX27" fmla="*/ 3893969 w 4086261"/>
              <a:gd name="connsiteY27" fmla="*/ 2914719 h 4089669"/>
              <a:gd name="connsiteX28" fmla="*/ 193057 w 4086261"/>
              <a:gd name="connsiteY28" fmla="*/ 2914720 h 4089669"/>
              <a:gd name="connsiteX29" fmla="*/ 185946 w 4086261"/>
              <a:gd name="connsiteY29" fmla="*/ 2901176 h 4089669"/>
              <a:gd name="connsiteX30" fmla="*/ 37017 w 4086261"/>
              <a:gd name="connsiteY30" fmla="*/ 2430067 h 4089669"/>
              <a:gd name="connsiteX31" fmla="*/ 4048918 w 4086261"/>
              <a:gd name="connsiteY31" fmla="*/ 2430066 h 4089669"/>
              <a:gd name="connsiteX32" fmla="*/ 4026095 w 4086261"/>
              <a:gd name="connsiteY32" fmla="*/ 2543715 h 4089669"/>
              <a:gd name="connsiteX33" fmla="*/ 4006687 w 4086261"/>
              <a:gd name="connsiteY33" fmla="*/ 2607865 h 4089669"/>
              <a:gd name="connsiteX34" fmla="*/ 79439 w 4086261"/>
              <a:gd name="connsiteY34" fmla="*/ 2607866 h 4089669"/>
              <a:gd name="connsiteX35" fmla="*/ 54223 w 4086261"/>
              <a:gd name="connsiteY35" fmla="*/ 2521499 h 4089669"/>
              <a:gd name="connsiteX36" fmla="*/ 121 w 4086261"/>
              <a:gd name="connsiteY36" fmla="*/ 2113142 h 4089669"/>
              <a:gd name="connsiteX37" fmla="*/ 4085162 w 4086261"/>
              <a:gd name="connsiteY37" fmla="*/ 2113142 h 4089669"/>
              <a:gd name="connsiteX38" fmla="*/ 4084854 w 4086261"/>
              <a:gd name="connsiteY38" fmla="*/ 2156166 h 4089669"/>
              <a:gd name="connsiteX39" fmla="*/ 4070955 w 4086261"/>
              <a:gd name="connsiteY39" fmla="*/ 2290941 h 4089669"/>
              <a:gd name="connsiteX40" fmla="*/ 14357 w 4086261"/>
              <a:gd name="connsiteY40" fmla="*/ 2290941 h 4089669"/>
              <a:gd name="connsiteX41" fmla="*/ 0 w 4086261"/>
              <a:gd name="connsiteY41" fmla="*/ 2130050 h 4089669"/>
              <a:gd name="connsiteX42" fmla="*/ 14854 w 4086261"/>
              <a:gd name="connsiteY42" fmla="*/ 1803107 h 4089669"/>
              <a:gd name="connsiteX43" fmla="*/ 4072294 w 4086261"/>
              <a:gd name="connsiteY43" fmla="*/ 1803107 h 4089669"/>
              <a:gd name="connsiteX44" fmla="*/ 4086261 w 4086261"/>
              <a:gd name="connsiteY44" fmla="*/ 1959620 h 4089669"/>
              <a:gd name="connsiteX45" fmla="*/ 4086108 w 4086261"/>
              <a:gd name="connsiteY45" fmla="*/ 1980906 h 4089669"/>
              <a:gd name="connsiteX46" fmla="*/ 1067 w 4086261"/>
              <a:gd name="connsiteY46" fmla="*/ 1980906 h 4089669"/>
              <a:gd name="connsiteX47" fmla="*/ 1406 w 4086261"/>
              <a:gd name="connsiteY47" fmla="*/ 1933504 h 4089669"/>
              <a:gd name="connsiteX48" fmla="*/ 77117 w 4086261"/>
              <a:gd name="connsiteY48" fmla="*/ 1489925 h 4089669"/>
              <a:gd name="connsiteX49" fmla="*/ 4009193 w 4086261"/>
              <a:gd name="connsiteY49" fmla="*/ 1489925 h 4089669"/>
              <a:gd name="connsiteX50" fmla="*/ 4032038 w 4086261"/>
              <a:gd name="connsiteY50" fmla="*/ 1568171 h 4089669"/>
              <a:gd name="connsiteX51" fmla="*/ 4050772 w 4086261"/>
              <a:gd name="connsiteY51" fmla="*/ 1667724 h 4089669"/>
              <a:gd name="connsiteX52" fmla="*/ 35712 w 4086261"/>
              <a:gd name="connsiteY52" fmla="*/ 1667724 h 4089669"/>
              <a:gd name="connsiteX53" fmla="*/ 60165 w 4086261"/>
              <a:gd name="connsiteY53" fmla="*/ 1545955 h 4089669"/>
              <a:gd name="connsiteX54" fmla="*/ 191505 w 4086261"/>
              <a:gd name="connsiteY54" fmla="*/ 1176742 h 4089669"/>
              <a:gd name="connsiteX55" fmla="*/ 3894145 w 4086261"/>
              <a:gd name="connsiteY55" fmla="*/ 1176742 h 4089669"/>
              <a:gd name="connsiteX56" fmla="*/ 3900315 w 4086261"/>
              <a:gd name="connsiteY56" fmla="*/ 1188494 h 4089669"/>
              <a:gd name="connsiteX57" fmla="*/ 3967264 w 4086261"/>
              <a:gd name="connsiteY57" fmla="*/ 1354541 h 4089669"/>
              <a:gd name="connsiteX58" fmla="*/ 118432 w 4086261"/>
              <a:gd name="connsiteY58" fmla="*/ 1354541 h 4089669"/>
              <a:gd name="connsiteX59" fmla="*/ 375302 w 4086261"/>
              <a:gd name="connsiteY59" fmla="*/ 863557 h 4089669"/>
              <a:gd name="connsiteX60" fmla="*/ 3710170 w 4086261"/>
              <a:gd name="connsiteY60" fmla="*/ 863557 h 4089669"/>
              <a:gd name="connsiteX61" fmla="*/ 3804846 w 4086261"/>
              <a:gd name="connsiteY61" fmla="*/ 1006662 h 4089669"/>
              <a:gd name="connsiteX62" fmla="*/ 3823062 w 4086261"/>
              <a:gd name="connsiteY62" fmla="*/ 1041356 h 4089669"/>
              <a:gd name="connsiteX63" fmla="*/ 263027 w 4086261"/>
              <a:gd name="connsiteY63" fmla="*/ 1041356 h 4089669"/>
              <a:gd name="connsiteX64" fmla="*/ 284901 w 4086261"/>
              <a:gd name="connsiteY64" fmla="*/ 1000042 h 4089669"/>
              <a:gd name="connsiteX65" fmla="*/ 1378779 w 4086261"/>
              <a:gd name="connsiteY65" fmla="*/ 110725 h 4089669"/>
              <a:gd name="connsiteX66" fmla="*/ 1566467 w 4086261"/>
              <a:gd name="connsiteY66" fmla="*/ 55927 h 4089669"/>
              <a:gd name="connsiteX67" fmla="*/ 2542011 w 4086261"/>
              <a:gd name="connsiteY67" fmla="*/ 61870 h 4089669"/>
              <a:gd name="connsiteX68" fmla="*/ 2703493 w 4086261"/>
              <a:gd name="connsiteY68" fmla="*/ 110725 h 4089669"/>
              <a:gd name="connsiteX69" fmla="*/ 642784 w 4086261"/>
              <a:gd name="connsiteY69" fmla="*/ 556704 h 4089669"/>
              <a:gd name="connsiteX70" fmla="*/ 3443305 w 4086261"/>
              <a:gd name="connsiteY70" fmla="*/ 556704 h 4089669"/>
              <a:gd name="connsiteX71" fmla="*/ 3556853 w 4086261"/>
              <a:gd name="connsiteY71" fmla="*/ 670030 h 4089669"/>
              <a:gd name="connsiteX72" fmla="*/ 3609565 w 4086261"/>
              <a:gd name="connsiteY72" fmla="*/ 734502 h 4089669"/>
              <a:gd name="connsiteX73" fmla="*/ 475918 w 4086261"/>
              <a:gd name="connsiteY73" fmla="*/ 734503 h 4089669"/>
              <a:gd name="connsiteX74" fmla="*/ 523248 w 4086261"/>
              <a:gd name="connsiteY74" fmla="*/ 676473 h 4089669"/>
              <a:gd name="connsiteX75" fmla="*/ 830380 w 4086261"/>
              <a:gd name="connsiteY75" fmla="*/ 398616 h 4089669"/>
              <a:gd name="connsiteX76" fmla="*/ 1004958 w 4086261"/>
              <a:gd name="connsiteY76" fmla="*/ 283119 h 4089669"/>
              <a:gd name="connsiteX77" fmla="*/ 1068322 w 4086261"/>
              <a:gd name="connsiteY77" fmla="*/ 249850 h 4089669"/>
              <a:gd name="connsiteX78" fmla="*/ 3018504 w 4086261"/>
              <a:gd name="connsiteY78" fmla="*/ 249850 h 4089669"/>
              <a:gd name="connsiteX79" fmla="*/ 3087924 w 4086261"/>
              <a:gd name="connsiteY79" fmla="*/ 286606 h 4089669"/>
              <a:gd name="connsiteX80" fmla="*/ 3254703 w 4086261"/>
              <a:gd name="connsiteY80" fmla="*/ 397072 h 4089669"/>
              <a:gd name="connsiteX81" fmla="*/ 3292192 w 4086261"/>
              <a:gd name="connsiteY81" fmla="*/ 427649 h 4089669"/>
              <a:gd name="connsiteX82" fmla="*/ 794871 w 4086261"/>
              <a:gd name="connsiteY82" fmla="*/ 427649 h 408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086261" h="4089669">
                <a:moveTo>
                  <a:pt x="1397239" y="3983323"/>
                </a:moveTo>
                <a:lnTo>
                  <a:pt x="2692486" y="3983323"/>
                </a:lnTo>
                <a:lnTo>
                  <a:pt x="2519794" y="4033742"/>
                </a:lnTo>
                <a:cubicBezTo>
                  <a:pt x="2196895" y="4110978"/>
                  <a:pt x="1861734" y="4107484"/>
                  <a:pt x="1544250" y="4027800"/>
                </a:cubicBezTo>
                <a:close/>
                <a:moveTo>
                  <a:pt x="804026" y="3670142"/>
                </a:moveTo>
                <a:lnTo>
                  <a:pt x="3281458" y="3670141"/>
                </a:lnTo>
                <a:lnTo>
                  <a:pt x="3255881" y="3691053"/>
                </a:lnTo>
                <a:cubicBezTo>
                  <a:pt x="3199057" y="3732915"/>
                  <a:pt x="3140784" y="3771402"/>
                  <a:pt x="3081303" y="3806551"/>
                </a:cubicBezTo>
                <a:lnTo>
                  <a:pt x="3002472" y="3847940"/>
                </a:lnTo>
                <a:lnTo>
                  <a:pt x="1083093" y="3847940"/>
                </a:lnTo>
                <a:lnTo>
                  <a:pt x="998337" y="3803064"/>
                </a:lnTo>
                <a:cubicBezTo>
                  <a:pt x="941239" y="3769168"/>
                  <a:pt x="885565" y="3732334"/>
                  <a:pt x="831558" y="3692597"/>
                </a:cubicBezTo>
                <a:close/>
                <a:moveTo>
                  <a:pt x="478160" y="3356959"/>
                </a:moveTo>
                <a:lnTo>
                  <a:pt x="3608881" y="3356958"/>
                </a:lnTo>
                <a:lnTo>
                  <a:pt x="3563012" y="3413196"/>
                </a:lnTo>
                <a:lnTo>
                  <a:pt x="3441689" y="3534757"/>
                </a:lnTo>
                <a:lnTo>
                  <a:pt x="644751" y="3534758"/>
                </a:lnTo>
                <a:lnTo>
                  <a:pt x="529408" y="3419640"/>
                </a:lnTo>
                <a:close/>
                <a:moveTo>
                  <a:pt x="260816" y="3043774"/>
                </a:moveTo>
                <a:lnTo>
                  <a:pt x="3825638" y="3043773"/>
                </a:lnTo>
                <a:lnTo>
                  <a:pt x="3801359" y="3089628"/>
                </a:lnTo>
                <a:lnTo>
                  <a:pt x="3713965" y="3221573"/>
                </a:lnTo>
                <a:lnTo>
                  <a:pt x="373087" y="3221573"/>
                </a:lnTo>
                <a:lnTo>
                  <a:pt x="281415" y="3083007"/>
                </a:lnTo>
                <a:close/>
                <a:moveTo>
                  <a:pt x="119720" y="2736921"/>
                </a:moveTo>
                <a:lnTo>
                  <a:pt x="3967092" y="2736920"/>
                </a:lnTo>
                <a:lnTo>
                  <a:pt x="3894194" y="2914295"/>
                </a:lnTo>
                <a:lnTo>
                  <a:pt x="3893969" y="2914719"/>
                </a:lnTo>
                <a:lnTo>
                  <a:pt x="193057" y="2914720"/>
                </a:lnTo>
                <a:lnTo>
                  <a:pt x="185946" y="2901176"/>
                </a:lnTo>
                <a:close/>
                <a:moveTo>
                  <a:pt x="37017" y="2430067"/>
                </a:moveTo>
                <a:lnTo>
                  <a:pt x="4048918" y="2430066"/>
                </a:lnTo>
                <a:lnTo>
                  <a:pt x="4026095" y="2543715"/>
                </a:lnTo>
                <a:lnTo>
                  <a:pt x="4006687" y="2607865"/>
                </a:lnTo>
                <a:lnTo>
                  <a:pt x="79439" y="2607866"/>
                </a:lnTo>
                <a:lnTo>
                  <a:pt x="54223" y="2521499"/>
                </a:lnTo>
                <a:close/>
                <a:moveTo>
                  <a:pt x="121" y="2113142"/>
                </a:moveTo>
                <a:lnTo>
                  <a:pt x="4085162" y="2113142"/>
                </a:lnTo>
                <a:lnTo>
                  <a:pt x="4084854" y="2156166"/>
                </a:lnTo>
                <a:lnTo>
                  <a:pt x="4070955" y="2290941"/>
                </a:lnTo>
                <a:lnTo>
                  <a:pt x="14357" y="2290941"/>
                </a:lnTo>
                <a:lnTo>
                  <a:pt x="0" y="2130050"/>
                </a:lnTo>
                <a:close/>
                <a:moveTo>
                  <a:pt x="14854" y="1803107"/>
                </a:moveTo>
                <a:lnTo>
                  <a:pt x="4072294" y="1803107"/>
                </a:lnTo>
                <a:lnTo>
                  <a:pt x="4086261" y="1959620"/>
                </a:lnTo>
                <a:lnTo>
                  <a:pt x="4086108" y="1980906"/>
                </a:lnTo>
                <a:lnTo>
                  <a:pt x="1067" y="1980906"/>
                </a:lnTo>
                <a:lnTo>
                  <a:pt x="1406" y="1933504"/>
                </a:lnTo>
                <a:close/>
                <a:moveTo>
                  <a:pt x="77117" y="1489925"/>
                </a:moveTo>
                <a:lnTo>
                  <a:pt x="4009193" y="1489925"/>
                </a:lnTo>
                <a:lnTo>
                  <a:pt x="4032038" y="1568171"/>
                </a:lnTo>
                <a:lnTo>
                  <a:pt x="4050772" y="1667724"/>
                </a:lnTo>
                <a:lnTo>
                  <a:pt x="35712" y="1667724"/>
                </a:lnTo>
                <a:lnTo>
                  <a:pt x="60165" y="1545955"/>
                </a:lnTo>
                <a:close/>
                <a:moveTo>
                  <a:pt x="191505" y="1176742"/>
                </a:moveTo>
                <a:lnTo>
                  <a:pt x="3894145" y="1176742"/>
                </a:lnTo>
                <a:lnTo>
                  <a:pt x="3900315" y="1188494"/>
                </a:lnTo>
                <a:lnTo>
                  <a:pt x="3967264" y="1354541"/>
                </a:lnTo>
                <a:lnTo>
                  <a:pt x="118432" y="1354541"/>
                </a:lnTo>
                <a:close/>
                <a:moveTo>
                  <a:pt x="375302" y="863557"/>
                </a:moveTo>
                <a:lnTo>
                  <a:pt x="3710170" y="863557"/>
                </a:lnTo>
                <a:lnTo>
                  <a:pt x="3804846" y="1006662"/>
                </a:lnTo>
                <a:lnTo>
                  <a:pt x="3823062" y="1041356"/>
                </a:lnTo>
                <a:lnTo>
                  <a:pt x="263027" y="1041356"/>
                </a:lnTo>
                <a:lnTo>
                  <a:pt x="284901" y="1000042"/>
                </a:lnTo>
                <a:close/>
                <a:moveTo>
                  <a:pt x="1378779" y="110725"/>
                </a:moveTo>
                <a:lnTo>
                  <a:pt x="1566467" y="55927"/>
                </a:lnTo>
                <a:cubicBezTo>
                  <a:pt x="1889366" y="-21308"/>
                  <a:pt x="2224527" y="-17814"/>
                  <a:pt x="2542011" y="61870"/>
                </a:cubicBezTo>
                <a:lnTo>
                  <a:pt x="2703493" y="110725"/>
                </a:lnTo>
                <a:close/>
                <a:moveTo>
                  <a:pt x="642784" y="556704"/>
                </a:moveTo>
                <a:lnTo>
                  <a:pt x="3443305" y="556704"/>
                </a:lnTo>
                <a:lnTo>
                  <a:pt x="3556853" y="670030"/>
                </a:lnTo>
                <a:lnTo>
                  <a:pt x="3609565" y="734502"/>
                </a:lnTo>
                <a:lnTo>
                  <a:pt x="475918" y="734503"/>
                </a:lnTo>
                <a:lnTo>
                  <a:pt x="523248" y="676473"/>
                </a:lnTo>
                <a:close/>
                <a:moveTo>
                  <a:pt x="830380" y="398616"/>
                </a:moveTo>
                <a:cubicBezTo>
                  <a:pt x="887204" y="356755"/>
                  <a:pt x="945476" y="318268"/>
                  <a:pt x="1004958" y="283119"/>
                </a:cubicBezTo>
                <a:lnTo>
                  <a:pt x="1068322" y="249850"/>
                </a:lnTo>
                <a:lnTo>
                  <a:pt x="3018504" y="249850"/>
                </a:lnTo>
                <a:lnTo>
                  <a:pt x="3087924" y="286606"/>
                </a:lnTo>
                <a:cubicBezTo>
                  <a:pt x="3145022" y="320501"/>
                  <a:pt x="3200695" y="357336"/>
                  <a:pt x="3254703" y="397072"/>
                </a:cubicBezTo>
                <a:lnTo>
                  <a:pt x="3292192" y="427649"/>
                </a:lnTo>
                <a:lnTo>
                  <a:pt x="794871" y="427649"/>
                </a:lnTo>
                <a:close/>
              </a:path>
            </a:pathLst>
          </a:custGeom>
          <a:solidFill>
            <a:srgbClr val="7FA29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80790" y="3503930"/>
            <a:ext cx="4630420" cy="976630"/>
            <a:chOff x="5954" y="5518"/>
            <a:chExt cx="7292" cy="1538"/>
          </a:xfrm>
        </p:grpSpPr>
        <p:sp>
          <p:nvSpPr>
            <p:cNvPr id="16" name="圆角矩形 15"/>
            <p:cNvSpPr/>
            <p:nvPr/>
          </p:nvSpPr>
          <p:spPr>
            <a:xfrm>
              <a:off x="6027" y="6327"/>
              <a:ext cx="7127" cy="676"/>
            </a:xfrm>
            <a:prstGeom prst="roundRect">
              <a:avLst/>
            </a:prstGeom>
            <a:solidFill>
              <a:srgbClr val="B8D3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PA_文本框 2"/>
            <p:cNvSpPr txBox="1"/>
            <p:nvPr>
              <p:custDataLst>
                <p:tags r:id="rId1"/>
              </p:custDataLst>
            </p:nvPr>
          </p:nvSpPr>
          <p:spPr>
            <a:xfrm>
              <a:off x="5954" y="5518"/>
              <a:ext cx="7293" cy="15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1" i="0" u="none" strike="noStrike" cap="none" spc="0" normalizeH="0" baseline="0">
                  <a:ln>
                    <a:noFill/>
                  </a:ln>
                  <a:gradFill>
                    <a:gsLst>
                      <a:gs pos="0">
                        <a:srgbClr val="CDA23D"/>
                      </a:gs>
                      <a:gs pos="55000">
                        <a:srgbClr val="E1B64A"/>
                      </a:gs>
                      <a:gs pos="100000">
                        <a:srgbClr val="F7E880">
                          <a:lumMod val="99000"/>
                        </a:srgbClr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defRPr>
              </a:lvl1pPr>
            </a:lstStyle>
            <a:p>
              <a:pPr algn="ctr"/>
              <a:r>
                <a:rPr lang="en-US" altLang="zh-CN" sz="4800" dirty="0" smtClean="0">
                  <a:solidFill>
                    <a:srgbClr val="557979"/>
                  </a:solidFill>
                  <a:latin typeface="+mn-lt"/>
                  <a:ea typeface="+mn-ea"/>
                  <a:cs typeface="+mn-ea"/>
                  <a:sym typeface="+mn-lt"/>
                </a:rPr>
                <a:t>GSP Kafka</a:t>
              </a:r>
              <a:endParaRPr lang="en-US" altLang="zh-CN" sz="4800" dirty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444124" y="1781655"/>
            <a:ext cx="13227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557979"/>
                </a:solidFill>
                <a:cs typeface="+mn-ea"/>
                <a:sym typeface="+mn-lt"/>
              </a:rPr>
              <a:t>01</a:t>
            </a:r>
            <a:endParaRPr lang="zh-CN" altLang="en-US" sz="7200" b="1" dirty="0">
              <a:solidFill>
                <a:srgbClr val="55797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15" grpId="1" animBg="1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_文本框 2"/>
          <p:cNvSpPr txBox="1"/>
          <p:nvPr>
            <p:custDataLst>
              <p:tags r:id="rId1"/>
            </p:custDataLst>
          </p:nvPr>
        </p:nvSpPr>
        <p:spPr>
          <a:xfrm>
            <a:off x="200025" y="644525"/>
            <a:ext cx="11750040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l"/>
            <a:r>
              <a:rPr lang="en-US" sz="1600" dirty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rPr>
              <a:t>GSP Kafka offers self-service tools to maximize usability, and to clear owenership for each application team.</a:t>
            </a:r>
            <a:endParaRPr lang="en-US" sz="1600" dirty="0">
              <a:solidFill>
                <a:srgbClr val="55797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201816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955" y="3067050"/>
            <a:ext cx="914400" cy="9144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010275" y="1367790"/>
            <a:ext cx="5259705" cy="5581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noFill/>
            <a:prstDash val="sysDot"/>
          </a:ln>
          <a:effectLst>
            <a:outerShdw blurRad="50800" dist="38100" dir="5400000" algn="t" rotWithShape="0">
              <a:srgbClr val="55797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GSP Kafka Admin Tool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946140" y="5145405"/>
            <a:ext cx="5259705" cy="5581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noFill/>
            <a:prstDash val="sysDot"/>
          </a:ln>
          <a:effectLst>
            <a:outerShdw blurRad="50800" dist="38100" dir="5400000" algn="t" rotWithShape="0">
              <a:srgbClr val="55797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GSP Kafka Control Tool</a:t>
            </a:r>
            <a:endParaRPr lang="en-US" altLang="zh-CN" sz="1600">
              <a:solidFill>
                <a:schemeClr val="tx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491865" y="2789555"/>
            <a:ext cx="2453640" cy="1413510"/>
            <a:chOff x="5499" y="4393"/>
            <a:chExt cx="3864" cy="2226"/>
          </a:xfrm>
        </p:grpSpPr>
        <p:cxnSp>
          <p:nvCxnSpPr>
            <p:cNvPr id="9" name="直接箭头连接符 8"/>
            <p:cNvCxnSpPr>
              <a:stCxn id="3" idx="3"/>
              <a:endCxn id="5" idx="1"/>
            </p:cNvCxnSpPr>
            <p:nvPr/>
          </p:nvCxnSpPr>
          <p:spPr>
            <a:xfrm>
              <a:off x="5499" y="4430"/>
              <a:ext cx="3865" cy="1121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1"/>
              <a:endCxn id="4" idx="3"/>
            </p:cNvCxnSpPr>
            <p:nvPr/>
          </p:nvCxnSpPr>
          <p:spPr>
            <a:xfrm flipH="1">
              <a:off x="5499" y="5551"/>
              <a:ext cx="3865" cy="1069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 rot="960000">
              <a:off x="6317" y="4393"/>
              <a:ext cx="191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Publish</a:t>
              </a:r>
              <a:endParaRPr lang="en-US" altLang="zh-CN" sz="1600"/>
            </a:p>
          </p:txBody>
        </p:sp>
        <p:sp>
          <p:nvSpPr>
            <p:cNvPr id="8" name="文本框 7"/>
            <p:cNvSpPr txBox="1"/>
            <p:nvPr/>
          </p:nvSpPr>
          <p:spPr>
            <a:xfrm rot="20700000">
              <a:off x="6149" y="5573"/>
              <a:ext cx="191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Subscribe</a:t>
              </a:r>
              <a:endParaRPr lang="en-US" altLang="zh-CN" sz="16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70355" y="2495550"/>
            <a:ext cx="1921510" cy="2025650"/>
            <a:chOff x="2473" y="3930"/>
            <a:chExt cx="3026" cy="3190"/>
          </a:xfrm>
        </p:grpSpPr>
        <p:sp>
          <p:nvSpPr>
            <p:cNvPr id="3" name="圆角矩形 2"/>
            <p:cNvSpPr/>
            <p:nvPr/>
          </p:nvSpPr>
          <p:spPr>
            <a:xfrm>
              <a:off x="3399" y="3930"/>
              <a:ext cx="2100" cy="1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Producer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399" y="6120"/>
              <a:ext cx="2100" cy="1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Consumer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2" idx="3"/>
              <a:endCxn id="3" idx="1"/>
            </p:cNvCxnSpPr>
            <p:nvPr/>
          </p:nvCxnSpPr>
          <p:spPr>
            <a:xfrm flipV="1">
              <a:off x="2473" y="4430"/>
              <a:ext cx="926" cy="112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4" idx="1"/>
            </p:cNvCxnSpPr>
            <p:nvPr/>
          </p:nvCxnSpPr>
          <p:spPr>
            <a:xfrm>
              <a:off x="2494" y="5561"/>
              <a:ext cx="905" cy="1059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6010275" y="1988820"/>
            <a:ext cx="1864360" cy="730250"/>
            <a:chOff x="9465" y="3132"/>
            <a:chExt cx="2936" cy="1150"/>
          </a:xfrm>
        </p:grpSpPr>
        <p:cxnSp>
          <p:nvCxnSpPr>
            <p:cNvPr id="12" name="直接箭头连接符 11"/>
            <p:cNvCxnSpPr/>
            <p:nvPr/>
          </p:nvCxnSpPr>
          <p:spPr>
            <a:xfrm flipH="1">
              <a:off x="12250" y="3132"/>
              <a:ext cx="17" cy="115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9465" y="3442"/>
              <a:ext cx="293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deploy requests</a:t>
              </a:r>
              <a:endParaRPr lang="en-US" altLang="zh-CN" sz="16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946140" y="2734945"/>
            <a:ext cx="5259070" cy="1578610"/>
            <a:chOff x="9364" y="4307"/>
            <a:chExt cx="8282" cy="2486"/>
          </a:xfrm>
        </p:grpSpPr>
        <p:sp>
          <p:nvSpPr>
            <p:cNvPr id="5" name="圆角矩形 4"/>
            <p:cNvSpPr/>
            <p:nvPr/>
          </p:nvSpPr>
          <p:spPr>
            <a:xfrm>
              <a:off x="9364" y="4307"/>
              <a:ext cx="8283" cy="248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GSP Kafka</a:t>
              </a:r>
              <a:endParaRPr lang="en-US" altLang="zh-CN" sz="1600">
                <a:solidFill>
                  <a:schemeClr val="tx1"/>
                </a:solidFill>
              </a:endParaRPr>
            </a:p>
            <a:p>
              <a:pPr algn="ctr"/>
              <a:r>
                <a:rPr lang="en-GB" altLang="en-US" sz="1600">
                  <a:solidFill>
                    <a:schemeClr val="tx1"/>
                  </a:solidFill>
                </a:rPr>
                <a:t>DEV/UAT/PROD</a:t>
              </a:r>
              <a:endParaRPr lang="en-GB" altLang="en-US" sz="1600">
                <a:solidFill>
                  <a:schemeClr val="tx1"/>
                </a:solidFill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8" y="4675"/>
              <a:ext cx="1170" cy="1750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6398260" y="4314190"/>
            <a:ext cx="4311650" cy="830580"/>
            <a:chOff x="10076" y="6794"/>
            <a:chExt cx="6790" cy="1308"/>
          </a:xfrm>
        </p:grpSpPr>
        <p:sp>
          <p:nvSpPr>
            <p:cNvPr id="17" name="文本框 16"/>
            <p:cNvSpPr txBox="1"/>
            <p:nvPr/>
          </p:nvSpPr>
          <p:spPr>
            <a:xfrm>
              <a:off x="10076" y="7183"/>
              <a:ext cx="679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cluster management   &amp; inspection </a:t>
              </a:r>
              <a:endParaRPr lang="en-US" altLang="zh-CN" sz="1600"/>
            </a:p>
          </p:txBody>
        </p:sp>
        <p:cxnSp>
          <p:nvCxnSpPr>
            <p:cNvPr id="19" name="直接箭头连接符 18"/>
            <p:cNvCxnSpPr>
              <a:stCxn id="7" idx="0"/>
              <a:endCxn id="5" idx="2"/>
            </p:cNvCxnSpPr>
            <p:nvPr/>
          </p:nvCxnSpPr>
          <p:spPr>
            <a:xfrm flipV="1">
              <a:off x="13506" y="6794"/>
              <a:ext cx="0" cy="1309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9366250" y="1967865"/>
            <a:ext cx="2030730" cy="772160"/>
            <a:chOff x="14750" y="3099"/>
            <a:chExt cx="3198" cy="1216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14750" y="3099"/>
              <a:ext cx="0" cy="1217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5012" y="3642"/>
              <a:ext cx="293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Topics</a:t>
              </a:r>
              <a:endParaRPr lang="en-US" altLang="zh-CN" sz="16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113155" y="1310005"/>
            <a:ext cx="4897120" cy="1757045"/>
            <a:chOff x="1753" y="2063"/>
            <a:chExt cx="7712" cy="2767"/>
          </a:xfrm>
        </p:grpSpPr>
        <p:cxnSp>
          <p:nvCxnSpPr>
            <p:cNvPr id="21" name="肘形连接符 20"/>
            <p:cNvCxnSpPr>
              <a:stCxn id="2" idx="0"/>
              <a:endCxn id="6" idx="1"/>
            </p:cNvCxnSpPr>
            <p:nvPr/>
          </p:nvCxnSpPr>
          <p:spPr>
            <a:xfrm rot="16200000">
              <a:off x="4491" y="-144"/>
              <a:ext cx="2236" cy="7712"/>
            </a:xfrm>
            <a:prstGeom prst="bentConnector2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2494" y="2063"/>
              <a:ext cx="293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submit requests</a:t>
              </a:r>
              <a:endParaRPr lang="en-US" altLang="zh-CN" sz="16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13155" y="3980815"/>
            <a:ext cx="4832350" cy="1880870"/>
            <a:chOff x="1753" y="6269"/>
            <a:chExt cx="7610" cy="2962"/>
          </a:xfrm>
        </p:grpSpPr>
        <p:cxnSp>
          <p:nvCxnSpPr>
            <p:cNvPr id="22" name="肘形连接符 21"/>
            <p:cNvCxnSpPr>
              <a:stCxn id="2" idx="2"/>
              <a:endCxn id="7" idx="1"/>
            </p:cNvCxnSpPr>
            <p:nvPr/>
          </p:nvCxnSpPr>
          <p:spPr>
            <a:xfrm rot="5400000" flipV="1">
              <a:off x="4422" y="3600"/>
              <a:ext cx="2273" cy="7611"/>
            </a:xfrm>
            <a:prstGeom prst="bentConnector2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2473" y="8701"/>
              <a:ext cx="437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view cluster/topic details</a:t>
              </a:r>
              <a:endParaRPr lang="en-US" altLang="zh-CN" sz="1600"/>
            </a:p>
          </p:txBody>
        </p:sp>
      </p:grpSp>
      <p:pic>
        <p:nvPicPr>
          <p:cNvPr id="25" name="图片 24" descr="C:/Users/COMMUN~1/AppData/Local/Temp/kaimatting/20200627230641/output_aiMatting_20200627231052.pngoutput_aiMatting_202006272310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5427" y="5926455"/>
            <a:ext cx="898525" cy="606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6" grpId="0" animBg="1"/>
      <p:bldP spid="6" grpId="1" animBg="1"/>
      <p:bldP spid="7" grpId="0" animBg="1"/>
      <p:bldP spid="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71548" y="5168766"/>
            <a:ext cx="3011116" cy="2815680"/>
            <a:chOff x="4759343" y="5020767"/>
            <a:chExt cx="3033153" cy="2836288"/>
          </a:xfrm>
        </p:grpSpPr>
        <p:sp>
          <p:nvSpPr>
            <p:cNvPr id="3" name="任意多边形 2"/>
            <p:cNvSpPr/>
            <p:nvPr/>
          </p:nvSpPr>
          <p:spPr>
            <a:xfrm rot="2182719">
              <a:off x="5459029" y="5968399"/>
              <a:ext cx="1887084" cy="188865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759343" y="5665258"/>
              <a:ext cx="1540936" cy="1540934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706533" y="5156202"/>
              <a:ext cx="1219199" cy="1219199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250632" y="5728298"/>
              <a:ext cx="541864" cy="541863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029143" y="5020767"/>
              <a:ext cx="270932" cy="270932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687046" y="-1086585"/>
            <a:ext cx="2896086" cy="3291674"/>
            <a:chOff x="4364930" y="-1693147"/>
            <a:chExt cx="3171375" cy="3604569"/>
          </a:xfrm>
        </p:grpSpPr>
        <p:sp>
          <p:nvSpPr>
            <p:cNvPr id="9" name="椭圆 8"/>
            <p:cNvSpPr/>
            <p:nvPr/>
          </p:nvSpPr>
          <p:spPr>
            <a:xfrm>
              <a:off x="4364930" y="-1693147"/>
              <a:ext cx="2505768" cy="2505766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330847" y="1548"/>
              <a:ext cx="1337326" cy="1337326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096000" y="884175"/>
              <a:ext cx="774698" cy="774698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364930" y="679332"/>
              <a:ext cx="469776" cy="469775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10728" y="1676534"/>
              <a:ext cx="234888" cy="234888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2182719">
              <a:off x="5838793" y="-1103810"/>
              <a:ext cx="1697512" cy="169892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任意多边形 14"/>
          <p:cNvSpPr/>
          <p:nvPr/>
        </p:nvSpPr>
        <p:spPr>
          <a:xfrm rot="2182719">
            <a:off x="5311485" y="1546369"/>
            <a:ext cx="1569030" cy="1570338"/>
          </a:xfrm>
          <a:custGeom>
            <a:avLst/>
            <a:gdLst>
              <a:gd name="connsiteX0" fmla="*/ 1397239 w 4086261"/>
              <a:gd name="connsiteY0" fmla="*/ 3983323 h 4089669"/>
              <a:gd name="connsiteX1" fmla="*/ 2692486 w 4086261"/>
              <a:gd name="connsiteY1" fmla="*/ 3983323 h 4089669"/>
              <a:gd name="connsiteX2" fmla="*/ 2519794 w 4086261"/>
              <a:gd name="connsiteY2" fmla="*/ 4033742 h 4089669"/>
              <a:gd name="connsiteX3" fmla="*/ 1544250 w 4086261"/>
              <a:gd name="connsiteY3" fmla="*/ 4027800 h 4089669"/>
              <a:gd name="connsiteX4" fmla="*/ 804026 w 4086261"/>
              <a:gd name="connsiteY4" fmla="*/ 3670142 h 4089669"/>
              <a:gd name="connsiteX5" fmla="*/ 3281458 w 4086261"/>
              <a:gd name="connsiteY5" fmla="*/ 3670141 h 4089669"/>
              <a:gd name="connsiteX6" fmla="*/ 3255881 w 4086261"/>
              <a:gd name="connsiteY6" fmla="*/ 3691053 h 4089669"/>
              <a:gd name="connsiteX7" fmla="*/ 3081303 w 4086261"/>
              <a:gd name="connsiteY7" fmla="*/ 3806551 h 4089669"/>
              <a:gd name="connsiteX8" fmla="*/ 3002472 w 4086261"/>
              <a:gd name="connsiteY8" fmla="*/ 3847940 h 4089669"/>
              <a:gd name="connsiteX9" fmla="*/ 1083093 w 4086261"/>
              <a:gd name="connsiteY9" fmla="*/ 3847940 h 4089669"/>
              <a:gd name="connsiteX10" fmla="*/ 998337 w 4086261"/>
              <a:gd name="connsiteY10" fmla="*/ 3803064 h 4089669"/>
              <a:gd name="connsiteX11" fmla="*/ 831558 w 4086261"/>
              <a:gd name="connsiteY11" fmla="*/ 3692597 h 4089669"/>
              <a:gd name="connsiteX12" fmla="*/ 478160 w 4086261"/>
              <a:gd name="connsiteY12" fmla="*/ 3356959 h 4089669"/>
              <a:gd name="connsiteX13" fmla="*/ 3608881 w 4086261"/>
              <a:gd name="connsiteY13" fmla="*/ 3356958 h 4089669"/>
              <a:gd name="connsiteX14" fmla="*/ 3563012 w 4086261"/>
              <a:gd name="connsiteY14" fmla="*/ 3413196 h 4089669"/>
              <a:gd name="connsiteX15" fmla="*/ 3441689 w 4086261"/>
              <a:gd name="connsiteY15" fmla="*/ 3534757 h 4089669"/>
              <a:gd name="connsiteX16" fmla="*/ 644751 w 4086261"/>
              <a:gd name="connsiteY16" fmla="*/ 3534758 h 4089669"/>
              <a:gd name="connsiteX17" fmla="*/ 529408 w 4086261"/>
              <a:gd name="connsiteY17" fmla="*/ 3419640 h 4089669"/>
              <a:gd name="connsiteX18" fmla="*/ 260816 w 4086261"/>
              <a:gd name="connsiteY18" fmla="*/ 3043774 h 4089669"/>
              <a:gd name="connsiteX19" fmla="*/ 3825638 w 4086261"/>
              <a:gd name="connsiteY19" fmla="*/ 3043773 h 4089669"/>
              <a:gd name="connsiteX20" fmla="*/ 3801359 w 4086261"/>
              <a:gd name="connsiteY20" fmla="*/ 3089628 h 4089669"/>
              <a:gd name="connsiteX21" fmla="*/ 3713965 w 4086261"/>
              <a:gd name="connsiteY21" fmla="*/ 3221573 h 4089669"/>
              <a:gd name="connsiteX22" fmla="*/ 373087 w 4086261"/>
              <a:gd name="connsiteY22" fmla="*/ 3221573 h 4089669"/>
              <a:gd name="connsiteX23" fmla="*/ 281415 w 4086261"/>
              <a:gd name="connsiteY23" fmla="*/ 3083007 h 4089669"/>
              <a:gd name="connsiteX24" fmla="*/ 119720 w 4086261"/>
              <a:gd name="connsiteY24" fmla="*/ 2736921 h 4089669"/>
              <a:gd name="connsiteX25" fmla="*/ 3967092 w 4086261"/>
              <a:gd name="connsiteY25" fmla="*/ 2736920 h 4089669"/>
              <a:gd name="connsiteX26" fmla="*/ 3894194 w 4086261"/>
              <a:gd name="connsiteY26" fmla="*/ 2914295 h 4089669"/>
              <a:gd name="connsiteX27" fmla="*/ 3893969 w 4086261"/>
              <a:gd name="connsiteY27" fmla="*/ 2914719 h 4089669"/>
              <a:gd name="connsiteX28" fmla="*/ 193057 w 4086261"/>
              <a:gd name="connsiteY28" fmla="*/ 2914720 h 4089669"/>
              <a:gd name="connsiteX29" fmla="*/ 185946 w 4086261"/>
              <a:gd name="connsiteY29" fmla="*/ 2901176 h 4089669"/>
              <a:gd name="connsiteX30" fmla="*/ 37017 w 4086261"/>
              <a:gd name="connsiteY30" fmla="*/ 2430067 h 4089669"/>
              <a:gd name="connsiteX31" fmla="*/ 4048918 w 4086261"/>
              <a:gd name="connsiteY31" fmla="*/ 2430066 h 4089669"/>
              <a:gd name="connsiteX32" fmla="*/ 4026095 w 4086261"/>
              <a:gd name="connsiteY32" fmla="*/ 2543715 h 4089669"/>
              <a:gd name="connsiteX33" fmla="*/ 4006687 w 4086261"/>
              <a:gd name="connsiteY33" fmla="*/ 2607865 h 4089669"/>
              <a:gd name="connsiteX34" fmla="*/ 79439 w 4086261"/>
              <a:gd name="connsiteY34" fmla="*/ 2607866 h 4089669"/>
              <a:gd name="connsiteX35" fmla="*/ 54223 w 4086261"/>
              <a:gd name="connsiteY35" fmla="*/ 2521499 h 4089669"/>
              <a:gd name="connsiteX36" fmla="*/ 121 w 4086261"/>
              <a:gd name="connsiteY36" fmla="*/ 2113142 h 4089669"/>
              <a:gd name="connsiteX37" fmla="*/ 4085162 w 4086261"/>
              <a:gd name="connsiteY37" fmla="*/ 2113142 h 4089669"/>
              <a:gd name="connsiteX38" fmla="*/ 4084854 w 4086261"/>
              <a:gd name="connsiteY38" fmla="*/ 2156166 h 4089669"/>
              <a:gd name="connsiteX39" fmla="*/ 4070955 w 4086261"/>
              <a:gd name="connsiteY39" fmla="*/ 2290941 h 4089669"/>
              <a:gd name="connsiteX40" fmla="*/ 14357 w 4086261"/>
              <a:gd name="connsiteY40" fmla="*/ 2290941 h 4089669"/>
              <a:gd name="connsiteX41" fmla="*/ 0 w 4086261"/>
              <a:gd name="connsiteY41" fmla="*/ 2130050 h 4089669"/>
              <a:gd name="connsiteX42" fmla="*/ 14854 w 4086261"/>
              <a:gd name="connsiteY42" fmla="*/ 1803107 h 4089669"/>
              <a:gd name="connsiteX43" fmla="*/ 4072294 w 4086261"/>
              <a:gd name="connsiteY43" fmla="*/ 1803107 h 4089669"/>
              <a:gd name="connsiteX44" fmla="*/ 4086261 w 4086261"/>
              <a:gd name="connsiteY44" fmla="*/ 1959620 h 4089669"/>
              <a:gd name="connsiteX45" fmla="*/ 4086108 w 4086261"/>
              <a:gd name="connsiteY45" fmla="*/ 1980906 h 4089669"/>
              <a:gd name="connsiteX46" fmla="*/ 1067 w 4086261"/>
              <a:gd name="connsiteY46" fmla="*/ 1980906 h 4089669"/>
              <a:gd name="connsiteX47" fmla="*/ 1406 w 4086261"/>
              <a:gd name="connsiteY47" fmla="*/ 1933504 h 4089669"/>
              <a:gd name="connsiteX48" fmla="*/ 77117 w 4086261"/>
              <a:gd name="connsiteY48" fmla="*/ 1489925 h 4089669"/>
              <a:gd name="connsiteX49" fmla="*/ 4009193 w 4086261"/>
              <a:gd name="connsiteY49" fmla="*/ 1489925 h 4089669"/>
              <a:gd name="connsiteX50" fmla="*/ 4032038 w 4086261"/>
              <a:gd name="connsiteY50" fmla="*/ 1568171 h 4089669"/>
              <a:gd name="connsiteX51" fmla="*/ 4050772 w 4086261"/>
              <a:gd name="connsiteY51" fmla="*/ 1667724 h 4089669"/>
              <a:gd name="connsiteX52" fmla="*/ 35712 w 4086261"/>
              <a:gd name="connsiteY52" fmla="*/ 1667724 h 4089669"/>
              <a:gd name="connsiteX53" fmla="*/ 60165 w 4086261"/>
              <a:gd name="connsiteY53" fmla="*/ 1545955 h 4089669"/>
              <a:gd name="connsiteX54" fmla="*/ 191505 w 4086261"/>
              <a:gd name="connsiteY54" fmla="*/ 1176742 h 4089669"/>
              <a:gd name="connsiteX55" fmla="*/ 3894145 w 4086261"/>
              <a:gd name="connsiteY55" fmla="*/ 1176742 h 4089669"/>
              <a:gd name="connsiteX56" fmla="*/ 3900315 w 4086261"/>
              <a:gd name="connsiteY56" fmla="*/ 1188494 h 4089669"/>
              <a:gd name="connsiteX57" fmla="*/ 3967264 w 4086261"/>
              <a:gd name="connsiteY57" fmla="*/ 1354541 h 4089669"/>
              <a:gd name="connsiteX58" fmla="*/ 118432 w 4086261"/>
              <a:gd name="connsiteY58" fmla="*/ 1354541 h 4089669"/>
              <a:gd name="connsiteX59" fmla="*/ 375302 w 4086261"/>
              <a:gd name="connsiteY59" fmla="*/ 863557 h 4089669"/>
              <a:gd name="connsiteX60" fmla="*/ 3710170 w 4086261"/>
              <a:gd name="connsiteY60" fmla="*/ 863557 h 4089669"/>
              <a:gd name="connsiteX61" fmla="*/ 3804846 w 4086261"/>
              <a:gd name="connsiteY61" fmla="*/ 1006662 h 4089669"/>
              <a:gd name="connsiteX62" fmla="*/ 3823062 w 4086261"/>
              <a:gd name="connsiteY62" fmla="*/ 1041356 h 4089669"/>
              <a:gd name="connsiteX63" fmla="*/ 263027 w 4086261"/>
              <a:gd name="connsiteY63" fmla="*/ 1041356 h 4089669"/>
              <a:gd name="connsiteX64" fmla="*/ 284901 w 4086261"/>
              <a:gd name="connsiteY64" fmla="*/ 1000042 h 4089669"/>
              <a:gd name="connsiteX65" fmla="*/ 1378779 w 4086261"/>
              <a:gd name="connsiteY65" fmla="*/ 110725 h 4089669"/>
              <a:gd name="connsiteX66" fmla="*/ 1566467 w 4086261"/>
              <a:gd name="connsiteY66" fmla="*/ 55927 h 4089669"/>
              <a:gd name="connsiteX67" fmla="*/ 2542011 w 4086261"/>
              <a:gd name="connsiteY67" fmla="*/ 61870 h 4089669"/>
              <a:gd name="connsiteX68" fmla="*/ 2703493 w 4086261"/>
              <a:gd name="connsiteY68" fmla="*/ 110725 h 4089669"/>
              <a:gd name="connsiteX69" fmla="*/ 642784 w 4086261"/>
              <a:gd name="connsiteY69" fmla="*/ 556704 h 4089669"/>
              <a:gd name="connsiteX70" fmla="*/ 3443305 w 4086261"/>
              <a:gd name="connsiteY70" fmla="*/ 556704 h 4089669"/>
              <a:gd name="connsiteX71" fmla="*/ 3556853 w 4086261"/>
              <a:gd name="connsiteY71" fmla="*/ 670030 h 4089669"/>
              <a:gd name="connsiteX72" fmla="*/ 3609565 w 4086261"/>
              <a:gd name="connsiteY72" fmla="*/ 734502 h 4089669"/>
              <a:gd name="connsiteX73" fmla="*/ 475918 w 4086261"/>
              <a:gd name="connsiteY73" fmla="*/ 734503 h 4089669"/>
              <a:gd name="connsiteX74" fmla="*/ 523248 w 4086261"/>
              <a:gd name="connsiteY74" fmla="*/ 676473 h 4089669"/>
              <a:gd name="connsiteX75" fmla="*/ 830380 w 4086261"/>
              <a:gd name="connsiteY75" fmla="*/ 398616 h 4089669"/>
              <a:gd name="connsiteX76" fmla="*/ 1004958 w 4086261"/>
              <a:gd name="connsiteY76" fmla="*/ 283119 h 4089669"/>
              <a:gd name="connsiteX77" fmla="*/ 1068322 w 4086261"/>
              <a:gd name="connsiteY77" fmla="*/ 249850 h 4089669"/>
              <a:gd name="connsiteX78" fmla="*/ 3018504 w 4086261"/>
              <a:gd name="connsiteY78" fmla="*/ 249850 h 4089669"/>
              <a:gd name="connsiteX79" fmla="*/ 3087924 w 4086261"/>
              <a:gd name="connsiteY79" fmla="*/ 286606 h 4089669"/>
              <a:gd name="connsiteX80" fmla="*/ 3254703 w 4086261"/>
              <a:gd name="connsiteY80" fmla="*/ 397072 h 4089669"/>
              <a:gd name="connsiteX81" fmla="*/ 3292192 w 4086261"/>
              <a:gd name="connsiteY81" fmla="*/ 427649 h 4089669"/>
              <a:gd name="connsiteX82" fmla="*/ 794871 w 4086261"/>
              <a:gd name="connsiteY82" fmla="*/ 427649 h 408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086261" h="4089669">
                <a:moveTo>
                  <a:pt x="1397239" y="3983323"/>
                </a:moveTo>
                <a:lnTo>
                  <a:pt x="2692486" y="3983323"/>
                </a:lnTo>
                <a:lnTo>
                  <a:pt x="2519794" y="4033742"/>
                </a:lnTo>
                <a:cubicBezTo>
                  <a:pt x="2196895" y="4110978"/>
                  <a:pt x="1861734" y="4107484"/>
                  <a:pt x="1544250" y="4027800"/>
                </a:cubicBezTo>
                <a:close/>
                <a:moveTo>
                  <a:pt x="804026" y="3670142"/>
                </a:moveTo>
                <a:lnTo>
                  <a:pt x="3281458" y="3670141"/>
                </a:lnTo>
                <a:lnTo>
                  <a:pt x="3255881" y="3691053"/>
                </a:lnTo>
                <a:cubicBezTo>
                  <a:pt x="3199057" y="3732915"/>
                  <a:pt x="3140784" y="3771402"/>
                  <a:pt x="3081303" y="3806551"/>
                </a:cubicBezTo>
                <a:lnTo>
                  <a:pt x="3002472" y="3847940"/>
                </a:lnTo>
                <a:lnTo>
                  <a:pt x="1083093" y="3847940"/>
                </a:lnTo>
                <a:lnTo>
                  <a:pt x="998337" y="3803064"/>
                </a:lnTo>
                <a:cubicBezTo>
                  <a:pt x="941239" y="3769168"/>
                  <a:pt x="885565" y="3732334"/>
                  <a:pt x="831558" y="3692597"/>
                </a:cubicBezTo>
                <a:close/>
                <a:moveTo>
                  <a:pt x="478160" y="3356959"/>
                </a:moveTo>
                <a:lnTo>
                  <a:pt x="3608881" y="3356958"/>
                </a:lnTo>
                <a:lnTo>
                  <a:pt x="3563012" y="3413196"/>
                </a:lnTo>
                <a:lnTo>
                  <a:pt x="3441689" y="3534757"/>
                </a:lnTo>
                <a:lnTo>
                  <a:pt x="644751" y="3534758"/>
                </a:lnTo>
                <a:lnTo>
                  <a:pt x="529408" y="3419640"/>
                </a:lnTo>
                <a:close/>
                <a:moveTo>
                  <a:pt x="260816" y="3043774"/>
                </a:moveTo>
                <a:lnTo>
                  <a:pt x="3825638" y="3043773"/>
                </a:lnTo>
                <a:lnTo>
                  <a:pt x="3801359" y="3089628"/>
                </a:lnTo>
                <a:lnTo>
                  <a:pt x="3713965" y="3221573"/>
                </a:lnTo>
                <a:lnTo>
                  <a:pt x="373087" y="3221573"/>
                </a:lnTo>
                <a:lnTo>
                  <a:pt x="281415" y="3083007"/>
                </a:lnTo>
                <a:close/>
                <a:moveTo>
                  <a:pt x="119720" y="2736921"/>
                </a:moveTo>
                <a:lnTo>
                  <a:pt x="3967092" y="2736920"/>
                </a:lnTo>
                <a:lnTo>
                  <a:pt x="3894194" y="2914295"/>
                </a:lnTo>
                <a:lnTo>
                  <a:pt x="3893969" y="2914719"/>
                </a:lnTo>
                <a:lnTo>
                  <a:pt x="193057" y="2914720"/>
                </a:lnTo>
                <a:lnTo>
                  <a:pt x="185946" y="2901176"/>
                </a:lnTo>
                <a:close/>
                <a:moveTo>
                  <a:pt x="37017" y="2430067"/>
                </a:moveTo>
                <a:lnTo>
                  <a:pt x="4048918" y="2430066"/>
                </a:lnTo>
                <a:lnTo>
                  <a:pt x="4026095" y="2543715"/>
                </a:lnTo>
                <a:lnTo>
                  <a:pt x="4006687" y="2607865"/>
                </a:lnTo>
                <a:lnTo>
                  <a:pt x="79439" y="2607866"/>
                </a:lnTo>
                <a:lnTo>
                  <a:pt x="54223" y="2521499"/>
                </a:lnTo>
                <a:close/>
                <a:moveTo>
                  <a:pt x="121" y="2113142"/>
                </a:moveTo>
                <a:lnTo>
                  <a:pt x="4085162" y="2113142"/>
                </a:lnTo>
                <a:lnTo>
                  <a:pt x="4084854" y="2156166"/>
                </a:lnTo>
                <a:lnTo>
                  <a:pt x="4070955" y="2290941"/>
                </a:lnTo>
                <a:lnTo>
                  <a:pt x="14357" y="2290941"/>
                </a:lnTo>
                <a:lnTo>
                  <a:pt x="0" y="2130050"/>
                </a:lnTo>
                <a:close/>
                <a:moveTo>
                  <a:pt x="14854" y="1803107"/>
                </a:moveTo>
                <a:lnTo>
                  <a:pt x="4072294" y="1803107"/>
                </a:lnTo>
                <a:lnTo>
                  <a:pt x="4086261" y="1959620"/>
                </a:lnTo>
                <a:lnTo>
                  <a:pt x="4086108" y="1980906"/>
                </a:lnTo>
                <a:lnTo>
                  <a:pt x="1067" y="1980906"/>
                </a:lnTo>
                <a:lnTo>
                  <a:pt x="1406" y="1933504"/>
                </a:lnTo>
                <a:close/>
                <a:moveTo>
                  <a:pt x="77117" y="1489925"/>
                </a:moveTo>
                <a:lnTo>
                  <a:pt x="4009193" y="1489925"/>
                </a:lnTo>
                <a:lnTo>
                  <a:pt x="4032038" y="1568171"/>
                </a:lnTo>
                <a:lnTo>
                  <a:pt x="4050772" y="1667724"/>
                </a:lnTo>
                <a:lnTo>
                  <a:pt x="35712" y="1667724"/>
                </a:lnTo>
                <a:lnTo>
                  <a:pt x="60165" y="1545955"/>
                </a:lnTo>
                <a:close/>
                <a:moveTo>
                  <a:pt x="191505" y="1176742"/>
                </a:moveTo>
                <a:lnTo>
                  <a:pt x="3894145" y="1176742"/>
                </a:lnTo>
                <a:lnTo>
                  <a:pt x="3900315" y="1188494"/>
                </a:lnTo>
                <a:lnTo>
                  <a:pt x="3967264" y="1354541"/>
                </a:lnTo>
                <a:lnTo>
                  <a:pt x="118432" y="1354541"/>
                </a:lnTo>
                <a:close/>
                <a:moveTo>
                  <a:pt x="375302" y="863557"/>
                </a:moveTo>
                <a:lnTo>
                  <a:pt x="3710170" y="863557"/>
                </a:lnTo>
                <a:lnTo>
                  <a:pt x="3804846" y="1006662"/>
                </a:lnTo>
                <a:lnTo>
                  <a:pt x="3823062" y="1041356"/>
                </a:lnTo>
                <a:lnTo>
                  <a:pt x="263027" y="1041356"/>
                </a:lnTo>
                <a:lnTo>
                  <a:pt x="284901" y="1000042"/>
                </a:lnTo>
                <a:close/>
                <a:moveTo>
                  <a:pt x="1378779" y="110725"/>
                </a:moveTo>
                <a:lnTo>
                  <a:pt x="1566467" y="55927"/>
                </a:lnTo>
                <a:cubicBezTo>
                  <a:pt x="1889366" y="-21308"/>
                  <a:pt x="2224527" y="-17814"/>
                  <a:pt x="2542011" y="61870"/>
                </a:cubicBezTo>
                <a:lnTo>
                  <a:pt x="2703493" y="110725"/>
                </a:lnTo>
                <a:close/>
                <a:moveTo>
                  <a:pt x="642784" y="556704"/>
                </a:moveTo>
                <a:lnTo>
                  <a:pt x="3443305" y="556704"/>
                </a:lnTo>
                <a:lnTo>
                  <a:pt x="3556853" y="670030"/>
                </a:lnTo>
                <a:lnTo>
                  <a:pt x="3609565" y="734502"/>
                </a:lnTo>
                <a:lnTo>
                  <a:pt x="475918" y="734503"/>
                </a:lnTo>
                <a:lnTo>
                  <a:pt x="523248" y="676473"/>
                </a:lnTo>
                <a:close/>
                <a:moveTo>
                  <a:pt x="830380" y="398616"/>
                </a:moveTo>
                <a:cubicBezTo>
                  <a:pt x="887204" y="356755"/>
                  <a:pt x="945476" y="318268"/>
                  <a:pt x="1004958" y="283119"/>
                </a:cubicBezTo>
                <a:lnTo>
                  <a:pt x="1068322" y="249850"/>
                </a:lnTo>
                <a:lnTo>
                  <a:pt x="3018504" y="249850"/>
                </a:lnTo>
                <a:lnTo>
                  <a:pt x="3087924" y="286606"/>
                </a:lnTo>
                <a:cubicBezTo>
                  <a:pt x="3145022" y="320501"/>
                  <a:pt x="3200695" y="357336"/>
                  <a:pt x="3254703" y="397072"/>
                </a:cubicBezTo>
                <a:lnTo>
                  <a:pt x="3292192" y="427649"/>
                </a:lnTo>
                <a:lnTo>
                  <a:pt x="794871" y="427649"/>
                </a:lnTo>
                <a:close/>
              </a:path>
            </a:pathLst>
          </a:custGeom>
          <a:solidFill>
            <a:srgbClr val="7FA29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80790" y="3503930"/>
            <a:ext cx="4630420" cy="976630"/>
            <a:chOff x="5954" y="5518"/>
            <a:chExt cx="7292" cy="1538"/>
          </a:xfrm>
        </p:grpSpPr>
        <p:sp>
          <p:nvSpPr>
            <p:cNvPr id="16" name="圆角矩形 15"/>
            <p:cNvSpPr/>
            <p:nvPr/>
          </p:nvSpPr>
          <p:spPr>
            <a:xfrm>
              <a:off x="6027" y="6327"/>
              <a:ext cx="7127" cy="676"/>
            </a:xfrm>
            <a:prstGeom prst="roundRect">
              <a:avLst/>
            </a:prstGeom>
            <a:solidFill>
              <a:srgbClr val="B8D3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PA_文本框 2"/>
            <p:cNvSpPr txBox="1"/>
            <p:nvPr>
              <p:custDataLst>
                <p:tags r:id="rId1"/>
              </p:custDataLst>
            </p:nvPr>
          </p:nvSpPr>
          <p:spPr>
            <a:xfrm>
              <a:off x="5954" y="5518"/>
              <a:ext cx="7293" cy="15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1" i="0" u="none" strike="noStrike" cap="none" spc="0" normalizeH="0" baseline="0">
                  <a:ln>
                    <a:noFill/>
                  </a:ln>
                  <a:gradFill>
                    <a:gsLst>
                      <a:gs pos="0">
                        <a:srgbClr val="CDA23D"/>
                      </a:gs>
                      <a:gs pos="55000">
                        <a:srgbClr val="E1B64A"/>
                      </a:gs>
                      <a:gs pos="100000">
                        <a:srgbClr val="F7E880">
                          <a:lumMod val="99000"/>
                        </a:srgbClr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defRPr>
              </a:lvl1pPr>
            </a:lstStyle>
            <a:p>
              <a:pPr algn="ctr"/>
              <a:r>
                <a:rPr lang="en-US" altLang="zh-CN" sz="4800" dirty="0" smtClean="0">
                  <a:solidFill>
                    <a:srgbClr val="557979"/>
                  </a:solidFill>
                  <a:latin typeface="+mn-lt"/>
                  <a:ea typeface="+mn-ea"/>
                  <a:cs typeface="+mn-ea"/>
                  <a:sym typeface="+mn-lt"/>
                </a:rPr>
                <a:t>GSP HBase</a:t>
              </a:r>
              <a:endParaRPr lang="en-US" altLang="zh-CN" sz="4800" dirty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444124" y="1781655"/>
            <a:ext cx="13227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557979"/>
                </a:solidFill>
                <a:cs typeface="+mn-ea"/>
                <a:sym typeface="+mn-lt"/>
              </a:rPr>
              <a:t>02</a:t>
            </a:r>
            <a:endParaRPr lang="zh-CN" altLang="en-US" sz="7200" b="1" dirty="0">
              <a:solidFill>
                <a:srgbClr val="55797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  <p:bldP spid="19" grpId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_文本框 2"/>
          <p:cNvSpPr txBox="1"/>
          <p:nvPr>
            <p:custDataLst>
              <p:tags r:id="rId1"/>
            </p:custDataLst>
          </p:nvPr>
        </p:nvSpPr>
        <p:spPr>
          <a:xfrm>
            <a:off x="200025" y="644525"/>
            <a:ext cx="11750040" cy="6813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l"/>
            <a:r>
              <a:rPr lang="en-US" sz="1600" dirty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rPr>
              <a:t>GSP HBase (Mirrorlake) is a big data platform, for efficiently and reliably distributing data between data publishers and consumers.</a:t>
            </a:r>
            <a:endParaRPr lang="en-US" sz="1600" dirty="0">
              <a:solidFill>
                <a:srgbClr val="55797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201816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" y="2485390"/>
            <a:ext cx="914400" cy="9144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762625" y="2485390"/>
            <a:ext cx="2544445" cy="5473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noFill/>
            <a:prstDash val="sysDot"/>
          </a:ln>
          <a:effectLst>
            <a:outerShdw blurRad="50800" dist="38100" dir="5400000" algn="t" rotWithShape="0">
              <a:srgbClr val="55797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600">
              <a:solidFill>
                <a:schemeClr val="tx1"/>
              </a:solidFill>
            </a:endParaRPr>
          </a:p>
          <a:p>
            <a:pPr algn="ctr"/>
            <a:r>
              <a:rPr lang="en-US" altLang="zh-CN" sz="1600">
                <a:solidFill>
                  <a:schemeClr val="tx1"/>
                </a:solidFill>
              </a:rPr>
              <a:t>EMS or Kafka</a:t>
            </a:r>
            <a:endParaRPr lang="en-US" altLang="zh-CN" sz="1600">
              <a:solidFill>
                <a:schemeClr val="tx1"/>
              </a:solidFill>
            </a:endParaRPr>
          </a:p>
          <a:p>
            <a:pPr algn="ctr"/>
            <a:endParaRPr lang="en-US" altLang="zh-CN" sz="1600">
              <a:solidFill>
                <a:schemeClr val="tx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308350" y="2153920"/>
            <a:ext cx="2453640" cy="1467485"/>
            <a:chOff x="5210" y="3392"/>
            <a:chExt cx="3864" cy="2311"/>
          </a:xfrm>
        </p:grpSpPr>
        <p:cxnSp>
          <p:nvCxnSpPr>
            <p:cNvPr id="9" name="直接箭头连接符 8"/>
            <p:cNvCxnSpPr>
              <a:stCxn id="3" idx="3"/>
              <a:endCxn id="5" idx="1"/>
            </p:cNvCxnSpPr>
            <p:nvPr/>
          </p:nvCxnSpPr>
          <p:spPr>
            <a:xfrm>
              <a:off x="5210" y="3514"/>
              <a:ext cx="3865" cy="831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1"/>
              <a:endCxn id="4" idx="3"/>
            </p:cNvCxnSpPr>
            <p:nvPr/>
          </p:nvCxnSpPr>
          <p:spPr>
            <a:xfrm flipH="1">
              <a:off x="5210" y="4345"/>
              <a:ext cx="3865" cy="1359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 rot="720000">
              <a:off x="6062" y="3392"/>
              <a:ext cx="191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Publish</a:t>
              </a:r>
              <a:endParaRPr lang="en-US" altLang="zh-CN" sz="1600"/>
            </a:p>
          </p:txBody>
        </p:sp>
        <p:sp>
          <p:nvSpPr>
            <p:cNvPr id="8" name="文本框 7"/>
            <p:cNvSpPr txBox="1"/>
            <p:nvPr/>
          </p:nvSpPr>
          <p:spPr>
            <a:xfrm rot="20640000">
              <a:off x="5928" y="4569"/>
              <a:ext cx="191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Subscribe</a:t>
              </a:r>
              <a:endParaRPr lang="en-US" altLang="zh-CN" sz="16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386840" y="1913890"/>
            <a:ext cx="1921510" cy="2025650"/>
            <a:chOff x="2184" y="3014"/>
            <a:chExt cx="3026" cy="3190"/>
          </a:xfrm>
        </p:grpSpPr>
        <p:sp>
          <p:nvSpPr>
            <p:cNvPr id="3" name="圆角矩形 2"/>
            <p:cNvSpPr/>
            <p:nvPr/>
          </p:nvSpPr>
          <p:spPr>
            <a:xfrm>
              <a:off x="3110" y="3014"/>
              <a:ext cx="2100" cy="1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Producer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3110" y="5204"/>
              <a:ext cx="2100" cy="1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Consumer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>
              <a:stCxn id="2" idx="3"/>
              <a:endCxn id="3" idx="1"/>
            </p:cNvCxnSpPr>
            <p:nvPr/>
          </p:nvCxnSpPr>
          <p:spPr>
            <a:xfrm flipV="1">
              <a:off x="2184" y="3514"/>
              <a:ext cx="926" cy="112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endCxn id="4" idx="1"/>
            </p:cNvCxnSpPr>
            <p:nvPr/>
          </p:nvCxnSpPr>
          <p:spPr>
            <a:xfrm>
              <a:off x="2205" y="4645"/>
              <a:ext cx="905" cy="1059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箭头连接符 25"/>
          <p:cNvCxnSpPr>
            <a:stCxn id="5" idx="3"/>
          </p:cNvCxnSpPr>
          <p:nvPr/>
        </p:nvCxnSpPr>
        <p:spPr>
          <a:xfrm flipV="1">
            <a:off x="8307070" y="2754630"/>
            <a:ext cx="909320" cy="444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216390" y="2441575"/>
            <a:ext cx="1333500" cy="63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noFill/>
            <a:prstDash val="sysDot"/>
          </a:ln>
          <a:effectLst>
            <a:outerShdw blurRad="50800" dist="38100" dir="5400000" algn="t" rotWithShape="0">
              <a:srgbClr val="55797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Consumer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27" idx="2"/>
          </p:cNvCxnSpPr>
          <p:nvPr/>
        </p:nvCxnSpPr>
        <p:spPr>
          <a:xfrm flipH="1">
            <a:off x="9873615" y="3076575"/>
            <a:ext cx="9525" cy="74549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8677275" y="3822065"/>
            <a:ext cx="2565400" cy="2520950"/>
            <a:chOff x="13665" y="6019"/>
            <a:chExt cx="4040" cy="3970"/>
          </a:xfrm>
        </p:grpSpPr>
        <p:sp>
          <p:nvSpPr>
            <p:cNvPr id="30" name="椭圆 29"/>
            <p:cNvSpPr/>
            <p:nvPr/>
          </p:nvSpPr>
          <p:spPr>
            <a:xfrm>
              <a:off x="14266" y="6826"/>
              <a:ext cx="2839" cy="235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  <a:effectLst>
              <a:outerShdw blurRad="63500" sx="102000" sy="102000" algn="ctr" rotWithShape="0">
                <a:schemeClr val="accent6">
                  <a:lumMod val="20000"/>
                  <a:lumOff val="8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MirrorLake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3665" y="6019"/>
              <a:ext cx="4040" cy="3971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31" idx="2"/>
              <a:endCxn id="30" idx="2"/>
            </p:cNvCxnSpPr>
            <p:nvPr/>
          </p:nvCxnSpPr>
          <p:spPr>
            <a:xfrm>
              <a:off x="13665" y="8005"/>
              <a:ext cx="601" cy="1"/>
            </a:xfrm>
            <a:prstGeom prst="line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>
            <a:stCxn id="30" idx="6"/>
            <a:endCxn id="31" idx="6"/>
          </p:cNvCxnSpPr>
          <p:nvPr/>
        </p:nvCxnSpPr>
        <p:spPr>
          <a:xfrm flipV="1">
            <a:off x="10861675" y="5083175"/>
            <a:ext cx="381000" cy="635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9136380" y="3996690"/>
            <a:ext cx="1918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Persistence API</a:t>
            </a:r>
            <a:endParaRPr lang="en-US" altLang="zh-CN" sz="1600"/>
          </a:p>
        </p:txBody>
      </p:sp>
      <p:sp>
        <p:nvSpPr>
          <p:cNvPr id="36" name="文本框 35"/>
          <p:cNvSpPr txBox="1"/>
          <p:nvPr/>
        </p:nvSpPr>
        <p:spPr>
          <a:xfrm>
            <a:off x="9058910" y="5831840"/>
            <a:ext cx="19183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Query API</a:t>
            </a:r>
            <a:endParaRPr lang="en-US" altLang="zh-CN" sz="1600"/>
          </a:p>
        </p:txBody>
      </p:sp>
      <p:sp>
        <p:nvSpPr>
          <p:cNvPr id="38" name="圆角矩形 37"/>
          <p:cNvSpPr/>
          <p:nvPr/>
        </p:nvSpPr>
        <p:spPr>
          <a:xfrm>
            <a:off x="6367780" y="5683250"/>
            <a:ext cx="1333500" cy="63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noFill/>
            <a:prstDash val="sysDot"/>
          </a:ln>
          <a:effectLst>
            <a:outerShdw blurRad="50800" dist="38100" dir="5400000" algn="t" rotWithShape="0">
              <a:srgbClr val="55797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ML Clients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stCxn id="36" idx="1"/>
            <a:endCxn id="38" idx="3"/>
          </p:cNvCxnSpPr>
          <p:nvPr/>
        </p:nvCxnSpPr>
        <p:spPr>
          <a:xfrm flipH="1">
            <a:off x="7701280" y="6000750"/>
            <a:ext cx="1357630" cy="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 descr="C:/Users/COMMUN~1/AppData/Local/Temp/kaimatting/20200627230641/output_aiMatting_20200627231052.pngoutput_aiMatting_202006272310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1942" y="5915660"/>
            <a:ext cx="898525" cy="606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5" grpId="0" animBg="1"/>
      <p:bldP spid="5" grpId="1" animBg="1"/>
      <p:bldP spid="27" grpId="0" animBg="1"/>
      <p:bldP spid="27" grpId="1" animBg="1"/>
      <p:bldP spid="35" grpId="0"/>
      <p:bldP spid="35" grpId="1"/>
      <p:bldP spid="36" grpId="0"/>
      <p:bldP spid="36" grpId="1"/>
      <p:bldP spid="38" grpId="0" animBg="1"/>
      <p:bldP spid="3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71548" y="5168766"/>
            <a:ext cx="3011116" cy="2815680"/>
            <a:chOff x="4759343" y="5020767"/>
            <a:chExt cx="3033153" cy="2836288"/>
          </a:xfrm>
        </p:grpSpPr>
        <p:sp>
          <p:nvSpPr>
            <p:cNvPr id="3" name="任意多边形 2"/>
            <p:cNvSpPr/>
            <p:nvPr/>
          </p:nvSpPr>
          <p:spPr>
            <a:xfrm rot="2182719">
              <a:off x="5459029" y="5968399"/>
              <a:ext cx="1887084" cy="188865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759343" y="5665258"/>
              <a:ext cx="1540936" cy="1540934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706533" y="5156202"/>
              <a:ext cx="1219199" cy="1219199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250632" y="5728298"/>
              <a:ext cx="541864" cy="541863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029143" y="5020767"/>
              <a:ext cx="270932" cy="270932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687046" y="-1086585"/>
            <a:ext cx="2896086" cy="3291674"/>
            <a:chOff x="4364930" y="-1693147"/>
            <a:chExt cx="3171375" cy="3604569"/>
          </a:xfrm>
        </p:grpSpPr>
        <p:sp>
          <p:nvSpPr>
            <p:cNvPr id="9" name="椭圆 8"/>
            <p:cNvSpPr/>
            <p:nvPr/>
          </p:nvSpPr>
          <p:spPr>
            <a:xfrm>
              <a:off x="4364930" y="-1693147"/>
              <a:ext cx="2505768" cy="2505766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330847" y="1548"/>
              <a:ext cx="1337326" cy="1337326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096000" y="884175"/>
              <a:ext cx="774698" cy="774698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364930" y="679332"/>
              <a:ext cx="469776" cy="469775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10728" y="1676534"/>
              <a:ext cx="234888" cy="234888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2182719">
              <a:off x="5838793" y="-1103810"/>
              <a:ext cx="1697512" cy="169892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任意多边形 14"/>
          <p:cNvSpPr/>
          <p:nvPr/>
        </p:nvSpPr>
        <p:spPr>
          <a:xfrm rot="2182719">
            <a:off x="5311485" y="1546369"/>
            <a:ext cx="1569030" cy="1570338"/>
          </a:xfrm>
          <a:custGeom>
            <a:avLst/>
            <a:gdLst>
              <a:gd name="connsiteX0" fmla="*/ 1397239 w 4086261"/>
              <a:gd name="connsiteY0" fmla="*/ 3983323 h 4089669"/>
              <a:gd name="connsiteX1" fmla="*/ 2692486 w 4086261"/>
              <a:gd name="connsiteY1" fmla="*/ 3983323 h 4089669"/>
              <a:gd name="connsiteX2" fmla="*/ 2519794 w 4086261"/>
              <a:gd name="connsiteY2" fmla="*/ 4033742 h 4089669"/>
              <a:gd name="connsiteX3" fmla="*/ 1544250 w 4086261"/>
              <a:gd name="connsiteY3" fmla="*/ 4027800 h 4089669"/>
              <a:gd name="connsiteX4" fmla="*/ 804026 w 4086261"/>
              <a:gd name="connsiteY4" fmla="*/ 3670142 h 4089669"/>
              <a:gd name="connsiteX5" fmla="*/ 3281458 w 4086261"/>
              <a:gd name="connsiteY5" fmla="*/ 3670141 h 4089669"/>
              <a:gd name="connsiteX6" fmla="*/ 3255881 w 4086261"/>
              <a:gd name="connsiteY6" fmla="*/ 3691053 h 4089669"/>
              <a:gd name="connsiteX7" fmla="*/ 3081303 w 4086261"/>
              <a:gd name="connsiteY7" fmla="*/ 3806551 h 4089669"/>
              <a:gd name="connsiteX8" fmla="*/ 3002472 w 4086261"/>
              <a:gd name="connsiteY8" fmla="*/ 3847940 h 4089669"/>
              <a:gd name="connsiteX9" fmla="*/ 1083093 w 4086261"/>
              <a:gd name="connsiteY9" fmla="*/ 3847940 h 4089669"/>
              <a:gd name="connsiteX10" fmla="*/ 998337 w 4086261"/>
              <a:gd name="connsiteY10" fmla="*/ 3803064 h 4089669"/>
              <a:gd name="connsiteX11" fmla="*/ 831558 w 4086261"/>
              <a:gd name="connsiteY11" fmla="*/ 3692597 h 4089669"/>
              <a:gd name="connsiteX12" fmla="*/ 478160 w 4086261"/>
              <a:gd name="connsiteY12" fmla="*/ 3356959 h 4089669"/>
              <a:gd name="connsiteX13" fmla="*/ 3608881 w 4086261"/>
              <a:gd name="connsiteY13" fmla="*/ 3356958 h 4089669"/>
              <a:gd name="connsiteX14" fmla="*/ 3563012 w 4086261"/>
              <a:gd name="connsiteY14" fmla="*/ 3413196 h 4089669"/>
              <a:gd name="connsiteX15" fmla="*/ 3441689 w 4086261"/>
              <a:gd name="connsiteY15" fmla="*/ 3534757 h 4089669"/>
              <a:gd name="connsiteX16" fmla="*/ 644751 w 4086261"/>
              <a:gd name="connsiteY16" fmla="*/ 3534758 h 4089669"/>
              <a:gd name="connsiteX17" fmla="*/ 529408 w 4086261"/>
              <a:gd name="connsiteY17" fmla="*/ 3419640 h 4089669"/>
              <a:gd name="connsiteX18" fmla="*/ 260816 w 4086261"/>
              <a:gd name="connsiteY18" fmla="*/ 3043774 h 4089669"/>
              <a:gd name="connsiteX19" fmla="*/ 3825638 w 4086261"/>
              <a:gd name="connsiteY19" fmla="*/ 3043773 h 4089669"/>
              <a:gd name="connsiteX20" fmla="*/ 3801359 w 4086261"/>
              <a:gd name="connsiteY20" fmla="*/ 3089628 h 4089669"/>
              <a:gd name="connsiteX21" fmla="*/ 3713965 w 4086261"/>
              <a:gd name="connsiteY21" fmla="*/ 3221573 h 4089669"/>
              <a:gd name="connsiteX22" fmla="*/ 373087 w 4086261"/>
              <a:gd name="connsiteY22" fmla="*/ 3221573 h 4089669"/>
              <a:gd name="connsiteX23" fmla="*/ 281415 w 4086261"/>
              <a:gd name="connsiteY23" fmla="*/ 3083007 h 4089669"/>
              <a:gd name="connsiteX24" fmla="*/ 119720 w 4086261"/>
              <a:gd name="connsiteY24" fmla="*/ 2736921 h 4089669"/>
              <a:gd name="connsiteX25" fmla="*/ 3967092 w 4086261"/>
              <a:gd name="connsiteY25" fmla="*/ 2736920 h 4089669"/>
              <a:gd name="connsiteX26" fmla="*/ 3894194 w 4086261"/>
              <a:gd name="connsiteY26" fmla="*/ 2914295 h 4089669"/>
              <a:gd name="connsiteX27" fmla="*/ 3893969 w 4086261"/>
              <a:gd name="connsiteY27" fmla="*/ 2914719 h 4089669"/>
              <a:gd name="connsiteX28" fmla="*/ 193057 w 4086261"/>
              <a:gd name="connsiteY28" fmla="*/ 2914720 h 4089669"/>
              <a:gd name="connsiteX29" fmla="*/ 185946 w 4086261"/>
              <a:gd name="connsiteY29" fmla="*/ 2901176 h 4089669"/>
              <a:gd name="connsiteX30" fmla="*/ 37017 w 4086261"/>
              <a:gd name="connsiteY30" fmla="*/ 2430067 h 4089669"/>
              <a:gd name="connsiteX31" fmla="*/ 4048918 w 4086261"/>
              <a:gd name="connsiteY31" fmla="*/ 2430066 h 4089669"/>
              <a:gd name="connsiteX32" fmla="*/ 4026095 w 4086261"/>
              <a:gd name="connsiteY32" fmla="*/ 2543715 h 4089669"/>
              <a:gd name="connsiteX33" fmla="*/ 4006687 w 4086261"/>
              <a:gd name="connsiteY33" fmla="*/ 2607865 h 4089669"/>
              <a:gd name="connsiteX34" fmla="*/ 79439 w 4086261"/>
              <a:gd name="connsiteY34" fmla="*/ 2607866 h 4089669"/>
              <a:gd name="connsiteX35" fmla="*/ 54223 w 4086261"/>
              <a:gd name="connsiteY35" fmla="*/ 2521499 h 4089669"/>
              <a:gd name="connsiteX36" fmla="*/ 121 w 4086261"/>
              <a:gd name="connsiteY36" fmla="*/ 2113142 h 4089669"/>
              <a:gd name="connsiteX37" fmla="*/ 4085162 w 4086261"/>
              <a:gd name="connsiteY37" fmla="*/ 2113142 h 4089669"/>
              <a:gd name="connsiteX38" fmla="*/ 4084854 w 4086261"/>
              <a:gd name="connsiteY38" fmla="*/ 2156166 h 4089669"/>
              <a:gd name="connsiteX39" fmla="*/ 4070955 w 4086261"/>
              <a:gd name="connsiteY39" fmla="*/ 2290941 h 4089669"/>
              <a:gd name="connsiteX40" fmla="*/ 14357 w 4086261"/>
              <a:gd name="connsiteY40" fmla="*/ 2290941 h 4089669"/>
              <a:gd name="connsiteX41" fmla="*/ 0 w 4086261"/>
              <a:gd name="connsiteY41" fmla="*/ 2130050 h 4089669"/>
              <a:gd name="connsiteX42" fmla="*/ 14854 w 4086261"/>
              <a:gd name="connsiteY42" fmla="*/ 1803107 h 4089669"/>
              <a:gd name="connsiteX43" fmla="*/ 4072294 w 4086261"/>
              <a:gd name="connsiteY43" fmla="*/ 1803107 h 4089669"/>
              <a:gd name="connsiteX44" fmla="*/ 4086261 w 4086261"/>
              <a:gd name="connsiteY44" fmla="*/ 1959620 h 4089669"/>
              <a:gd name="connsiteX45" fmla="*/ 4086108 w 4086261"/>
              <a:gd name="connsiteY45" fmla="*/ 1980906 h 4089669"/>
              <a:gd name="connsiteX46" fmla="*/ 1067 w 4086261"/>
              <a:gd name="connsiteY46" fmla="*/ 1980906 h 4089669"/>
              <a:gd name="connsiteX47" fmla="*/ 1406 w 4086261"/>
              <a:gd name="connsiteY47" fmla="*/ 1933504 h 4089669"/>
              <a:gd name="connsiteX48" fmla="*/ 77117 w 4086261"/>
              <a:gd name="connsiteY48" fmla="*/ 1489925 h 4089669"/>
              <a:gd name="connsiteX49" fmla="*/ 4009193 w 4086261"/>
              <a:gd name="connsiteY49" fmla="*/ 1489925 h 4089669"/>
              <a:gd name="connsiteX50" fmla="*/ 4032038 w 4086261"/>
              <a:gd name="connsiteY50" fmla="*/ 1568171 h 4089669"/>
              <a:gd name="connsiteX51" fmla="*/ 4050772 w 4086261"/>
              <a:gd name="connsiteY51" fmla="*/ 1667724 h 4089669"/>
              <a:gd name="connsiteX52" fmla="*/ 35712 w 4086261"/>
              <a:gd name="connsiteY52" fmla="*/ 1667724 h 4089669"/>
              <a:gd name="connsiteX53" fmla="*/ 60165 w 4086261"/>
              <a:gd name="connsiteY53" fmla="*/ 1545955 h 4089669"/>
              <a:gd name="connsiteX54" fmla="*/ 191505 w 4086261"/>
              <a:gd name="connsiteY54" fmla="*/ 1176742 h 4089669"/>
              <a:gd name="connsiteX55" fmla="*/ 3894145 w 4086261"/>
              <a:gd name="connsiteY55" fmla="*/ 1176742 h 4089669"/>
              <a:gd name="connsiteX56" fmla="*/ 3900315 w 4086261"/>
              <a:gd name="connsiteY56" fmla="*/ 1188494 h 4089669"/>
              <a:gd name="connsiteX57" fmla="*/ 3967264 w 4086261"/>
              <a:gd name="connsiteY57" fmla="*/ 1354541 h 4089669"/>
              <a:gd name="connsiteX58" fmla="*/ 118432 w 4086261"/>
              <a:gd name="connsiteY58" fmla="*/ 1354541 h 4089669"/>
              <a:gd name="connsiteX59" fmla="*/ 375302 w 4086261"/>
              <a:gd name="connsiteY59" fmla="*/ 863557 h 4089669"/>
              <a:gd name="connsiteX60" fmla="*/ 3710170 w 4086261"/>
              <a:gd name="connsiteY60" fmla="*/ 863557 h 4089669"/>
              <a:gd name="connsiteX61" fmla="*/ 3804846 w 4086261"/>
              <a:gd name="connsiteY61" fmla="*/ 1006662 h 4089669"/>
              <a:gd name="connsiteX62" fmla="*/ 3823062 w 4086261"/>
              <a:gd name="connsiteY62" fmla="*/ 1041356 h 4089669"/>
              <a:gd name="connsiteX63" fmla="*/ 263027 w 4086261"/>
              <a:gd name="connsiteY63" fmla="*/ 1041356 h 4089669"/>
              <a:gd name="connsiteX64" fmla="*/ 284901 w 4086261"/>
              <a:gd name="connsiteY64" fmla="*/ 1000042 h 4089669"/>
              <a:gd name="connsiteX65" fmla="*/ 1378779 w 4086261"/>
              <a:gd name="connsiteY65" fmla="*/ 110725 h 4089669"/>
              <a:gd name="connsiteX66" fmla="*/ 1566467 w 4086261"/>
              <a:gd name="connsiteY66" fmla="*/ 55927 h 4089669"/>
              <a:gd name="connsiteX67" fmla="*/ 2542011 w 4086261"/>
              <a:gd name="connsiteY67" fmla="*/ 61870 h 4089669"/>
              <a:gd name="connsiteX68" fmla="*/ 2703493 w 4086261"/>
              <a:gd name="connsiteY68" fmla="*/ 110725 h 4089669"/>
              <a:gd name="connsiteX69" fmla="*/ 642784 w 4086261"/>
              <a:gd name="connsiteY69" fmla="*/ 556704 h 4089669"/>
              <a:gd name="connsiteX70" fmla="*/ 3443305 w 4086261"/>
              <a:gd name="connsiteY70" fmla="*/ 556704 h 4089669"/>
              <a:gd name="connsiteX71" fmla="*/ 3556853 w 4086261"/>
              <a:gd name="connsiteY71" fmla="*/ 670030 h 4089669"/>
              <a:gd name="connsiteX72" fmla="*/ 3609565 w 4086261"/>
              <a:gd name="connsiteY72" fmla="*/ 734502 h 4089669"/>
              <a:gd name="connsiteX73" fmla="*/ 475918 w 4086261"/>
              <a:gd name="connsiteY73" fmla="*/ 734503 h 4089669"/>
              <a:gd name="connsiteX74" fmla="*/ 523248 w 4086261"/>
              <a:gd name="connsiteY74" fmla="*/ 676473 h 4089669"/>
              <a:gd name="connsiteX75" fmla="*/ 830380 w 4086261"/>
              <a:gd name="connsiteY75" fmla="*/ 398616 h 4089669"/>
              <a:gd name="connsiteX76" fmla="*/ 1004958 w 4086261"/>
              <a:gd name="connsiteY76" fmla="*/ 283119 h 4089669"/>
              <a:gd name="connsiteX77" fmla="*/ 1068322 w 4086261"/>
              <a:gd name="connsiteY77" fmla="*/ 249850 h 4089669"/>
              <a:gd name="connsiteX78" fmla="*/ 3018504 w 4086261"/>
              <a:gd name="connsiteY78" fmla="*/ 249850 h 4089669"/>
              <a:gd name="connsiteX79" fmla="*/ 3087924 w 4086261"/>
              <a:gd name="connsiteY79" fmla="*/ 286606 h 4089669"/>
              <a:gd name="connsiteX80" fmla="*/ 3254703 w 4086261"/>
              <a:gd name="connsiteY80" fmla="*/ 397072 h 4089669"/>
              <a:gd name="connsiteX81" fmla="*/ 3292192 w 4086261"/>
              <a:gd name="connsiteY81" fmla="*/ 427649 h 4089669"/>
              <a:gd name="connsiteX82" fmla="*/ 794871 w 4086261"/>
              <a:gd name="connsiteY82" fmla="*/ 427649 h 408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086261" h="4089669">
                <a:moveTo>
                  <a:pt x="1397239" y="3983323"/>
                </a:moveTo>
                <a:lnTo>
                  <a:pt x="2692486" y="3983323"/>
                </a:lnTo>
                <a:lnTo>
                  <a:pt x="2519794" y="4033742"/>
                </a:lnTo>
                <a:cubicBezTo>
                  <a:pt x="2196895" y="4110978"/>
                  <a:pt x="1861734" y="4107484"/>
                  <a:pt x="1544250" y="4027800"/>
                </a:cubicBezTo>
                <a:close/>
                <a:moveTo>
                  <a:pt x="804026" y="3670142"/>
                </a:moveTo>
                <a:lnTo>
                  <a:pt x="3281458" y="3670141"/>
                </a:lnTo>
                <a:lnTo>
                  <a:pt x="3255881" y="3691053"/>
                </a:lnTo>
                <a:cubicBezTo>
                  <a:pt x="3199057" y="3732915"/>
                  <a:pt x="3140784" y="3771402"/>
                  <a:pt x="3081303" y="3806551"/>
                </a:cubicBezTo>
                <a:lnTo>
                  <a:pt x="3002472" y="3847940"/>
                </a:lnTo>
                <a:lnTo>
                  <a:pt x="1083093" y="3847940"/>
                </a:lnTo>
                <a:lnTo>
                  <a:pt x="998337" y="3803064"/>
                </a:lnTo>
                <a:cubicBezTo>
                  <a:pt x="941239" y="3769168"/>
                  <a:pt x="885565" y="3732334"/>
                  <a:pt x="831558" y="3692597"/>
                </a:cubicBezTo>
                <a:close/>
                <a:moveTo>
                  <a:pt x="478160" y="3356959"/>
                </a:moveTo>
                <a:lnTo>
                  <a:pt x="3608881" y="3356958"/>
                </a:lnTo>
                <a:lnTo>
                  <a:pt x="3563012" y="3413196"/>
                </a:lnTo>
                <a:lnTo>
                  <a:pt x="3441689" y="3534757"/>
                </a:lnTo>
                <a:lnTo>
                  <a:pt x="644751" y="3534758"/>
                </a:lnTo>
                <a:lnTo>
                  <a:pt x="529408" y="3419640"/>
                </a:lnTo>
                <a:close/>
                <a:moveTo>
                  <a:pt x="260816" y="3043774"/>
                </a:moveTo>
                <a:lnTo>
                  <a:pt x="3825638" y="3043773"/>
                </a:lnTo>
                <a:lnTo>
                  <a:pt x="3801359" y="3089628"/>
                </a:lnTo>
                <a:lnTo>
                  <a:pt x="3713965" y="3221573"/>
                </a:lnTo>
                <a:lnTo>
                  <a:pt x="373087" y="3221573"/>
                </a:lnTo>
                <a:lnTo>
                  <a:pt x="281415" y="3083007"/>
                </a:lnTo>
                <a:close/>
                <a:moveTo>
                  <a:pt x="119720" y="2736921"/>
                </a:moveTo>
                <a:lnTo>
                  <a:pt x="3967092" y="2736920"/>
                </a:lnTo>
                <a:lnTo>
                  <a:pt x="3894194" y="2914295"/>
                </a:lnTo>
                <a:lnTo>
                  <a:pt x="3893969" y="2914719"/>
                </a:lnTo>
                <a:lnTo>
                  <a:pt x="193057" y="2914720"/>
                </a:lnTo>
                <a:lnTo>
                  <a:pt x="185946" y="2901176"/>
                </a:lnTo>
                <a:close/>
                <a:moveTo>
                  <a:pt x="37017" y="2430067"/>
                </a:moveTo>
                <a:lnTo>
                  <a:pt x="4048918" y="2430066"/>
                </a:lnTo>
                <a:lnTo>
                  <a:pt x="4026095" y="2543715"/>
                </a:lnTo>
                <a:lnTo>
                  <a:pt x="4006687" y="2607865"/>
                </a:lnTo>
                <a:lnTo>
                  <a:pt x="79439" y="2607866"/>
                </a:lnTo>
                <a:lnTo>
                  <a:pt x="54223" y="2521499"/>
                </a:lnTo>
                <a:close/>
                <a:moveTo>
                  <a:pt x="121" y="2113142"/>
                </a:moveTo>
                <a:lnTo>
                  <a:pt x="4085162" y="2113142"/>
                </a:lnTo>
                <a:lnTo>
                  <a:pt x="4084854" y="2156166"/>
                </a:lnTo>
                <a:lnTo>
                  <a:pt x="4070955" y="2290941"/>
                </a:lnTo>
                <a:lnTo>
                  <a:pt x="14357" y="2290941"/>
                </a:lnTo>
                <a:lnTo>
                  <a:pt x="0" y="2130050"/>
                </a:lnTo>
                <a:close/>
                <a:moveTo>
                  <a:pt x="14854" y="1803107"/>
                </a:moveTo>
                <a:lnTo>
                  <a:pt x="4072294" y="1803107"/>
                </a:lnTo>
                <a:lnTo>
                  <a:pt x="4086261" y="1959620"/>
                </a:lnTo>
                <a:lnTo>
                  <a:pt x="4086108" y="1980906"/>
                </a:lnTo>
                <a:lnTo>
                  <a:pt x="1067" y="1980906"/>
                </a:lnTo>
                <a:lnTo>
                  <a:pt x="1406" y="1933504"/>
                </a:lnTo>
                <a:close/>
                <a:moveTo>
                  <a:pt x="77117" y="1489925"/>
                </a:moveTo>
                <a:lnTo>
                  <a:pt x="4009193" y="1489925"/>
                </a:lnTo>
                <a:lnTo>
                  <a:pt x="4032038" y="1568171"/>
                </a:lnTo>
                <a:lnTo>
                  <a:pt x="4050772" y="1667724"/>
                </a:lnTo>
                <a:lnTo>
                  <a:pt x="35712" y="1667724"/>
                </a:lnTo>
                <a:lnTo>
                  <a:pt x="60165" y="1545955"/>
                </a:lnTo>
                <a:close/>
                <a:moveTo>
                  <a:pt x="191505" y="1176742"/>
                </a:moveTo>
                <a:lnTo>
                  <a:pt x="3894145" y="1176742"/>
                </a:lnTo>
                <a:lnTo>
                  <a:pt x="3900315" y="1188494"/>
                </a:lnTo>
                <a:lnTo>
                  <a:pt x="3967264" y="1354541"/>
                </a:lnTo>
                <a:lnTo>
                  <a:pt x="118432" y="1354541"/>
                </a:lnTo>
                <a:close/>
                <a:moveTo>
                  <a:pt x="375302" y="863557"/>
                </a:moveTo>
                <a:lnTo>
                  <a:pt x="3710170" y="863557"/>
                </a:lnTo>
                <a:lnTo>
                  <a:pt x="3804846" y="1006662"/>
                </a:lnTo>
                <a:lnTo>
                  <a:pt x="3823062" y="1041356"/>
                </a:lnTo>
                <a:lnTo>
                  <a:pt x="263027" y="1041356"/>
                </a:lnTo>
                <a:lnTo>
                  <a:pt x="284901" y="1000042"/>
                </a:lnTo>
                <a:close/>
                <a:moveTo>
                  <a:pt x="1378779" y="110725"/>
                </a:moveTo>
                <a:lnTo>
                  <a:pt x="1566467" y="55927"/>
                </a:lnTo>
                <a:cubicBezTo>
                  <a:pt x="1889366" y="-21308"/>
                  <a:pt x="2224527" y="-17814"/>
                  <a:pt x="2542011" y="61870"/>
                </a:cubicBezTo>
                <a:lnTo>
                  <a:pt x="2703493" y="110725"/>
                </a:lnTo>
                <a:close/>
                <a:moveTo>
                  <a:pt x="642784" y="556704"/>
                </a:moveTo>
                <a:lnTo>
                  <a:pt x="3443305" y="556704"/>
                </a:lnTo>
                <a:lnTo>
                  <a:pt x="3556853" y="670030"/>
                </a:lnTo>
                <a:lnTo>
                  <a:pt x="3609565" y="734502"/>
                </a:lnTo>
                <a:lnTo>
                  <a:pt x="475918" y="734503"/>
                </a:lnTo>
                <a:lnTo>
                  <a:pt x="523248" y="676473"/>
                </a:lnTo>
                <a:close/>
                <a:moveTo>
                  <a:pt x="830380" y="398616"/>
                </a:moveTo>
                <a:cubicBezTo>
                  <a:pt x="887204" y="356755"/>
                  <a:pt x="945476" y="318268"/>
                  <a:pt x="1004958" y="283119"/>
                </a:cubicBezTo>
                <a:lnTo>
                  <a:pt x="1068322" y="249850"/>
                </a:lnTo>
                <a:lnTo>
                  <a:pt x="3018504" y="249850"/>
                </a:lnTo>
                <a:lnTo>
                  <a:pt x="3087924" y="286606"/>
                </a:lnTo>
                <a:cubicBezTo>
                  <a:pt x="3145022" y="320501"/>
                  <a:pt x="3200695" y="357336"/>
                  <a:pt x="3254703" y="397072"/>
                </a:cubicBezTo>
                <a:lnTo>
                  <a:pt x="3292192" y="427649"/>
                </a:lnTo>
                <a:lnTo>
                  <a:pt x="794871" y="427649"/>
                </a:lnTo>
                <a:close/>
              </a:path>
            </a:pathLst>
          </a:custGeom>
          <a:solidFill>
            <a:srgbClr val="7FA29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601470" y="3503930"/>
            <a:ext cx="9946640" cy="976630"/>
            <a:chOff x="2522" y="5518"/>
            <a:chExt cx="15664" cy="1538"/>
          </a:xfrm>
        </p:grpSpPr>
        <p:sp>
          <p:nvSpPr>
            <p:cNvPr id="16" name="圆角矩形 15"/>
            <p:cNvSpPr/>
            <p:nvPr/>
          </p:nvSpPr>
          <p:spPr>
            <a:xfrm>
              <a:off x="6027" y="6327"/>
              <a:ext cx="7127" cy="676"/>
            </a:xfrm>
            <a:prstGeom prst="roundRect">
              <a:avLst/>
            </a:prstGeom>
            <a:solidFill>
              <a:srgbClr val="B8D3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PA_文本框 2"/>
            <p:cNvSpPr txBox="1"/>
            <p:nvPr>
              <p:custDataLst>
                <p:tags r:id="rId1"/>
              </p:custDataLst>
            </p:nvPr>
          </p:nvSpPr>
          <p:spPr>
            <a:xfrm>
              <a:off x="2522" y="5518"/>
              <a:ext cx="15664" cy="15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1" i="0" u="none" strike="noStrike" cap="none" spc="0" normalizeH="0" baseline="0">
                  <a:ln>
                    <a:noFill/>
                  </a:ln>
                  <a:gradFill>
                    <a:gsLst>
                      <a:gs pos="0">
                        <a:srgbClr val="CDA23D"/>
                      </a:gs>
                      <a:gs pos="55000">
                        <a:srgbClr val="E1B64A"/>
                      </a:gs>
                      <a:gs pos="100000">
                        <a:srgbClr val="F7E880">
                          <a:lumMod val="99000"/>
                        </a:srgbClr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defRPr>
              </a:lvl1pPr>
            </a:lstStyle>
            <a:p>
              <a:pPr algn="ctr"/>
              <a:r>
                <a:rPr lang="en-US" altLang="zh-CN" sz="4800" dirty="0" smtClean="0">
                  <a:solidFill>
                    <a:srgbClr val="557979"/>
                  </a:solidFill>
                  <a:latin typeface="+mn-lt"/>
                  <a:ea typeface="+mn-ea"/>
                  <a:cs typeface="+mn-ea"/>
                  <a:sym typeface="+mn-lt"/>
                </a:rPr>
                <a:t>GSP Configuration Service</a:t>
              </a:r>
              <a:endParaRPr lang="en-US" altLang="zh-CN" sz="4800" dirty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444124" y="1781655"/>
            <a:ext cx="13227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557979"/>
                </a:solidFill>
                <a:cs typeface="+mn-ea"/>
                <a:sym typeface="+mn-lt"/>
              </a:rPr>
              <a:t>03</a:t>
            </a:r>
            <a:endParaRPr lang="zh-CN" altLang="en-US" sz="7200" b="1" dirty="0">
              <a:solidFill>
                <a:srgbClr val="55797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15" grpId="1" animBg="1"/>
      <p:bldP spid="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A_文本框 2"/>
          <p:cNvSpPr txBox="1"/>
          <p:nvPr>
            <p:custDataLst>
              <p:tags r:id="rId1"/>
            </p:custDataLst>
          </p:nvPr>
        </p:nvSpPr>
        <p:spPr>
          <a:xfrm>
            <a:off x="200025" y="644525"/>
            <a:ext cx="11750040" cy="38608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l"/>
            <a:r>
              <a:rPr lang="en-US" sz="1600" dirty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rPr>
              <a:t>GCS provides real time configuration update/fetch for each GSP applications 24/7.</a:t>
            </a:r>
            <a:endParaRPr lang="en-US" sz="1600" dirty="0">
              <a:solidFill>
                <a:srgbClr val="55797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 descr="2018164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" y="2485390"/>
            <a:ext cx="914400" cy="9144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399155" y="2663825"/>
            <a:ext cx="1337310" cy="5473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noFill/>
            <a:prstDash val="sysDot"/>
          </a:ln>
          <a:effectLst>
            <a:outerShdw blurRad="50800" dist="38100" dir="5400000" algn="t" rotWithShape="0">
              <a:srgbClr val="55797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GCS</a:t>
            </a:r>
            <a:endParaRPr lang="en-US" altLang="zh-CN" sz="160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386840" y="2559685"/>
            <a:ext cx="2331085" cy="382905"/>
            <a:chOff x="2184" y="4031"/>
            <a:chExt cx="3671" cy="603"/>
          </a:xfrm>
        </p:grpSpPr>
        <p:cxnSp>
          <p:nvCxnSpPr>
            <p:cNvPr id="9" name="直接箭头连接符 8"/>
            <p:cNvCxnSpPr>
              <a:stCxn id="2" idx="3"/>
              <a:endCxn id="5" idx="1"/>
            </p:cNvCxnSpPr>
            <p:nvPr/>
          </p:nvCxnSpPr>
          <p:spPr>
            <a:xfrm flipV="1">
              <a:off x="2184" y="4626"/>
              <a:ext cx="3169" cy="8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426" y="4031"/>
              <a:ext cx="342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push config</a:t>
              </a:r>
              <a:endParaRPr lang="en-US" altLang="zh-CN" sz="160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254115" y="2470785"/>
            <a:ext cx="1141730" cy="1221740"/>
            <a:chOff x="9849" y="3891"/>
            <a:chExt cx="1798" cy="1924"/>
          </a:xfrm>
        </p:grpSpPr>
        <p:pic>
          <p:nvPicPr>
            <p:cNvPr id="7" name="图片 6" descr="20181505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28" y="3891"/>
              <a:ext cx="1440" cy="144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9849" y="5285"/>
              <a:ext cx="179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/>
                <a:t>APIM</a:t>
              </a:r>
              <a:endParaRPr lang="en-US" altLang="zh-CN" sz="16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36465" y="2559685"/>
            <a:ext cx="2426335" cy="377190"/>
            <a:chOff x="7459" y="4031"/>
            <a:chExt cx="3821" cy="594"/>
          </a:xfrm>
        </p:grpSpPr>
        <p:cxnSp>
          <p:nvCxnSpPr>
            <p:cNvPr id="14" name="直接箭头连接符 13"/>
            <p:cNvCxnSpPr>
              <a:stCxn id="7" idx="1"/>
              <a:endCxn id="5" idx="3"/>
            </p:cNvCxnSpPr>
            <p:nvPr/>
          </p:nvCxnSpPr>
          <p:spPr>
            <a:xfrm flipH="1">
              <a:off x="7459" y="4611"/>
              <a:ext cx="2569" cy="15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852" y="4031"/>
              <a:ext cx="342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/>
                <a:t>pull config</a:t>
              </a:r>
              <a:endParaRPr lang="en-US" altLang="zh-CN" sz="16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216390" y="1579245"/>
            <a:ext cx="1333500" cy="2748915"/>
            <a:chOff x="14514" y="2487"/>
            <a:chExt cx="2100" cy="4329"/>
          </a:xfrm>
        </p:grpSpPr>
        <p:sp>
          <p:nvSpPr>
            <p:cNvPr id="27" name="圆角矩形 26"/>
            <p:cNvSpPr/>
            <p:nvPr/>
          </p:nvSpPr>
          <p:spPr>
            <a:xfrm>
              <a:off x="14514" y="2487"/>
              <a:ext cx="2100" cy="1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GSP App1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4514" y="4111"/>
              <a:ext cx="2100" cy="1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GSP App2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4514" y="5816"/>
              <a:ext cx="2100" cy="1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mpd="sng">
              <a:noFill/>
              <a:prstDash val="sysDot"/>
            </a:ln>
            <a:effectLst>
              <a:outerShdw blurRad="50800" dist="38100" dir="5400000" algn="t" rotWithShape="0">
                <a:srgbClr val="55797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GSP App3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282180" y="1911350"/>
            <a:ext cx="2150110" cy="2113915"/>
            <a:chOff x="8701" y="6503"/>
            <a:chExt cx="3386" cy="3329"/>
          </a:xfrm>
        </p:grpSpPr>
        <p:cxnSp>
          <p:nvCxnSpPr>
            <p:cNvPr id="20" name="直接箭头连接符 19"/>
            <p:cNvCxnSpPr/>
            <p:nvPr/>
          </p:nvCxnSpPr>
          <p:spPr>
            <a:xfrm flipH="1">
              <a:off x="8713" y="8160"/>
              <a:ext cx="3046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8701" y="6503"/>
              <a:ext cx="3386" cy="3329"/>
              <a:chOff x="11468" y="2987"/>
              <a:chExt cx="3386" cy="3329"/>
            </a:xfrm>
          </p:grpSpPr>
          <p:cxnSp>
            <p:nvCxnSpPr>
              <p:cNvPr id="19" name="直接箭头连接符 18"/>
              <p:cNvCxnSpPr>
                <a:stCxn id="27" idx="1"/>
                <a:endCxn id="7" idx="3"/>
              </p:cNvCxnSpPr>
              <p:nvPr/>
            </p:nvCxnSpPr>
            <p:spPr>
              <a:xfrm flipH="1">
                <a:off x="11468" y="2987"/>
                <a:ext cx="3046" cy="1624"/>
              </a:xfrm>
              <a:prstGeom prst="straightConnector1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8" idx="1"/>
              </p:cNvCxnSpPr>
              <p:nvPr/>
            </p:nvCxnSpPr>
            <p:spPr>
              <a:xfrm flipH="1" flipV="1">
                <a:off x="11492" y="4644"/>
                <a:ext cx="3022" cy="1672"/>
              </a:xfrm>
              <a:prstGeom prst="straightConnector1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12493" y="4095"/>
                <a:ext cx="236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Https</a:t>
                </a:r>
                <a:endParaRPr lang="en-US" altLang="zh-CN" sz="1600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001" y="4644"/>
                <a:ext cx="285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Authentication</a:t>
                </a:r>
                <a:endParaRPr lang="en-US" altLang="zh-CN" sz="1600"/>
              </a:p>
            </p:txBody>
          </p:sp>
        </p:grpSp>
      </p:grpSp>
      <p:pic>
        <p:nvPicPr>
          <p:cNvPr id="24" name="图片 23" descr="C:/Users/COMMUN~1/AppData/Local/Temp/kaimatting/20200627230641/output_aiMatting_20200627231052.pngoutput_aiMatting_202006272310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5217" y="5473700"/>
            <a:ext cx="898525" cy="6061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71548" y="5168766"/>
            <a:ext cx="3011116" cy="2815680"/>
            <a:chOff x="4759343" y="5020767"/>
            <a:chExt cx="3033153" cy="2836288"/>
          </a:xfrm>
        </p:grpSpPr>
        <p:sp>
          <p:nvSpPr>
            <p:cNvPr id="3" name="任意多边形 2"/>
            <p:cNvSpPr/>
            <p:nvPr/>
          </p:nvSpPr>
          <p:spPr>
            <a:xfrm rot="2182719">
              <a:off x="5459029" y="5968399"/>
              <a:ext cx="1887084" cy="188865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4759343" y="5665258"/>
              <a:ext cx="1540936" cy="1540934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5706533" y="5156202"/>
              <a:ext cx="1219199" cy="1219199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250632" y="5728298"/>
              <a:ext cx="541864" cy="541863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029143" y="5020767"/>
              <a:ext cx="270932" cy="270932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-687046" y="-1086585"/>
            <a:ext cx="2896086" cy="3291674"/>
            <a:chOff x="4364930" y="-1693147"/>
            <a:chExt cx="3171375" cy="3604569"/>
          </a:xfrm>
        </p:grpSpPr>
        <p:sp>
          <p:nvSpPr>
            <p:cNvPr id="9" name="椭圆 8"/>
            <p:cNvSpPr/>
            <p:nvPr/>
          </p:nvSpPr>
          <p:spPr>
            <a:xfrm>
              <a:off x="4364930" y="-1693147"/>
              <a:ext cx="2505768" cy="2505766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330847" y="1548"/>
              <a:ext cx="1337326" cy="1337326"/>
            </a:xfrm>
            <a:prstGeom prst="ellipse">
              <a:avLst/>
            </a:prstGeom>
            <a:solidFill>
              <a:srgbClr val="557979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096000" y="884175"/>
              <a:ext cx="774698" cy="774698"/>
            </a:xfrm>
            <a:prstGeom prst="ellipse">
              <a:avLst/>
            </a:prstGeom>
            <a:solidFill>
              <a:srgbClr val="B8D3CE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364930" y="679332"/>
              <a:ext cx="469776" cy="469775"/>
            </a:xfrm>
            <a:prstGeom prst="ellipse">
              <a:avLst/>
            </a:prstGeom>
            <a:solidFill>
              <a:srgbClr val="B8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510728" y="1676534"/>
              <a:ext cx="234888" cy="234888"/>
            </a:xfrm>
            <a:prstGeom prst="ellipse">
              <a:avLst/>
            </a:prstGeom>
            <a:solidFill>
              <a:srgbClr val="7FA2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 rot="2182719">
              <a:off x="5838793" y="-1103810"/>
              <a:ext cx="1697512" cy="1698926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80790" y="3503930"/>
            <a:ext cx="4630420" cy="976630"/>
            <a:chOff x="5954" y="5518"/>
            <a:chExt cx="7292" cy="1538"/>
          </a:xfrm>
        </p:grpSpPr>
        <p:sp>
          <p:nvSpPr>
            <p:cNvPr id="16" name="圆角矩形 15"/>
            <p:cNvSpPr/>
            <p:nvPr/>
          </p:nvSpPr>
          <p:spPr>
            <a:xfrm>
              <a:off x="6027" y="6327"/>
              <a:ext cx="7127" cy="676"/>
            </a:xfrm>
            <a:prstGeom prst="roundRect">
              <a:avLst/>
            </a:prstGeom>
            <a:solidFill>
              <a:srgbClr val="B8D3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PA_文本框 2"/>
            <p:cNvSpPr txBox="1"/>
            <p:nvPr>
              <p:custDataLst>
                <p:tags r:id="rId1"/>
              </p:custDataLst>
            </p:nvPr>
          </p:nvSpPr>
          <p:spPr>
            <a:xfrm>
              <a:off x="5954" y="5518"/>
              <a:ext cx="7293" cy="15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5400" b="1" i="0" u="none" strike="noStrike" cap="none" spc="0" normalizeH="0" baseline="0">
                  <a:ln>
                    <a:noFill/>
                  </a:ln>
                  <a:gradFill>
                    <a:gsLst>
                      <a:gs pos="0">
                        <a:srgbClr val="CDA23D"/>
                      </a:gs>
                      <a:gs pos="55000">
                        <a:srgbClr val="E1B64A"/>
                      </a:gs>
                      <a:gs pos="100000">
                        <a:srgbClr val="F7E880">
                          <a:lumMod val="99000"/>
                        </a:srgbClr>
                      </a:gs>
                    </a:gsLst>
                    <a:lin ang="2700000" scaled="1"/>
                  </a:gra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</a:defRPr>
              </a:lvl1pPr>
            </a:lstStyle>
            <a:p>
              <a:pPr algn="ctr"/>
              <a:r>
                <a:rPr lang="en-US" altLang="zh-CN" sz="4800" dirty="0">
                  <a:solidFill>
                    <a:srgbClr val="557979"/>
                  </a:solidFill>
                  <a:latin typeface="+mn-lt"/>
                  <a:ea typeface="+mn-ea"/>
                  <a:cs typeface="+mn-ea"/>
                  <a:sym typeface="+mn-lt"/>
                </a:rPr>
                <a:t>GSP OAuth</a:t>
              </a:r>
              <a:endParaRPr lang="en-US" altLang="zh-CN" sz="4800" dirty="0">
                <a:solidFill>
                  <a:srgbClr val="557979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311775" y="1546225"/>
            <a:ext cx="1568450" cy="1569720"/>
            <a:chOff x="8365" y="2435"/>
            <a:chExt cx="2470" cy="2472"/>
          </a:xfrm>
        </p:grpSpPr>
        <p:sp>
          <p:nvSpPr>
            <p:cNvPr id="15" name="任意多边形 14"/>
            <p:cNvSpPr/>
            <p:nvPr/>
          </p:nvSpPr>
          <p:spPr>
            <a:xfrm rot="2182719">
              <a:off x="8365" y="2435"/>
              <a:ext cx="2471" cy="2473"/>
            </a:xfrm>
            <a:custGeom>
              <a:avLst/>
              <a:gdLst>
                <a:gd name="connsiteX0" fmla="*/ 1397239 w 4086261"/>
                <a:gd name="connsiteY0" fmla="*/ 3983323 h 4089669"/>
                <a:gd name="connsiteX1" fmla="*/ 2692486 w 4086261"/>
                <a:gd name="connsiteY1" fmla="*/ 3983323 h 4089669"/>
                <a:gd name="connsiteX2" fmla="*/ 2519794 w 4086261"/>
                <a:gd name="connsiteY2" fmla="*/ 4033742 h 4089669"/>
                <a:gd name="connsiteX3" fmla="*/ 1544250 w 4086261"/>
                <a:gd name="connsiteY3" fmla="*/ 4027800 h 4089669"/>
                <a:gd name="connsiteX4" fmla="*/ 804026 w 4086261"/>
                <a:gd name="connsiteY4" fmla="*/ 3670142 h 4089669"/>
                <a:gd name="connsiteX5" fmla="*/ 3281458 w 4086261"/>
                <a:gd name="connsiteY5" fmla="*/ 3670141 h 4089669"/>
                <a:gd name="connsiteX6" fmla="*/ 3255881 w 4086261"/>
                <a:gd name="connsiteY6" fmla="*/ 3691053 h 4089669"/>
                <a:gd name="connsiteX7" fmla="*/ 3081303 w 4086261"/>
                <a:gd name="connsiteY7" fmla="*/ 3806551 h 4089669"/>
                <a:gd name="connsiteX8" fmla="*/ 3002472 w 4086261"/>
                <a:gd name="connsiteY8" fmla="*/ 3847940 h 4089669"/>
                <a:gd name="connsiteX9" fmla="*/ 1083093 w 4086261"/>
                <a:gd name="connsiteY9" fmla="*/ 3847940 h 4089669"/>
                <a:gd name="connsiteX10" fmla="*/ 998337 w 4086261"/>
                <a:gd name="connsiteY10" fmla="*/ 3803064 h 4089669"/>
                <a:gd name="connsiteX11" fmla="*/ 831558 w 4086261"/>
                <a:gd name="connsiteY11" fmla="*/ 3692597 h 4089669"/>
                <a:gd name="connsiteX12" fmla="*/ 478160 w 4086261"/>
                <a:gd name="connsiteY12" fmla="*/ 3356959 h 4089669"/>
                <a:gd name="connsiteX13" fmla="*/ 3608881 w 4086261"/>
                <a:gd name="connsiteY13" fmla="*/ 3356958 h 4089669"/>
                <a:gd name="connsiteX14" fmla="*/ 3563012 w 4086261"/>
                <a:gd name="connsiteY14" fmla="*/ 3413196 h 4089669"/>
                <a:gd name="connsiteX15" fmla="*/ 3441689 w 4086261"/>
                <a:gd name="connsiteY15" fmla="*/ 3534757 h 4089669"/>
                <a:gd name="connsiteX16" fmla="*/ 644751 w 4086261"/>
                <a:gd name="connsiteY16" fmla="*/ 3534758 h 4089669"/>
                <a:gd name="connsiteX17" fmla="*/ 529408 w 4086261"/>
                <a:gd name="connsiteY17" fmla="*/ 3419640 h 4089669"/>
                <a:gd name="connsiteX18" fmla="*/ 260816 w 4086261"/>
                <a:gd name="connsiteY18" fmla="*/ 3043774 h 4089669"/>
                <a:gd name="connsiteX19" fmla="*/ 3825638 w 4086261"/>
                <a:gd name="connsiteY19" fmla="*/ 3043773 h 4089669"/>
                <a:gd name="connsiteX20" fmla="*/ 3801359 w 4086261"/>
                <a:gd name="connsiteY20" fmla="*/ 3089628 h 4089669"/>
                <a:gd name="connsiteX21" fmla="*/ 3713965 w 4086261"/>
                <a:gd name="connsiteY21" fmla="*/ 3221573 h 4089669"/>
                <a:gd name="connsiteX22" fmla="*/ 373087 w 4086261"/>
                <a:gd name="connsiteY22" fmla="*/ 3221573 h 4089669"/>
                <a:gd name="connsiteX23" fmla="*/ 281415 w 4086261"/>
                <a:gd name="connsiteY23" fmla="*/ 3083007 h 4089669"/>
                <a:gd name="connsiteX24" fmla="*/ 119720 w 4086261"/>
                <a:gd name="connsiteY24" fmla="*/ 2736921 h 4089669"/>
                <a:gd name="connsiteX25" fmla="*/ 3967092 w 4086261"/>
                <a:gd name="connsiteY25" fmla="*/ 2736920 h 4089669"/>
                <a:gd name="connsiteX26" fmla="*/ 3894194 w 4086261"/>
                <a:gd name="connsiteY26" fmla="*/ 2914295 h 4089669"/>
                <a:gd name="connsiteX27" fmla="*/ 3893969 w 4086261"/>
                <a:gd name="connsiteY27" fmla="*/ 2914719 h 4089669"/>
                <a:gd name="connsiteX28" fmla="*/ 193057 w 4086261"/>
                <a:gd name="connsiteY28" fmla="*/ 2914720 h 4089669"/>
                <a:gd name="connsiteX29" fmla="*/ 185946 w 4086261"/>
                <a:gd name="connsiteY29" fmla="*/ 2901176 h 4089669"/>
                <a:gd name="connsiteX30" fmla="*/ 37017 w 4086261"/>
                <a:gd name="connsiteY30" fmla="*/ 2430067 h 4089669"/>
                <a:gd name="connsiteX31" fmla="*/ 4048918 w 4086261"/>
                <a:gd name="connsiteY31" fmla="*/ 2430066 h 4089669"/>
                <a:gd name="connsiteX32" fmla="*/ 4026095 w 4086261"/>
                <a:gd name="connsiteY32" fmla="*/ 2543715 h 4089669"/>
                <a:gd name="connsiteX33" fmla="*/ 4006687 w 4086261"/>
                <a:gd name="connsiteY33" fmla="*/ 2607865 h 4089669"/>
                <a:gd name="connsiteX34" fmla="*/ 79439 w 4086261"/>
                <a:gd name="connsiteY34" fmla="*/ 2607866 h 4089669"/>
                <a:gd name="connsiteX35" fmla="*/ 54223 w 4086261"/>
                <a:gd name="connsiteY35" fmla="*/ 2521499 h 4089669"/>
                <a:gd name="connsiteX36" fmla="*/ 121 w 4086261"/>
                <a:gd name="connsiteY36" fmla="*/ 2113142 h 4089669"/>
                <a:gd name="connsiteX37" fmla="*/ 4085162 w 4086261"/>
                <a:gd name="connsiteY37" fmla="*/ 2113142 h 4089669"/>
                <a:gd name="connsiteX38" fmla="*/ 4084854 w 4086261"/>
                <a:gd name="connsiteY38" fmla="*/ 2156166 h 4089669"/>
                <a:gd name="connsiteX39" fmla="*/ 4070955 w 4086261"/>
                <a:gd name="connsiteY39" fmla="*/ 2290941 h 4089669"/>
                <a:gd name="connsiteX40" fmla="*/ 14357 w 4086261"/>
                <a:gd name="connsiteY40" fmla="*/ 2290941 h 4089669"/>
                <a:gd name="connsiteX41" fmla="*/ 0 w 4086261"/>
                <a:gd name="connsiteY41" fmla="*/ 2130050 h 4089669"/>
                <a:gd name="connsiteX42" fmla="*/ 14854 w 4086261"/>
                <a:gd name="connsiteY42" fmla="*/ 1803107 h 4089669"/>
                <a:gd name="connsiteX43" fmla="*/ 4072294 w 4086261"/>
                <a:gd name="connsiteY43" fmla="*/ 1803107 h 4089669"/>
                <a:gd name="connsiteX44" fmla="*/ 4086261 w 4086261"/>
                <a:gd name="connsiteY44" fmla="*/ 1959620 h 4089669"/>
                <a:gd name="connsiteX45" fmla="*/ 4086108 w 4086261"/>
                <a:gd name="connsiteY45" fmla="*/ 1980906 h 4089669"/>
                <a:gd name="connsiteX46" fmla="*/ 1067 w 4086261"/>
                <a:gd name="connsiteY46" fmla="*/ 1980906 h 4089669"/>
                <a:gd name="connsiteX47" fmla="*/ 1406 w 4086261"/>
                <a:gd name="connsiteY47" fmla="*/ 1933504 h 4089669"/>
                <a:gd name="connsiteX48" fmla="*/ 77117 w 4086261"/>
                <a:gd name="connsiteY48" fmla="*/ 1489925 h 4089669"/>
                <a:gd name="connsiteX49" fmla="*/ 4009193 w 4086261"/>
                <a:gd name="connsiteY49" fmla="*/ 1489925 h 4089669"/>
                <a:gd name="connsiteX50" fmla="*/ 4032038 w 4086261"/>
                <a:gd name="connsiteY50" fmla="*/ 1568171 h 4089669"/>
                <a:gd name="connsiteX51" fmla="*/ 4050772 w 4086261"/>
                <a:gd name="connsiteY51" fmla="*/ 1667724 h 4089669"/>
                <a:gd name="connsiteX52" fmla="*/ 35712 w 4086261"/>
                <a:gd name="connsiteY52" fmla="*/ 1667724 h 4089669"/>
                <a:gd name="connsiteX53" fmla="*/ 60165 w 4086261"/>
                <a:gd name="connsiteY53" fmla="*/ 1545955 h 4089669"/>
                <a:gd name="connsiteX54" fmla="*/ 191505 w 4086261"/>
                <a:gd name="connsiteY54" fmla="*/ 1176742 h 4089669"/>
                <a:gd name="connsiteX55" fmla="*/ 3894145 w 4086261"/>
                <a:gd name="connsiteY55" fmla="*/ 1176742 h 4089669"/>
                <a:gd name="connsiteX56" fmla="*/ 3900315 w 4086261"/>
                <a:gd name="connsiteY56" fmla="*/ 1188494 h 4089669"/>
                <a:gd name="connsiteX57" fmla="*/ 3967264 w 4086261"/>
                <a:gd name="connsiteY57" fmla="*/ 1354541 h 4089669"/>
                <a:gd name="connsiteX58" fmla="*/ 118432 w 4086261"/>
                <a:gd name="connsiteY58" fmla="*/ 1354541 h 4089669"/>
                <a:gd name="connsiteX59" fmla="*/ 375302 w 4086261"/>
                <a:gd name="connsiteY59" fmla="*/ 863557 h 4089669"/>
                <a:gd name="connsiteX60" fmla="*/ 3710170 w 4086261"/>
                <a:gd name="connsiteY60" fmla="*/ 863557 h 4089669"/>
                <a:gd name="connsiteX61" fmla="*/ 3804846 w 4086261"/>
                <a:gd name="connsiteY61" fmla="*/ 1006662 h 4089669"/>
                <a:gd name="connsiteX62" fmla="*/ 3823062 w 4086261"/>
                <a:gd name="connsiteY62" fmla="*/ 1041356 h 4089669"/>
                <a:gd name="connsiteX63" fmla="*/ 263027 w 4086261"/>
                <a:gd name="connsiteY63" fmla="*/ 1041356 h 4089669"/>
                <a:gd name="connsiteX64" fmla="*/ 284901 w 4086261"/>
                <a:gd name="connsiteY64" fmla="*/ 1000042 h 4089669"/>
                <a:gd name="connsiteX65" fmla="*/ 1378779 w 4086261"/>
                <a:gd name="connsiteY65" fmla="*/ 110725 h 4089669"/>
                <a:gd name="connsiteX66" fmla="*/ 1566467 w 4086261"/>
                <a:gd name="connsiteY66" fmla="*/ 55927 h 4089669"/>
                <a:gd name="connsiteX67" fmla="*/ 2542011 w 4086261"/>
                <a:gd name="connsiteY67" fmla="*/ 61870 h 4089669"/>
                <a:gd name="connsiteX68" fmla="*/ 2703493 w 4086261"/>
                <a:gd name="connsiteY68" fmla="*/ 110725 h 4089669"/>
                <a:gd name="connsiteX69" fmla="*/ 642784 w 4086261"/>
                <a:gd name="connsiteY69" fmla="*/ 556704 h 4089669"/>
                <a:gd name="connsiteX70" fmla="*/ 3443305 w 4086261"/>
                <a:gd name="connsiteY70" fmla="*/ 556704 h 4089669"/>
                <a:gd name="connsiteX71" fmla="*/ 3556853 w 4086261"/>
                <a:gd name="connsiteY71" fmla="*/ 670030 h 4089669"/>
                <a:gd name="connsiteX72" fmla="*/ 3609565 w 4086261"/>
                <a:gd name="connsiteY72" fmla="*/ 734502 h 4089669"/>
                <a:gd name="connsiteX73" fmla="*/ 475918 w 4086261"/>
                <a:gd name="connsiteY73" fmla="*/ 734503 h 4089669"/>
                <a:gd name="connsiteX74" fmla="*/ 523248 w 4086261"/>
                <a:gd name="connsiteY74" fmla="*/ 676473 h 4089669"/>
                <a:gd name="connsiteX75" fmla="*/ 830380 w 4086261"/>
                <a:gd name="connsiteY75" fmla="*/ 398616 h 4089669"/>
                <a:gd name="connsiteX76" fmla="*/ 1004958 w 4086261"/>
                <a:gd name="connsiteY76" fmla="*/ 283119 h 4089669"/>
                <a:gd name="connsiteX77" fmla="*/ 1068322 w 4086261"/>
                <a:gd name="connsiteY77" fmla="*/ 249850 h 4089669"/>
                <a:gd name="connsiteX78" fmla="*/ 3018504 w 4086261"/>
                <a:gd name="connsiteY78" fmla="*/ 249850 h 4089669"/>
                <a:gd name="connsiteX79" fmla="*/ 3087924 w 4086261"/>
                <a:gd name="connsiteY79" fmla="*/ 286606 h 4089669"/>
                <a:gd name="connsiteX80" fmla="*/ 3254703 w 4086261"/>
                <a:gd name="connsiteY80" fmla="*/ 397072 h 4089669"/>
                <a:gd name="connsiteX81" fmla="*/ 3292192 w 4086261"/>
                <a:gd name="connsiteY81" fmla="*/ 427649 h 4089669"/>
                <a:gd name="connsiteX82" fmla="*/ 794871 w 4086261"/>
                <a:gd name="connsiteY82" fmla="*/ 427649 h 408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086261" h="4089669">
                  <a:moveTo>
                    <a:pt x="1397239" y="3983323"/>
                  </a:moveTo>
                  <a:lnTo>
                    <a:pt x="2692486" y="3983323"/>
                  </a:lnTo>
                  <a:lnTo>
                    <a:pt x="2519794" y="4033742"/>
                  </a:lnTo>
                  <a:cubicBezTo>
                    <a:pt x="2196895" y="4110978"/>
                    <a:pt x="1861734" y="4107484"/>
                    <a:pt x="1544250" y="4027800"/>
                  </a:cubicBezTo>
                  <a:close/>
                  <a:moveTo>
                    <a:pt x="804026" y="3670142"/>
                  </a:moveTo>
                  <a:lnTo>
                    <a:pt x="3281458" y="3670141"/>
                  </a:lnTo>
                  <a:lnTo>
                    <a:pt x="3255881" y="3691053"/>
                  </a:lnTo>
                  <a:cubicBezTo>
                    <a:pt x="3199057" y="3732915"/>
                    <a:pt x="3140784" y="3771402"/>
                    <a:pt x="3081303" y="3806551"/>
                  </a:cubicBezTo>
                  <a:lnTo>
                    <a:pt x="3002472" y="3847940"/>
                  </a:lnTo>
                  <a:lnTo>
                    <a:pt x="1083093" y="3847940"/>
                  </a:lnTo>
                  <a:lnTo>
                    <a:pt x="998337" y="3803064"/>
                  </a:lnTo>
                  <a:cubicBezTo>
                    <a:pt x="941239" y="3769168"/>
                    <a:pt x="885565" y="3732334"/>
                    <a:pt x="831558" y="3692597"/>
                  </a:cubicBezTo>
                  <a:close/>
                  <a:moveTo>
                    <a:pt x="478160" y="3356959"/>
                  </a:moveTo>
                  <a:lnTo>
                    <a:pt x="3608881" y="3356958"/>
                  </a:lnTo>
                  <a:lnTo>
                    <a:pt x="3563012" y="3413196"/>
                  </a:lnTo>
                  <a:lnTo>
                    <a:pt x="3441689" y="3534757"/>
                  </a:lnTo>
                  <a:lnTo>
                    <a:pt x="644751" y="3534758"/>
                  </a:lnTo>
                  <a:lnTo>
                    <a:pt x="529408" y="3419640"/>
                  </a:lnTo>
                  <a:close/>
                  <a:moveTo>
                    <a:pt x="260816" y="3043774"/>
                  </a:moveTo>
                  <a:lnTo>
                    <a:pt x="3825638" y="3043773"/>
                  </a:lnTo>
                  <a:lnTo>
                    <a:pt x="3801359" y="3089628"/>
                  </a:lnTo>
                  <a:lnTo>
                    <a:pt x="3713965" y="3221573"/>
                  </a:lnTo>
                  <a:lnTo>
                    <a:pt x="373087" y="3221573"/>
                  </a:lnTo>
                  <a:lnTo>
                    <a:pt x="281415" y="3083007"/>
                  </a:lnTo>
                  <a:close/>
                  <a:moveTo>
                    <a:pt x="119720" y="2736921"/>
                  </a:moveTo>
                  <a:lnTo>
                    <a:pt x="3967092" y="2736920"/>
                  </a:lnTo>
                  <a:lnTo>
                    <a:pt x="3894194" y="2914295"/>
                  </a:lnTo>
                  <a:lnTo>
                    <a:pt x="3893969" y="2914719"/>
                  </a:lnTo>
                  <a:lnTo>
                    <a:pt x="193057" y="2914720"/>
                  </a:lnTo>
                  <a:lnTo>
                    <a:pt x="185946" y="2901176"/>
                  </a:lnTo>
                  <a:close/>
                  <a:moveTo>
                    <a:pt x="37017" y="2430067"/>
                  </a:moveTo>
                  <a:lnTo>
                    <a:pt x="4048918" y="2430066"/>
                  </a:lnTo>
                  <a:lnTo>
                    <a:pt x="4026095" y="2543715"/>
                  </a:lnTo>
                  <a:lnTo>
                    <a:pt x="4006687" y="2607865"/>
                  </a:lnTo>
                  <a:lnTo>
                    <a:pt x="79439" y="2607866"/>
                  </a:lnTo>
                  <a:lnTo>
                    <a:pt x="54223" y="2521499"/>
                  </a:lnTo>
                  <a:close/>
                  <a:moveTo>
                    <a:pt x="121" y="2113142"/>
                  </a:moveTo>
                  <a:lnTo>
                    <a:pt x="4085162" y="2113142"/>
                  </a:lnTo>
                  <a:lnTo>
                    <a:pt x="4084854" y="2156166"/>
                  </a:lnTo>
                  <a:lnTo>
                    <a:pt x="4070955" y="2290941"/>
                  </a:lnTo>
                  <a:lnTo>
                    <a:pt x="14357" y="2290941"/>
                  </a:lnTo>
                  <a:lnTo>
                    <a:pt x="0" y="2130050"/>
                  </a:lnTo>
                  <a:close/>
                  <a:moveTo>
                    <a:pt x="14854" y="1803107"/>
                  </a:moveTo>
                  <a:lnTo>
                    <a:pt x="4072294" y="1803107"/>
                  </a:lnTo>
                  <a:lnTo>
                    <a:pt x="4086261" y="1959620"/>
                  </a:lnTo>
                  <a:lnTo>
                    <a:pt x="4086108" y="1980906"/>
                  </a:lnTo>
                  <a:lnTo>
                    <a:pt x="1067" y="1980906"/>
                  </a:lnTo>
                  <a:lnTo>
                    <a:pt x="1406" y="1933504"/>
                  </a:lnTo>
                  <a:close/>
                  <a:moveTo>
                    <a:pt x="77117" y="1489925"/>
                  </a:moveTo>
                  <a:lnTo>
                    <a:pt x="4009193" y="1489925"/>
                  </a:lnTo>
                  <a:lnTo>
                    <a:pt x="4032038" y="1568171"/>
                  </a:lnTo>
                  <a:lnTo>
                    <a:pt x="4050772" y="1667724"/>
                  </a:lnTo>
                  <a:lnTo>
                    <a:pt x="35712" y="1667724"/>
                  </a:lnTo>
                  <a:lnTo>
                    <a:pt x="60165" y="1545955"/>
                  </a:lnTo>
                  <a:close/>
                  <a:moveTo>
                    <a:pt x="191505" y="1176742"/>
                  </a:moveTo>
                  <a:lnTo>
                    <a:pt x="3894145" y="1176742"/>
                  </a:lnTo>
                  <a:lnTo>
                    <a:pt x="3900315" y="1188494"/>
                  </a:lnTo>
                  <a:lnTo>
                    <a:pt x="3967264" y="1354541"/>
                  </a:lnTo>
                  <a:lnTo>
                    <a:pt x="118432" y="1354541"/>
                  </a:lnTo>
                  <a:close/>
                  <a:moveTo>
                    <a:pt x="375302" y="863557"/>
                  </a:moveTo>
                  <a:lnTo>
                    <a:pt x="3710170" y="863557"/>
                  </a:lnTo>
                  <a:lnTo>
                    <a:pt x="3804846" y="1006662"/>
                  </a:lnTo>
                  <a:lnTo>
                    <a:pt x="3823062" y="1041356"/>
                  </a:lnTo>
                  <a:lnTo>
                    <a:pt x="263027" y="1041356"/>
                  </a:lnTo>
                  <a:lnTo>
                    <a:pt x="284901" y="1000042"/>
                  </a:lnTo>
                  <a:close/>
                  <a:moveTo>
                    <a:pt x="1378779" y="110725"/>
                  </a:moveTo>
                  <a:lnTo>
                    <a:pt x="1566467" y="55927"/>
                  </a:lnTo>
                  <a:cubicBezTo>
                    <a:pt x="1889366" y="-21308"/>
                    <a:pt x="2224527" y="-17814"/>
                    <a:pt x="2542011" y="61870"/>
                  </a:cubicBezTo>
                  <a:lnTo>
                    <a:pt x="2703493" y="110725"/>
                  </a:lnTo>
                  <a:close/>
                  <a:moveTo>
                    <a:pt x="642784" y="556704"/>
                  </a:moveTo>
                  <a:lnTo>
                    <a:pt x="3443305" y="556704"/>
                  </a:lnTo>
                  <a:lnTo>
                    <a:pt x="3556853" y="670030"/>
                  </a:lnTo>
                  <a:lnTo>
                    <a:pt x="3609565" y="734502"/>
                  </a:lnTo>
                  <a:lnTo>
                    <a:pt x="475918" y="734503"/>
                  </a:lnTo>
                  <a:lnTo>
                    <a:pt x="523248" y="676473"/>
                  </a:lnTo>
                  <a:close/>
                  <a:moveTo>
                    <a:pt x="830380" y="398616"/>
                  </a:moveTo>
                  <a:cubicBezTo>
                    <a:pt x="887204" y="356755"/>
                    <a:pt x="945476" y="318268"/>
                    <a:pt x="1004958" y="283119"/>
                  </a:cubicBezTo>
                  <a:lnTo>
                    <a:pt x="1068322" y="249850"/>
                  </a:lnTo>
                  <a:lnTo>
                    <a:pt x="3018504" y="249850"/>
                  </a:lnTo>
                  <a:lnTo>
                    <a:pt x="3087924" y="286606"/>
                  </a:lnTo>
                  <a:cubicBezTo>
                    <a:pt x="3145022" y="320501"/>
                    <a:pt x="3200695" y="357336"/>
                    <a:pt x="3254703" y="397072"/>
                  </a:cubicBezTo>
                  <a:lnTo>
                    <a:pt x="3292192" y="427649"/>
                  </a:lnTo>
                  <a:lnTo>
                    <a:pt x="794871" y="427649"/>
                  </a:lnTo>
                  <a:close/>
                </a:path>
              </a:pathLst>
            </a:custGeom>
            <a:solidFill>
              <a:srgbClr val="7FA29C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73" y="2806"/>
              <a:ext cx="2083" cy="18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200" b="1" dirty="0" smtClean="0">
                  <a:solidFill>
                    <a:srgbClr val="557979"/>
                  </a:solidFill>
                  <a:cs typeface="+mn-ea"/>
                  <a:sym typeface="+mn-lt"/>
                </a:rPr>
                <a:t>04</a:t>
              </a:r>
              <a:endParaRPr lang="zh-CN" altLang="en-US" sz="7200" b="1" dirty="0">
                <a:solidFill>
                  <a:srgbClr val="557979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krgqqw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2297</Words>
  <Application>WPS 演示</Application>
  <PresentationFormat>宽屏</PresentationFormat>
  <Paragraphs>202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Arial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Mic and Fass</cp:lastModifiedBy>
  <cp:revision>134</cp:revision>
  <dcterms:created xsi:type="dcterms:W3CDTF">2020-05-22T03:56:00Z</dcterms:created>
  <dcterms:modified xsi:type="dcterms:W3CDTF">2020-07-02T12:30:14Z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