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407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8471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798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645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035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66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531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4162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1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3290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19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61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281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666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25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47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14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6C6103-CC3B-4C53-A724-0BED1521DC61}" type="datetimeFigureOut">
              <a:rPr lang="ar-SA" smtClean="0"/>
              <a:t>19/04/1442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F73C76-9AF1-4FE0-AA9F-EF23A0B49CC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531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68836F-2B90-47CF-B952-38BDE511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ar-SA" dirty="0"/>
              <a:t>برنامج درجات الطلاب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0524402-CFC5-4DC7-8017-274D0DB0B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ar-SA" dirty="0"/>
              <a:t>مشروع مادة البرمجة 1</a:t>
            </a:r>
          </a:p>
        </p:txBody>
      </p:sp>
    </p:spTree>
    <p:extLst>
      <p:ext uri="{BB962C8B-B14F-4D97-AF65-F5344CB8AC3E}">
        <p14:creationId xmlns:p14="http://schemas.microsoft.com/office/powerpoint/2010/main" val="140538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حساب أعلى درجة </a:t>
            </a:r>
            <a:r>
              <a:rPr lang="en-US" sz="3600" dirty="0" err="1">
                <a:solidFill>
                  <a:srgbClr val="FF0000"/>
                </a:solidFill>
              </a:rPr>
              <a:t>maxGrade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481943"/>
            <a:ext cx="11430000" cy="40494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sz="2000" dirty="0"/>
              <a:t>نعرف متحول من نوع عدد صحيح </a:t>
            </a:r>
            <a:r>
              <a:rPr lang="en-US" sz="2000" dirty="0"/>
              <a:t>max</a:t>
            </a:r>
            <a:r>
              <a:rPr lang="ar-SA" sz="2000" dirty="0"/>
              <a:t> يعبر عن أعلى درجة حيث نعتبر قيمته صفر في البداية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max = 0;</a:t>
            </a:r>
            <a:endParaRPr lang="ar-SA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في كل مرة نقوم بمقارنة الدرجة الحالية (عنصر المصفوفة الحالي) مع قيمة </a:t>
            </a:r>
            <a:r>
              <a:rPr lang="en-US" sz="2000" dirty="0"/>
              <a:t>max</a:t>
            </a:r>
            <a:r>
              <a:rPr lang="ar-SA" sz="2000" dirty="0"/>
              <a:t> فاذا كان العنصر الحالي أكبر من </a:t>
            </a:r>
            <a:r>
              <a:rPr lang="en-US" sz="2000" dirty="0"/>
              <a:t>max</a:t>
            </a:r>
            <a:r>
              <a:rPr lang="ar-SA" sz="2000" dirty="0"/>
              <a:t> فإن قيمة </a:t>
            </a:r>
            <a:r>
              <a:rPr lang="en-US" sz="2000" dirty="0"/>
              <a:t>max</a:t>
            </a:r>
            <a:r>
              <a:rPr lang="ar-SA" sz="2000" dirty="0"/>
              <a:t> يجب تغييرها إلى العنصر (الدرجة) الحالي.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if (grades[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&gt; max)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            max = 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ar-SA" sz="2100" dirty="0"/>
              <a:t>في نهاية الحلقة نكون قد حصلنا على أعلى درجة مخزنة في المتحول </a:t>
            </a:r>
            <a:r>
              <a:rPr lang="en-US" sz="2100" dirty="0"/>
              <a:t>max</a:t>
            </a:r>
            <a:r>
              <a:rPr lang="ar-SA" sz="2100" dirty="0"/>
              <a:t> الذي نقوم بإرجاعه أخيراً.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return max;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8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البرنامج الرئيسي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endParaRPr lang="ar-SA" dirty="0"/>
          </a:p>
        </p:txBody>
      </p:sp>
      <p:pic>
        <p:nvPicPr>
          <p:cNvPr id="6" name="عنصر نائب للمحتوى 5">
            <a:extLst>
              <a:ext uri="{FF2B5EF4-FFF2-40B4-BE49-F238E27FC236}">
                <a16:creationId xmlns:a16="http://schemas.microsoft.com/office/drawing/2014/main" id="{C959C9AF-0F7B-4AF9-895D-D551528E6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88" y="2364602"/>
            <a:ext cx="8038172" cy="4274563"/>
          </a:xfrm>
        </p:spPr>
      </p:pic>
    </p:spTree>
    <p:extLst>
      <p:ext uri="{BB962C8B-B14F-4D97-AF65-F5344CB8AC3E}">
        <p14:creationId xmlns:p14="http://schemas.microsoft.com/office/powerpoint/2010/main" val="2519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البرنامج الرئيسي </a:t>
            </a:r>
            <a:r>
              <a:rPr lang="en-US" sz="3600" dirty="0">
                <a:solidFill>
                  <a:srgbClr val="FF0000"/>
                </a:solidFill>
              </a:rPr>
              <a:t>main</a:t>
            </a:r>
            <a:endParaRPr lang="ar-SA" dirty="0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E8C0367-F67F-4262-B092-2F54C62A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2603500"/>
            <a:ext cx="10698480" cy="3797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ar-SA" dirty="0"/>
              <a:t>في البداية نطلب من المستخدم إدخال عدد الطلاب حيث يتم قراءة عدد الطلاب عن طريق الغرض </a:t>
            </a:r>
            <a:r>
              <a:rPr lang="en-US" dirty="0"/>
              <a:t>input</a:t>
            </a:r>
            <a:r>
              <a:rPr lang="ar-SA" dirty="0"/>
              <a:t> من نوع </a:t>
            </a:r>
            <a:r>
              <a:rPr lang="en-US" dirty="0"/>
              <a:t>Scanner</a:t>
            </a:r>
            <a:r>
              <a:rPr lang="ar-SA" dirty="0"/>
              <a:t> 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0070C0"/>
                </a:solidFill>
              </a:rPr>
              <a:t>System.out.print</a:t>
            </a:r>
            <a:r>
              <a:rPr lang="en-US" dirty="0">
                <a:solidFill>
                  <a:srgbClr val="0070C0"/>
                </a:solidFill>
              </a:rPr>
              <a:t>("Enter the number of students: ");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Scanner input = new Scanner(System.in);</a:t>
            </a:r>
            <a:endParaRPr lang="ar-SA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dirty="0"/>
              <a:t>ثم نعرف متحول من نوع عدد صحيح </a:t>
            </a:r>
            <a:r>
              <a:rPr lang="en-US" dirty="0" err="1"/>
              <a:t>numStudents</a:t>
            </a:r>
            <a:r>
              <a:rPr lang="ar-SA" dirty="0"/>
              <a:t> نخزن فيه عدد الطلاب الذي أدخله المستخدم. ثم نقوم بإنشاء مصفوفة الدرجات </a:t>
            </a:r>
            <a:r>
              <a:rPr lang="en-US" dirty="0" err="1"/>
              <a:t>gardes</a:t>
            </a:r>
            <a:r>
              <a:rPr lang="ar-SA" dirty="0"/>
              <a:t> حجمها بنفس عدد الطلاب.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int </a:t>
            </a:r>
            <a:r>
              <a:rPr lang="en-US" dirty="0" err="1">
                <a:solidFill>
                  <a:srgbClr val="0070C0"/>
                </a:solidFill>
              </a:rPr>
              <a:t>numStudents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input.nextInt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70C0"/>
                </a:solidFill>
              </a:rPr>
              <a:t>int[] grades = new int[</a:t>
            </a:r>
            <a:r>
              <a:rPr lang="en-US" dirty="0" err="1">
                <a:solidFill>
                  <a:srgbClr val="0070C0"/>
                </a:solidFill>
              </a:rPr>
              <a:t>numStudents</a:t>
            </a:r>
            <a:r>
              <a:rPr lang="en-US" dirty="0">
                <a:solidFill>
                  <a:srgbClr val="0070C0"/>
                </a:solidFill>
              </a:rPr>
              <a:t>];</a:t>
            </a:r>
            <a:endParaRPr lang="ar-SA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b="1" u="sng" dirty="0"/>
              <a:t>ثم نقوم باستدعاء الطرق السابقة بالتتالي على المصفوفة </a:t>
            </a:r>
            <a:r>
              <a:rPr lang="en-US" b="1" u="sng" dirty="0"/>
              <a:t>grades</a:t>
            </a:r>
            <a:r>
              <a:rPr lang="ar-SA" b="1" u="sng" dirty="0"/>
              <a:t> </a:t>
            </a:r>
          </a:p>
          <a:p>
            <a:r>
              <a:rPr lang="ar-SA" dirty="0"/>
              <a:t>حيث نقوم بإدخال الدرجات (عناصر المصفوفة) 		</a:t>
            </a:r>
            <a:r>
              <a:rPr lang="en-US" dirty="0" err="1">
                <a:solidFill>
                  <a:srgbClr val="0070C0"/>
                </a:solidFill>
              </a:rPr>
              <a:t>inputGrades</a:t>
            </a:r>
            <a:r>
              <a:rPr lang="en-US" dirty="0">
                <a:solidFill>
                  <a:srgbClr val="0070C0"/>
                </a:solidFill>
              </a:rPr>
              <a:t>(grades);</a:t>
            </a:r>
            <a:endParaRPr lang="ar-SA" dirty="0">
              <a:solidFill>
                <a:srgbClr val="0070C0"/>
              </a:solidFill>
            </a:endParaRPr>
          </a:p>
          <a:p>
            <a:r>
              <a:rPr lang="ar-SA" dirty="0"/>
              <a:t>ثم نقوم بطباعة الدرجات						</a:t>
            </a:r>
            <a:r>
              <a:rPr lang="en-US" dirty="0" err="1">
                <a:solidFill>
                  <a:srgbClr val="0070C0"/>
                </a:solidFill>
              </a:rPr>
              <a:t>printGrades</a:t>
            </a:r>
            <a:r>
              <a:rPr lang="en-US" dirty="0">
                <a:solidFill>
                  <a:srgbClr val="0070C0"/>
                </a:solidFill>
              </a:rPr>
              <a:t>(grades);</a:t>
            </a:r>
            <a:endParaRPr lang="ar-SA" dirty="0">
              <a:solidFill>
                <a:srgbClr val="0070C0"/>
              </a:solidFill>
            </a:endParaRPr>
          </a:p>
          <a:p>
            <a:r>
              <a:rPr lang="ar-SA" dirty="0"/>
              <a:t>ثم حساب وطباعة متوسط الدرجات		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("\</a:t>
            </a:r>
            <a:r>
              <a:rPr lang="en-US" dirty="0" err="1">
                <a:solidFill>
                  <a:srgbClr val="0070C0"/>
                </a:solidFill>
              </a:rPr>
              <a:t>nThe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averege</a:t>
            </a:r>
            <a:r>
              <a:rPr lang="en-US" dirty="0">
                <a:solidFill>
                  <a:srgbClr val="0070C0"/>
                </a:solidFill>
              </a:rPr>
              <a:t> of grades is: " + </a:t>
            </a:r>
            <a:r>
              <a:rPr lang="en-US" dirty="0" err="1">
                <a:solidFill>
                  <a:srgbClr val="0070C0"/>
                </a:solidFill>
              </a:rPr>
              <a:t>averageGrades</a:t>
            </a:r>
            <a:r>
              <a:rPr lang="en-US" dirty="0">
                <a:solidFill>
                  <a:srgbClr val="0070C0"/>
                </a:solidFill>
              </a:rPr>
              <a:t>(grades));</a:t>
            </a:r>
          </a:p>
          <a:p>
            <a:r>
              <a:rPr lang="ar-SA" dirty="0"/>
              <a:t>وأخيراً إيجاد أعلى درجة وطباعتها				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("\</a:t>
            </a:r>
            <a:r>
              <a:rPr lang="en-US" dirty="0" err="1">
                <a:solidFill>
                  <a:srgbClr val="0070C0"/>
                </a:solidFill>
              </a:rPr>
              <a:t>nThe</a:t>
            </a:r>
            <a:r>
              <a:rPr lang="en-US" dirty="0">
                <a:solidFill>
                  <a:srgbClr val="0070C0"/>
                </a:solidFill>
              </a:rPr>
              <a:t> top grade is: " + </a:t>
            </a:r>
            <a:r>
              <a:rPr lang="en-US" dirty="0" err="1">
                <a:solidFill>
                  <a:srgbClr val="0070C0"/>
                </a:solidFill>
              </a:rPr>
              <a:t>maxGrades</a:t>
            </a:r>
            <a:r>
              <a:rPr lang="en-US" dirty="0">
                <a:solidFill>
                  <a:srgbClr val="0070C0"/>
                </a:solidFill>
              </a:rPr>
              <a:t>(grades));</a:t>
            </a:r>
            <a:r>
              <a:rPr lang="ar-SA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799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مثال عن تنفيذ البرنامج</a:t>
            </a:r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EA867043-7CFB-4488-B94B-7329AE695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4796" y="2229621"/>
            <a:ext cx="4408353" cy="43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20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الهدف من البرنامج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943"/>
            <a:ext cx="10235857" cy="353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2000" dirty="0"/>
              <a:t>يقوم هذا البرنامج بقراءة عدد الطلاب ثم إنشاء مصفوفة خاصة بالدرجات </a:t>
            </a:r>
            <a:r>
              <a:rPr lang="en-US" sz="2000" dirty="0"/>
              <a:t>grades</a:t>
            </a:r>
            <a:r>
              <a:rPr lang="ar-SA" sz="2000" dirty="0"/>
              <a:t> حجمها بنفس العدد. ثم يتم إدخال درجات الطلاب بالتتالي وبعد ذلك يتم طباعة درجات الطلاب ثم حساب متوسط الدرجات وأعلى درجة</a:t>
            </a:r>
          </a:p>
          <a:p>
            <a:pPr marL="0" indent="0">
              <a:buNone/>
            </a:pPr>
            <a:r>
              <a:rPr lang="ar-SA" sz="2000" dirty="0"/>
              <a:t>حيث يحتوي البرنامج على الطرق (</a:t>
            </a:r>
            <a:r>
              <a:rPr lang="en-US" sz="2000" dirty="0"/>
              <a:t>Methods</a:t>
            </a:r>
            <a:r>
              <a:rPr lang="ar-SA" sz="2000" dirty="0"/>
              <a:t>) التالية:</a:t>
            </a:r>
          </a:p>
          <a:p>
            <a:r>
              <a:rPr lang="ar-SA" sz="2000" dirty="0"/>
              <a:t>إدخال درجات الطلاب </a:t>
            </a:r>
            <a:r>
              <a:rPr lang="en-US" sz="2000" dirty="0" err="1">
                <a:solidFill>
                  <a:srgbClr val="FF0000"/>
                </a:solidFill>
              </a:rPr>
              <a:t>inputGrades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طباعة درجات الطلاب </a:t>
            </a:r>
            <a:r>
              <a:rPr lang="en-US" sz="2000" dirty="0" err="1">
                <a:solidFill>
                  <a:srgbClr val="FF0000"/>
                </a:solidFill>
              </a:rPr>
              <a:t>printGrades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حساب متوسط درجات الطلاب </a:t>
            </a:r>
            <a:r>
              <a:rPr lang="en-US" sz="2000" dirty="0" err="1">
                <a:solidFill>
                  <a:srgbClr val="FF0000"/>
                </a:solidFill>
              </a:rPr>
              <a:t>averageGrades</a:t>
            </a:r>
            <a:endParaRPr lang="ar-SA" sz="2000" dirty="0">
              <a:solidFill>
                <a:srgbClr val="FF0000"/>
              </a:solidFill>
            </a:endParaRPr>
          </a:p>
          <a:p>
            <a:r>
              <a:rPr lang="ar-SA" sz="2000" dirty="0"/>
              <a:t>إيجاد أعلى درجة </a:t>
            </a:r>
            <a:r>
              <a:rPr lang="en-US" sz="2000" dirty="0" err="1">
                <a:solidFill>
                  <a:srgbClr val="FF0000"/>
                </a:solidFill>
              </a:rPr>
              <a:t>maxGrade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r-SA" sz="2000" b="1" u="sng" dirty="0">
                <a:solidFill>
                  <a:srgbClr val="FF0000"/>
                </a:solidFill>
              </a:rPr>
              <a:t>ملاحظة</a:t>
            </a:r>
            <a:r>
              <a:rPr lang="ar-SA" sz="2000" dirty="0"/>
              <a:t>: جميع هذه الطرق لها وسيط (</a:t>
            </a:r>
            <a:r>
              <a:rPr lang="en-US" sz="2000" dirty="0"/>
              <a:t>parameter</a:t>
            </a:r>
            <a:r>
              <a:rPr lang="ar-SA" sz="2000" dirty="0"/>
              <a:t>) واحد هو مصفوفة الدرجات</a:t>
            </a:r>
          </a:p>
        </p:txBody>
      </p:sp>
    </p:spTree>
    <p:extLst>
      <p:ext uri="{BB962C8B-B14F-4D97-AF65-F5344CB8AC3E}">
        <p14:creationId xmlns:p14="http://schemas.microsoft.com/office/powerpoint/2010/main" val="194787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إدخال درجات الطلاب </a:t>
            </a:r>
            <a:r>
              <a:rPr lang="en-US" sz="3600" dirty="0" err="1">
                <a:solidFill>
                  <a:srgbClr val="FF0000"/>
                </a:solidFill>
              </a:rPr>
              <a:t>inputGrades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080001F-C58F-4010-B813-709CBD6F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69" y="2664004"/>
            <a:ext cx="9522497" cy="3632293"/>
          </a:xfrm>
        </p:spPr>
      </p:pic>
    </p:spTree>
    <p:extLst>
      <p:ext uri="{BB962C8B-B14F-4D97-AF65-F5344CB8AC3E}">
        <p14:creationId xmlns:p14="http://schemas.microsoft.com/office/powerpoint/2010/main" val="39465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إدخال درجات الطلاب </a:t>
            </a:r>
            <a:r>
              <a:rPr lang="en-US" sz="3600" dirty="0" err="1">
                <a:solidFill>
                  <a:srgbClr val="FF0000"/>
                </a:solidFill>
              </a:rPr>
              <a:t>inputGrades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81943"/>
            <a:ext cx="10750731" cy="3892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SA" sz="2000" dirty="0"/>
              <a:t>في البداية نعرف غرض </a:t>
            </a:r>
            <a:r>
              <a:rPr lang="en-US" sz="2000" dirty="0"/>
              <a:t>input</a:t>
            </a:r>
            <a:r>
              <a:rPr lang="ar-SA" sz="2000" dirty="0"/>
              <a:t> من نوع </a:t>
            </a:r>
            <a:r>
              <a:rPr lang="en-US" sz="2000" dirty="0"/>
              <a:t>Scanner</a:t>
            </a:r>
            <a:r>
              <a:rPr lang="ar-SA" sz="2000" dirty="0"/>
              <a:t> الذي من خلاله يتم قراءة الدرجات وتخزينها في المصفوفة </a:t>
            </a:r>
            <a:r>
              <a:rPr lang="en-US" sz="2000" dirty="0"/>
              <a:t>grades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Scanner input = new Scanner(System.in);</a:t>
            </a: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حيث نعرف داخل الحلقة رقم الطالب </a:t>
            </a:r>
            <a:r>
              <a:rPr lang="en-US" sz="2000" dirty="0" err="1"/>
              <a:t>stNum</a:t>
            </a:r>
            <a:r>
              <a:rPr lang="ar-SA" sz="2000" dirty="0"/>
              <a:t> الذي يساوي </a:t>
            </a:r>
            <a:r>
              <a:rPr lang="en-US" sz="2000" dirty="0"/>
              <a:t>i+1</a:t>
            </a:r>
            <a:r>
              <a:rPr lang="ar-SA" sz="2000" dirty="0"/>
              <a:t> وبالتالي يبدأ من الواحد وينتهي بطول المصفوفة تماماً (عدد الطلاب).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rgbClr val="0070C0"/>
                </a:solidFill>
              </a:rPr>
              <a:t>stNum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+ 1;</a:t>
            </a:r>
            <a:endParaRPr lang="ar-SA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ar-SA" sz="2000" dirty="0"/>
              <a:t>وفي كل مرة نطلب من المستخدم إدخال درجات الطلاب بالتسلسل من الطالب الأول إلى أخر طالب حيث تتم قراءة العدد الصحيح عن طريق </a:t>
            </a:r>
            <a:r>
              <a:rPr lang="en-US" sz="2000" dirty="0"/>
              <a:t>input</a:t>
            </a:r>
            <a:r>
              <a:rPr lang="ar-SA" sz="2000" dirty="0"/>
              <a:t> وتخزينها في عناصر المصفوفة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= </a:t>
            </a:r>
            <a:r>
              <a:rPr lang="en-US" sz="2000" dirty="0" err="1">
                <a:solidFill>
                  <a:srgbClr val="0070C0"/>
                </a:solidFill>
              </a:rPr>
              <a:t>input.nextInt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طباعة درجات الطلاب </a:t>
            </a:r>
            <a:r>
              <a:rPr lang="en-US" sz="3600" dirty="0" err="1">
                <a:solidFill>
                  <a:srgbClr val="FF0000"/>
                </a:solidFill>
              </a:rPr>
              <a:t>printGrades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7B197AD1-9FDB-4E7E-B0C4-034A4A0AF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09" y="2625634"/>
            <a:ext cx="10295537" cy="2991395"/>
          </a:xfrm>
        </p:spPr>
      </p:pic>
    </p:spTree>
    <p:extLst>
      <p:ext uri="{BB962C8B-B14F-4D97-AF65-F5344CB8AC3E}">
        <p14:creationId xmlns:p14="http://schemas.microsoft.com/office/powerpoint/2010/main" val="325631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طباعة درجات الطلاب </a:t>
            </a:r>
            <a:r>
              <a:rPr lang="en-US" sz="3600" dirty="0" err="1">
                <a:solidFill>
                  <a:srgbClr val="FF0000"/>
                </a:solidFill>
              </a:rPr>
              <a:t>printGrades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1943"/>
            <a:ext cx="10235857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sz="2400" dirty="0"/>
              <a:t>ننشئ حلقة </a:t>
            </a:r>
            <a:r>
              <a:rPr lang="en-US" sz="2400" dirty="0"/>
              <a:t>for</a:t>
            </a:r>
            <a:r>
              <a:rPr lang="ar-SA" sz="2400" dirty="0"/>
              <a:t> باستخدام دليل المصفوفة </a:t>
            </a:r>
            <a:r>
              <a:rPr lang="en-US" sz="2400" dirty="0" err="1"/>
              <a:t>i</a:t>
            </a:r>
            <a:r>
              <a:rPr lang="ar-SA" sz="2400" dirty="0"/>
              <a:t> الذي يبدأ من الصفر وينتهي بطول المصفوفة ناقص واحد </a:t>
            </a:r>
            <a:r>
              <a:rPr lang="en-US" sz="2400" dirty="0"/>
              <a:t>grades.length-1</a:t>
            </a:r>
            <a:endParaRPr lang="ar-SA" sz="2400" dirty="0"/>
          </a:p>
          <a:p>
            <a:pPr marL="0" indent="0" algn="l">
              <a:buNone/>
            </a:pPr>
            <a:r>
              <a:rPr lang="en-US" sz="2400" dirty="0">
                <a:solidFill>
                  <a:srgbClr val="0070C0"/>
                </a:solidFill>
              </a:rPr>
              <a:t>for (int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= 0;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 &lt; </a:t>
            </a:r>
            <a:r>
              <a:rPr lang="en-US" sz="2400" dirty="0" err="1">
                <a:solidFill>
                  <a:srgbClr val="0070C0"/>
                </a:solidFill>
              </a:rPr>
              <a:t>grades.length</a:t>
            </a:r>
            <a:r>
              <a:rPr lang="en-US" sz="2400" dirty="0">
                <a:solidFill>
                  <a:srgbClr val="0070C0"/>
                </a:solidFill>
              </a:rPr>
              <a:t>;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400" dirty="0"/>
              <a:t>حيث نقوم داخل الحلقة بطباعة عناصر المصفوفة (الدرجات) واحداً تلو الأخر.</a:t>
            </a:r>
          </a:p>
          <a:p>
            <a:pPr marL="0" indent="0" algn="l">
              <a:buNone/>
            </a:pPr>
            <a:r>
              <a:rPr lang="en-US" sz="2400" dirty="0" err="1">
                <a:solidFill>
                  <a:srgbClr val="0070C0"/>
                </a:solidFill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</a:rPr>
              <a:t>(grades[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]);</a:t>
            </a:r>
            <a:endParaRPr lang="ar-S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حساب متوسط الدرجات </a:t>
            </a:r>
            <a:r>
              <a:rPr lang="en-US" sz="3600" dirty="0" err="1">
                <a:solidFill>
                  <a:srgbClr val="FF0000"/>
                </a:solidFill>
              </a:rPr>
              <a:t>averageGrades</a:t>
            </a:r>
            <a:endParaRPr lang="ar-SA" dirty="0"/>
          </a:p>
        </p:txBody>
      </p:sp>
      <p:pic>
        <p:nvPicPr>
          <p:cNvPr id="6" name="عنصر نائب للمحتوى 5">
            <a:extLst>
              <a:ext uri="{FF2B5EF4-FFF2-40B4-BE49-F238E27FC236}">
                <a16:creationId xmlns:a16="http://schemas.microsoft.com/office/drawing/2014/main" id="{C739290B-1A59-4C48-BBE4-9B67431DE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2" y="2422502"/>
            <a:ext cx="9366068" cy="3653541"/>
          </a:xfrm>
        </p:spPr>
      </p:pic>
    </p:spTree>
    <p:extLst>
      <p:ext uri="{BB962C8B-B14F-4D97-AF65-F5344CB8AC3E}">
        <p14:creationId xmlns:p14="http://schemas.microsoft.com/office/powerpoint/2010/main" val="32659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حساب متوسط الدرجات </a:t>
            </a:r>
            <a:r>
              <a:rPr lang="en-US" sz="3600" dirty="0" err="1">
                <a:solidFill>
                  <a:srgbClr val="FF0000"/>
                </a:solidFill>
              </a:rPr>
              <a:t>averageGrades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42DD62-848A-4F5A-A7CA-66B9507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2" y="2481943"/>
            <a:ext cx="11430000" cy="4049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ar-SA" sz="2000" dirty="0"/>
              <a:t>نعرف متحول من نوع عدد صحيح </a:t>
            </a:r>
            <a:r>
              <a:rPr lang="en-US" sz="2000" dirty="0"/>
              <a:t>sum</a:t>
            </a:r>
            <a:r>
              <a:rPr lang="ar-SA" sz="2000" dirty="0"/>
              <a:t> يعبر عن مجموع درجات الطلاب حيث نعتبر قيمته صفر في البداية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int sum = 0;</a:t>
            </a:r>
          </a:p>
          <a:p>
            <a:pPr marL="0" indent="0">
              <a:buNone/>
            </a:pPr>
            <a:r>
              <a:rPr lang="ar-SA" sz="2000" dirty="0"/>
              <a:t>ثم ننشئ حلقة </a:t>
            </a:r>
            <a:r>
              <a:rPr lang="en-US" sz="2000" dirty="0"/>
              <a:t>for</a:t>
            </a:r>
            <a:r>
              <a:rPr lang="ar-SA" sz="2000" dirty="0"/>
              <a:t> باستخدام دليل المصفوفة </a:t>
            </a:r>
            <a:r>
              <a:rPr lang="en-US" sz="2000" dirty="0" err="1"/>
              <a:t>i</a:t>
            </a:r>
            <a:r>
              <a:rPr lang="ar-SA" sz="2000" dirty="0"/>
              <a:t> الذي يبدأ من الصفر وينتهي بطول المصفوفة ناقص واحد </a:t>
            </a:r>
            <a:r>
              <a:rPr lang="en-US" sz="2000" dirty="0"/>
              <a:t>grades.length-1</a:t>
            </a:r>
            <a:endParaRPr lang="ar-SA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for (int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0;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&lt; </a:t>
            </a:r>
            <a:r>
              <a:rPr lang="en-US" sz="2000" dirty="0" err="1">
                <a:solidFill>
                  <a:srgbClr val="0070C0"/>
                </a:solidFill>
              </a:rPr>
              <a:t>grades.length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ar-SA" sz="2000" dirty="0"/>
              <a:t>حيث نقوم بإضافة عناصر المصفوفة بالتتالي داخل الحلقة إلى متحول المجموع </a:t>
            </a:r>
            <a:r>
              <a:rPr lang="en-US" sz="2000" dirty="0"/>
              <a:t>sum</a:t>
            </a:r>
            <a:r>
              <a:rPr lang="ar-SA" sz="2000" dirty="0"/>
              <a:t> لنحصل بنهاية الحلقة على مجموع جميع الدرجات.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sum += 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];</a:t>
            </a:r>
          </a:p>
          <a:p>
            <a:pPr marL="0" indent="0">
              <a:buNone/>
            </a:pPr>
            <a:r>
              <a:rPr lang="ar-SA" sz="2000" dirty="0"/>
              <a:t>بعد ذلك نعرف متحول من نوع عدد حقيقي </a:t>
            </a:r>
            <a:r>
              <a:rPr lang="en-US" sz="2000" dirty="0"/>
              <a:t>average</a:t>
            </a:r>
            <a:r>
              <a:rPr lang="ar-SA" sz="2000" dirty="0"/>
              <a:t> يعبر عن المتوسط والذي يساوي مجموع الدرجات </a:t>
            </a:r>
            <a:r>
              <a:rPr lang="en-US" sz="2000" dirty="0"/>
              <a:t>sum</a:t>
            </a:r>
            <a:r>
              <a:rPr lang="ar-SA" sz="2000" dirty="0"/>
              <a:t> مقسوماً على عدد الطلاب (الدرجات) والذي هو نفسه طول مصفوفة الدرجات</a:t>
            </a:r>
            <a:endParaRPr lang="en-US" sz="20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grades[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] = </a:t>
            </a:r>
            <a:r>
              <a:rPr lang="en-US" sz="2000" dirty="0" err="1">
                <a:solidFill>
                  <a:srgbClr val="0070C0"/>
                </a:solidFill>
              </a:rPr>
              <a:t>input.nextInt</a:t>
            </a:r>
            <a:r>
              <a:rPr lang="en-US" sz="20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ar-SA" sz="2100" dirty="0"/>
              <a:t>أخيراً نقوم بإرجاع قيمة المتوسط </a:t>
            </a:r>
            <a:r>
              <a:rPr lang="en-US" sz="2100" dirty="0"/>
              <a:t>average</a:t>
            </a:r>
            <a:r>
              <a:rPr lang="ar-SA" sz="2100" dirty="0"/>
              <a:t>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</a:rPr>
              <a:t>return average;</a:t>
            </a:r>
            <a:endParaRPr lang="ar-S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8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B6AE0-4CFB-4764-AA70-09449491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طريقة حساب أعلى درجة </a:t>
            </a:r>
            <a:r>
              <a:rPr lang="en-US" sz="3600" dirty="0" err="1">
                <a:solidFill>
                  <a:srgbClr val="FF0000"/>
                </a:solidFill>
              </a:rPr>
              <a:t>maxGrade</a:t>
            </a:r>
            <a:endParaRPr lang="ar-SA" dirty="0"/>
          </a:p>
        </p:txBody>
      </p:sp>
      <p:pic>
        <p:nvPicPr>
          <p:cNvPr id="7" name="عنصر نائب للمحتوى 6">
            <a:extLst>
              <a:ext uri="{FF2B5EF4-FFF2-40B4-BE49-F238E27FC236}">
                <a16:creationId xmlns:a16="http://schemas.microsoft.com/office/drawing/2014/main" id="{921A0E45-CF3D-4553-B374-25D5D52A9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504470"/>
            <a:ext cx="9106469" cy="3976284"/>
          </a:xfrm>
        </p:spPr>
      </p:pic>
    </p:spTree>
    <p:extLst>
      <p:ext uri="{BB962C8B-B14F-4D97-AF65-F5344CB8AC3E}">
        <p14:creationId xmlns:p14="http://schemas.microsoft.com/office/powerpoint/2010/main" val="115397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جلس إدارة أيون">
  <a:themeElements>
    <a:clrScheme name="مجلس إدارة أيون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مجلس إدارة 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مجلس إدارة 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758</Words>
  <Application>Microsoft Office PowerPoint</Application>
  <PresentationFormat>شاشة عريضة</PresentationFormat>
  <Paragraphs>63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مجلس إدارة أيون</vt:lpstr>
      <vt:lpstr>برنامج درجات الطلاب</vt:lpstr>
      <vt:lpstr>الهدف من البرنامج</vt:lpstr>
      <vt:lpstr>طريقة إدخال درجات الطلاب inputGrades</vt:lpstr>
      <vt:lpstr>طريقة إدخال درجات الطلاب inputGrades</vt:lpstr>
      <vt:lpstr>طريقة طباعة درجات الطلاب printGrades</vt:lpstr>
      <vt:lpstr>طريقة طباعة درجات الطلاب printGrades</vt:lpstr>
      <vt:lpstr>طريقة حساب متوسط الدرجات averageGrades</vt:lpstr>
      <vt:lpstr>طريقة حساب متوسط الدرجات averageGrades</vt:lpstr>
      <vt:lpstr>طريقة حساب أعلى درجة maxGrade</vt:lpstr>
      <vt:lpstr>طريقة حساب أعلى درجة maxGrade</vt:lpstr>
      <vt:lpstr>البرنامج الرئيسي main</vt:lpstr>
      <vt:lpstr>البرنامج الرئيسي main</vt:lpstr>
      <vt:lpstr>مثال عن تنفيذ البرنامج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برنامج درجات الطلاب</dc:title>
  <dc:creator>Windows User</dc:creator>
  <cp:lastModifiedBy>Windows User</cp:lastModifiedBy>
  <cp:revision>13</cp:revision>
  <dcterms:created xsi:type="dcterms:W3CDTF">2020-12-03T23:26:04Z</dcterms:created>
  <dcterms:modified xsi:type="dcterms:W3CDTF">2020-12-04T01:09:46Z</dcterms:modified>
</cp:coreProperties>
</file>