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18"/>
  </p:notesMasterIdLst>
  <p:handoutMasterIdLst>
    <p:handoutMasterId r:id="rId19"/>
  </p:handoutMasterIdLst>
  <p:sldIdLst>
    <p:sldId id="256" r:id="rId2"/>
    <p:sldId id="257" r:id="rId3"/>
    <p:sldId id="273" r:id="rId4"/>
    <p:sldId id="258" r:id="rId5"/>
    <p:sldId id="263" r:id="rId6"/>
    <p:sldId id="264" r:id="rId7"/>
    <p:sldId id="266" r:id="rId8"/>
    <p:sldId id="267" r:id="rId9"/>
    <p:sldId id="260" r:id="rId10"/>
    <p:sldId id="265" r:id="rId11"/>
    <p:sldId id="270" r:id="rId12"/>
    <p:sldId id="269" r:id="rId13"/>
    <p:sldId id="261" r:id="rId14"/>
    <p:sldId id="262"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00AC28-5315-43EA-892B-BBF4B408A210}">
          <p14:sldIdLst>
            <p14:sldId id="256"/>
            <p14:sldId id="257"/>
            <p14:sldId id="273"/>
            <p14:sldId id="258"/>
            <p14:sldId id="263"/>
            <p14:sldId id="264"/>
            <p14:sldId id="266"/>
            <p14:sldId id="267"/>
            <p14:sldId id="260"/>
            <p14:sldId id="265"/>
            <p14:sldId id="270"/>
            <p14:sldId id="269"/>
            <p14:sldId id="261"/>
            <p14:sldId id="262"/>
            <p14:sldId id="272"/>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9"/>
    <a:srgbClr val="DFE7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779" autoAdjust="0"/>
  </p:normalViewPr>
  <p:slideViewPr>
    <p:cSldViewPr snapToGrid="0">
      <p:cViewPr varScale="1">
        <p:scale>
          <a:sx n="135" d="100"/>
          <a:sy n="135" d="100"/>
        </p:scale>
        <p:origin x="1068"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E315B-41F3-4976-B9E6-0B5A0A4FD410}" type="doc">
      <dgm:prSet loTypeId="urn:microsoft.com/office/officeart/2005/8/layout/vList2" loCatId="list" qsTypeId="urn:microsoft.com/office/officeart/2005/8/quickstyle/simple2" qsCatId="simple" csTypeId="urn:microsoft.com/office/officeart/2005/8/colors/accent6_2" csCatId="accent6" phldr="1"/>
      <dgm:spPr/>
      <dgm:t>
        <a:bodyPr/>
        <a:lstStyle/>
        <a:p>
          <a:endParaRPr lang="en-US"/>
        </a:p>
      </dgm:t>
    </dgm:pt>
    <dgm:pt modelId="{987EC862-890E-45E6-AA16-4D04607ECEBC}">
      <dgm:prSet/>
      <dgm:spPr>
        <a:solidFill>
          <a:schemeClr val="bg2">
            <a:lumMod val="50000"/>
          </a:schemeClr>
        </a:solidFill>
        <a:ln>
          <a:noFill/>
        </a:ln>
      </dgm:spPr>
      <dgm:t>
        <a:bodyPr/>
        <a:lstStyle/>
        <a:p>
          <a:pPr>
            <a:defRPr b="1"/>
          </a:pPr>
          <a:r>
            <a:rPr lang="en-US" baseline="0" dirty="0"/>
            <a:t>Problems</a:t>
          </a:r>
          <a:endParaRPr lang="en-US" dirty="0"/>
        </a:p>
      </dgm:t>
    </dgm:pt>
    <dgm:pt modelId="{54936AE0-4D96-4889-8DD4-6279A406AC2B}" type="parTrans" cxnId="{A131E85F-9BC3-4645-BA1E-C365FCE7DBD3}">
      <dgm:prSet/>
      <dgm:spPr/>
      <dgm:t>
        <a:bodyPr/>
        <a:lstStyle/>
        <a:p>
          <a:endParaRPr lang="en-US"/>
        </a:p>
      </dgm:t>
    </dgm:pt>
    <dgm:pt modelId="{DC36EF24-31A6-406E-AFB3-A0ECCD437F02}" type="sibTrans" cxnId="{A131E85F-9BC3-4645-BA1E-C365FCE7DBD3}">
      <dgm:prSet/>
      <dgm:spPr/>
      <dgm:t>
        <a:bodyPr/>
        <a:lstStyle/>
        <a:p>
          <a:endParaRPr lang="en-US"/>
        </a:p>
      </dgm:t>
    </dgm:pt>
    <dgm:pt modelId="{8AF2CB0A-4B21-4202-8829-AD95385D3A47}">
      <dgm:prSet/>
      <dgm:spPr/>
      <dgm:t>
        <a:bodyPr/>
        <a:lstStyle/>
        <a:p>
          <a:r>
            <a:rPr lang="en-US" dirty="0"/>
            <a:t>Sheer volume and increased digitization of articles</a:t>
          </a:r>
        </a:p>
      </dgm:t>
    </dgm:pt>
    <dgm:pt modelId="{C98F8B9D-6BB7-4ABD-9B87-6DAD161F9A22}" type="parTrans" cxnId="{26AE439F-8828-467C-A16D-1EDFD9967F88}">
      <dgm:prSet/>
      <dgm:spPr/>
      <dgm:t>
        <a:bodyPr/>
        <a:lstStyle/>
        <a:p>
          <a:endParaRPr lang="en-US"/>
        </a:p>
      </dgm:t>
    </dgm:pt>
    <dgm:pt modelId="{EAB82659-10DA-42EF-B836-D8139EC23992}" type="sibTrans" cxnId="{26AE439F-8828-467C-A16D-1EDFD9967F88}">
      <dgm:prSet/>
      <dgm:spPr/>
      <dgm:t>
        <a:bodyPr/>
        <a:lstStyle/>
        <a:p>
          <a:endParaRPr lang="en-US"/>
        </a:p>
      </dgm:t>
    </dgm:pt>
    <dgm:pt modelId="{4FD8A80C-E740-4FAD-A3F5-5C73B543ABE7}">
      <dgm:prSet/>
      <dgm:spPr>
        <a:solidFill>
          <a:schemeClr val="bg2">
            <a:lumMod val="50000"/>
          </a:schemeClr>
        </a:solidFill>
        <a:ln>
          <a:noFill/>
        </a:ln>
      </dgm:spPr>
      <dgm:t>
        <a:bodyPr/>
        <a:lstStyle/>
        <a:p>
          <a:pPr>
            <a:defRPr b="1"/>
          </a:pPr>
          <a:r>
            <a:rPr lang="en-US" baseline="0" dirty="0"/>
            <a:t>Solution</a:t>
          </a:r>
          <a:endParaRPr lang="en-US" dirty="0"/>
        </a:p>
      </dgm:t>
    </dgm:pt>
    <dgm:pt modelId="{D8E4A22E-FE3D-4A83-89B6-F6908DD16DE6}" type="parTrans" cxnId="{619A02ED-B511-49A3-B5D6-D08E4BA8D784}">
      <dgm:prSet/>
      <dgm:spPr/>
      <dgm:t>
        <a:bodyPr/>
        <a:lstStyle/>
        <a:p>
          <a:endParaRPr lang="en-US"/>
        </a:p>
      </dgm:t>
    </dgm:pt>
    <dgm:pt modelId="{AE96F732-452E-4573-B91F-D4512D3B40D8}" type="sibTrans" cxnId="{619A02ED-B511-49A3-B5D6-D08E4BA8D784}">
      <dgm:prSet/>
      <dgm:spPr/>
      <dgm:t>
        <a:bodyPr/>
        <a:lstStyle/>
        <a:p>
          <a:endParaRPr lang="en-US"/>
        </a:p>
      </dgm:t>
    </dgm:pt>
    <dgm:pt modelId="{CB1DDA8D-8A98-4D5B-857A-CB2B09123F4B}">
      <dgm:prSet/>
      <dgm:spPr/>
      <dgm:t>
        <a:bodyPr/>
        <a:lstStyle/>
        <a:p>
          <a:r>
            <a:rPr lang="en-US" dirty="0"/>
            <a:t>(Or at least one part of a solution)</a:t>
          </a:r>
        </a:p>
      </dgm:t>
    </dgm:pt>
    <dgm:pt modelId="{BE521BAD-1146-4276-BF71-D4054022AEF7}" type="parTrans" cxnId="{85ECC5E8-E2A3-4BDD-9476-0465F01E527A}">
      <dgm:prSet/>
      <dgm:spPr/>
      <dgm:t>
        <a:bodyPr/>
        <a:lstStyle/>
        <a:p>
          <a:endParaRPr lang="en-US"/>
        </a:p>
      </dgm:t>
    </dgm:pt>
    <dgm:pt modelId="{A868B929-3509-435B-A03B-FD85D22680A4}" type="sibTrans" cxnId="{85ECC5E8-E2A3-4BDD-9476-0465F01E527A}">
      <dgm:prSet/>
      <dgm:spPr/>
      <dgm:t>
        <a:bodyPr/>
        <a:lstStyle/>
        <a:p>
          <a:endParaRPr lang="en-US"/>
        </a:p>
      </dgm:t>
    </dgm:pt>
    <dgm:pt modelId="{26F58B37-8E08-43AC-A2E3-F11DBDB86CBF}">
      <dgm:prSet/>
      <dgm:spPr/>
      <dgm:t>
        <a:bodyPr/>
        <a:lstStyle/>
        <a:p>
          <a:r>
            <a:rPr lang="en-US" dirty="0"/>
            <a:t>Automated categorization with at least 70-80% accuracy using titles and abstracts</a:t>
          </a:r>
        </a:p>
      </dgm:t>
    </dgm:pt>
    <dgm:pt modelId="{94C5B7D1-83C9-4DFE-B3B8-34FC980A303A}" type="sibTrans" cxnId="{6D5B4175-67C6-4E93-9242-1B2379F49053}">
      <dgm:prSet/>
      <dgm:spPr/>
      <dgm:t>
        <a:bodyPr/>
        <a:lstStyle/>
        <a:p>
          <a:endParaRPr lang="en-US"/>
        </a:p>
      </dgm:t>
    </dgm:pt>
    <dgm:pt modelId="{D6B9D81E-FA1F-4669-BB10-1B3FAA3EEA8E}" type="parTrans" cxnId="{6D5B4175-67C6-4E93-9242-1B2379F49053}">
      <dgm:prSet/>
      <dgm:spPr/>
      <dgm:t>
        <a:bodyPr/>
        <a:lstStyle/>
        <a:p>
          <a:endParaRPr lang="en-US"/>
        </a:p>
      </dgm:t>
    </dgm:pt>
    <dgm:pt modelId="{5A561945-F17F-47EC-9294-7E50BEDC6F5D}">
      <dgm:prSet/>
      <dgm:spPr/>
      <dgm:t>
        <a:bodyPr/>
        <a:lstStyle/>
        <a:p>
          <a:r>
            <a:rPr lang="en-US" dirty="0"/>
            <a:t>Researchers desire availability and transparent, sophisticated search engines [3]</a:t>
          </a:r>
        </a:p>
      </dgm:t>
    </dgm:pt>
    <dgm:pt modelId="{6F6531A4-18D1-4457-9801-EAE185DB7EB9}" type="sibTrans" cxnId="{C612D2CA-2A34-46B3-AA06-17581E7483A5}">
      <dgm:prSet/>
      <dgm:spPr/>
      <dgm:t>
        <a:bodyPr/>
        <a:lstStyle/>
        <a:p>
          <a:endParaRPr lang="en-US"/>
        </a:p>
      </dgm:t>
    </dgm:pt>
    <dgm:pt modelId="{0FF5413A-D9FD-4AB9-AE38-B3011435D25A}" type="parTrans" cxnId="{C612D2CA-2A34-46B3-AA06-17581E7483A5}">
      <dgm:prSet/>
      <dgm:spPr/>
      <dgm:t>
        <a:bodyPr/>
        <a:lstStyle/>
        <a:p>
          <a:endParaRPr lang="en-US"/>
        </a:p>
      </dgm:t>
    </dgm:pt>
    <dgm:pt modelId="{AE37ED2E-27D0-494D-BD4B-916130BD07AE}" type="pres">
      <dgm:prSet presAssocID="{FD8E315B-41F3-4976-B9E6-0B5A0A4FD410}" presName="linear" presStyleCnt="0">
        <dgm:presLayoutVars>
          <dgm:animLvl val="lvl"/>
          <dgm:resizeHandles val="exact"/>
        </dgm:presLayoutVars>
      </dgm:prSet>
      <dgm:spPr/>
    </dgm:pt>
    <dgm:pt modelId="{9EE61C7A-0D4A-46F0-8A90-97D1B42037E6}" type="pres">
      <dgm:prSet presAssocID="{987EC862-890E-45E6-AA16-4D04607ECEBC}" presName="parentText" presStyleLbl="node1" presStyleIdx="0" presStyleCnt="2">
        <dgm:presLayoutVars>
          <dgm:chMax val="0"/>
          <dgm:bulletEnabled val="1"/>
        </dgm:presLayoutVars>
      </dgm:prSet>
      <dgm:spPr>
        <a:prstGeom prst="rect">
          <a:avLst/>
        </a:prstGeom>
      </dgm:spPr>
    </dgm:pt>
    <dgm:pt modelId="{8B457B62-72BE-43A5-A22F-A73A961084CF}" type="pres">
      <dgm:prSet presAssocID="{987EC862-890E-45E6-AA16-4D04607ECEBC}" presName="childText" presStyleLbl="revTx" presStyleIdx="0" presStyleCnt="2">
        <dgm:presLayoutVars>
          <dgm:bulletEnabled val="1"/>
        </dgm:presLayoutVars>
      </dgm:prSet>
      <dgm:spPr/>
    </dgm:pt>
    <dgm:pt modelId="{5861B11C-EB36-4BD9-BF0E-B16046A9BA53}" type="pres">
      <dgm:prSet presAssocID="{4FD8A80C-E740-4FAD-A3F5-5C73B543ABE7}" presName="parentText" presStyleLbl="node1" presStyleIdx="1" presStyleCnt="2">
        <dgm:presLayoutVars>
          <dgm:chMax val="0"/>
          <dgm:bulletEnabled val="1"/>
        </dgm:presLayoutVars>
      </dgm:prSet>
      <dgm:spPr>
        <a:prstGeom prst="rect">
          <a:avLst/>
        </a:prstGeom>
      </dgm:spPr>
    </dgm:pt>
    <dgm:pt modelId="{9D758BDD-FB55-4872-AC8F-9298CC9F152E}" type="pres">
      <dgm:prSet presAssocID="{4FD8A80C-E740-4FAD-A3F5-5C73B543ABE7}" presName="childText" presStyleLbl="revTx" presStyleIdx="1" presStyleCnt="2">
        <dgm:presLayoutVars>
          <dgm:bulletEnabled val="1"/>
        </dgm:presLayoutVars>
      </dgm:prSet>
      <dgm:spPr/>
    </dgm:pt>
  </dgm:ptLst>
  <dgm:cxnLst>
    <dgm:cxn modelId="{A25A3D0A-FCFA-47E5-9B4D-BCF7F52281AD}" type="presOf" srcId="{26F58B37-8E08-43AC-A2E3-F11DBDB86CBF}" destId="{9D758BDD-FB55-4872-AC8F-9298CC9F152E}" srcOrd="0" destOrd="1" presId="urn:microsoft.com/office/officeart/2005/8/layout/vList2"/>
    <dgm:cxn modelId="{5DD90020-B765-4E5F-8BBD-16CF3493EC7D}" type="presOf" srcId="{987EC862-890E-45E6-AA16-4D04607ECEBC}" destId="{9EE61C7A-0D4A-46F0-8A90-97D1B42037E6}" srcOrd="0" destOrd="0" presId="urn:microsoft.com/office/officeart/2005/8/layout/vList2"/>
    <dgm:cxn modelId="{5E356C39-55CD-4DB1-82A4-36BB9BBFFF65}" type="presOf" srcId="{CB1DDA8D-8A98-4D5B-857A-CB2B09123F4B}" destId="{9D758BDD-FB55-4872-AC8F-9298CC9F152E}" srcOrd="0" destOrd="0" presId="urn:microsoft.com/office/officeart/2005/8/layout/vList2"/>
    <dgm:cxn modelId="{A131E85F-9BC3-4645-BA1E-C365FCE7DBD3}" srcId="{FD8E315B-41F3-4976-B9E6-0B5A0A4FD410}" destId="{987EC862-890E-45E6-AA16-4D04607ECEBC}" srcOrd="0" destOrd="0" parTransId="{54936AE0-4D96-4889-8DD4-6279A406AC2B}" sibTransId="{DC36EF24-31A6-406E-AFB3-A0ECCD437F02}"/>
    <dgm:cxn modelId="{6D5B4175-67C6-4E93-9242-1B2379F49053}" srcId="{4FD8A80C-E740-4FAD-A3F5-5C73B543ABE7}" destId="{26F58B37-8E08-43AC-A2E3-F11DBDB86CBF}" srcOrd="1" destOrd="0" parTransId="{D6B9D81E-FA1F-4669-BB10-1B3FAA3EEA8E}" sibTransId="{94C5B7D1-83C9-4DFE-B3B8-34FC980A303A}"/>
    <dgm:cxn modelId="{0C09619A-C266-4D7F-8AF7-A5F3E98BEBFD}" type="presOf" srcId="{8AF2CB0A-4B21-4202-8829-AD95385D3A47}" destId="{8B457B62-72BE-43A5-A22F-A73A961084CF}" srcOrd="0" destOrd="0" presId="urn:microsoft.com/office/officeart/2005/8/layout/vList2"/>
    <dgm:cxn modelId="{26AE439F-8828-467C-A16D-1EDFD9967F88}" srcId="{987EC862-890E-45E6-AA16-4D04607ECEBC}" destId="{8AF2CB0A-4B21-4202-8829-AD95385D3A47}" srcOrd="0" destOrd="0" parTransId="{C98F8B9D-6BB7-4ABD-9B87-6DAD161F9A22}" sibTransId="{EAB82659-10DA-42EF-B836-D8139EC23992}"/>
    <dgm:cxn modelId="{B31F4CB6-94B2-475B-BC8D-84377294F926}" type="presOf" srcId="{5A561945-F17F-47EC-9294-7E50BEDC6F5D}" destId="{8B457B62-72BE-43A5-A22F-A73A961084CF}" srcOrd="0" destOrd="1" presId="urn:microsoft.com/office/officeart/2005/8/layout/vList2"/>
    <dgm:cxn modelId="{C68001BD-F09B-421F-BB02-F8873F403C39}" type="presOf" srcId="{4FD8A80C-E740-4FAD-A3F5-5C73B543ABE7}" destId="{5861B11C-EB36-4BD9-BF0E-B16046A9BA53}" srcOrd="0" destOrd="0" presId="urn:microsoft.com/office/officeart/2005/8/layout/vList2"/>
    <dgm:cxn modelId="{C612D2CA-2A34-46B3-AA06-17581E7483A5}" srcId="{987EC862-890E-45E6-AA16-4D04607ECEBC}" destId="{5A561945-F17F-47EC-9294-7E50BEDC6F5D}" srcOrd="1" destOrd="0" parTransId="{0FF5413A-D9FD-4AB9-AE38-B3011435D25A}" sibTransId="{6F6531A4-18D1-4457-9801-EAE185DB7EB9}"/>
    <dgm:cxn modelId="{35AA76D0-9C91-4CC9-AB71-48691F362B63}" type="presOf" srcId="{FD8E315B-41F3-4976-B9E6-0B5A0A4FD410}" destId="{AE37ED2E-27D0-494D-BD4B-916130BD07AE}" srcOrd="0" destOrd="0" presId="urn:microsoft.com/office/officeart/2005/8/layout/vList2"/>
    <dgm:cxn modelId="{85ECC5E8-E2A3-4BDD-9476-0465F01E527A}" srcId="{4FD8A80C-E740-4FAD-A3F5-5C73B543ABE7}" destId="{CB1DDA8D-8A98-4D5B-857A-CB2B09123F4B}" srcOrd="0" destOrd="0" parTransId="{BE521BAD-1146-4276-BF71-D4054022AEF7}" sibTransId="{A868B929-3509-435B-A03B-FD85D22680A4}"/>
    <dgm:cxn modelId="{619A02ED-B511-49A3-B5D6-D08E4BA8D784}" srcId="{FD8E315B-41F3-4976-B9E6-0B5A0A4FD410}" destId="{4FD8A80C-E740-4FAD-A3F5-5C73B543ABE7}" srcOrd="1" destOrd="0" parTransId="{D8E4A22E-FE3D-4A83-89B6-F6908DD16DE6}" sibTransId="{AE96F732-452E-4573-B91F-D4512D3B40D8}"/>
    <dgm:cxn modelId="{A9F2B287-252B-40D2-8BFC-16F4BAC3BC77}" type="presParOf" srcId="{AE37ED2E-27D0-494D-BD4B-916130BD07AE}" destId="{9EE61C7A-0D4A-46F0-8A90-97D1B42037E6}" srcOrd="0" destOrd="0" presId="urn:microsoft.com/office/officeart/2005/8/layout/vList2"/>
    <dgm:cxn modelId="{5D79C1A4-0FFF-451F-B026-0DA841D06286}" type="presParOf" srcId="{AE37ED2E-27D0-494D-BD4B-916130BD07AE}" destId="{8B457B62-72BE-43A5-A22F-A73A961084CF}" srcOrd="1" destOrd="0" presId="urn:microsoft.com/office/officeart/2005/8/layout/vList2"/>
    <dgm:cxn modelId="{C812A599-831C-41B7-9667-F985631831A5}" type="presParOf" srcId="{AE37ED2E-27D0-494D-BD4B-916130BD07AE}" destId="{5861B11C-EB36-4BD9-BF0E-B16046A9BA53}" srcOrd="2" destOrd="0" presId="urn:microsoft.com/office/officeart/2005/8/layout/vList2"/>
    <dgm:cxn modelId="{FA22F658-346B-4F4C-9096-B520ECA06221}" type="presParOf" srcId="{AE37ED2E-27D0-494D-BD4B-916130BD07AE}" destId="{9D758BDD-FB55-4872-AC8F-9298CC9F152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38C655-A241-4EA1-B0EB-AB92930F7595}"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768D6BD0-A126-4FD9-B226-A8166BC57E92}">
      <dgm:prSet/>
      <dgm:spPr/>
      <dgm:t>
        <a:bodyPr/>
        <a:lstStyle/>
        <a:p>
          <a:pPr>
            <a:lnSpc>
              <a:spcPct val="100000"/>
            </a:lnSpc>
            <a:defRPr b="1"/>
          </a:pPr>
          <a:r>
            <a:rPr lang="en-US" baseline="0"/>
            <a:t>Who can use the tool?</a:t>
          </a:r>
          <a:endParaRPr lang="en-US"/>
        </a:p>
      </dgm:t>
    </dgm:pt>
    <dgm:pt modelId="{92985178-EC97-4CAA-8D95-21FB2D0285D1}" type="parTrans" cxnId="{302D7356-E486-40DC-AC30-4AE8BDC2ED0D}">
      <dgm:prSet/>
      <dgm:spPr/>
      <dgm:t>
        <a:bodyPr/>
        <a:lstStyle/>
        <a:p>
          <a:endParaRPr lang="en-US"/>
        </a:p>
      </dgm:t>
    </dgm:pt>
    <dgm:pt modelId="{F6F29336-E816-4A93-9B58-7E0E49A62B64}" type="sibTrans" cxnId="{302D7356-E486-40DC-AC30-4AE8BDC2ED0D}">
      <dgm:prSet/>
      <dgm:spPr/>
      <dgm:t>
        <a:bodyPr/>
        <a:lstStyle/>
        <a:p>
          <a:endParaRPr lang="en-US"/>
        </a:p>
      </dgm:t>
    </dgm:pt>
    <dgm:pt modelId="{3FCBE481-F229-4403-B35A-B99863C68F31}">
      <dgm:prSet/>
      <dgm:spPr/>
      <dgm:t>
        <a:bodyPr/>
        <a:lstStyle/>
        <a:p>
          <a:pPr>
            <a:lnSpc>
              <a:spcPct val="100000"/>
            </a:lnSpc>
          </a:pPr>
          <a:r>
            <a:rPr lang="en-US" dirty="0"/>
            <a:t>Digital journals, archives, libraries, search engines</a:t>
          </a:r>
        </a:p>
      </dgm:t>
    </dgm:pt>
    <dgm:pt modelId="{8AB1A746-38D2-4F72-BBE7-EB91C336607E}" type="parTrans" cxnId="{E0686257-38A5-402B-AC1D-9B4C933758AB}">
      <dgm:prSet/>
      <dgm:spPr/>
      <dgm:t>
        <a:bodyPr/>
        <a:lstStyle/>
        <a:p>
          <a:endParaRPr lang="en-US"/>
        </a:p>
      </dgm:t>
    </dgm:pt>
    <dgm:pt modelId="{CCED89BC-1B50-433F-8C09-EF759524E134}" type="sibTrans" cxnId="{E0686257-38A5-402B-AC1D-9B4C933758AB}">
      <dgm:prSet/>
      <dgm:spPr/>
      <dgm:t>
        <a:bodyPr/>
        <a:lstStyle/>
        <a:p>
          <a:endParaRPr lang="en-US"/>
        </a:p>
      </dgm:t>
    </dgm:pt>
    <dgm:pt modelId="{FA8F4A4E-47FF-4744-8A94-D32C8E22EEAA}">
      <dgm:prSet/>
      <dgm:spPr/>
      <dgm:t>
        <a:bodyPr/>
        <a:lstStyle/>
        <a:p>
          <a:pPr>
            <a:lnSpc>
              <a:spcPct val="100000"/>
            </a:lnSpc>
            <a:defRPr b="1"/>
          </a:pPr>
          <a:r>
            <a:rPr lang="en-US" baseline="0"/>
            <a:t>Who does this benefit?</a:t>
          </a:r>
          <a:endParaRPr lang="en-US"/>
        </a:p>
      </dgm:t>
    </dgm:pt>
    <dgm:pt modelId="{CDED16AA-F390-408E-AF06-721CB95ADBAD}" type="parTrans" cxnId="{1D0676B4-688E-441D-83AB-F33F3681C7E6}">
      <dgm:prSet/>
      <dgm:spPr/>
      <dgm:t>
        <a:bodyPr/>
        <a:lstStyle/>
        <a:p>
          <a:endParaRPr lang="en-US"/>
        </a:p>
      </dgm:t>
    </dgm:pt>
    <dgm:pt modelId="{75324B9F-FA2F-4752-A94F-DE8BC9480513}" type="sibTrans" cxnId="{1D0676B4-688E-441D-83AB-F33F3681C7E6}">
      <dgm:prSet/>
      <dgm:spPr/>
      <dgm:t>
        <a:bodyPr/>
        <a:lstStyle/>
        <a:p>
          <a:endParaRPr lang="en-US"/>
        </a:p>
      </dgm:t>
    </dgm:pt>
    <dgm:pt modelId="{5A2669F1-863E-4A29-BAA1-14105D49E1B2}">
      <dgm:prSet/>
      <dgm:spPr/>
      <dgm:t>
        <a:bodyPr/>
        <a:lstStyle/>
        <a:p>
          <a:pPr>
            <a:lnSpc>
              <a:spcPct val="100000"/>
            </a:lnSpc>
          </a:pPr>
          <a:r>
            <a:rPr lang="en-US"/>
            <a:t>Researchers, students, and librarians</a:t>
          </a:r>
        </a:p>
      </dgm:t>
    </dgm:pt>
    <dgm:pt modelId="{F408D47E-F651-4C9C-8591-055018ED5C48}" type="parTrans" cxnId="{57D2B3BA-C9E4-4B36-A685-08665EE05FA4}">
      <dgm:prSet/>
      <dgm:spPr/>
      <dgm:t>
        <a:bodyPr/>
        <a:lstStyle/>
        <a:p>
          <a:endParaRPr lang="en-US"/>
        </a:p>
      </dgm:t>
    </dgm:pt>
    <dgm:pt modelId="{4314BC01-884E-4BFD-92C2-0A35DE08195D}" type="sibTrans" cxnId="{57D2B3BA-C9E4-4B36-A685-08665EE05FA4}">
      <dgm:prSet/>
      <dgm:spPr/>
      <dgm:t>
        <a:bodyPr/>
        <a:lstStyle/>
        <a:p>
          <a:endParaRPr lang="en-US"/>
        </a:p>
      </dgm:t>
    </dgm:pt>
    <dgm:pt modelId="{8A341B6E-7B4E-4A18-8A95-5C22CB320141}" type="pres">
      <dgm:prSet presAssocID="{2238C655-A241-4EA1-B0EB-AB92930F7595}" presName="root" presStyleCnt="0">
        <dgm:presLayoutVars>
          <dgm:dir/>
          <dgm:resizeHandles val="exact"/>
        </dgm:presLayoutVars>
      </dgm:prSet>
      <dgm:spPr/>
    </dgm:pt>
    <dgm:pt modelId="{0CFBBCAB-08A2-4EA9-8F62-EBEBDF59BFCE}" type="pres">
      <dgm:prSet presAssocID="{768D6BD0-A126-4FD9-B226-A8166BC57E92}" presName="compNode" presStyleCnt="0"/>
      <dgm:spPr/>
    </dgm:pt>
    <dgm:pt modelId="{538B66A6-5C74-45A1-8495-546F41C9708F}" type="pres">
      <dgm:prSet presAssocID="{768D6BD0-A126-4FD9-B226-A8166BC57E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32ECA39E-1A64-43BE-82FC-B15D2DF5EE6F}" type="pres">
      <dgm:prSet presAssocID="{768D6BD0-A126-4FD9-B226-A8166BC57E92}" presName="iconSpace" presStyleCnt="0"/>
      <dgm:spPr/>
    </dgm:pt>
    <dgm:pt modelId="{ACE40650-89F5-4C64-9F69-877AB10FE1BA}" type="pres">
      <dgm:prSet presAssocID="{768D6BD0-A126-4FD9-B226-A8166BC57E92}" presName="parTx" presStyleLbl="revTx" presStyleIdx="0" presStyleCnt="4">
        <dgm:presLayoutVars>
          <dgm:chMax val="0"/>
          <dgm:chPref val="0"/>
        </dgm:presLayoutVars>
      </dgm:prSet>
      <dgm:spPr/>
    </dgm:pt>
    <dgm:pt modelId="{1F12E176-8749-4A37-AF25-B359E0523898}" type="pres">
      <dgm:prSet presAssocID="{768D6BD0-A126-4FD9-B226-A8166BC57E92}" presName="txSpace" presStyleCnt="0"/>
      <dgm:spPr/>
    </dgm:pt>
    <dgm:pt modelId="{181F8710-C0B2-4FCF-ABB6-ECE55CA2B0F5}" type="pres">
      <dgm:prSet presAssocID="{768D6BD0-A126-4FD9-B226-A8166BC57E92}" presName="desTx" presStyleLbl="revTx" presStyleIdx="1" presStyleCnt="4">
        <dgm:presLayoutVars/>
      </dgm:prSet>
      <dgm:spPr/>
    </dgm:pt>
    <dgm:pt modelId="{C826C8E7-E7F7-475B-A1BF-E02394B60904}" type="pres">
      <dgm:prSet presAssocID="{F6F29336-E816-4A93-9B58-7E0E49A62B64}" presName="sibTrans" presStyleCnt="0"/>
      <dgm:spPr/>
    </dgm:pt>
    <dgm:pt modelId="{3D4DFD2D-0305-4E88-A73E-8212C97BDF19}" type="pres">
      <dgm:prSet presAssocID="{FA8F4A4E-47FF-4744-8A94-D32C8E22EEAA}" presName="compNode" presStyleCnt="0"/>
      <dgm:spPr/>
    </dgm:pt>
    <dgm:pt modelId="{09E7F144-4848-46BB-9D98-15373B74192C}" type="pres">
      <dgm:prSet presAssocID="{FA8F4A4E-47FF-4744-8A94-D32C8E22EE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aduation Cap"/>
        </a:ext>
      </dgm:extLst>
    </dgm:pt>
    <dgm:pt modelId="{C1272DB5-28D4-427F-9092-7B2DE85768B8}" type="pres">
      <dgm:prSet presAssocID="{FA8F4A4E-47FF-4744-8A94-D32C8E22EEAA}" presName="iconSpace" presStyleCnt="0"/>
      <dgm:spPr/>
    </dgm:pt>
    <dgm:pt modelId="{54B28510-6927-42A6-85EF-936E458021BA}" type="pres">
      <dgm:prSet presAssocID="{FA8F4A4E-47FF-4744-8A94-D32C8E22EEAA}" presName="parTx" presStyleLbl="revTx" presStyleIdx="2" presStyleCnt="4">
        <dgm:presLayoutVars>
          <dgm:chMax val="0"/>
          <dgm:chPref val="0"/>
        </dgm:presLayoutVars>
      </dgm:prSet>
      <dgm:spPr/>
    </dgm:pt>
    <dgm:pt modelId="{B233AA42-B27F-4C96-873D-96F4744D3F14}" type="pres">
      <dgm:prSet presAssocID="{FA8F4A4E-47FF-4744-8A94-D32C8E22EEAA}" presName="txSpace" presStyleCnt="0"/>
      <dgm:spPr/>
    </dgm:pt>
    <dgm:pt modelId="{B8CBEF74-926D-483D-8B03-6D3C05C72F81}" type="pres">
      <dgm:prSet presAssocID="{FA8F4A4E-47FF-4744-8A94-D32C8E22EEAA}" presName="desTx" presStyleLbl="revTx" presStyleIdx="3" presStyleCnt="4">
        <dgm:presLayoutVars/>
      </dgm:prSet>
      <dgm:spPr/>
    </dgm:pt>
  </dgm:ptLst>
  <dgm:cxnLst>
    <dgm:cxn modelId="{DE7BEE10-7382-4F35-9FCE-3CD355674C8A}" type="presOf" srcId="{3FCBE481-F229-4403-B35A-B99863C68F31}" destId="{181F8710-C0B2-4FCF-ABB6-ECE55CA2B0F5}" srcOrd="0" destOrd="0" presId="urn:microsoft.com/office/officeart/2018/5/layout/CenteredIconLabelDescriptionList"/>
    <dgm:cxn modelId="{302D7356-E486-40DC-AC30-4AE8BDC2ED0D}" srcId="{2238C655-A241-4EA1-B0EB-AB92930F7595}" destId="{768D6BD0-A126-4FD9-B226-A8166BC57E92}" srcOrd="0" destOrd="0" parTransId="{92985178-EC97-4CAA-8D95-21FB2D0285D1}" sibTransId="{F6F29336-E816-4A93-9B58-7E0E49A62B64}"/>
    <dgm:cxn modelId="{E0686257-38A5-402B-AC1D-9B4C933758AB}" srcId="{768D6BD0-A126-4FD9-B226-A8166BC57E92}" destId="{3FCBE481-F229-4403-B35A-B99863C68F31}" srcOrd="0" destOrd="0" parTransId="{8AB1A746-38D2-4F72-BBE7-EB91C336607E}" sibTransId="{CCED89BC-1B50-433F-8C09-EF759524E134}"/>
    <dgm:cxn modelId="{6AF00E88-D079-4151-851B-0A1B63445DEB}" type="presOf" srcId="{2238C655-A241-4EA1-B0EB-AB92930F7595}" destId="{8A341B6E-7B4E-4A18-8A95-5C22CB320141}" srcOrd="0" destOrd="0" presId="urn:microsoft.com/office/officeart/2018/5/layout/CenteredIconLabelDescriptionList"/>
    <dgm:cxn modelId="{3B1D6C88-FFBB-4A1F-B4CD-71AD69D6C13C}" type="presOf" srcId="{768D6BD0-A126-4FD9-B226-A8166BC57E92}" destId="{ACE40650-89F5-4C64-9F69-877AB10FE1BA}" srcOrd="0" destOrd="0" presId="urn:microsoft.com/office/officeart/2018/5/layout/CenteredIconLabelDescriptionList"/>
    <dgm:cxn modelId="{1D0676B4-688E-441D-83AB-F33F3681C7E6}" srcId="{2238C655-A241-4EA1-B0EB-AB92930F7595}" destId="{FA8F4A4E-47FF-4744-8A94-D32C8E22EEAA}" srcOrd="1" destOrd="0" parTransId="{CDED16AA-F390-408E-AF06-721CB95ADBAD}" sibTransId="{75324B9F-FA2F-4752-A94F-DE8BC9480513}"/>
    <dgm:cxn modelId="{57D2B3BA-C9E4-4B36-A685-08665EE05FA4}" srcId="{FA8F4A4E-47FF-4744-8A94-D32C8E22EEAA}" destId="{5A2669F1-863E-4A29-BAA1-14105D49E1B2}" srcOrd="0" destOrd="0" parTransId="{F408D47E-F651-4C9C-8591-055018ED5C48}" sibTransId="{4314BC01-884E-4BFD-92C2-0A35DE08195D}"/>
    <dgm:cxn modelId="{3277EFCF-D33A-44F3-9A48-935B33E957E3}" type="presOf" srcId="{FA8F4A4E-47FF-4744-8A94-D32C8E22EEAA}" destId="{54B28510-6927-42A6-85EF-936E458021BA}" srcOrd="0" destOrd="0" presId="urn:microsoft.com/office/officeart/2018/5/layout/CenteredIconLabelDescriptionList"/>
    <dgm:cxn modelId="{ACEDE7E9-4DF9-4C59-9C7B-90E6E3702429}" type="presOf" srcId="{5A2669F1-863E-4A29-BAA1-14105D49E1B2}" destId="{B8CBEF74-926D-483D-8B03-6D3C05C72F81}" srcOrd="0" destOrd="0" presId="urn:microsoft.com/office/officeart/2018/5/layout/CenteredIconLabelDescriptionList"/>
    <dgm:cxn modelId="{8FFEFDA8-4CD9-4FE4-9823-4D2C5CAECB4B}" type="presParOf" srcId="{8A341B6E-7B4E-4A18-8A95-5C22CB320141}" destId="{0CFBBCAB-08A2-4EA9-8F62-EBEBDF59BFCE}" srcOrd="0" destOrd="0" presId="urn:microsoft.com/office/officeart/2018/5/layout/CenteredIconLabelDescriptionList"/>
    <dgm:cxn modelId="{A0ED93FE-F789-4326-9E3E-50AE56F6E72E}" type="presParOf" srcId="{0CFBBCAB-08A2-4EA9-8F62-EBEBDF59BFCE}" destId="{538B66A6-5C74-45A1-8495-546F41C9708F}" srcOrd="0" destOrd="0" presId="urn:microsoft.com/office/officeart/2018/5/layout/CenteredIconLabelDescriptionList"/>
    <dgm:cxn modelId="{0766CB65-3A41-4048-8C30-862DC0C754F7}" type="presParOf" srcId="{0CFBBCAB-08A2-4EA9-8F62-EBEBDF59BFCE}" destId="{32ECA39E-1A64-43BE-82FC-B15D2DF5EE6F}" srcOrd="1" destOrd="0" presId="urn:microsoft.com/office/officeart/2018/5/layout/CenteredIconLabelDescriptionList"/>
    <dgm:cxn modelId="{82BE0B2F-1798-44BB-9BB2-7CD082544072}" type="presParOf" srcId="{0CFBBCAB-08A2-4EA9-8F62-EBEBDF59BFCE}" destId="{ACE40650-89F5-4C64-9F69-877AB10FE1BA}" srcOrd="2" destOrd="0" presId="urn:microsoft.com/office/officeart/2018/5/layout/CenteredIconLabelDescriptionList"/>
    <dgm:cxn modelId="{D38EE597-4569-427B-ADF7-E56AA880DC1D}" type="presParOf" srcId="{0CFBBCAB-08A2-4EA9-8F62-EBEBDF59BFCE}" destId="{1F12E176-8749-4A37-AF25-B359E0523898}" srcOrd="3" destOrd="0" presId="urn:microsoft.com/office/officeart/2018/5/layout/CenteredIconLabelDescriptionList"/>
    <dgm:cxn modelId="{038E692F-43A3-4881-B2F0-868D11FC3BCD}" type="presParOf" srcId="{0CFBBCAB-08A2-4EA9-8F62-EBEBDF59BFCE}" destId="{181F8710-C0B2-4FCF-ABB6-ECE55CA2B0F5}" srcOrd="4" destOrd="0" presId="urn:microsoft.com/office/officeart/2018/5/layout/CenteredIconLabelDescriptionList"/>
    <dgm:cxn modelId="{3EFE73E4-A61F-4515-BE24-50DBFD3F4C14}" type="presParOf" srcId="{8A341B6E-7B4E-4A18-8A95-5C22CB320141}" destId="{C826C8E7-E7F7-475B-A1BF-E02394B60904}" srcOrd="1" destOrd="0" presId="urn:microsoft.com/office/officeart/2018/5/layout/CenteredIconLabelDescriptionList"/>
    <dgm:cxn modelId="{B9048967-FD40-41FB-8C0F-68D862DFE6A6}" type="presParOf" srcId="{8A341B6E-7B4E-4A18-8A95-5C22CB320141}" destId="{3D4DFD2D-0305-4E88-A73E-8212C97BDF19}" srcOrd="2" destOrd="0" presId="urn:microsoft.com/office/officeart/2018/5/layout/CenteredIconLabelDescriptionList"/>
    <dgm:cxn modelId="{F95F0D13-9941-4080-B06A-D0CF11D560E8}" type="presParOf" srcId="{3D4DFD2D-0305-4E88-A73E-8212C97BDF19}" destId="{09E7F144-4848-46BB-9D98-15373B74192C}" srcOrd="0" destOrd="0" presId="urn:microsoft.com/office/officeart/2018/5/layout/CenteredIconLabelDescriptionList"/>
    <dgm:cxn modelId="{86A7B8EC-F339-42D6-9BD8-FB625DE8837E}" type="presParOf" srcId="{3D4DFD2D-0305-4E88-A73E-8212C97BDF19}" destId="{C1272DB5-28D4-427F-9092-7B2DE85768B8}" srcOrd="1" destOrd="0" presId="urn:microsoft.com/office/officeart/2018/5/layout/CenteredIconLabelDescriptionList"/>
    <dgm:cxn modelId="{37E6E680-B2F0-47D9-A61A-C04B84FB7CEF}" type="presParOf" srcId="{3D4DFD2D-0305-4E88-A73E-8212C97BDF19}" destId="{54B28510-6927-42A6-85EF-936E458021BA}" srcOrd="2" destOrd="0" presId="urn:microsoft.com/office/officeart/2018/5/layout/CenteredIconLabelDescriptionList"/>
    <dgm:cxn modelId="{0F60DFDD-1841-41EB-8778-9DF8DF6F3C15}" type="presParOf" srcId="{3D4DFD2D-0305-4E88-A73E-8212C97BDF19}" destId="{B233AA42-B27F-4C96-873D-96F4744D3F14}" srcOrd="3" destOrd="0" presId="urn:microsoft.com/office/officeart/2018/5/layout/CenteredIconLabelDescriptionList"/>
    <dgm:cxn modelId="{D916F695-90E4-4973-AA97-FE80EEE42D7E}" type="presParOf" srcId="{3D4DFD2D-0305-4E88-A73E-8212C97BDF19}" destId="{B8CBEF74-926D-483D-8B03-6D3C05C72F8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49053-ABB6-4AC4-86D9-3E29AA79FAEE}"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09405A46-A985-43C3-9DD1-A61F090B85FE}">
      <dgm:prSet/>
      <dgm:spPr>
        <a:ln>
          <a:noFill/>
        </a:ln>
      </dgm:spPr>
      <dgm:t>
        <a:bodyPr/>
        <a:lstStyle/>
        <a:p>
          <a:r>
            <a:rPr lang="en-US" baseline="0" dirty="0"/>
            <a:t>Architectures: bigram bag-of-words and convolutional neural network</a:t>
          </a:r>
          <a:endParaRPr lang="en-US" dirty="0"/>
        </a:p>
      </dgm:t>
    </dgm:pt>
    <dgm:pt modelId="{B0256350-AA88-47D8-8DE6-D949259897EC}" type="parTrans" cxnId="{009C530D-0596-4652-AEA0-5F0056511873}">
      <dgm:prSet/>
      <dgm:spPr/>
      <dgm:t>
        <a:bodyPr/>
        <a:lstStyle/>
        <a:p>
          <a:endParaRPr lang="en-US"/>
        </a:p>
      </dgm:t>
    </dgm:pt>
    <dgm:pt modelId="{424E2FBF-F5FD-4B50-B8AB-8ACF09F24C56}" type="sibTrans" cxnId="{009C530D-0596-4652-AEA0-5F0056511873}">
      <dgm:prSet/>
      <dgm:spPr/>
      <dgm:t>
        <a:bodyPr/>
        <a:lstStyle/>
        <a:p>
          <a:endParaRPr lang="en-US"/>
        </a:p>
      </dgm:t>
    </dgm:pt>
    <dgm:pt modelId="{F035E0A3-0019-4503-A7D5-6CD3FE98B110}">
      <dgm:prSet/>
      <dgm:spPr>
        <a:ln>
          <a:noFill/>
        </a:ln>
      </dgm:spPr>
      <dgm:t>
        <a:bodyPr/>
        <a:lstStyle/>
        <a:p>
          <a:r>
            <a:rPr lang="en-US"/>
            <a:t>Comparable results</a:t>
          </a:r>
        </a:p>
      </dgm:t>
    </dgm:pt>
    <dgm:pt modelId="{CF73ACCB-AA8E-4FE3-8DD4-DF426AD801FA}" type="parTrans" cxnId="{6EF8A595-9AFA-4878-A3C3-5CE311545A2E}">
      <dgm:prSet/>
      <dgm:spPr/>
      <dgm:t>
        <a:bodyPr/>
        <a:lstStyle/>
        <a:p>
          <a:endParaRPr lang="en-US"/>
        </a:p>
      </dgm:t>
    </dgm:pt>
    <dgm:pt modelId="{73A02CF6-E7A6-44B1-9E3C-062C81B9FFF0}" type="sibTrans" cxnId="{6EF8A595-9AFA-4878-A3C3-5CE311545A2E}">
      <dgm:prSet/>
      <dgm:spPr/>
      <dgm:t>
        <a:bodyPr/>
        <a:lstStyle/>
        <a:p>
          <a:endParaRPr lang="en-US"/>
        </a:p>
      </dgm:t>
    </dgm:pt>
    <dgm:pt modelId="{C2CAB900-1E9C-4120-A2F2-271DD42AD230}">
      <dgm:prSet/>
      <dgm:spPr>
        <a:ln>
          <a:noFill/>
        </a:ln>
      </dgm:spPr>
      <dgm:t>
        <a:bodyPr/>
        <a:lstStyle/>
        <a:p>
          <a:r>
            <a:rPr lang="en-US"/>
            <a:t>Slower training times</a:t>
          </a:r>
        </a:p>
      </dgm:t>
    </dgm:pt>
    <dgm:pt modelId="{9C3B284B-2A38-400F-9375-3D0E53D5F692}" type="parTrans" cxnId="{76E943AB-78CC-4238-AA01-43CDD4D84A2A}">
      <dgm:prSet/>
      <dgm:spPr/>
      <dgm:t>
        <a:bodyPr/>
        <a:lstStyle/>
        <a:p>
          <a:endParaRPr lang="en-US"/>
        </a:p>
      </dgm:t>
    </dgm:pt>
    <dgm:pt modelId="{DF645670-8C66-42E5-BF71-A9500ECDB667}" type="sibTrans" cxnId="{76E943AB-78CC-4238-AA01-43CDD4D84A2A}">
      <dgm:prSet/>
      <dgm:spPr/>
      <dgm:t>
        <a:bodyPr/>
        <a:lstStyle/>
        <a:p>
          <a:endParaRPr lang="en-US"/>
        </a:p>
      </dgm:t>
    </dgm:pt>
    <dgm:pt modelId="{02408FBA-F122-419F-98EE-C0A9471BC320}">
      <dgm:prSet/>
      <dgm:spPr>
        <a:ln>
          <a:noFill/>
        </a:ln>
      </dgm:spPr>
      <dgm:t>
        <a:bodyPr/>
        <a:lstStyle/>
        <a:p>
          <a:r>
            <a:rPr lang="en-US" baseline="0"/>
            <a:t>Learning Parameters</a:t>
          </a:r>
          <a:endParaRPr lang="en-US"/>
        </a:p>
      </dgm:t>
    </dgm:pt>
    <dgm:pt modelId="{F70A6D06-D3E8-44D5-A3D6-EF19D7388EC9}" type="parTrans" cxnId="{CE9D3941-1953-42A1-B7B6-9FA6BCD9DB7C}">
      <dgm:prSet/>
      <dgm:spPr/>
      <dgm:t>
        <a:bodyPr/>
        <a:lstStyle/>
        <a:p>
          <a:endParaRPr lang="en-US"/>
        </a:p>
      </dgm:t>
    </dgm:pt>
    <dgm:pt modelId="{9BFF3278-3B54-4BA4-91F8-F98B1415B7EE}" type="sibTrans" cxnId="{CE9D3941-1953-42A1-B7B6-9FA6BCD9DB7C}">
      <dgm:prSet/>
      <dgm:spPr/>
      <dgm:t>
        <a:bodyPr/>
        <a:lstStyle/>
        <a:p>
          <a:endParaRPr lang="en-US"/>
        </a:p>
      </dgm:t>
    </dgm:pt>
    <dgm:pt modelId="{9CA29269-F1F8-4AB5-8683-F91453DA135C}">
      <dgm:prSet/>
      <dgm:spPr>
        <a:ln>
          <a:noFill/>
        </a:ln>
      </dgm:spPr>
      <dgm:t>
        <a:bodyPr/>
        <a:lstStyle/>
        <a:p>
          <a:r>
            <a:rPr lang="en-US"/>
            <a:t>No improvements except when lowering learning rate</a:t>
          </a:r>
        </a:p>
      </dgm:t>
    </dgm:pt>
    <dgm:pt modelId="{7CBE6900-98ED-4576-83C5-C054462EF4A1}" type="parTrans" cxnId="{3AC7FBEC-6B36-4149-BF50-C73DC40B6E07}">
      <dgm:prSet/>
      <dgm:spPr/>
      <dgm:t>
        <a:bodyPr/>
        <a:lstStyle/>
        <a:p>
          <a:endParaRPr lang="en-US"/>
        </a:p>
      </dgm:t>
    </dgm:pt>
    <dgm:pt modelId="{1C01B552-4D5A-467C-9F32-895C9CC27E58}" type="sibTrans" cxnId="{3AC7FBEC-6B36-4149-BF50-C73DC40B6E07}">
      <dgm:prSet/>
      <dgm:spPr/>
      <dgm:t>
        <a:bodyPr/>
        <a:lstStyle/>
        <a:p>
          <a:endParaRPr lang="en-US"/>
        </a:p>
      </dgm:t>
    </dgm:pt>
    <dgm:pt modelId="{0314C88C-50C1-40E3-88E8-9B162D4AC3DF}">
      <dgm:prSet/>
      <dgm:spPr>
        <a:ln>
          <a:noFill/>
        </a:ln>
      </dgm:spPr>
      <dgm:t>
        <a:bodyPr/>
        <a:lstStyle/>
        <a:p>
          <a:r>
            <a:rPr lang="en-US" dirty="0"/>
            <a:t>Thus, has tradeoff of a slow training time</a:t>
          </a:r>
        </a:p>
      </dgm:t>
    </dgm:pt>
    <dgm:pt modelId="{D26D037D-45BC-4F96-9B78-7BBEB62B13DB}" type="parTrans" cxnId="{2A7F4747-51AA-4933-8BFC-EF6FC20E8387}">
      <dgm:prSet/>
      <dgm:spPr/>
      <dgm:t>
        <a:bodyPr/>
        <a:lstStyle/>
        <a:p>
          <a:endParaRPr lang="en-US"/>
        </a:p>
      </dgm:t>
    </dgm:pt>
    <dgm:pt modelId="{99B8FEA6-26A7-48E3-953D-0343FE5E2F84}" type="sibTrans" cxnId="{2A7F4747-51AA-4933-8BFC-EF6FC20E8387}">
      <dgm:prSet/>
      <dgm:spPr/>
      <dgm:t>
        <a:bodyPr/>
        <a:lstStyle/>
        <a:p>
          <a:endParaRPr lang="en-US"/>
        </a:p>
      </dgm:t>
    </dgm:pt>
    <dgm:pt modelId="{94453F51-D11F-4431-811D-5ED52B526527}">
      <dgm:prSet/>
      <dgm:spPr>
        <a:ln>
          <a:noFill/>
        </a:ln>
      </dgm:spPr>
      <dgm:t>
        <a:bodyPr/>
        <a:lstStyle/>
        <a:p>
          <a:r>
            <a:rPr lang="en-US" baseline="0" dirty="0"/>
            <a:t>Scorer</a:t>
          </a:r>
          <a:endParaRPr lang="en-US" dirty="0"/>
        </a:p>
      </dgm:t>
    </dgm:pt>
    <dgm:pt modelId="{C2F49129-8978-4AAE-BE51-8ADBAB4022C3}" type="parTrans" cxnId="{AFB5BC36-3E28-49C9-8008-BEBA36735960}">
      <dgm:prSet/>
      <dgm:spPr/>
      <dgm:t>
        <a:bodyPr/>
        <a:lstStyle/>
        <a:p>
          <a:endParaRPr lang="en-US"/>
        </a:p>
      </dgm:t>
    </dgm:pt>
    <dgm:pt modelId="{65E90F3D-1A17-49A7-87C6-55B1EBACCAAB}" type="sibTrans" cxnId="{AFB5BC36-3E28-49C9-8008-BEBA36735960}">
      <dgm:prSet/>
      <dgm:spPr/>
      <dgm:t>
        <a:bodyPr/>
        <a:lstStyle/>
        <a:p>
          <a:endParaRPr lang="en-US"/>
        </a:p>
      </dgm:t>
    </dgm:pt>
    <dgm:pt modelId="{98EAF646-4F2C-479A-BEA2-7CD1978DCA43}">
      <dgm:prSet/>
      <dgm:spPr>
        <a:ln>
          <a:noFill/>
        </a:ln>
      </dgm:spPr>
      <dgm:t>
        <a:bodyPr/>
        <a:lstStyle/>
        <a:p>
          <a:r>
            <a:rPr lang="en-US" dirty="0"/>
            <a:t>Threshold of 0.4, 0.45, or 0.5</a:t>
          </a:r>
        </a:p>
      </dgm:t>
    </dgm:pt>
    <dgm:pt modelId="{1B9333C7-7E6B-4D3E-8A84-1974F5D4B4D1}" type="parTrans" cxnId="{869F5536-48A2-4B7C-9007-D8B141C96914}">
      <dgm:prSet/>
      <dgm:spPr/>
      <dgm:t>
        <a:bodyPr/>
        <a:lstStyle/>
        <a:p>
          <a:endParaRPr lang="en-US"/>
        </a:p>
      </dgm:t>
    </dgm:pt>
    <dgm:pt modelId="{C4ADADC7-C73D-467E-9DC6-E497017D8E26}" type="sibTrans" cxnId="{869F5536-48A2-4B7C-9007-D8B141C96914}">
      <dgm:prSet/>
      <dgm:spPr/>
      <dgm:t>
        <a:bodyPr/>
        <a:lstStyle/>
        <a:p>
          <a:endParaRPr lang="en-US"/>
        </a:p>
      </dgm:t>
    </dgm:pt>
    <dgm:pt modelId="{1A4B7350-CFAC-422E-ADD0-7C5F425C7161}">
      <dgm:prSet/>
      <dgm:spPr>
        <a:ln>
          <a:noFill/>
        </a:ln>
      </dgm:spPr>
      <dgm:t>
        <a:bodyPr/>
        <a:lstStyle/>
        <a:p>
          <a:r>
            <a:rPr lang="en-US" dirty="0"/>
            <a:t>Precision and recall tradeoff</a:t>
          </a:r>
        </a:p>
      </dgm:t>
    </dgm:pt>
    <dgm:pt modelId="{87DC7716-AFBB-4D5E-B703-54980668F58C}" type="parTrans" cxnId="{C6E7F702-7D3A-4C5C-A63C-6D6093375570}">
      <dgm:prSet/>
      <dgm:spPr/>
      <dgm:t>
        <a:bodyPr/>
        <a:lstStyle/>
        <a:p>
          <a:endParaRPr lang="en-US"/>
        </a:p>
      </dgm:t>
    </dgm:pt>
    <dgm:pt modelId="{7B24A2EC-C88C-46A8-A34D-138EE0D177CD}" type="sibTrans" cxnId="{C6E7F702-7D3A-4C5C-A63C-6D6093375570}">
      <dgm:prSet/>
      <dgm:spPr/>
      <dgm:t>
        <a:bodyPr/>
        <a:lstStyle/>
        <a:p>
          <a:endParaRPr lang="en-US"/>
        </a:p>
      </dgm:t>
    </dgm:pt>
    <dgm:pt modelId="{08223032-3FF0-40E3-86FA-E1D437D8372D}">
      <dgm:prSet/>
      <dgm:spPr>
        <a:ln>
          <a:noFill/>
        </a:ln>
      </dgm:spPr>
      <dgm:t>
        <a:bodyPr/>
        <a:lstStyle/>
        <a:p>
          <a:r>
            <a:rPr lang="en-US" dirty="0"/>
            <a:t>No minimum one category returned</a:t>
          </a:r>
        </a:p>
      </dgm:t>
    </dgm:pt>
    <dgm:pt modelId="{1A4F9238-A55B-4F9D-8B9A-0361A4BB1B7C}" type="parTrans" cxnId="{DB298C70-A042-40A1-B636-F410677CC9E1}">
      <dgm:prSet/>
      <dgm:spPr/>
      <dgm:t>
        <a:bodyPr/>
        <a:lstStyle/>
        <a:p>
          <a:endParaRPr lang="en-US"/>
        </a:p>
      </dgm:t>
    </dgm:pt>
    <dgm:pt modelId="{C61D1E75-7B53-4591-BFA2-9618011E1CE2}" type="sibTrans" cxnId="{DB298C70-A042-40A1-B636-F410677CC9E1}">
      <dgm:prSet/>
      <dgm:spPr/>
      <dgm:t>
        <a:bodyPr/>
        <a:lstStyle/>
        <a:p>
          <a:endParaRPr lang="en-US"/>
        </a:p>
      </dgm:t>
    </dgm:pt>
    <dgm:pt modelId="{91360CA8-1378-4475-BC2D-7FECF9D27736}">
      <dgm:prSet/>
      <dgm:spPr>
        <a:ln>
          <a:noFill/>
        </a:ln>
      </dgm:spPr>
      <dgm:t>
        <a:bodyPr/>
        <a:lstStyle/>
        <a:p>
          <a:r>
            <a:rPr lang="en-US" dirty="0"/>
            <a:t>Weak predictions return nothing</a:t>
          </a:r>
        </a:p>
      </dgm:t>
    </dgm:pt>
    <dgm:pt modelId="{F4A580D5-4541-4761-A48D-81268F657589}" type="parTrans" cxnId="{527FE116-A4DA-4E8C-8903-7AC6AAF1AACE}">
      <dgm:prSet/>
      <dgm:spPr/>
      <dgm:t>
        <a:bodyPr/>
        <a:lstStyle/>
        <a:p>
          <a:endParaRPr lang="en-US"/>
        </a:p>
      </dgm:t>
    </dgm:pt>
    <dgm:pt modelId="{D5479243-6CF8-4405-B1AC-6E83619FA6D8}" type="sibTrans" cxnId="{527FE116-A4DA-4E8C-8903-7AC6AAF1AACE}">
      <dgm:prSet/>
      <dgm:spPr/>
      <dgm:t>
        <a:bodyPr/>
        <a:lstStyle/>
        <a:p>
          <a:endParaRPr lang="en-US"/>
        </a:p>
      </dgm:t>
    </dgm:pt>
    <dgm:pt modelId="{024BBEE0-B13C-45BC-881E-2F4877E907CC}" type="pres">
      <dgm:prSet presAssocID="{3C449053-ABB6-4AC4-86D9-3E29AA79FAEE}" presName="linear" presStyleCnt="0">
        <dgm:presLayoutVars>
          <dgm:dir/>
          <dgm:resizeHandles val="exact"/>
        </dgm:presLayoutVars>
      </dgm:prSet>
      <dgm:spPr/>
    </dgm:pt>
    <dgm:pt modelId="{87B4C3D6-9ECF-4F57-953C-FD613793768D}" type="pres">
      <dgm:prSet presAssocID="{09405A46-A985-43C3-9DD1-A61F090B85FE}" presName="comp" presStyleCnt="0"/>
      <dgm:spPr/>
    </dgm:pt>
    <dgm:pt modelId="{F84E9948-C442-4ABF-B308-0E35C03A4EA8}" type="pres">
      <dgm:prSet presAssocID="{09405A46-A985-43C3-9DD1-A61F090B85FE}" presName="box" presStyleLbl="node1" presStyleIdx="0" presStyleCnt="3"/>
      <dgm:spPr>
        <a:prstGeom prst="rect">
          <a:avLst/>
        </a:prstGeom>
      </dgm:spPr>
    </dgm:pt>
    <dgm:pt modelId="{EC4F81DA-F0DC-4F7D-8523-BF3A2C8410DB}" type="pres">
      <dgm:prSet presAssocID="{09405A46-A985-43C3-9DD1-A61F090B85FE}"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5000" r="-5000"/>
          </a:stretch>
        </a:blipFill>
        <a:ln>
          <a:noFill/>
        </a:ln>
      </dgm:spPr>
      <dgm:extLst>
        <a:ext uri="{E40237B7-FDA0-4F09-8148-C483321AD2D9}">
          <dgm14:cNvPr xmlns:dgm14="http://schemas.microsoft.com/office/drawing/2010/diagram" id="0" name="" descr="Network diagram with solid fill"/>
        </a:ext>
      </dgm:extLst>
    </dgm:pt>
    <dgm:pt modelId="{33F1C9FA-47E2-4B34-BBFA-C6A7DC7C05E5}" type="pres">
      <dgm:prSet presAssocID="{09405A46-A985-43C3-9DD1-A61F090B85FE}" presName="text" presStyleLbl="node1" presStyleIdx="0" presStyleCnt="3">
        <dgm:presLayoutVars>
          <dgm:bulletEnabled val="1"/>
        </dgm:presLayoutVars>
      </dgm:prSet>
      <dgm:spPr/>
    </dgm:pt>
    <dgm:pt modelId="{427DBE5B-D132-473F-9B70-8E86A3811EFD}" type="pres">
      <dgm:prSet presAssocID="{424E2FBF-F5FD-4B50-B8AB-8ACF09F24C56}" presName="spacer" presStyleCnt="0"/>
      <dgm:spPr/>
    </dgm:pt>
    <dgm:pt modelId="{3B6E8F1A-66F2-4FEE-93BC-C08D91172F84}" type="pres">
      <dgm:prSet presAssocID="{02408FBA-F122-419F-98EE-C0A9471BC320}" presName="comp" presStyleCnt="0"/>
      <dgm:spPr/>
    </dgm:pt>
    <dgm:pt modelId="{5A142D39-1183-4141-94E4-2B91B6DA106A}" type="pres">
      <dgm:prSet presAssocID="{02408FBA-F122-419F-98EE-C0A9471BC320}" presName="box" presStyleLbl="node1" presStyleIdx="1" presStyleCnt="3"/>
      <dgm:spPr>
        <a:prstGeom prst="rect">
          <a:avLst/>
        </a:prstGeom>
      </dgm:spPr>
    </dgm:pt>
    <dgm:pt modelId="{BEE7A385-3C5C-44FE-B543-C5A2D75C536C}" type="pres">
      <dgm:prSet presAssocID="{02408FBA-F122-419F-98EE-C0A9471BC320}"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5000" r="-5000"/>
          </a:stretch>
        </a:blipFill>
        <a:ln>
          <a:noFill/>
        </a:ln>
      </dgm:spPr>
      <dgm:extLst>
        <a:ext uri="{E40237B7-FDA0-4F09-8148-C483321AD2D9}">
          <dgm14:cNvPr xmlns:dgm14="http://schemas.microsoft.com/office/drawing/2010/diagram" id="0" name="" descr="Brain with solid fill"/>
        </a:ext>
      </dgm:extLst>
    </dgm:pt>
    <dgm:pt modelId="{EB3DA479-13F2-47BD-97BD-28319BC8ACE6}" type="pres">
      <dgm:prSet presAssocID="{02408FBA-F122-419F-98EE-C0A9471BC320}" presName="text" presStyleLbl="node1" presStyleIdx="1" presStyleCnt="3">
        <dgm:presLayoutVars>
          <dgm:bulletEnabled val="1"/>
        </dgm:presLayoutVars>
      </dgm:prSet>
      <dgm:spPr/>
    </dgm:pt>
    <dgm:pt modelId="{B61E524D-612A-4ABD-900D-D302AFA3077E}" type="pres">
      <dgm:prSet presAssocID="{9BFF3278-3B54-4BA4-91F8-F98B1415B7EE}" presName="spacer" presStyleCnt="0"/>
      <dgm:spPr/>
    </dgm:pt>
    <dgm:pt modelId="{06CDBFC9-4D77-4151-82DA-C9D9D06DB32E}" type="pres">
      <dgm:prSet presAssocID="{94453F51-D11F-4431-811D-5ED52B526527}" presName="comp" presStyleCnt="0"/>
      <dgm:spPr/>
    </dgm:pt>
    <dgm:pt modelId="{F38395F6-E04C-4808-B416-765A6FD8E8DE}" type="pres">
      <dgm:prSet presAssocID="{94453F51-D11F-4431-811D-5ED52B526527}" presName="box" presStyleLbl="node1" presStyleIdx="2" presStyleCnt="3"/>
      <dgm:spPr>
        <a:prstGeom prst="rect">
          <a:avLst/>
        </a:prstGeom>
      </dgm:spPr>
    </dgm:pt>
    <dgm:pt modelId="{35BB6CB6-2CE0-458E-9212-DA83DB298CA1}" type="pres">
      <dgm:prSet presAssocID="{94453F51-D11F-4431-811D-5ED52B526527}"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5000" r="-5000"/>
          </a:stretch>
        </a:blipFill>
        <a:ln>
          <a:noFill/>
        </a:ln>
      </dgm:spPr>
      <dgm:extLst>
        <a:ext uri="{E40237B7-FDA0-4F09-8148-C483321AD2D9}">
          <dgm14:cNvPr xmlns:dgm14="http://schemas.microsoft.com/office/drawing/2010/diagram" id="0" name="" descr="Rating with solid fill"/>
        </a:ext>
      </dgm:extLst>
    </dgm:pt>
    <dgm:pt modelId="{64ABE518-968D-4D7E-AC77-B05629E9AB41}" type="pres">
      <dgm:prSet presAssocID="{94453F51-D11F-4431-811D-5ED52B526527}" presName="text" presStyleLbl="node1" presStyleIdx="2" presStyleCnt="3">
        <dgm:presLayoutVars>
          <dgm:bulletEnabled val="1"/>
        </dgm:presLayoutVars>
      </dgm:prSet>
      <dgm:spPr/>
    </dgm:pt>
  </dgm:ptLst>
  <dgm:cxnLst>
    <dgm:cxn modelId="{C6E7F702-7D3A-4C5C-A63C-6D6093375570}" srcId="{98EAF646-4F2C-479A-BEA2-7CD1978DCA43}" destId="{1A4B7350-CFAC-422E-ADD0-7C5F425C7161}" srcOrd="0" destOrd="0" parTransId="{87DC7716-AFBB-4D5E-B703-54980668F58C}" sibTransId="{7B24A2EC-C88C-46A8-A34D-138EE0D177CD}"/>
    <dgm:cxn modelId="{5E46C408-0D61-4768-B2DA-EC5AB07F5D51}" type="presOf" srcId="{1A4B7350-CFAC-422E-ADD0-7C5F425C7161}" destId="{64ABE518-968D-4D7E-AC77-B05629E9AB41}" srcOrd="1" destOrd="2" presId="urn:microsoft.com/office/officeart/2005/8/layout/vList4"/>
    <dgm:cxn modelId="{009C530D-0596-4652-AEA0-5F0056511873}" srcId="{3C449053-ABB6-4AC4-86D9-3E29AA79FAEE}" destId="{09405A46-A985-43C3-9DD1-A61F090B85FE}" srcOrd="0" destOrd="0" parTransId="{B0256350-AA88-47D8-8DE6-D949259897EC}" sibTransId="{424E2FBF-F5FD-4B50-B8AB-8ACF09F24C56}"/>
    <dgm:cxn modelId="{86CA8D14-627F-4B48-9D9A-EE3C8AB63C0A}" type="presOf" srcId="{C2CAB900-1E9C-4120-A2F2-271DD42AD230}" destId="{33F1C9FA-47E2-4B34-BBFA-C6A7DC7C05E5}" srcOrd="1" destOrd="2" presId="urn:microsoft.com/office/officeart/2005/8/layout/vList4"/>
    <dgm:cxn modelId="{527FE116-A4DA-4E8C-8903-7AC6AAF1AACE}" srcId="{08223032-3FF0-40E3-86FA-E1D437D8372D}" destId="{91360CA8-1378-4475-BC2D-7FECF9D27736}" srcOrd="0" destOrd="0" parTransId="{F4A580D5-4541-4761-A48D-81268F657589}" sibTransId="{D5479243-6CF8-4405-B1AC-6E83619FA6D8}"/>
    <dgm:cxn modelId="{0EA4B81B-3CA0-409C-BA3B-E9E3959A5EF5}" type="presOf" srcId="{02408FBA-F122-419F-98EE-C0A9471BC320}" destId="{5A142D39-1183-4141-94E4-2B91B6DA106A}" srcOrd="0" destOrd="0" presId="urn:microsoft.com/office/officeart/2005/8/layout/vList4"/>
    <dgm:cxn modelId="{23CADA20-0DF1-4401-8788-139B8FD7DA50}" type="presOf" srcId="{0314C88C-50C1-40E3-88E8-9B162D4AC3DF}" destId="{5A142D39-1183-4141-94E4-2B91B6DA106A}" srcOrd="0" destOrd="2" presId="urn:microsoft.com/office/officeart/2005/8/layout/vList4"/>
    <dgm:cxn modelId="{0DCEC924-E98A-4CC3-8379-7CF59C6A1953}" type="presOf" srcId="{94453F51-D11F-4431-811D-5ED52B526527}" destId="{64ABE518-968D-4D7E-AC77-B05629E9AB41}" srcOrd="1" destOrd="0" presId="urn:microsoft.com/office/officeart/2005/8/layout/vList4"/>
    <dgm:cxn modelId="{4B23242A-7950-4EC7-913D-8414BBFE18AD}" type="presOf" srcId="{08223032-3FF0-40E3-86FA-E1D437D8372D}" destId="{F38395F6-E04C-4808-B416-765A6FD8E8DE}" srcOrd="0" destOrd="3" presId="urn:microsoft.com/office/officeart/2005/8/layout/vList4"/>
    <dgm:cxn modelId="{869F5536-48A2-4B7C-9007-D8B141C96914}" srcId="{94453F51-D11F-4431-811D-5ED52B526527}" destId="{98EAF646-4F2C-479A-BEA2-7CD1978DCA43}" srcOrd="0" destOrd="0" parTransId="{1B9333C7-7E6B-4D3E-8A84-1974F5D4B4D1}" sibTransId="{C4ADADC7-C73D-467E-9DC6-E497017D8E26}"/>
    <dgm:cxn modelId="{AFB5BC36-3E28-49C9-8008-BEBA36735960}" srcId="{3C449053-ABB6-4AC4-86D9-3E29AA79FAEE}" destId="{94453F51-D11F-4431-811D-5ED52B526527}" srcOrd="2" destOrd="0" parTransId="{C2F49129-8978-4AAE-BE51-8ADBAB4022C3}" sibTransId="{65E90F3D-1A17-49A7-87C6-55B1EBACCAAB}"/>
    <dgm:cxn modelId="{C3635B40-AC52-456F-B7F9-B9701761463A}" type="presOf" srcId="{09405A46-A985-43C3-9DD1-A61F090B85FE}" destId="{33F1C9FA-47E2-4B34-BBFA-C6A7DC7C05E5}" srcOrd="1" destOrd="0" presId="urn:microsoft.com/office/officeart/2005/8/layout/vList4"/>
    <dgm:cxn modelId="{CE9D3941-1953-42A1-B7B6-9FA6BCD9DB7C}" srcId="{3C449053-ABB6-4AC4-86D9-3E29AA79FAEE}" destId="{02408FBA-F122-419F-98EE-C0A9471BC320}" srcOrd="1" destOrd="0" parTransId="{F70A6D06-D3E8-44D5-A3D6-EF19D7388EC9}" sibTransId="{9BFF3278-3B54-4BA4-91F8-F98B1415B7EE}"/>
    <dgm:cxn modelId="{FB44D066-889B-437A-8F42-93DD075528F2}" type="presOf" srcId="{F035E0A3-0019-4503-A7D5-6CD3FE98B110}" destId="{33F1C9FA-47E2-4B34-BBFA-C6A7DC7C05E5}" srcOrd="1" destOrd="1" presId="urn:microsoft.com/office/officeart/2005/8/layout/vList4"/>
    <dgm:cxn modelId="{2A7F4747-51AA-4933-8BFC-EF6FC20E8387}" srcId="{02408FBA-F122-419F-98EE-C0A9471BC320}" destId="{0314C88C-50C1-40E3-88E8-9B162D4AC3DF}" srcOrd="1" destOrd="0" parTransId="{D26D037D-45BC-4F96-9B78-7BBEB62B13DB}" sibTransId="{99B8FEA6-26A7-48E3-953D-0343FE5E2F84}"/>
    <dgm:cxn modelId="{8CF1016D-F7A6-40E7-98D0-7D3483AAA9BE}" type="presOf" srcId="{F035E0A3-0019-4503-A7D5-6CD3FE98B110}" destId="{F84E9948-C442-4ABF-B308-0E35C03A4EA8}" srcOrd="0" destOrd="1" presId="urn:microsoft.com/office/officeart/2005/8/layout/vList4"/>
    <dgm:cxn modelId="{7092C96E-CE86-41F9-82D5-77DA3E5BDCA8}" type="presOf" srcId="{94453F51-D11F-4431-811D-5ED52B526527}" destId="{F38395F6-E04C-4808-B416-765A6FD8E8DE}" srcOrd="0" destOrd="0" presId="urn:microsoft.com/office/officeart/2005/8/layout/vList4"/>
    <dgm:cxn modelId="{DB298C70-A042-40A1-B636-F410677CC9E1}" srcId="{94453F51-D11F-4431-811D-5ED52B526527}" destId="{08223032-3FF0-40E3-86FA-E1D437D8372D}" srcOrd="1" destOrd="0" parTransId="{1A4F9238-A55B-4F9D-8B9A-0361A4BB1B7C}" sibTransId="{C61D1E75-7B53-4591-BFA2-9618011E1CE2}"/>
    <dgm:cxn modelId="{B8C46571-E128-4CD2-B114-2CCCFA6A996A}" type="presOf" srcId="{3C449053-ABB6-4AC4-86D9-3E29AA79FAEE}" destId="{024BBEE0-B13C-45BC-881E-2F4877E907CC}" srcOrd="0" destOrd="0" presId="urn:microsoft.com/office/officeart/2005/8/layout/vList4"/>
    <dgm:cxn modelId="{CA301853-A51F-4657-BAFE-8A7702687631}" type="presOf" srcId="{C2CAB900-1E9C-4120-A2F2-271DD42AD230}" destId="{F84E9948-C442-4ABF-B308-0E35C03A4EA8}" srcOrd="0" destOrd="2" presId="urn:microsoft.com/office/officeart/2005/8/layout/vList4"/>
    <dgm:cxn modelId="{FC47F782-3C0B-4263-BB67-08C7B3F5C07C}" type="presOf" srcId="{91360CA8-1378-4475-BC2D-7FECF9D27736}" destId="{64ABE518-968D-4D7E-AC77-B05629E9AB41}" srcOrd="1" destOrd="4" presId="urn:microsoft.com/office/officeart/2005/8/layout/vList4"/>
    <dgm:cxn modelId="{062FF786-ADFC-4088-823D-9DF34D0B4E87}" type="presOf" srcId="{98EAF646-4F2C-479A-BEA2-7CD1978DCA43}" destId="{F38395F6-E04C-4808-B416-765A6FD8E8DE}" srcOrd="0" destOrd="1" presId="urn:microsoft.com/office/officeart/2005/8/layout/vList4"/>
    <dgm:cxn modelId="{204D718C-3FF8-44DD-B3E5-A15B5B110B9C}" type="presOf" srcId="{1A4B7350-CFAC-422E-ADD0-7C5F425C7161}" destId="{F38395F6-E04C-4808-B416-765A6FD8E8DE}" srcOrd="0" destOrd="2" presId="urn:microsoft.com/office/officeart/2005/8/layout/vList4"/>
    <dgm:cxn modelId="{6EF8A595-9AFA-4878-A3C3-5CE311545A2E}" srcId="{09405A46-A985-43C3-9DD1-A61F090B85FE}" destId="{F035E0A3-0019-4503-A7D5-6CD3FE98B110}" srcOrd="0" destOrd="0" parTransId="{CF73ACCB-AA8E-4FE3-8DD4-DF426AD801FA}" sibTransId="{73A02CF6-E7A6-44B1-9E3C-062C81B9FFF0}"/>
    <dgm:cxn modelId="{71272598-E6CE-4C21-B3A8-7DFC427362C7}" type="presOf" srcId="{0314C88C-50C1-40E3-88E8-9B162D4AC3DF}" destId="{EB3DA479-13F2-47BD-97BD-28319BC8ACE6}" srcOrd="1" destOrd="2" presId="urn:microsoft.com/office/officeart/2005/8/layout/vList4"/>
    <dgm:cxn modelId="{A1D2249A-86D2-4109-8684-87694E7D35AD}" type="presOf" srcId="{09405A46-A985-43C3-9DD1-A61F090B85FE}" destId="{F84E9948-C442-4ABF-B308-0E35C03A4EA8}" srcOrd="0" destOrd="0" presId="urn:microsoft.com/office/officeart/2005/8/layout/vList4"/>
    <dgm:cxn modelId="{A5CE089C-4763-4BC3-99B5-918F009E9BA0}" type="presOf" srcId="{9CA29269-F1F8-4AB5-8683-F91453DA135C}" destId="{EB3DA479-13F2-47BD-97BD-28319BC8ACE6}" srcOrd="1" destOrd="1" presId="urn:microsoft.com/office/officeart/2005/8/layout/vList4"/>
    <dgm:cxn modelId="{D9F8DDA6-270C-4E51-9A50-985A6DA09590}" type="presOf" srcId="{98EAF646-4F2C-479A-BEA2-7CD1978DCA43}" destId="{64ABE518-968D-4D7E-AC77-B05629E9AB41}" srcOrd="1" destOrd="1" presId="urn:microsoft.com/office/officeart/2005/8/layout/vList4"/>
    <dgm:cxn modelId="{76E943AB-78CC-4238-AA01-43CDD4D84A2A}" srcId="{09405A46-A985-43C3-9DD1-A61F090B85FE}" destId="{C2CAB900-1E9C-4120-A2F2-271DD42AD230}" srcOrd="1" destOrd="0" parTransId="{9C3B284B-2A38-400F-9375-3D0E53D5F692}" sibTransId="{DF645670-8C66-42E5-BF71-A9500ECDB667}"/>
    <dgm:cxn modelId="{F983C6BA-6E0D-4D3B-AE19-DF55638F10B7}" type="presOf" srcId="{08223032-3FF0-40E3-86FA-E1D437D8372D}" destId="{64ABE518-968D-4D7E-AC77-B05629E9AB41}" srcOrd="1" destOrd="3" presId="urn:microsoft.com/office/officeart/2005/8/layout/vList4"/>
    <dgm:cxn modelId="{F63FFFE4-7F20-4A7A-9F30-3ACD2604257F}" type="presOf" srcId="{9CA29269-F1F8-4AB5-8683-F91453DA135C}" destId="{5A142D39-1183-4141-94E4-2B91B6DA106A}" srcOrd="0" destOrd="1" presId="urn:microsoft.com/office/officeart/2005/8/layout/vList4"/>
    <dgm:cxn modelId="{3AC7FBEC-6B36-4149-BF50-C73DC40B6E07}" srcId="{02408FBA-F122-419F-98EE-C0A9471BC320}" destId="{9CA29269-F1F8-4AB5-8683-F91453DA135C}" srcOrd="0" destOrd="0" parTransId="{7CBE6900-98ED-4576-83C5-C054462EF4A1}" sibTransId="{1C01B552-4D5A-467C-9F32-895C9CC27E58}"/>
    <dgm:cxn modelId="{1CDC70EF-9AD5-4274-B32D-0791434CED19}" type="presOf" srcId="{91360CA8-1378-4475-BC2D-7FECF9D27736}" destId="{F38395F6-E04C-4808-B416-765A6FD8E8DE}" srcOrd="0" destOrd="4" presId="urn:microsoft.com/office/officeart/2005/8/layout/vList4"/>
    <dgm:cxn modelId="{72547DF1-4FD8-4548-ADA5-3E3AEA456035}" type="presOf" srcId="{02408FBA-F122-419F-98EE-C0A9471BC320}" destId="{EB3DA479-13F2-47BD-97BD-28319BC8ACE6}" srcOrd="1" destOrd="0" presId="urn:microsoft.com/office/officeart/2005/8/layout/vList4"/>
    <dgm:cxn modelId="{DFD27173-1C22-4648-BFA6-ACB7255DEE2D}" type="presParOf" srcId="{024BBEE0-B13C-45BC-881E-2F4877E907CC}" destId="{87B4C3D6-9ECF-4F57-953C-FD613793768D}" srcOrd="0" destOrd="0" presId="urn:microsoft.com/office/officeart/2005/8/layout/vList4"/>
    <dgm:cxn modelId="{730F8AE6-D75F-4689-A191-95A01AE52A37}" type="presParOf" srcId="{87B4C3D6-9ECF-4F57-953C-FD613793768D}" destId="{F84E9948-C442-4ABF-B308-0E35C03A4EA8}" srcOrd="0" destOrd="0" presId="urn:microsoft.com/office/officeart/2005/8/layout/vList4"/>
    <dgm:cxn modelId="{BE86DF34-9B34-4BA2-8324-590A5DB836A1}" type="presParOf" srcId="{87B4C3D6-9ECF-4F57-953C-FD613793768D}" destId="{EC4F81DA-F0DC-4F7D-8523-BF3A2C8410DB}" srcOrd="1" destOrd="0" presId="urn:microsoft.com/office/officeart/2005/8/layout/vList4"/>
    <dgm:cxn modelId="{ACC35B8A-A7D8-4940-B844-9618FE552892}" type="presParOf" srcId="{87B4C3D6-9ECF-4F57-953C-FD613793768D}" destId="{33F1C9FA-47E2-4B34-BBFA-C6A7DC7C05E5}" srcOrd="2" destOrd="0" presId="urn:microsoft.com/office/officeart/2005/8/layout/vList4"/>
    <dgm:cxn modelId="{59472004-ED3A-49C2-BF13-BB061C7EA45F}" type="presParOf" srcId="{024BBEE0-B13C-45BC-881E-2F4877E907CC}" destId="{427DBE5B-D132-473F-9B70-8E86A3811EFD}" srcOrd="1" destOrd="0" presId="urn:microsoft.com/office/officeart/2005/8/layout/vList4"/>
    <dgm:cxn modelId="{18CC979F-6DFA-4982-B1F9-182CC3733CD8}" type="presParOf" srcId="{024BBEE0-B13C-45BC-881E-2F4877E907CC}" destId="{3B6E8F1A-66F2-4FEE-93BC-C08D91172F84}" srcOrd="2" destOrd="0" presId="urn:microsoft.com/office/officeart/2005/8/layout/vList4"/>
    <dgm:cxn modelId="{DF156396-B801-49E5-AC2D-FA1A8290A935}" type="presParOf" srcId="{3B6E8F1A-66F2-4FEE-93BC-C08D91172F84}" destId="{5A142D39-1183-4141-94E4-2B91B6DA106A}" srcOrd="0" destOrd="0" presId="urn:microsoft.com/office/officeart/2005/8/layout/vList4"/>
    <dgm:cxn modelId="{8DF2BEFF-7D26-4A9E-B00E-8D92815E2280}" type="presParOf" srcId="{3B6E8F1A-66F2-4FEE-93BC-C08D91172F84}" destId="{BEE7A385-3C5C-44FE-B543-C5A2D75C536C}" srcOrd="1" destOrd="0" presId="urn:microsoft.com/office/officeart/2005/8/layout/vList4"/>
    <dgm:cxn modelId="{3C83A64D-DCA3-4955-A68C-0D5B05E2248D}" type="presParOf" srcId="{3B6E8F1A-66F2-4FEE-93BC-C08D91172F84}" destId="{EB3DA479-13F2-47BD-97BD-28319BC8ACE6}" srcOrd="2" destOrd="0" presId="urn:microsoft.com/office/officeart/2005/8/layout/vList4"/>
    <dgm:cxn modelId="{F93B3129-A69A-40F0-9D62-079B5E187DF8}" type="presParOf" srcId="{024BBEE0-B13C-45BC-881E-2F4877E907CC}" destId="{B61E524D-612A-4ABD-900D-D302AFA3077E}" srcOrd="3" destOrd="0" presId="urn:microsoft.com/office/officeart/2005/8/layout/vList4"/>
    <dgm:cxn modelId="{D21E5C4B-7721-44C8-9E84-4CF7A8D7C953}" type="presParOf" srcId="{024BBEE0-B13C-45BC-881E-2F4877E907CC}" destId="{06CDBFC9-4D77-4151-82DA-C9D9D06DB32E}" srcOrd="4" destOrd="0" presId="urn:microsoft.com/office/officeart/2005/8/layout/vList4"/>
    <dgm:cxn modelId="{9264D12E-6F52-4625-B21A-62EEEE921A61}" type="presParOf" srcId="{06CDBFC9-4D77-4151-82DA-C9D9D06DB32E}" destId="{F38395F6-E04C-4808-B416-765A6FD8E8DE}" srcOrd="0" destOrd="0" presId="urn:microsoft.com/office/officeart/2005/8/layout/vList4"/>
    <dgm:cxn modelId="{74EC1BF3-71B0-4879-9D4F-D8FA974D8648}" type="presParOf" srcId="{06CDBFC9-4D77-4151-82DA-C9D9D06DB32E}" destId="{35BB6CB6-2CE0-458E-9212-DA83DB298CA1}" srcOrd="1" destOrd="0" presId="urn:microsoft.com/office/officeart/2005/8/layout/vList4"/>
    <dgm:cxn modelId="{6E2520D6-D937-47FC-834A-D9A1ECCFF9A5}" type="presParOf" srcId="{06CDBFC9-4D77-4151-82DA-C9D9D06DB32E}" destId="{64ABE518-968D-4D7E-AC77-B05629E9AB4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B852A-D486-4C15-8341-B8C8044F212C}"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52595617-4D9A-4CAD-A82C-2391579D61A3}">
      <dgm:prSet/>
      <dgm:spPr>
        <a:ln>
          <a:noFill/>
        </a:ln>
      </dgm:spPr>
      <dgm:t>
        <a:bodyPr/>
        <a:lstStyle/>
        <a:p>
          <a:r>
            <a:rPr lang="en-US" baseline="0" dirty="0"/>
            <a:t>Problem: Category imbalance</a:t>
          </a:r>
          <a:endParaRPr lang="en-US" dirty="0"/>
        </a:p>
      </dgm:t>
    </dgm:pt>
    <dgm:pt modelId="{13BDE481-2C6E-4877-9F98-DF4026D47265}" type="parTrans" cxnId="{6DC6E8BD-3C72-46F7-AA29-357FE693EF33}">
      <dgm:prSet/>
      <dgm:spPr/>
      <dgm:t>
        <a:bodyPr/>
        <a:lstStyle/>
        <a:p>
          <a:endParaRPr lang="en-US"/>
        </a:p>
      </dgm:t>
    </dgm:pt>
    <dgm:pt modelId="{A4C7F198-1624-4C40-9BCE-9F7287012ABE}" type="sibTrans" cxnId="{6DC6E8BD-3C72-46F7-AA29-357FE693EF33}">
      <dgm:prSet/>
      <dgm:spPr/>
      <dgm:t>
        <a:bodyPr/>
        <a:lstStyle/>
        <a:p>
          <a:endParaRPr lang="en-US"/>
        </a:p>
      </dgm:t>
    </dgm:pt>
    <dgm:pt modelId="{5328A661-1D6B-43DE-B8CA-CFEA64241912}">
      <dgm:prSet/>
      <dgm:spPr>
        <a:ln>
          <a:noFill/>
        </a:ln>
      </dgm:spPr>
      <dgm:t>
        <a:bodyPr/>
        <a:lstStyle/>
        <a:p>
          <a:r>
            <a:rPr lang="en-US"/>
            <a:t>Resample datasets: downsample Computer Science, upsample Statistics</a:t>
          </a:r>
        </a:p>
      </dgm:t>
    </dgm:pt>
    <dgm:pt modelId="{77174DBE-6CAF-43D4-8501-77774BB390EA}" type="parTrans" cxnId="{E9235BF5-3E6B-4ED0-B5DF-79E951C6D336}">
      <dgm:prSet/>
      <dgm:spPr/>
      <dgm:t>
        <a:bodyPr/>
        <a:lstStyle/>
        <a:p>
          <a:endParaRPr lang="en-US"/>
        </a:p>
      </dgm:t>
    </dgm:pt>
    <dgm:pt modelId="{5E86B5B9-054E-4626-AF62-D23E65116B4B}" type="sibTrans" cxnId="{E9235BF5-3E6B-4ED0-B5DF-79E951C6D336}">
      <dgm:prSet/>
      <dgm:spPr/>
      <dgm:t>
        <a:bodyPr/>
        <a:lstStyle/>
        <a:p>
          <a:endParaRPr lang="en-US"/>
        </a:p>
      </dgm:t>
    </dgm:pt>
    <dgm:pt modelId="{D51A94FF-D6EA-481B-902C-BB176FA6F90A}">
      <dgm:prSet/>
      <dgm:spPr>
        <a:ln>
          <a:noFill/>
        </a:ln>
      </dgm:spPr>
      <dgm:t>
        <a:bodyPr/>
        <a:lstStyle/>
        <a:p>
          <a:r>
            <a:rPr lang="en-US"/>
            <a:t>Use different categories, thus becoming both an unsupervised and supervised problem</a:t>
          </a:r>
          <a:endParaRPr lang="en-US" dirty="0"/>
        </a:p>
      </dgm:t>
    </dgm:pt>
    <dgm:pt modelId="{EA2019AA-02BC-4AA6-B975-67FDE2BFDF65}" type="parTrans" cxnId="{CD262E0C-3354-4B0D-9B14-12C27BF4D9D0}">
      <dgm:prSet/>
      <dgm:spPr/>
      <dgm:t>
        <a:bodyPr/>
        <a:lstStyle/>
        <a:p>
          <a:endParaRPr lang="en-US"/>
        </a:p>
      </dgm:t>
    </dgm:pt>
    <dgm:pt modelId="{4930B144-2F86-44FA-BD18-DA784D844411}" type="sibTrans" cxnId="{CD262E0C-3354-4B0D-9B14-12C27BF4D9D0}">
      <dgm:prSet/>
      <dgm:spPr/>
      <dgm:t>
        <a:bodyPr/>
        <a:lstStyle/>
        <a:p>
          <a:endParaRPr lang="en-US"/>
        </a:p>
      </dgm:t>
    </dgm:pt>
    <dgm:pt modelId="{61811846-A83C-444A-A749-BC2AF4BB4450}">
      <dgm:prSet/>
      <dgm:spPr>
        <a:ln>
          <a:noFill/>
        </a:ln>
      </dgm:spPr>
      <dgm:t>
        <a:bodyPr/>
        <a:lstStyle/>
        <a:p>
          <a:r>
            <a:rPr lang="en-US" baseline="0" dirty="0"/>
            <a:t>Problem: Scoring</a:t>
          </a:r>
          <a:endParaRPr lang="en-US" dirty="0"/>
        </a:p>
      </dgm:t>
    </dgm:pt>
    <dgm:pt modelId="{4713077A-AFCF-4AEE-A67B-6EE9D1E3035A}" type="parTrans" cxnId="{B8DC5191-9719-4CD0-953F-35AE8460AB2E}">
      <dgm:prSet/>
      <dgm:spPr/>
      <dgm:t>
        <a:bodyPr/>
        <a:lstStyle/>
        <a:p>
          <a:endParaRPr lang="en-US"/>
        </a:p>
      </dgm:t>
    </dgm:pt>
    <dgm:pt modelId="{F21542BD-69D8-45E7-9B7A-DB45848ED00C}" type="sibTrans" cxnId="{B8DC5191-9719-4CD0-953F-35AE8460AB2E}">
      <dgm:prSet/>
      <dgm:spPr/>
      <dgm:t>
        <a:bodyPr/>
        <a:lstStyle/>
        <a:p>
          <a:endParaRPr lang="en-US"/>
        </a:p>
      </dgm:t>
    </dgm:pt>
    <dgm:pt modelId="{5459A8BD-17D6-4385-BF94-C52525CD13B1}">
      <dgm:prSet/>
      <dgm:spPr>
        <a:ln>
          <a:noFill/>
        </a:ln>
      </dgm:spPr>
      <dgm:t>
        <a:bodyPr/>
        <a:lstStyle/>
        <a:p>
          <a:r>
            <a:rPr lang="en-US" dirty="0"/>
            <a:t>Adjust prediction interpretation to be more sophisticated, such as </a:t>
          </a:r>
          <a:r>
            <a:rPr lang="en-US"/>
            <a:t>using present score distribution</a:t>
          </a:r>
          <a:endParaRPr lang="en-US" dirty="0"/>
        </a:p>
      </dgm:t>
    </dgm:pt>
    <dgm:pt modelId="{7FA06353-D136-4910-AAD2-50756A518B0D}" type="parTrans" cxnId="{51BB5A57-649A-4774-B22C-A72018513197}">
      <dgm:prSet/>
      <dgm:spPr/>
      <dgm:t>
        <a:bodyPr/>
        <a:lstStyle/>
        <a:p>
          <a:endParaRPr lang="en-US"/>
        </a:p>
      </dgm:t>
    </dgm:pt>
    <dgm:pt modelId="{94CA9325-4D3F-4F8E-B7C9-52B43778AD86}" type="sibTrans" cxnId="{51BB5A57-649A-4774-B22C-A72018513197}">
      <dgm:prSet/>
      <dgm:spPr/>
      <dgm:t>
        <a:bodyPr/>
        <a:lstStyle/>
        <a:p>
          <a:endParaRPr lang="en-US"/>
        </a:p>
      </dgm:t>
    </dgm:pt>
    <dgm:pt modelId="{4E8B02E4-A76A-4CB7-8BA9-2050753717F4}">
      <dgm:prSet/>
      <dgm:spPr>
        <a:ln>
          <a:noFill/>
        </a:ln>
      </dgm:spPr>
      <dgm:t>
        <a:bodyPr/>
        <a:lstStyle/>
        <a:p>
          <a:r>
            <a:rPr lang="en-US" dirty="0"/>
            <a:t>Convert to a recommendation system problem</a:t>
          </a:r>
        </a:p>
      </dgm:t>
    </dgm:pt>
    <dgm:pt modelId="{25069561-2765-4883-8DBA-B97DBFFF61D2}" type="parTrans" cxnId="{5152A0D4-9797-4FC5-ABEE-BACBE158F272}">
      <dgm:prSet/>
      <dgm:spPr/>
      <dgm:t>
        <a:bodyPr/>
        <a:lstStyle/>
        <a:p>
          <a:endParaRPr lang="en-US"/>
        </a:p>
      </dgm:t>
    </dgm:pt>
    <dgm:pt modelId="{4A0AA6AD-ACC0-4ECF-9E40-D930DC9539F9}" type="sibTrans" cxnId="{5152A0D4-9797-4FC5-ABEE-BACBE158F272}">
      <dgm:prSet/>
      <dgm:spPr/>
      <dgm:t>
        <a:bodyPr/>
        <a:lstStyle/>
        <a:p>
          <a:endParaRPr lang="en-US"/>
        </a:p>
      </dgm:t>
    </dgm:pt>
    <dgm:pt modelId="{3B3D18EC-222B-40CC-8161-CFEAF548E30E}" type="pres">
      <dgm:prSet presAssocID="{E2DB852A-D486-4C15-8341-B8C8044F212C}" presName="linear" presStyleCnt="0">
        <dgm:presLayoutVars>
          <dgm:dir/>
          <dgm:animLvl val="lvl"/>
          <dgm:resizeHandles val="exact"/>
        </dgm:presLayoutVars>
      </dgm:prSet>
      <dgm:spPr/>
    </dgm:pt>
    <dgm:pt modelId="{759C61F5-CBCE-4907-9D30-10D7CBE6AA18}" type="pres">
      <dgm:prSet presAssocID="{52595617-4D9A-4CAD-A82C-2391579D61A3}" presName="parentLin" presStyleCnt="0"/>
      <dgm:spPr/>
    </dgm:pt>
    <dgm:pt modelId="{C9606845-BC17-4156-A53A-FD25D50DD6D1}" type="pres">
      <dgm:prSet presAssocID="{52595617-4D9A-4CAD-A82C-2391579D61A3}" presName="parentLeftMargin" presStyleLbl="node1" presStyleIdx="0" presStyleCnt="2"/>
      <dgm:spPr/>
    </dgm:pt>
    <dgm:pt modelId="{5E636B0E-D6AE-48DA-B882-EE8CE70AF5CB}" type="pres">
      <dgm:prSet presAssocID="{52595617-4D9A-4CAD-A82C-2391579D61A3}" presName="parentText" presStyleLbl="node1" presStyleIdx="0" presStyleCnt="2">
        <dgm:presLayoutVars>
          <dgm:chMax val="0"/>
          <dgm:bulletEnabled val="1"/>
        </dgm:presLayoutVars>
      </dgm:prSet>
      <dgm:spPr>
        <a:prstGeom prst="rect">
          <a:avLst/>
        </a:prstGeom>
      </dgm:spPr>
    </dgm:pt>
    <dgm:pt modelId="{8CA1EBB4-FE3F-418F-924E-797211D57619}" type="pres">
      <dgm:prSet presAssocID="{52595617-4D9A-4CAD-A82C-2391579D61A3}" presName="negativeSpace" presStyleCnt="0"/>
      <dgm:spPr/>
    </dgm:pt>
    <dgm:pt modelId="{8544BF7B-80CE-4922-8CAC-3019ABAA4463}" type="pres">
      <dgm:prSet presAssocID="{52595617-4D9A-4CAD-A82C-2391579D61A3}" presName="childText" presStyleLbl="conFgAcc1" presStyleIdx="0" presStyleCnt="2">
        <dgm:presLayoutVars>
          <dgm:bulletEnabled val="1"/>
        </dgm:presLayoutVars>
      </dgm:prSet>
      <dgm:spPr/>
    </dgm:pt>
    <dgm:pt modelId="{9B7BD4E7-E9EA-432E-8A9B-ABBB33E3EB8C}" type="pres">
      <dgm:prSet presAssocID="{A4C7F198-1624-4C40-9BCE-9F7287012ABE}" presName="spaceBetweenRectangles" presStyleCnt="0"/>
      <dgm:spPr/>
    </dgm:pt>
    <dgm:pt modelId="{7DD941EC-3EE7-46E6-85C9-341298E51758}" type="pres">
      <dgm:prSet presAssocID="{61811846-A83C-444A-A749-BC2AF4BB4450}" presName="parentLin" presStyleCnt="0"/>
      <dgm:spPr/>
    </dgm:pt>
    <dgm:pt modelId="{976F0CA7-70C9-476C-A691-43ED13A0D1F4}" type="pres">
      <dgm:prSet presAssocID="{61811846-A83C-444A-A749-BC2AF4BB4450}" presName="parentLeftMargin" presStyleLbl="node1" presStyleIdx="0" presStyleCnt="2"/>
      <dgm:spPr/>
    </dgm:pt>
    <dgm:pt modelId="{7A0A0428-F541-43AB-8BA4-659481D8224F}" type="pres">
      <dgm:prSet presAssocID="{61811846-A83C-444A-A749-BC2AF4BB4450}" presName="parentText" presStyleLbl="node1" presStyleIdx="1" presStyleCnt="2">
        <dgm:presLayoutVars>
          <dgm:chMax val="0"/>
          <dgm:bulletEnabled val="1"/>
        </dgm:presLayoutVars>
      </dgm:prSet>
      <dgm:spPr>
        <a:prstGeom prst="rect">
          <a:avLst/>
        </a:prstGeom>
      </dgm:spPr>
    </dgm:pt>
    <dgm:pt modelId="{5BAAE964-D663-4902-BA63-D36F09445388}" type="pres">
      <dgm:prSet presAssocID="{61811846-A83C-444A-A749-BC2AF4BB4450}" presName="negativeSpace" presStyleCnt="0"/>
      <dgm:spPr/>
    </dgm:pt>
    <dgm:pt modelId="{11F57969-5C9A-4B4B-B2A5-87CA06804A4E}" type="pres">
      <dgm:prSet presAssocID="{61811846-A83C-444A-A749-BC2AF4BB4450}" presName="childText" presStyleLbl="conFgAcc1" presStyleIdx="1" presStyleCnt="2">
        <dgm:presLayoutVars>
          <dgm:bulletEnabled val="1"/>
        </dgm:presLayoutVars>
      </dgm:prSet>
      <dgm:spPr/>
    </dgm:pt>
  </dgm:ptLst>
  <dgm:cxnLst>
    <dgm:cxn modelId="{CD262E0C-3354-4B0D-9B14-12C27BF4D9D0}" srcId="{52595617-4D9A-4CAD-A82C-2391579D61A3}" destId="{D51A94FF-D6EA-481B-902C-BB176FA6F90A}" srcOrd="1" destOrd="0" parTransId="{EA2019AA-02BC-4AA6-B975-67FDE2BFDF65}" sibTransId="{4930B144-2F86-44FA-BD18-DA784D844411}"/>
    <dgm:cxn modelId="{ECE1AE1A-5CC6-4770-9D6D-B5C376C57C17}" type="presOf" srcId="{61811846-A83C-444A-A749-BC2AF4BB4450}" destId="{976F0CA7-70C9-476C-A691-43ED13A0D1F4}" srcOrd="0" destOrd="0" presId="urn:microsoft.com/office/officeart/2005/8/layout/list1"/>
    <dgm:cxn modelId="{C09ABF40-7D12-4BA8-9D15-482E1C063D13}" type="presOf" srcId="{D51A94FF-D6EA-481B-902C-BB176FA6F90A}" destId="{8544BF7B-80CE-4922-8CAC-3019ABAA4463}" srcOrd="0" destOrd="1" presId="urn:microsoft.com/office/officeart/2005/8/layout/list1"/>
    <dgm:cxn modelId="{D315CE5D-A001-4FF0-98EC-49DEE479595C}" type="presOf" srcId="{61811846-A83C-444A-A749-BC2AF4BB4450}" destId="{7A0A0428-F541-43AB-8BA4-659481D8224F}" srcOrd="1" destOrd="0" presId="urn:microsoft.com/office/officeart/2005/8/layout/list1"/>
    <dgm:cxn modelId="{18DB2650-4103-4569-B1F5-A9343086568F}" type="presOf" srcId="{5459A8BD-17D6-4385-BF94-C52525CD13B1}" destId="{11F57969-5C9A-4B4B-B2A5-87CA06804A4E}" srcOrd="0" destOrd="0" presId="urn:microsoft.com/office/officeart/2005/8/layout/list1"/>
    <dgm:cxn modelId="{51BB5A57-649A-4774-B22C-A72018513197}" srcId="{61811846-A83C-444A-A749-BC2AF4BB4450}" destId="{5459A8BD-17D6-4385-BF94-C52525CD13B1}" srcOrd="0" destOrd="0" parTransId="{7FA06353-D136-4910-AAD2-50756A518B0D}" sibTransId="{94CA9325-4D3F-4F8E-B7C9-52B43778AD86}"/>
    <dgm:cxn modelId="{B8DC5191-9719-4CD0-953F-35AE8460AB2E}" srcId="{E2DB852A-D486-4C15-8341-B8C8044F212C}" destId="{61811846-A83C-444A-A749-BC2AF4BB4450}" srcOrd="1" destOrd="0" parTransId="{4713077A-AFCF-4AEE-A67B-6EE9D1E3035A}" sibTransId="{F21542BD-69D8-45E7-9B7A-DB45848ED00C}"/>
    <dgm:cxn modelId="{0ED8F997-33D0-41D7-9B91-6318BD537AEE}" type="presOf" srcId="{E2DB852A-D486-4C15-8341-B8C8044F212C}" destId="{3B3D18EC-222B-40CC-8161-CFEAF548E30E}" srcOrd="0" destOrd="0" presId="urn:microsoft.com/office/officeart/2005/8/layout/list1"/>
    <dgm:cxn modelId="{6DC6E8BD-3C72-46F7-AA29-357FE693EF33}" srcId="{E2DB852A-D486-4C15-8341-B8C8044F212C}" destId="{52595617-4D9A-4CAD-A82C-2391579D61A3}" srcOrd="0" destOrd="0" parTransId="{13BDE481-2C6E-4877-9F98-DF4026D47265}" sibTransId="{A4C7F198-1624-4C40-9BCE-9F7287012ABE}"/>
    <dgm:cxn modelId="{50247FCA-817C-4486-9F9A-AAE879D68D81}" type="presOf" srcId="{52595617-4D9A-4CAD-A82C-2391579D61A3}" destId="{5E636B0E-D6AE-48DA-B882-EE8CE70AF5CB}" srcOrd="1" destOrd="0" presId="urn:microsoft.com/office/officeart/2005/8/layout/list1"/>
    <dgm:cxn modelId="{5152A0D4-9797-4FC5-ABEE-BACBE158F272}" srcId="{61811846-A83C-444A-A749-BC2AF4BB4450}" destId="{4E8B02E4-A76A-4CB7-8BA9-2050753717F4}" srcOrd="1" destOrd="0" parTransId="{25069561-2765-4883-8DBA-B97DBFFF61D2}" sibTransId="{4A0AA6AD-ACC0-4ECF-9E40-D930DC9539F9}"/>
    <dgm:cxn modelId="{93B697F1-8B5C-4435-BB8A-D2EB558B6058}" type="presOf" srcId="{5328A661-1D6B-43DE-B8CA-CFEA64241912}" destId="{8544BF7B-80CE-4922-8CAC-3019ABAA4463}" srcOrd="0" destOrd="0" presId="urn:microsoft.com/office/officeart/2005/8/layout/list1"/>
    <dgm:cxn modelId="{2AA9DBF4-3BAC-4703-94ED-E419BCAAD2C9}" type="presOf" srcId="{4E8B02E4-A76A-4CB7-8BA9-2050753717F4}" destId="{11F57969-5C9A-4B4B-B2A5-87CA06804A4E}" srcOrd="0" destOrd="1" presId="urn:microsoft.com/office/officeart/2005/8/layout/list1"/>
    <dgm:cxn modelId="{E9235BF5-3E6B-4ED0-B5DF-79E951C6D336}" srcId="{52595617-4D9A-4CAD-A82C-2391579D61A3}" destId="{5328A661-1D6B-43DE-B8CA-CFEA64241912}" srcOrd="0" destOrd="0" parTransId="{77174DBE-6CAF-43D4-8501-77774BB390EA}" sibTransId="{5E86B5B9-054E-4626-AF62-D23E65116B4B}"/>
    <dgm:cxn modelId="{804CC2FD-0D0A-4C29-AE05-EE9C86F546D1}" type="presOf" srcId="{52595617-4D9A-4CAD-A82C-2391579D61A3}" destId="{C9606845-BC17-4156-A53A-FD25D50DD6D1}" srcOrd="0" destOrd="0" presId="urn:microsoft.com/office/officeart/2005/8/layout/list1"/>
    <dgm:cxn modelId="{9752EE73-EF6B-4EF8-8770-AE2EF901F268}" type="presParOf" srcId="{3B3D18EC-222B-40CC-8161-CFEAF548E30E}" destId="{759C61F5-CBCE-4907-9D30-10D7CBE6AA18}" srcOrd="0" destOrd="0" presId="urn:microsoft.com/office/officeart/2005/8/layout/list1"/>
    <dgm:cxn modelId="{5B7E395E-B3AF-411C-9D1C-0C8D9165976A}" type="presParOf" srcId="{759C61F5-CBCE-4907-9D30-10D7CBE6AA18}" destId="{C9606845-BC17-4156-A53A-FD25D50DD6D1}" srcOrd="0" destOrd="0" presId="urn:microsoft.com/office/officeart/2005/8/layout/list1"/>
    <dgm:cxn modelId="{40AD9330-EA9C-461F-9262-6BD8C79BD4D8}" type="presParOf" srcId="{759C61F5-CBCE-4907-9D30-10D7CBE6AA18}" destId="{5E636B0E-D6AE-48DA-B882-EE8CE70AF5CB}" srcOrd="1" destOrd="0" presId="urn:microsoft.com/office/officeart/2005/8/layout/list1"/>
    <dgm:cxn modelId="{400DC237-990C-4DD6-95FB-913CF825FB68}" type="presParOf" srcId="{3B3D18EC-222B-40CC-8161-CFEAF548E30E}" destId="{8CA1EBB4-FE3F-418F-924E-797211D57619}" srcOrd="1" destOrd="0" presId="urn:microsoft.com/office/officeart/2005/8/layout/list1"/>
    <dgm:cxn modelId="{6F489B10-9FF0-44E1-A21C-0551CCEA236F}" type="presParOf" srcId="{3B3D18EC-222B-40CC-8161-CFEAF548E30E}" destId="{8544BF7B-80CE-4922-8CAC-3019ABAA4463}" srcOrd="2" destOrd="0" presId="urn:microsoft.com/office/officeart/2005/8/layout/list1"/>
    <dgm:cxn modelId="{886F83CA-E2E1-43CB-B5E2-E0AAA955A6F8}" type="presParOf" srcId="{3B3D18EC-222B-40CC-8161-CFEAF548E30E}" destId="{9B7BD4E7-E9EA-432E-8A9B-ABBB33E3EB8C}" srcOrd="3" destOrd="0" presId="urn:microsoft.com/office/officeart/2005/8/layout/list1"/>
    <dgm:cxn modelId="{9A209F73-B5C4-443C-BC88-D3CC7F7B6150}" type="presParOf" srcId="{3B3D18EC-222B-40CC-8161-CFEAF548E30E}" destId="{7DD941EC-3EE7-46E6-85C9-341298E51758}" srcOrd="4" destOrd="0" presId="urn:microsoft.com/office/officeart/2005/8/layout/list1"/>
    <dgm:cxn modelId="{F99B0BF0-9529-4327-9CC6-55AFB2F80087}" type="presParOf" srcId="{7DD941EC-3EE7-46E6-85C9-341298E51758}" destId="{976F0CA7-70C9-476C-A691-43ED13A0D1F4}" srcOrd="0" destOrd="0" presId="urn:microsoft.com/office/officeart/2005/8/layout/list1"/>
    <dgm:cxn modelId="{5F6796E6-9DF8-4CB5-B831-A1FAA8DC0B48}" type="presParOf" srcId="{7DD941EC-3EE7-46E6-85C9-341298E51758}" destId="{7A0A0428-F541-43AB-8BA4-659481D8224F}" srcOrd="1" destOrd="0" presId="urn:microsoft.com/office/officeart/2005/8/layout/list1"/>
    <dgm:cxn modelId="{7945C804-B8CE-4C2C-AEFD-1193776FD7CE}" type="presParOf" srcId="{3B3D18EC-222B-40CC-8161-CFEAF548E30E}" destId="{5BAAE964-D663-4902-BA63-D36F09445388}" srcOrd="5" destOrd="0" presId="urn:microsoft.com/office/officeart/2005/8/layout/list1"/>
    <dgm:cxn modelId="{D2C0EF14-A381-4FD4-8AA7-B94AF9E62330}" type="presParOf" srcId="{3B3D18EC-222B-40CC-8161-CFEAF548E30E}" destId="{11F57969-5C9A-4B4B-B2A5-87CA06804A4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61C7A-0D4A-46F0-8A90-97D1B42037E6}">
      <dsp:nvSpPr>
        <dsp:cNvPr id="0" name=""/>
        <dsp:cNvSpPr/>
      </dsp:nvSpPr>
      <dsp:spPr>
        <a:xfrm>
          <a:off x="0" y="70894"/>
          <a:ext cx="6447735" cy="606060"/>
        </a:xfrm>
        <a:prstGeom prst="rect">
          <a:avLst/>
        </a:prstGeom>
        <a:solidFill>
          <a:schemeClr val="bg2">
            <a:lumMod val="50000"/>
          </a:schemeClr>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b="1"/>
          </a:pPr>
          <a:r>
            <a:rPr lang="en-US" sz="2800" kern="1200" baseline="0" dirty="0"/>
            <a:t>Problems</a:t>
          </a:r>
          <a:endParaRPr lang="en-US" sz="2800" kern="1200" dirty="0"/>
        </a:p>
      </dsp:txBody>
      <dsp:txXfrm>
        <a:off x="0" y="70894"/>
        <a:ext cx="6447735" cy="606060"/>
      </dsp:txXfrm>
    </dsp:sp>
    <dsp:sp modelId="{8B457B62-72BE-43A5-A22F-A73A961084CF}">
      <dsp:nvSpPr>
        <dsp:cNvPr id="0" name=""/>
        <dsp:cNvSpPr/>
      </dsp:nvSpPr>
      <dsp:spPr>
        <a:xfrm>
          <a:off x="0" y="676954"/>
          <a:ext cx="6447735" cy="136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7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Sheer volume and increased digitization of articles</a:t>
          </a:r>
        </a:p>
        <a:p>
          <a:pPr marL="228600" lvl="1" indent="-228600" algn="l" defTabSz="977900">
            <a:lnSpc>
              <a:spcPct val="90000"/>
            </a:lnSpc>
            <a:spcBef>
              <a:spcPct val="0"/>
            </a:spcBef>
            <a:spcAft>
              <a:spcPct val="20000"/>
            </a:spcAft>
            <a:buChar char="•"/>
          </a:pPr>
          <a:r>
            <a:rPr lang="en-US" sz="2200" kern="1200" dirty="0"/>
            <a:t>Researchers desire availability and transparent, sophisticated search engines [3]</a:t>
          </a:r>
        </a:p>
      </dsp:txBody>
      <dsp:txXfrm>
        <a:off x="0" y="676954"/>
        <a:ext cx="6447735" cy="1362060"/>
      </dsp:txXfrm>
    </dsp:sp>
    <dsp:sp modelId="{5861B11C-EB36-4BD9-BF0E-B16046A9BA53}">
      <dsp:nvSpPr>
        <dsp:cNvPr id="0" name=""/>
        <dsp:cNvSpPr/>
      </dsp:nvSpPr>
      <dsp:spPr>
        <a:xfrm>
          <a:off x="0" y="2039014"/>
          <a:ext cx="6447735" cy="606060"/>
        </a:xfrm>
        <a:prstGeom prst="rect">
          <a:avLst/>
        </a:prstGeom>
        <a:solidFill>
          <a:schemeClr val="bg2">
            <a:lumMod val="50000"/>
          </a:schemeClr>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b="1"/>
          </a:pPr>
          <a:r>
            <a:rPr lang="en-US" sz="2800" kern="1200" baseline="0" dirty="0"/>
            <a:t>Solution</a:t>
          </a:r>
          <a:endParaRPr lang="en-US" sz="2800" kern="1200" dirty="0"/>
        </a:p>
      </dsp:txBody>
      <dsp:txXfrm>
        <a:off x="0" y="2039014"/>
        <a:ext cx="6447735" cy="606060"/>
      </dsp:txXfrm>
    </dsp:sp>
    <dsp:sp modelId="{9D758BDD-FB55-4872-AC8F-9298CC9F152E}">
      <dsp:nvSpPr>
        <dsp:cNvPr id="0" name=""/>
        <dsp:cNvSpPr/>
      </dsp:nvSpPr>
      <dsp:spPr>
        <a:xfrm>
          <a:off x="0" y="2645074"/>
          <a:ext cx="6447735"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71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(Or at least one part of a solution)</a:t>
          </a:r>
        </a:p>
        <a:p>
          <a:pPr marL="228600" lvl="1" indent="-228600" algn="l" defTabSz="977900">
            <a:lnSpc>
              <a:spcPct val="90000"/>
            </a:lnSpc>
            <a:spcBef>
              <a:spcPct val="0"/>
            </a:spcBef>
            <a:spcAft>
              <a:spcPct val="20000"/>
            </a:spcAft>
            <a:buChar char="•"/>
          </a:pPr>
          <a:r>
            <a:rPr lang="en-US" sz="2200" kern="1200" dirty="0"/>
            <a:t>Automated categorization with at least 70-80% accuracy using titles and abstracts</a:t>
          </a:r>
        </a:p>
      </dsp:txBody>
      <dsp:txXfrm>
        <a:off x="0" y="2645074"/>
        <a:ext cx="6447735" cy="107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B66A6-5C74-45A1-8495-546F41C9708F}">
      <dsp:nvSpPr>
        <dsp:cNvPr id="0" name=""/>
        <dsp:cNvSpPr/>
      </dsp:nvSpPr>
      <dsp:spPr>
        <a:xfrm>
          <a:off x="1286758" y="841902"/>
          <a:ext cx="1382062" cy="1382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40650-89F5-4C64-9F69-877AB10FE1BA}">
      <dsp:nvSpPr>
        <dsp:cNvPr id="0" name=""/>
        <dsp:cNvSpPr/>
      </dsp:nvSpPr>
      <dsp:spPr>
        <a:xfrm>
          <a:off x="3414" y="2338669"/>
          <a:ext cx="394875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baseline="0"/>
            <a:t>Who can use the tool?</a:t>
          </a:r>
          <a:endParaRPr lang="en-US" sz="2600" kern="1200"/>
        </a:p>
      </dsp:txBody>
      <dsp:txXfrm>
        <a:off x="3414" y="2338669"/>
        <a:ext cx="3948750" cy="592312"/>
      </dsp:txXfrm>
    </dsp:sp>
    <dsp:sp modelId="{181F8710-C0B2-4FCF-ABB6-ECE55CA2B0F5}">
      <dsp:nvSpPr>
        <dsp:cNvPr id="0" name=""/>
        <dsp:cNvSpPr/>
      </dsp:nvSpPr>
      <dsp:spPr>
        <a:xfrm>
          <a:off x="3414" y="2984332"/>
          <a:ext cx="3948750" cy="52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Digital journals, archives, libraries, search engines</a:t>
          </a:r>
        </a:p>
      </dsp:txBody>
      <dsp:txXfrm>
        <a:off x="3414" y="2984332"/>
        <a:ext cx="3948750" cy="525101"/>
      </dsp:txXfrm>
    </dsp:sp>
    <dsp:sp modelId="{09E7F144-4848-46BB-9D98-15373B74192C}">
      <dsp:nvSpPr>
        <dsp:cNvPr id="0" name=""/>
        <dsp:cNvSpPr/>
      </dsp:nvSpPr>
      <dsp:spPr>
        <a:xfrm>
          <a:off x="5926539" y="841902"/>
          <a:ext cx="1382062" cy="1382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B28510-6927-42A6-85EF-936E458021BA}">
      <dsp:nvSpPr>
        <dsp:cNvPr id="0" name=""/>
        <dsp:cNvSpPr/>
      </dsp:nvSpPr>
      <dsp:spPr>
        <a:xfrm>
          <a:off x="4643195" y="2338669"/>
          <a:ext cx="394875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b="1"/>
          </a:pPr>
          <a:r>
            <a:rPr lang="en-US" sz="2600" kern="1200" baseline="0"/>
            <a:t>Who does this benefit?</a:t>
          </a:r>
          <a:endParaRPr lang="en-US" sz="2600" kern="1200"/>
        </a:p>
      </dsp:txBody>
      <dsp:txXfrm>
        <a:off x="4643195" y="2338669"/>
        <a:ext cx="3948750" cy="592312"/>
      </dsp:txXfrm>
    </dsp:sp>
    <dsp:sp modelId="{B8CBEF74-926D-483D-8B03-6D3C05C72F81}">
      <dsp:nvSpPr>
        <dsp:cNvPr id="0" name=""/>
        <dsp:cNvSpPr/>
      </dsp:nvSpPr>
      <dsp:spPr>
        <a:xfrm>
          <a:off x="4643195" y="2984332"/>
          <a:ext cx="3948750" cy="52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Researchers, students, and librarians</a:t>
          </a:r>
        </a:p>
      </dsp:txBody>
      <dsp:txXfrm>
        <a:off x="4643195" y="2984332"/>
        <a:ext cx="3948750" cy="525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E9948-C442-4ABF-B308-0E35C03A4EA8}">
      <dsp:nvSpPr>
        <dsp:cNvPr id="0" name=""/>
        <dsp:cNvSpPr/>
      </dsp:nvSpPr>
      <dsp:spPr>
        <a:xfrm>
          <a:off x="0" y="0"/>
          <a:ext cx="5990135" cy="1644391"/>
        </a:xfrm>
        <a:prstGeom prst="rect">
          <a:avLst/>
        </a:prstGeom>
        <a:solidFill>
          <a:schemeClr val="accent1">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Architectures: bigram bag-of-words and convolutional neural network</a:t>
          </a:r>
          <a:endParaRPr lang="en-US" sz="2100" kern="1200" dirty="0"/>
        </a:p>
        <a:p>
          <a:pPr marL="171450" lvl="1" indent="-171450" algn="l" defTabSz="711200">
            <a:lnSpc>
              <a:spcPct val="90000"/>
            </a:lnSpc>
            <a:spcBef>
              <a:spcPct val="0"/>
            </a:spcBef>
            <a:spcAft>
              <a:spcPct val="15000"/>
            </a:spcAft>
            <a:buChar char="•"/>
          </a:pPr>
          <a:r>
            <a:rPr lang="en-US" sz="1600" kern="1200"/>
            <a:t>Comparable results</a:t>
          </a:r>
        </a:p>
        <a:p>
          <a:pPr marL="171450" lvl="1" indent="-171450" algn="l" defTabSz="711200">
            <a:lnSpc>
              <a:spcPct val="90000"/>
            </a:lnSpc>
            <a:spcBef>
              <a:spcPct val="0"/>
            </a:spcBef>
            <a:spcAft>
              <a:spcPct val="15000"/>
            </a:spcAft>
            <a:buChar char="•"/>
          </a:pPr>
          <a:r>
            <a:rPr lang="en-US" sz="1600" kern="1200"/>
            <a:t>Slower training times</a:t>
          </a:r>
        </a:p>
      </dsp:txBody>
      <dsp:txXfrm>
        <a:off x="1362466" y="0"/>
        <a:ext cx="4627669" cy="1644391"/>
      </dsp:txXfrm>
    </dsp:sp>
    <dsp:sp modelId="{EC4F81DA-F0DC-4F7D-8523-BF3A2C8410DB}">
      <dsp:nvSpPr>
        <dsp:cNvPr id="0" name=""/>
        <dsp:cNvSpPr/>
      </dsp:nvSpPr>
      <dsp:spPr>
        <a:xfrm>
          <a:off x="164439" y="164439"/>
          <a:ext cx="1198027" cy="1315513"/>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5000" r="-5000"/>
          </a:stretch>
        </a:blipFill>
        <a:ln w="13970" cap="flat" cmpd="sng" algn="ctr">
          <a:noFill/>
          <a:prstDash val="solid"/>
        </a:ln>
        <a:effectLst/>
      </dsp:spPr>
      <dsp:style>
        <a:lnRef idx="2">
          <a:scrgbClr r="0" g="0" b="0"/>
        </a:lnRef>
        <a:fillRef idx="1">
          <a:scrgbClr r="0" g="0" b="0"/>
        </a:fillRef>
        <a:effectRef idx="0">
          <a:scrgbClr r="0" g="0" b="0"/>
        </a:effectRef>
        <a:fontRef idx="minor"/>
      </dsp:style>
    </dsp:sp>
    <dsp:sp modelId="{5A142D39-1183-4141-94E4-2B91B6DA106A}">
      <dsp:nvSpPr>
        <dsp:cNvPr id="0" name=""/>
        <dsp:cNvSpPr/>
      </dsp:nvSpPr>
      <dsp:spPr>
        <a:xfrm>
          <a:off x="0" y="1808831"/>
          <a:ext cx="5990135" cy="1644391"/>
        </a:xfrm>
        <a:prstGeom prst="rect">
          <a:avLst/>
        </a:prstGeom>
        <a:solidFill>
          <a:schemeClr val="accent1">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Learning Parameters</a:t>
          </a:r>
          <a:endParaRPr lang="en-US" sz="2100" kern="1200"/>
        </a:p>
        <a:p>
          <a:pPr marL="171450" lvl="1" indent="-171450" algn="l" defTabSz="711200">
            <a:lnSpc>
              <a:spcPct val="90000"/>
            </a:lnSpc>
            <a:spcBef>
              <a:spcPct val="0"/>
            </a:spcBef>
            <a:spcAft>
              <a:spcPct val="15000"/>
            </a:spcAft>
            <a:buChar char="•"/>
          </a:pPr>
          <a:r>
            <a:rPr lang="en-US" sz="1600" kern="1200"/>
            <a:t>No improvements except when lowering learning rate</a:t>
          </a:r>
        </a:p>
        <a:p>
          <a:pPr marL="171450" lvl="1" indent="-171450" algn="l" defTabSz="711200">
            <a:lnSpc>
              <a:spcPct val="90000"/>
            </a:lnSpc>
            <a:spcBef>
              <a:spcPct val="0"/>
            </a:spcBef>
            <a:spcAft>
              <a:spcPct val="15000"/>
            </a:spcAft>
            <a:buChar char="•"/>
          </a:pPr>
          <a:r>
            <a:rPr lang="en-US" sz="1600" kern="1200" dirty="0"/>
            <a:t>Thus, has tradeoff of a slow training time</a:t>
          </a:r>
        </a:p>
      </dsp:txBody>
      <dsp:txXfrm>
        <a:off x="1362466" y="1808831"/>
        <a:ext cx="4627669" cy="1644391"/>
      </dsp:txXfrm>
    </dsp:sp>
    <dsp:sp modelId="{BEE7A385-3C5C-44FE-B543-C5A2D75C536C}">
      <dsp:nvSpPr>
        <dsp:cNvPr id="0" name=""/>
        <dsp:cNvSpPr/>
      </dsp:nvSpPr>
      <dsp:spPr>
        <a:xfrm>
          <a:off x="164439" y="1973270"/>
          <a:ext cx="1198027" cy="1315513"/>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5000" r="-5000"/>
          </a:stretch>
        </a:blipFill>
        <a:ln w="13970" cap="flat" cmpd="sng" algn="ctr">
          <a:noFill/>
          <a:prstDash val="solid"/>
        </a:ln>
        <a:effectLst/>
      </dsp:spPr>
      <dsp:style>
        <a:lnRef idx="2">
          <a:scrgbClr r="0" g="0" b="0"/>
        </a:lnRef>
        <a:fillRef idx="1">
          <a:scrgbClr r="0" g="0" b="0"/>
        </a:fillRef>
        <a:effectRef idx="0">
          <a:scrgbClr r="0" g="0" b="0"/>
        </a:effectRef>
        <a:fontRef idx="minor"/>
      </dsp:style>
    </dsp:sp>
    <dsp:sp modelId="{F38395F6-E04C-4808-B416-765A6FD8E8DE}">
      <dsp:nvSpPr>
        <dsp:cNvPr id="0" name=""/>
        <dsp:cNvSpPr/>
      </dsp:nvSpPr>
      <dsp:spPr>
        <a:xfrm>
          <a:off x="0" y="3617662"/>
          <a:ext cx="5990135" cy="1644391"/>
        </a:xfrm>
        <a:prstGeom prst="rect">
          <a:avLst/>
        </a:prstGeom>
        <a:solidFill>
          <a:schemeClr val="accent1">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Scorer</a:t>
          </a:r>
          <a:endParaRPr lang="en-US" sz="2100" kern="1200" dirty="0"/>
        </a:p>
        <a:p>
          <a:pPr marL="171450" lvl="1" indent="-171450" algn="l" defTabSz="711200">
            <a:lnSpc>
              <a:spcPct val="90000"/>
            </a:lnSpc>
            <a:spcBef>
              <a:spcPct val="0"/>
            </a:spcBef>
            <a:spcAft>
              <a:spcPct val="15000"/>
            </a:spcAft>
            <a:buChar char="•"/>
          </a:pPr>
          <a:r>
            <a:rPr lang="en-US" sz="1600" kern="1200" dirty="0"/>
            <a:t>Threshold of 0.4, 0.45, or 0.5</a:t>
          </a:r>
        </a:p>
        <a:p>
          <a:pPr marL="342900" lvl="2" indent="-171450" algn="l" defTabSz="711200">
            <a:lnSpc>
              <a:spcPct val="90000"/>
            </a:lnSpc>
            <a:spcBef>
              <a:spcPct val="0"/>
            </a:spcBef>
            <a:spcAft>
              <a:spcPct val="15000"/>
            </a:spcAft>
            <a:buChar char="•"/>
          </a:pPr>
          <a:r>
            <a:rPr lang="en-US" sz="1600" kern="1200" dirty="0"/>
            <a:t>Precision and recall tradeoff</a:t>
          </a:r>
        </a:p>
        <a:p>
          <a:pPr marL="171450" lvl="1" indent="-171450" algn="l" defTabSz="711200">
            <a:lnSpc>
              <a:spcPct val="90000"/>
            </a:lnSpc>
            <a:spcBef>
              <a:spcPct val="0"/>
            </a:spcBef>
            <a:spcAft>
              <a:spcPct val="15000"/>
            </a:spcAft>
            <a:buChar char="•"/>
          </a:pPr>
          <a:r>
            <a:rPr lang="en-US" sz="1600" kern="1200" dirty="0"/>
            <a:t>No minimum one category returned</a:t>
          </a:r>
        </a:p>
        <a:p>
          <a:pPr marL="342900" lvl="2" indent="-171450" algn="l" defTabSz="711200">
            <a:lnSpc>
              <a:spcPct val="90000"/>
            </a:lnSpc>
            <a:spcBef>
              <a:spcPct val="0"/>
            </a:spcBef>
            <a:spcAft>
              <a:spcPct val="15000"/>
            </a:spcAft>
            <a:buChar char="•"/>
          </a:pPr>
          <a:r>
            <a:rPr lang="en-US" sz="1600" kern="1200" dirty="0"/>
            <a:t>Weak predictions return nothing</a:t>
          </a:r>
        </a:p>
      </dsp:txBody>
      <dsp:txXfrm>
        <a:off x="1362466" y="3617662"/>
        <a:ext cx="4627669" cy="1644391"/>
      </dsp:txXfrm>
    </dsp:sp>
    <dsp:sp modelId="{35BB6CB6-2CE0-458E-9212-DA83DB298CA1}">
      <dsp:nvSpPr>
        <dsp:cNvPr id="0" name=""/>
        <dsp:cNvSpPr/>
      </dsp:nvSpPr>
      <dsp:spPr>
        <a:xfrm>
          <a:off x="164439" y="3782101"/>
          <a:ext cx="1198027" cy="1315513"/>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5000" r="-5000"/>
          </a:stretch>
        </a:blipFill>
        <a:ln w="1397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4BF7B-80CE-4922-8CAC-3019ABAA4463}">
      <dsp:nvSpPr>
        <dsp:cNvPr id="0" name=""/>
        <dsp:cNvSpPr/>
      </dsp:nvSpPr>
      <dsp:spPr>
        <a:xfrm>
          <a:off x="0" y="373751"/>
          <a:ext cx="9858191" cy="1819125"/>
        </a:xfrm>
        <a:prstGeom prst="rect">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5105" tIns="437388" rIns="76510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Resample datasets: downsample Computer Science, upsample Statistics</a:t>
          </a:r>
        </a:p>
        <a:p>
          <a:pPr marL="228600" lvl="1" indent="-228600" algn="l" defTabSz="933450">
            <a:lnSpc>
              <a:spcPct val="90000"/>
            </a:lnSpc>
            <a:spcBef>
              <a:spcPct val="0"/>
            </a:spcBef>
            <a:spcAft>
              <a:spcPct val="15000"/>
            </a:spcAft>
            <a:buChar char="•"/>
          </a:pPr>
          <a:r>
            <a:rPr lang="en-US" sz="2100" kern="1200"/>
            <a:t>Use different categories, thus becoming both an unsupervised and supervised problem</a:t>
          </a:r>
          <a:endParaRPr lang="en-US" sz="2100" kern="1200" dirty="0"/>
        </a:p>
      </dsp:txBody>
      <dsp:txXfrm>
        <a:off x="0" y="373751"/>
        <a:ext cx="9858191" cy="1819125"/>
      </dsp:txXfrm>
    </dsp:sp>
    <dsp:sp modelId="{5E636B0E-D6AE-48DA-B882-EE8CE70AF5CB}">
      <dsp:nvSpPr>
        <dsp:cNvPr id="0" name=""/>
        <dsp:cNvSpPr/>
      </dsp:nvSpPr>
      <dsp:spPr>
        <a:xfrm>
          <a:off x="492909" y="63791"/>
          <a:ext cx="6900733" cy="619920"/>
        </a:xfrm>
        <a:prstGeom prst="rect">
          <a:avLst/>
        </a:prstGeom>
        <a:solidFill>
          <a:schemeClr val="accent1">
            <a:hueOff val="0"/>
            <a:satOff val="0"/>
            <a:lumOff val="0"/>
            <a:alphaOff val="0"/>
          </a:schemeClr>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933450">
            <a:lnSpc>
              <a:spcPct val="90000"/>
            </a:lnSpc>
            <a:spcBef>
              <a:spcPct val="0"/>
            </a:spcBef>
            <a:spcAft>
              <a:spcPct val="35000"/>
            </a:spcAft>
            <a:buNone/>
          </a:pPr>
          <a:r>
            <a:rPr lang="en-US" sz="2100" kern="1200" baseline="0" dirty="0"/>
            <a:t>Problem: Category imbalance</a:t>
          </a:r>
          <a:endParaRPr lang="en-US" sz="2100" kern="1200" dirty="0"/>
        </a:p>
      </dsp:txBody>
      <dsp:txXfrm>
        <a:off x="492909" y="63791"/>
        <a:ext cx="6900733" cy="619920"/>
      </dsp:txXfrm>
    </dsp:sp>
    <dsp:sp modelId="{11F57969-5C9A-4B4B-B2A5-87CA06804A4E}">
      <dsp:nvSpPr>
        <dsp:cNvPr id="0" name=""/>
        <dsp:cNvSpPr/>
      </dsp:nvSpPr>
      <dsp:spPr>
        <a:xfrm>
          <a:off x="0" y="2616236"/>
          <a:ext cx="9858191" cy="1521449"/>
        </a:xfrm>
        <a:prstGeom prst="rect">
          <a:avLst/>
        </a:prstGeom>
        <a:solidFill>
          <a:schemeClr val="lt1">
            <a:alpha val="90000"/>
            <a:hueOff val="0"/>
            <a:satOff val="0"/>
            <a:lumOff val="0"/>
            <a:alphaOff val="0"/>
          </a:schemeClr>
        </a:solidFill>
        <a:ln w="1397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5105" tIns="437388" rIns="76510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Adjust prediction interpretation to be more sophisticated, such as </a:t>
          </a:r>
          <a:r>
            <a:rPr lang="en-US" sz="2100" kern="1200"/>
            <a:t>using present score distribution</a:t>
          </a:r>
          <a:endParaRPr lang="en-US" sz="2100" kern="1200" dirty="0"/>
        </a:p>
        <a:p>
          <a:pPr marL="228600" lvl="1" indent="-228600" algn="l" defTabSz="933450">
            <a:lnSpc>
              <a:spcPct val="90000"/>
            </a:lnSpc>
            <a:spcBef>
              <a:spcPct val="0"/>
            </a:spcBef>
            <a:spcAft>
              <a:spcPct val="15000"/>
            </a:spcAft>
            <a:buChar char="•"/>
          </a:pPr>
          <a:r>
            <a:rPr lang="en-US" sz="2100" kern="1200" dirty="0"/>
            <a:t>Convert to a recommendation system problem</a:t>
          </a:r>
        </a:p>
      </dsp:txBody>
      <dsp:txXfrm>
        <a:off x="0" y="2616236"/>
        <a:ext cx="9858191" cy="1521449"/>
      </dsp:txXfrm>
    </dsp:sp>
    <dsp:sp modelId="{7A0A0428-F541-43AB-8BA4-659481D8224F}">
      <dsp:nvSpPr>
        <dsp:cNvPr id="0" name=""/>
        <dsp:cNvSpPr/>
      </dsp:nvSpPr>
      <dsp:spPr>
        <a:xfrm>
          <a:off x="492909" y="2306276"/>
          <a:ext cx="6900733" cy="619920"/>
        </a:xfrm>
        <a:prstGeom prst="rect">
          <a:avLst/>
        </a:prstGeom>
        <a:solidFill>
          <a:schemeClr val="accent1">
            <a:hueOff val="0"/>
            <a:satOff val="0"/>
            <a:lumOff val="0"/>
            <a:alphaOff val="0"/>
          </a:schemeClr>
        </a:solidFill>
        <a:ln w="17145"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933450">
            <a:lnSpc>
              <a:spcPct val="90000"/>
            </a:lnSpc>
            <a:spcBef>
              <a:spcPct val="0"/>
            </a:spcBef>
            <a:spcAft>
              <a:spcPct val="35000"/>
            </a:spcAft>
            <a:buNone/>
          </a:pPr>
          <a:r>
            <a:rPr lang="en-US" sz="2100" kern="1200" baseline="0" dirty="0"/>
            <a:t>Problem: Scoring</a:t>
          </a:r>
          <a:endParaRPr lang="en-US" sz="2100" kern="1200" dirty="0"/>
        </a:p>
      </dsp:txBody>
      <dsp:txXfrm>
        <a:off x="492909" y="2306276"/>
        <a:ext cx="6900733" cy="619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ADE91-B6CC-D9EF-3AEB-9A62659275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2F37C2-4518-9AB0-D575-2E9470D2B0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9AE10A-8661-418B-8F17-E13293E4D077}" type="datetimeFigureOut">
              <a:rPr lang="en-US" smtClean="0"/>
              <a:t>2023-08-23</a:t>
            </a:fld>
            <a:endParaRPr lang="en-US"/>
          </a:p>
        </p:txBody>
      </p:sp>
      <p:sp>
        <p:nvSpPr>
          <p:cNvPr id="4" name="Footer Placeholder 3">
            <a:extLst>
              <a:ext uri="{FF2B5EF4-FFF2-40B4-BE49-F238E27FC236}">
                <a16:creationId xmlns:a16="http://schemas.microsoft.com/office/drawing/2014/main" id="{5F6489EA-4829-2923-D807-3BAF61E555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C8EB99-9CD4-FFFD-7B69-6CA3FDFB1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7B512C-AF6B-424A-BD8E-83BD623BCC3A}" type="slidenum">
              <a:rPr lang="en-US" smtClean="0"/>
              <a:t>‹#›</a:t>
            </a:fld>
            <a:endParaRPr lang="en-US"/>
          </a:p>
        </p:txBody>
      </p:sp>
    </p:spTree>
    <p:extLst>
      <p:ext uri="{BB962C8B-B14F-4D97-AF65-F5344CB8AC3E}">
        <p14:creationId xmlns:p14="http://schemas.microsoft.com/office/powerpoint/2010/main" val="1783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3347-7390-4F61-B9FF-17D846926FE1}" type="datetimeFigureOut">
              <a:rPr lang="en-US" smtClean="0"/>
              <a:t>2023-08-23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95183-AE2B-452E-ADC4-05CF0E8B1FA6}" type="slidenum">
              <a:rPr lang="en-US" smtClean="0"/>
              <a:t>‹#›</a:t>
            </a:fld>
            <a:endParaRPr lang="en-US"/>
          </a:p>
        </p:txBody>
      </p:sp>
    </p:spTree>
    <p:extLst>
      <p:ext uri="{BB962C8B-B14F-4D97-AF65-F5344CB8AC3E}">
        <p14:creationId xmlns:p14="http://schemas.microsoft.com/office/powerpoint/2010/main" val="240191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Rachel, and this is my second independent capstone project, which is a multilabel text classification of research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begin, I wanted to mention a fictional book that I read a couple months ago. In this world, there’s an extraterrestrial civilization that, despite being technologically advanced compared to humans at the time of first contact, they feared humans because of our supposed ability to accelerate scientific progress. That was in reference to the frequency of the stages of our major technological achievements squishing over time, beginning with thousands of years of gaps between the hunter-gatherer, agricultural, and industrial ages, and then to our few hundred years and few decades to go to the Atomic and Information 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sounds very optimistic and like a very cool species trait… But is this true? I’m not sure, but at the very least, we have a growing number of scientific publications.</a:t>
            </a:r>
          </a:p>
        </p:txBody>
      </p:sp>
      <p:sp>
        <p:nvSpPr>
          <p:cNvPr id="4" name="Slide Number Placeholder 3"/>
          <p:cNvSpPr>
            <a:spLocks noGrp="1"/>
          </p:cNvSpPr>
          <p:nvPr>
            <p:ph type="sldNum" sz="quarter" idx="5"/>
          </p:nvPr>
        </p:nvSpPr>
        <p:spPr/>
        <p:txBody>
          <a:bodyPr/>
          <a:lstStyle/>
          <a:p>
            <a:fld id="{07395183-AE2B-452E-ADC4-05CF0E8B1FA6}" type="slidenum">
              <a:rPr lang="en-US" smtClean="0"/>
              <a:t>1</a:t>
            </a:fld>
            <a:endParaRPr lang="en-US"/>
          </a:p>
        </p:txBody>
      </p:sp>
    </p:spTree>
    <p:extLst>
      <p:ext uri="{BB962C8B-B14F-4D97-AF65-F5344CB8AC3E}">
        <p14:creationId xmlns:p14="http://schemas.microsoft.com/office/powerpoint/2010/main" val="3008374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sought to create a model that classifies articles into categories, and it can be used to automatically tag new articles with the four categories, to fairly good precision and recall, especially for the three major categories, and especially when the articles have only one label.</a:t>
            </a:r>
          </a:p>
          <a:p>
            <a:r>
              <a:rPr lang="en-US" dirty="0"/>
              <a:t>However, it should not be ignored that this model may categorize too many articles with Computer Science and too few articles with Statistics, and there will probably be some fuzziness with interdisciplinary articles.</a:t>
            </a:r>
          </a:p>
        </p:txBody>
      </p:sp>
      <p:sp>
        <p:nvSpPr>
          <p:cNvPr id="4" name="Slide Number Placeholder 3"/>
          <p:cNvSpPr>
            <a:spLocks noGrp="1"/>
          </p:cNvSpPr>
          <p:nvPr>
            <p:ph type="sldNum" sz="quarter" idx="5"/>
          </p:nvPr>
        </p:nvSpPr>
        <p:spPr/>
        <p:txBody>
          <a:bodyPr/>
          <a:lstStyle/>
          <a:p>
            <a:fld id="{07395183-AE2B-452E-ADC4-05CF0E8B1FA6}" type="slidenum">
              <a:rPr lang="en-US" smtClean="0"/>
              <a:t>13</a:t>
            </a:fld>
            <a:endParaRPr lang="en-US"/>
          </a:p>
        </p:txBody>
      </p:sp>
    </p:spTree>
    <p:extLst>
      <p:ext uri="{BB962C8B-B14F-4D97-AF65-F5344CB8AC3E}">
        <p14:creationId xmlns:p14="http://schemas.microsoft.com/office/powerpoint/2010/main" val="1597785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two major problems with the model: category imbalance and the scorer.</a:t>
            </a:r>
          </a:p>
          <a:p>
            <a:r>
              <a:rPr lang="en-US" dirty="0"/>
              <a:t>The category imbalance was known from the beginning, and two extremely underrepresented classes were even dropped, but overall, this can be mitigated with resampling the datasets. We can try </a:t>
            </a:r>
            <a:r>
              <a:rPr lang="en-US" dirty="0" err="1"/>
              <a:t>downsampling</a:t>
            </a:r>
            <a:r>
              <a:rPr lang="en-US" dirty="0"/>
              <a:t> Computer Science and </a:t>
            </a:r>
            <a:r>
              <a:rPr lang="en-US" dirty="0" err="1"/>
              <a:t>upsampling</a:t>
            </a:r>
            <a:r>
              <a:rPr lang="en-US" dirty="0"/>
              <a:t> Statistics. I chose not to do that for this project because the model did not predict Statistics too poorly. Alternatively, we can try using different categories, and we can convert this problem into both an unsupervised and supervised problem.</a:t>
            </a:r>
          </a:p>
          <a:p>
            <a:r>
              <a:rPr lang="en-US" dirty="0"/>
              <a:t>The scorer itself wasn’t exactly a problem, but it has its weaknesses. It was a pretty basic scorer, and having a single threshold value was ultimately failing to solve the problem because every article should have been given at least one topic. The workaround in the project was to force it to return the category that had the highest score, but this method means that the uncertain articles would only belong to exactly one category. Perhaps we could adjust the prediction interpretation to determine the correct categories given the present distribution of the prediction scores, so that if there’s low variance in some of the scores or if no value meets the threshold, it is able to return more than one label. Alternatively, the default scorer could be replaced with one that judges it more like a recommendation system problem, so it might consider the ranks of the categories by relevance.</a:t>
            </a:r>
          </a:p>
        </p:txBody>
      </p:sp>
      <p:sp>
        <p:nvSpPr>
          <p:cNvPr id="4" name="Slide Number Placeholder 3"/>
          <p:cNvSpPr>
            <a:spLocks noGrp="1"/>
          </p:cNvSpPr>
          <p:nvPr>
            <p:ph type="sldNum" sz="quarter" idx="5"/>
          </p:nvPr>
        </p:nvSpPr>
        <p:spPr/>
        <p:txBody>
          <a:bodyPr/>
          <a:lstStyle/>
          <a:p>
            <a:fld id="{07395183-AE2B-452E-ADC4-05CF0E8B1FA6}" type="slidenum">
              <a:rPr lang="en-US" smtClean="0"/>
              <a:t>14</a:t>
            </a:fld>
            <a:endParaRPr lang="en-US"/>
          </a:p>
        </p:txBody>
      </p:sp>
    </p:spTree>
    <p:extLst>
      <p:ext uri="{BB962C8B-B14F-4D97-AF65-F5344CB8AC3E}">
        <p14:creationId xmlns:p14="http://schemas.microsoft.com/office/powerpoint/2010/main" val="1653907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increasing knowledge base, digitization, and openness to share, text categorization can help to facilitate organization and information retrieval, so people can focus on learning and discovery. This project addressed one aspect of the larger applications of recommendation or search engines that would likely want to continue deeper into more specific topics.</a:t>
            </a:r>
          </a:p>
          <a:p>
            <a:r>
              <a:rPr lang="en-US" dirty="0"/>
              <a:t>Thank you for your time and attention.</a:t>
            </a:r>
          </a:p>
        </p:txBody>
      </p:sp>
      <p:sp>
        <p:nvSpPr>
          <p:cNvPr id="4" name="Slide Number Placeholder 3"/>
          <p:cNvSpPr>
            <a:spLocks noGrp="1"/>
          </p:cNvSpPr>
          <p:nvPr>
            <p:ph type="sldNum" sz="quarter" idx="5"/>
          </p:nvPr>
        </p:nvSpPr>
        <p:spPr/>
        <p:txBody>
          <a:bodyPr/>
          <a:lstStyle/>
          <a:p>
            <a:fld id="{07395183-AE2B-452E-ADC4-05CF0E8B1FA6}" type="slidenum">
              <a:rPr lang="en-US" smtClean="0"/>
              <a:t>15</a:t>
            </a:fld>
            <a:endParaRPr lang="en-US"/>
          </a:p>
        </p:txBody>
      </p:sp>
    </p:spTree>
    <p:extLst>
      <p:ext uri="{BB962C8B-B14F-4D97-AF65-F5344CB8AC3E}">
        <p14:creationId xmlns:p14="http://schemas.microsoft.com/office/powerpoint/2010/main" val="2475554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95183-AE2B-452E-ADC4-05CF0E8B1FA6}" type="slidenum">
              <a:rPr lang="en-US" smtClean="0"/>
              <a:t>16</a:t>
            </a:fld>
            <a:endParaRPr lang="en-US"/>
          </a:p>
        </p:txBody>
      </p:sp>
    </p:spTree>
    <p:extLst>
      <p:ext uri="{BB962C8B-B14F-4D97-AF65-F5344CB8AC3E}">
        <p14:creationId xmlns:p14="http://schemas.microsoft.com/office/powerpoint/2010/main" val="317969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Historically and in modern studies, people have observed that we have a growth rate of 3-4% in the number of article publications per year, with the total doubling every 15-17 years. It doesn’t appear to be slowing down, though interestingly, major economic crises and war can pause or slow our growth for a time, as seen in the chart on the left, but we tend to bounce back, and on the other hand, we can speed up with groundbreaking technological advancements, like in the 1809 to 1882 section, which is when the Industrial Revolution took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Digitization and the Internet also have an undeniable impact on increasing our ability to produce and share more articles, and surveys have shown that researchers value accessibility and many are enthusiastic about giving back, as models and concepts like Open Access, crowdsourcing, and expedited versions of the publishing systems grow in popularity. In theory, all of these should open the door for people without a lot of resources for subscriptions to access new information faster, and they in turn can contribute their work as well.</a:t>
            </a:r>
          </a:p>
        </p:txBody>
      </p:sp>
      <p:sp>
        <p:nvSpPr>
          <p:cNvPr id="4" name="Slide Number Placeholder 3"/>
          <p:cNvSpPr>
            <a:spLocks noGrp="1"/>
          </p:cNvSpPr>
          <p:nvPr>
            <p:ph type="sldNum" sz="quarter" idx="5"/>
          </p:nvPr>
        </p:nvSpPr>
        <p:spPr/>
        <p:txBody>
          <a:bodyPr/>
          <a:lstStyle/>
          <a:p>
            <a:fld id="{07395183-AE2B-452E-ADC4-05CF0E8B1FA6}" type="slidenum">
              <a:rPr lang="en-US" smtClean="0"/>
              <a:t>2</a:t>
            </a:fld>
            <a:endParaRPr lang="en-US"/>
          </a:p>
        </p:txBody>
      </p:sp>
    </p:spTree>
    <p:extLst>
      <p:ext uri="{BB962C8B-B14F-4D97-AF65-F5344CB8AC3E}">
        <p14:creationId xmlns:p14="http://schemas.microsoft.com/office/powerpoint/2010/main" val="190888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a problem: we have a lot of articles, and it may not be very realistic or reliable for people to manually tag or verify every article, and not all of them are categorized in the first place. Plus, new subjects develop as we learn and discover more, so some articles may benefit from being categorized over and again. This project aims to automatically categorize articles with at least 70-80% accuracy based off of an article’s title and abstract. This alone would not be sufficient for a search engine because researchers would want more granularity in their subject matter, but it may help in the organization and hierarchies of the articles.</a:t>
            </a:r>
          </a:p>
        </p:txBody>
      </p:sp>
      <p:sp>
        <p:nvSpPr>
          <p:cNvPr id="4" name="Slide Number Placeholder 3"/>
          <p:cNvSpPr>
            <a:spLocks noGrp="1"/>
          </p:cNvSpPr>
          <p:nvPr>
            <p:ph type="sldNum" sz="quarter" idx="5"/>
          </p:nvPr>
        </p:nvSpPr>
        <p:spPr/>
        <p:txBody>
          <a:bodyPr/>
          <a:lstStyle/>
          <a:p>
            <a:fld id="{07395183-AE2B-452E-ADC4-05CF0E8B1FA6}" type="slidenum">
              <a:rPr lang="en-US" smtClean="0"/>
              <a:t>3</a:t>
            </a:fld>
            <a:endParaRPr lang="en-US"/>
          </a:p>
        </p:txBody>
      </p:sp>
    </p:spTree>
    <p:extLst>
      <p:ext uri="{BB962C8B-B14F-4D97-AF65-F5344CB8AC3E}">
        <p14:creationId xmlns:p14="http://schemas.microsoft.com/office/powerpoint/2010/main" val="78078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journals, archives, libraries, and search engines may find use for this tool, and in general, researchers, students, and librarians may benefit from it.</a:t>
            </a:r>
          </a:p>
        </p:txBody>
      </p:sp>
      <p:sp>
        <p:nvSpPr>
          <p:cNvPr id="4" name="Slide Number Placeholder 3"/>
          <p:cNvSpPr>
            <a:spLocks noGrp="1"/>
          </p:cNvSpPr>
          <p:nvPr>
            <p:ph type="sldNum" sz="quarter" idx="5"/>
          </p:nvPr>
        </p:nvSpPr>
        <p:spPr/>
        <p:txBody>
          <a:bodyPr/>
          <a:lstStyle/>
          <a:p>
            <a:fld id="{07395183-AE2B-452E-ADC4-05CF0E8B1FA6}" type="slidenum">
              <a:rPr lang="en-US" smtClean="0"/>
              <a:t>4</a:t>
            </a:fld>
            <a:endParaRPr lang="en-US"/>
          </a:p>
        </p:txBody>
      </p:sp>
    </p:spTree>
    <p:extLst>
      <p:ext uri="{BB962C8B-B14F-4D97-AF65-F5344CB8AC3E}">
        <p14:creationId xmlns:p14="http://schemas.microsoft.com/office/powerpoint/2010/main" val="150848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used contained the titles and abstracts of 20,972 articles labeled with one to three of the six categories: Computer Science, Physics, Mathematics, Statistics, Quantitative Biology, and Quantitative Finance.</a:t>
            </a:r>
          </a:p>
          <a:p>
            <a:r>
              <a:rPr lang="en-US" dirty="0"/>
              <a:t>Looking at the graphs to the right… Clearly there is an imbalance in both the target classification categories and in the number of articles marked as interdisciplinary. The two quantitative subjects are extremely underrepresented, and so is Statistics to some degree, whereas Computer Science is overrepresented.</a:t>
            </a:r>
          </a:p>
          <a:p>
            <a:r>
              <a:rPr lang="en-US" dirty="0"/>
              <a:t>There are also not nearly as many </a:t>
            </a:r>
            <a:r>
              <a:rPr lang="en-US" dirty="0" err="1"/>
              <a:t>multilabeled</a:t>
            </a:r>
            <a:r>
              <a:rPr lang="en-US" dirty="0"/>
              <a:t> articles as there are single labeled articles.</a:t>
            </a:r>
          </a:p>
        </p:txBody>
      </p:sp>
      <p:sp>
        <p:nvSpPr>
          <p:cNvPr id="4" name="Slide Number Placeholder 3"/>
          <p:cNvSpPr>
            <a:spLocks noGrp="1"/>
          </p:cNvSpPr>
          <p:nvPr>
            <p:ph type="sldNum" sz="quarter" idx="5"/>
          </p:nvPr>
        </p:nvSpPr>
        <p:spPr/>
        <p:txBody>
          <a:bodyPr/>
          <a:lstStyle/>
          <a:p>
            <a:fld id="{07395183-AE2B-452E-ADC4-05CF0E8B1FA6}" type="slidenum">
              <a:rPr lang="en-US" smtClean="0"/>
              <a:t>5</a:t>
            </a:fld>
            <a:endParaRPr lang="en-US"/>
          </a:p>
        </p:txBody>
      </p:sp>
    </p:spTree>
    <p:extLst>
      <p:ext uri="{BB962C8B-B14F-4D97-AF65-F5344CB8AC3E}">
        <p14:creationId xmlns:p14="http://schemas.microsoft.com/office/powerpoint/2010/main" val="1538872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preliminary glance at the word clouds per category revealed that there were a handful of terms shared across all categories, such as “model” and “method”, so the thirty most common global words were filtered out for these word clouds. At this point, we can see that there is some expression of the subject matter for each of the categories, with the latter two especially clearly expressing words that belong to their topic. Meanwhile, Computer Science and Statistics seem to share certain words that may relate also to Data Science concepts, such as deep learning and neural networks.</a:t>
            </a:r>
          </a:p>
        </p:txBody>
      </p:sp>
      <p:sp>
        <p:nvSpPr>
          <p:cNvPr id="4" name="Slide Number Placeholder 3"/>
          <p:cNvSpPr>
            <a:spLocks noGrp="1"/>
          </p:cNvSpPr>
          <p:nvPr>
            <p:ph type="sldNum" sz="quarter" idx="5"/>
          </p:nvPr>
        </p:nvSpPr>
        <p:spPr/>
        <p:txBody>
          <a:bodyPr/>
          <a:lstStyle/>
          <a:p>
            <a:fld id="{07395183-AE2B-452E-ADC4-05CF0E8B1FA6}" type="slidenum">
              <a:rPr lang="en-US" smtClean="0"/>
              <a:t>6</a:t>
            </a:fld>
            <a:endParaRPr lang="en-US"/>
          </a:p>
        </p:txBody>
      </p:sp>
    </p:spTree>
    <p:extLst>
      <p:ext uri="{BB962C8B-B14F-4D97-AF65-F5344CB8AC3E}">
        <p14:creationId xmlns:p14="http://schemas.microsoft.com/office/powerpoint/2010/main" val="423628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classifiers were tested, for two broad problem spaces: a single label classification for six or four categories using TF-IDF and Naïve Bayes classifiers, and a multilabel classification on four categories using </a:t>
            </a:r>
            <a:r>
              <a:rPr lang="en-US" dirty="0" err="1"/>
              <a:t>spaCY</a:t>
            </a:r>
            <a:r>
              <a:rPr lang="en-US" dirty="0"/>
              <a:t> pipelines with bag-of-word and CNN models. In the end, the unigram bag-of-words model using </a:t>
            </a:r>
            <a:r>
              <a:rPr lang="en-US" dirty="0" err="1"/>
              <a:t>spaCY’s</a:t>
            </a:r>
            <a:r>
              <a:rPr lang="en-US" dirty="0"/>
              <a:t> multilabel text categorizer was found to be the most successful. This model used </a:t>
            </a:r>
            <a:r>
              <a:rPr lang="en-US" dirty="0" err="1"/>
              <a:t>spaCY’s</a:t>
            </a:r>
            <a:r>
              <a:rPr lang="en-US" dirty="0"/>
              <a:t> small English pipeline and a bit of regular expressions to preprocess the texts, and the text categorizer examined unigrams only.</a:t>
            </a:r>
          </a:p>
          <a:p>
            <a:r>
              <a:rPr lang="en-US" dirty="0"/>
              <a:t>When the model predicts, it returns scores for each category. To be considered as part of a category, its corresponding score has to exceed a specific threshold value. A threshold of 0.45 to 0.50 would attain a decent range of 0.74 to 0.93 precision and recall across every subject. The classification report that is displayed here is using a threshold of 0.45, but in reality, this value would depend on the application. For example, if this was to be used eventually in an exploratory system—say, a “Read more articles” section—a high recall might be preferable. However, if the application is a search engine, then precision might be favored because people are typically seeking specific results.</a:t>
            </a:r>
          </a:p>
          <a:p>
            <a:r>
              <a:rPr lang="en-US" dirty="0"/>
              <a:t>One issue found was that occasionally, none of the scores returned by the model would meet a realistic threshold value, such as if the scores were all under 0.30, but every article needs at least one tag. Thus, the scorer forces the article to be tagged with the highest-scored category.</a:t>
            </a:r>
          </a:p>
        </p:txBody>
      </p:sp>
      <p:sp>
        <p:nvSpPr>
          <p:cNvPr id="4" name="Slide Number Placeholder 3"/>
          <p:cNvSpPr>
            <a:spLocks noGrp="1"/>
          </p:cNvSpPr>
          <p:nvPr>
            <p:ph type="sldNum" sz="quarter" idx="5"/>
          </p:nvPr>
        </p:nvSpPr>
        <p:spPr/>
        <p:txBody>
          <a:bodyPr/>
          <a:lstStyle/>
          <a:p>
            <a:fld id="{07395183-AE2B-452E-ADC4-05CF0E8B1FA6}" type="slidenum">
              <a:rPr lang="en-US" smtClean="0"/>
              <a:t>9</a:t>
            </a:fld>
            <a:endParaRPr lang="en-US"/>
          </a:p>
        </p:txBody>
      </p:sp>
    </p:spTree>
    <p:extLst>
      <p:ext uri="{BB962C8B-B14F-4D97-AF65-F5344CB8AC3E}">
        <p14:creationId xmlns:p14="http://schemas.microsoft.com/office/powerpoint/2010/main" val="196780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confusion matrix for the unigram bag-of-word model with a threshold of 0.45 and a minimum of one category returned as true is displayed here.</a:t>
            </a:r>
          </a:p>
          <a:p>
            <a:r>
              <a:rPr lang="en-US" dirty="0"/>
              <a:t>It tended to be the most successful with articles that should have only one label, and it performed the worst with categorizing Statistics articles overall. This was expected because the dataset was imbalanced, but even so, the model predicted them decently. Similarly, but on the flip side, the overrepresented category, Computer Science, tended to show up when it shouldn’t have, which can be seen in the darker squares along the predicted Computer Science columns not lying along the diagonal.</a:t>
            </a:r>
          </a:p>
          <a:p>
            <a:r>
              <a:rPr lang="en-US" dirty="0"/>
              <a:t>Statistics and, perhaps counterintuitively, Physics have some fuzziness with Computer Science.</a:t>
            </a:r>
          </a:p>
          <a:p>
            <a:r>
              <a:rPr lang="en-US" dirty="0"/>
              <a:t>After looking through a handful of the problem cases, it seemed like software and technology terms tended to show up in some of these titles and abstracts, which may be writers mentioning their methods and tools.</a:t>
            </a:r>
          </a:p>
          <a:p>
            <a:r>
              <a:rPr lang="en-US" dirty="0"/>
              <a:t>As for the fuzziness with Statistics and Computer Science, this is expected. As mentioned, these are the minority and majority classes. Furthermore, we saw in the word cloud that they had a fair bit of overlapping terms.</a:t>
            </a:r>
          </a:p>
        </p:txBody>
      </p:sp>
      <p:sp>
        <p:nvSpPr>
          <p:cNvPr id="4" name="Slide Number Placeholder 3"/>
          <p:cNvSpPr>
            <a:spLocks noGrp="1"/>
          </p:cNvSpPr>
          <p:nvPr>
            <p:ph type="sldNum" sz="quarter" idx="5"/>
          </p:nvPr>
        </p:nvSpPr>
        <p:spPr/>
        <p:txBody>
          <a:bodyPr/>
          <a:lstStyle/>
          <a:p>
            <a:fld id="{07395183-AE2B-452E-ADC4-05CF0E8B1FA6}" type="slidenum">
              <a:rPr lang="en-US" smtClean="0"/>
              <a:t>10</a:t>
            </a:fld>
            <a:endParaRPr lang="en-US"/>
          </a:p>
        </p:txBody>
      </p:sp>
    </p:spTree>
    <p:extLst>
      <p:ext uri="{BB962C8B-B14F-4D97-AF65-F5344CB8AC3E}">
        <p14:creationId xmlns:p14="http://schemas.microsoft.com/office/powerpoint/2010/main" val="165011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100 of the samples from the test set, we can examine some of the tokens that the model found important on average per category. The number of features is high, and the subjects of the articles were probably very broad, so it can’t represent every article, but it’s still interesting to see how the model seemed to value certain tokens and the strengths that it attributed to each.</a:t>
            </a:r>
          </a:p>
          <a:p>
            <a:r>
              <a:rPr lang="en-US" dirty="0"/>
              <a:t>The top words seem relevant to each category, but each category seems a bit different from the rest broadly speaking. In the top ten, Computer Science has goal-oriented tokens, physics has subject domain tokens, mathematics has a lot of tool-related tokens, and statistics has technique-related tokens.</a:t>
            </a:r>
          </a:p>
        </p:txBody>
      </p:sp>
      <p:sp>
        <p:nvSpPr>
          <p:cNvPr id="4" name="Slide Number Placeholder 3"/>
          <p:cNvSpPr>
            <a:spLocks noGrp="1"/>
          </p:cNvSpPr>
          <p:nvPr>
            <p:ph type="sldNum" sz="quarter" idx="5"/>
          </p:nvPr>
        </p:nvSpPr>
        <p:spPr/>
        <p:txBody>
          <a:bodyPr/>
          <a:lstStyle/>
          <a:p>
            <a:fld id="{07395183-AE2B-452E-ADC4-05CF0E8B1FA6}" type="slidenum">
              <a:rPr lang="en-US" smtClean="0"/>
              <a:t>12</a:t>
            </a:fld>
            <a:endParaRPr lang="en-US"/>
          </a:p>
        </p:txBody>
      </p:sp>
    </p:spTree>
    <p:extLst>
      <p:ext uri="{BB962C8B-B14F-4D97-AF65-F5344CB8AC3E}">
        <p14:creationId xmlns:p14="http://schemas.microsoft.com/office/powerpoint/2010/main" val="155025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A0648B3-5919-43B6-9C9E-4A85528C8DDC}" type="datetimeFigureOut">
              <a:rPr lang="en-US" smtClean="0"/>
              <a:t>2023-08-23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7FAE710-6AB1-42D1-AACF-314ABC19404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34261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648B3-5919-43B6-9C9E-4A85528C8DDC}" type="datetimeFigureOut">
              <a:rPr lang="en-US" smtClean="0"/>
              <a:t>2023-08-23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276714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648B3-5919-43B6-9C9E-4A85528C8DDC}" type="datetimeFigureOut">
              <a:rPr lang="en-US" smtClean="0"/>
              <a:t>2023-08-23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328495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648B3-5919-43B6-9C9E-4A85528C8DDC}" type="datetimeFigureOut">
              <a:rPr lang="en-US" smtClean="0"/>
              <a:t>2023-08-23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239845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648B3-5919-43B6-9C9E-4A85528C8DDC}" type="datetimeFigureOut">
              <a:rPr lang="en-US" smtClean="0"/>
              <a:t>2023-08-23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AE710-6AB1-42D1-AACF-314ABC19404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2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0648B3-5919-43B6-9C9E-4A85528C8DDC}" type="datetimeFigureOut">
              <a:rPr lang="en-US" smtClean="0"/>
              <a:t>2023-08-23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16764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0648B3-5919-43B6-9C9E-4A85528C8DDC}" type="datetimeFigureOut">
              <a:rPr lang="en-US" smtClean="0"/>
              <a:t>2023-08-23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408886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0648B3-5919-43B6-9C9E-4A85528C8DDC}" type="datetimeFigureOut">
              <a:rPr lang="en-US" smtClean="0"/>
              <a:t>2023-08-23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341772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648B3-5919-43B6-9C9E-4A85528C8DDC}" type="datetimeFigureOut">
              <a:rPr lang="en-US" smtClean="0"/>
              <a:t>2023-08-23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251408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648B3-5919-43B6-9C9E-4A85528C8DDC}" type="datetimeFigureOut">
              <a:rPr lang="en-US" smtClean="0"/>
              <a:t>2023-08-23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212513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648B3-5919-43B6-9C9E-4A85528C8DDC}" type="datetimeFigureOut">
              <a:rPr lang="en-US" smtClean="0"/>
              <a:t>2023-08-23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AE710-6AB1-42D1-AACF-314ABC194042}" type="slidenum">
              <a:rPr lang="en-US" smtClean="0"/>
              <a:t>‹#›</a:t>
            </a:fld>
            <a:endParaRPr lang="en-US"/>
          </a:p>
        </p:txBody>
      </p:sp>
    </p:spTree>
    <p:extLst>
      <p:ext uri="{BB962C8B-B14F-4D97-AF65-F5344CB8AC3E}">
        <p14:creationId xmlns:p14="http://schemas.microsoft.com/office/powerpoint/2010/main" val="307972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A0648B3-5919-43B6-9C9E-4A85528C8DDC}" type="datetimeFigureOut">
              <a:rPr lang="en-US" smtClean="0"/>
              <a:t>2023-08-23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7FAE710-6AB1-42D1-AACF-314ABC194042}" type="slidenum">
              <a:rPr lang="en-US" smtClean="0"/>
              <a:t>‹#›</a:t>
            </a:fld>
            <a:endParaRPr lang="en-US"/>
          </a:p>
        </p:txBody>
      </p:sp>
    </p:spTree>
    <p:extLst>
      <p:ext uri="{BB962C8B-B14F-4D97-AF65-F5344CB8AC3E}">
        <p14:creationId xmlns:p14="http://schemas.microsoft.com/office/powerpoint/2010/main" val="177443160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ncses.nsf.gov/pubs/nsb20214/publication-output-by-country-region-or-economy-and-scientific-field" TargetMode="External"/><Relationship Id="rId3" Type="http://schemas.openxmlformats.org/officeDocument/2006/relationships/hyperlink" Target="https://doi.org/10.1057/s41599-021-00903-w" TargetMode="External"/><Relationship Id="rId7" Type="http://schemas.openxmlformats.org/officeDocument/2006/relationships/hyperlink" Target="https://www.editage.com/insights/2022-in-review-key-developments-shaping-scholarly-publish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servicescape.com/blog/the-future-of-academic-publishing-emerging-trends-you-should-know" TargetMode="External"/><Relationship Id="rId5" Type="http://schemas.openxmlformats.org/officeDocument/2006/relationships/hyperlink" Target="https://doi.org/10.1002/meet.1450440390" TargetMode="External"/><Relationship Id="rId4" Type="http://schemas.openxmlformats.org/officeDocument/2006/relationships/hyperlink" Target="https://amnet-systems.com/scholarly-publishing-challenges-opportunities-and-tren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2D07-ECA9-A181-6B21-23C16E09102D}"/>
              </a:ext>
            </a:extLst>
          </p:cNvPr>
          <p:cNvSpPr>
            <a:spLocks noGrp="1"/>
          </p:cNvSpPr>
          <p:nvPr>
            <p:ph type="ctrTitle"/>
          </p:nvPr>
        </p:nvSpPr>
        <p:spPr>
          <a:xfrm>
            <a:off x="4651947" y="758952"/>
            <a:ext cx="6323519" cy="4041648"/>
          </a:xfrm>
        </p:spPr>
        <p:txBody>
          <a:bodyPr>
            <a:normAutofit/>
          </a:bodyPr>
          <a:lstStyle/>
          <a:p>
            <a:r>
              <a:rPr lang="en-US" sz="6700"/>
              <a:t>Multilabel Text Classification of Research Articles</a:t>
            </a:r>
          </a:p>
        </p:txBody>
      </p:sp>
      <p:sp>
        <p:nvSpPr>
          <p:cNvPr id="3" name="Subtitle 2">
            <a:extLst>
              <a:ext uri="{FF2B5EF4-FFF2-40B4-BE49-F238E27FC236}">
                <a16:creationId xmlns:a16="http://schemas.microsoft.com/office/drawing/2014/main" id="{144F7040-4CDC-36A0-1CB7-47F8B606D332}"/>
              </a:ext>
            </a:extLst>
          </p:cNvPr>
          <p:cNvSpPr>
            <a:spLocks noGrp="1"/>
          </p:cNvSpPr>
          <p:nvPr>
            <p:ph type="subTitle" idx="1"/>
          </p:nvPr>
        </p:nvSpPr>
        <p:spPr>
          <a:xfrm>
            <a:off x="4651947" y="4800600"/>
            <a:ext cx="6323520" cy="1691640"/>
          </a:xfrm>
        </p:spPr>
        <p:txBody>
          <a:bodyPr>
            <a:normAutofit/>
          </a:bodyPr>
          <a:lstStyle/>
          <a:p>
            <a:r>
              <a:rPr lang="en-US"/>
              <a:t>Rachel Chiang</a:t>
            </a:r>
          </a:p>
          <a:p>
            <a:r>
              <a:rPr lang="en-US"/>
              <a:t>August 2023</a:t>
            </a:r>
          </a:p>
        </p:txBody>
      </p:sp>
      <p:sp>
        <p:nvSpPr>
          <p:cNvPr id="14" name="Rectangle 7">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3">
            <a:extLst>
              <a:ext uri="{FF2B5EF4-FFF2-40B4-BE49-F238E27FC236}">
                <a16:creationId xmlns:a16="http://schemas.microsoft.com/office/drawing/2014/main" id="{663B9547-F51A-9D4D-55ED-F971A9E036B2}"/>
              </a:ext>
            </a:extLst>
          </p:cNvPr>
          <p:cNvSpPr/>
          <p:nvPr/>
        </p:nvSpPr>
        <p:spPr>
          <a:xfrm>
            <a:off x="0" y="0"/>
            <a:ext cx="3107635"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DC59861-3F57-1FE9-55CA-0A80241D244B}"/>
              </a:ext>
            </a:extLst>
          </p:cNvPr>
          <p:cNvSpPr/>
          <p:nvPr/>
        </p:nvSpPr>
        <p:spPr>
          <a:xfrm>
            <a:off x="1770" y="0"/>
            <a:ext cx="247638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3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8371993-0FD7-97ED-0A26-879AC4AF553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02"/>
          <a:stretch/>
        </p:blipFill>
        <p:spPr>
          <a:xfrm>
            <a:off x="478305" y="287735"/>
            <a:ext cx="7534985" cy="6536541"/>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998EC-782F-C8FE-449A-13DCA9093F5E}"/>
              </a:ext>
            </a:extLst>
          </p:cNvPr>
          <p:cNvSpPr>
            <a:spLocks noGrp="1"/>
          </p:cNvSpPr>
          <p:nvPr>
            <p:ph type="title"/>
          </p:nvPr>
        </p:nvSpPr>
        <p:spPr>
          <a:xfrm>
            <a:off x="8309997" y="2736146"/>
            <a:ext cx="3416710" cy="1379220"/>
          </a:xfrm>
        </p:spPr>
        <p:txBody>
          <a:bodyPr vert="horz" lIns="91440" tIns="45720" rIns="91440" bIns="45720" rtlCol="0" anchor="b">
            <a:normAutofit/>
          </a:bodyPr>
          <a:lstStyle/>
          <a:p>
            <a:pPr algn="ctr">
              <a:lnSpc>
                <a:spcPct val="85000"/>
              </a:lnSpc>
            </a:pPr>
            <a:r>
              <a:rPr lang="en-US" sz="3100" dirty="0">
                <a:solidFill>
                  <a:srgbClr val="FFFFFF"/>
                </a:solidFill>
              </a:rPr>
              <a:t>Confusion Matrix for 14 Label Combinations</a:t>
            </a:r>
          </a:p>
        </p:txBody>
      </p:sp>
    </p:spTree>
    <p:extLst>
      <p:ext uri="{BB962C8B-B14F-4D97-AF65-F5344CB8AC3E}">
        <p14:creationId xmlns:p14="http://schemas.microsoft.com/office/powerpoint/2010/main" val="181287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C8C8C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E5623-1C40-6520-F151-BA3CEEFABED9}"/>
              </a:ext>
            </a:extLst>
          </p:cNvPr>
          <p:cNvSpPr>
            <a:spLocks noGrp="1"/>
          </p:cNvSpPr>
          <p:nvPr>
            <p:ph type="title"/>
          </p:nvPr>
        </p:nvSpPr>
        <p:spPr>
          <a:xfrm>
            <a:off x="566058" y="836023"/>
            <a:ext cx="2718788" cy="5183777"/>
          </a:xfrm>
        </p:spPr>
        <p:txBody>
          <a:bodyPr anchor="ctr">
            <a:normAutofit/>
          </a:bodyPr>
          <a:lstStyle/>
          <a:p>
            <a:r>
              <a:rPr lang="en-US" sz="2800" dirty="0">
                <a:solidFill>
                  <a:schemeClr val="bg1"/>
                </a:solidFill>
              </a:rPr>
              <a:t>Other Considerations</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AFAA2A0-84AE-627E-91A3-B6774368BC0B}"/>
              </a:ext>
            </a:extLst>
          </p:cNvPr>
          <p:cNvGraphicFramePr>
            <a:graphicFrameLocks noGrp="1"/>
          </p:cNvGraphicFramePr>
          <p:nvPr>
            <p:ph idx="1"/>
            <p:extLst>
              <p:ext uri="{D42A27DB-BD31-4B8C-83A1-F6EECF244321}">
                <p14:modId xmlns:p14="http://schemas.microsoft.com/office/powerpoint/2010/main" val="23370112"/>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62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F21E5-2823-CDF0-D3F0-01FD00D391B9}"/>
              </a:ext>
            </a:extLst>
          </p:cNvPr>
          <p:cNvSpPr>
            <a:spLocks noGrp="1"/>
          </p:cNvSpPr>
          <p:nvPr>
            <p:ph type="title"/>
          </p:nvPr>
        </p:nvSpPr>
        <p:spPr>
          <a:xfrm>
            <a:off x="1315313" y="365760"/>
            <a:ext cx="9965698" cy="1325562"/>
          </a:xfrm>
          <a:solidFill>
            <a:schemeClr val="tx1">
              <a:lumMod val="75000"/>
              <a:lumOff val="25000"/>
            </a:schemeClr>
          </a:solidFill>
        </p:spPr>
        <p:txBody>
          <a:bodyPr>
            <a:normAutofit/>
          </a:bodyPr>
          <a:lstStyle/>
          <a:p>
            <a:pPr algn="ctr"/>
            <a:r>
              <a:rPr lang="en-US" dirty="0">
                <a:solidFill>
                  <a:schemeClr val="bg1">
                    <a:lumMod val="95000"/>
                  </a:schemeClr>
                </a:solidFill>
              </a:rPr>
              <a:t>Top 10 Tokens from 100 Samples</a:t>
            </a:r>
            <a:br>
              <a:rPr lang="en-US" dirty="0">
                <a:solidFill>
                  <a:schemeClr val="bg1">
                    <a:lumMod val="95000"/>
                  </a:schemeClr>
                </a:solidFill>
              </a:rPr>
            </a:br>
            <a:r>
              <a:rPr lang="en-US" dirty="0">
                <a:solidFill>
                  <a:schemeClr val="bg1">
                    <a:lumMod val="95000"/>
                  </a:schemeClr>
                </a:solidFill>
              </a:rPr>
              <a:t>by Mean SHAP Values</a:t>
            </a:r>
          </a:p>
        </p:txBody>
      </p:sp>
      <p:sp>
        <p:nvSpPr>
          <p:cNvPr id="42" name="Rectangle 4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35" name="Group 34">
            <a:extLst>
              <a:ext uri="{FF2B5EF4-FFF2-40B4-BE49-F238E27FC236}">
                <a16:creationId xmlns:a16="http://schemas.microsoft.com/office/drawing/2014/main" id="{7B3E5A53-B4AB-68DE-27AC-25EB48493FC3}"/>
              </a:ext>
            </a:extLst>
          </p:cNvPr>
          <p:cNvGrpSpPr/>
          <p:nvPr/>
        </p:nvGrpSpPr>
        <p:grpSpPr>
          <a:xfrm>
            <a:off x="1315312" y="1855694"/>
            <a:ext cx="9966423" cy="4636546"/>
            <a:chOff x="792796" y="1812507"/>
            <a:chExt cx="9688995" cy="4441099"/>
          </a:xfrm>
        </p:grpSpPr>
        <p:grpSp>
          <p:nvGrpSpPr>
            <p:cNvPr id="32" name="Group 31">
              <a:extLst>
                <a:ext uri="{FF2B5EF4-FFF2-40B4-BE49-F238E27FC236}">
                  <a16:creationId xmlns:a16="http://schemas.microsoft.com/office/drawing/2014/main" id="{9A5F641F-6BDB-C424-61FC-22A088BA8AA1}"/>
                </a:ext>
              </a:extLst>
            </p:cNvPr>
            <p:cNvGrpSpPr/>
            <p:nvPr/>
          </p:nvGrpSpPr>
          <p:grpSpPr>
            <a:xfrm>
              <a:off x="3294472" y="1812507"/>
              <a:ext cx="2191959" cy="4441099"/>
              <a:chOff x="3294472" y="1812507"/>
              <a:chExt cx="2191959" cy="4441099"/>
            </a:xfrm>
          </p:grpSpPr>
          <p:sp>
            <p:nvSpPr>
              <p:cNvPr id="17" name="Rectangle 16">
                <a:extLst>
                  <a:ext uri="{FF2B5EF4-FFF2-40B4-BE49-F238E27FC236}">
                    <a16:creationId xmlns:a16="http://schemas.microsoft.com/office/drawing/2014/main" id="{77546BA0-5B67-1B8E-C727-DBFD9A8F17A6}"/>
                  </a:ext>
                </a:extLst>
              </p:cNvPr>
              <p:cNvSpPr/>
              <p:nvPr/>
            </p:nvSpPr>
            <p:spPr>
              <a:xfrm>
                <a:off x="3295175" y="5914414"/>
                <a:ext cx="2191256" cy="339192"/>
              </a:xfrm>
              <a:prstGeom prst="rect">
                <a:avLst/>
              </a:prstGeom>
              <a:solidFill>
                <a:schemeClr val="bg1">
                  <a:lumMod val="95000"/>
                  <a:alpha val="90000"/>
                </a:schemeClr>
              </a:solidFill>
              <a:ln>
                <a:solidFill>
                  <a:schemeClr val="bg1">
                    <a:lumMod val="9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defTabSz="429768">
                  <a:spcAft>
                    <a:spcPts val="600"/>
                  </a:spcAft>
                </a:pPr>
                <a:r>
                  <a:rPr lang="en-US" sz="1400" kern="1200" dirty="0">
                    <a:solidFill>
                      <a:schemeClr val="tx1">
                        <a:lumMod val="95000"/>
                        <a:lumOff val="5000"/>
                      </a:schemeClr>
                    </a:solidFill>
                    <a:latin typeface="+mn-lt"/>
                    <a:ea typeface="+mn-ea"/>
                    <a:cs typeface="+mn-cs"/>
                  </a:rPr>
                  <a:t>-3.52 and +[0.04, 0.07]</a:t>
                </a:r>
                <a:endParaRPr lang="en-US" sz="1400" dirty="0">
                  <a:solidFill>
                    <a:schemeClr val="tx1">
                      <a:lumMod val="95000"/>
                      <a:lumOff val="5000"/>
                    </a:schemeClr>
                  </a:solidFill>
                </a:endParaRPr>
              </a:p>
            </p:txBody>
          </p:sp>
          <p:sp>
            <p:nvSpPr>
              <p:cNvPr id="23" name="Freeform: Shape 22">
                <a:extLst>
                  <a:ext uri="{FF2B5EF4-FFF2-40B4-BE49-F238E27FC236}">
                    <a16:creationId xmlns:a16="http://schemas.microsoft.com/office/drawing/2014/main" id="{07888DD7-01D9-0B69-C2E7-F3451DAC4466}"/>
                  </a:ext>
                </a:extLst>
              </p:cNvPr>
              <p:cNvSpPr/>
              <p:nvPr/>
            </p:nvSpPr>
            <p:spPr>
              <a:xfrm>
                <a:off x="3295173" y="1812507"/>
                <a:ext cx="2191256" cy="876502"/>
              </a:xfrm>
              <a:custGeom>
                <a:avLst/>
                <a:gdLst>
                  <a:gd name="connsiteX0" fmla="*/ 0 w 2191256"/>
                  <a:gd name="connsiteY0" fmla="*/ 0 h 876502"/>
                  <a:gd name="connsiteX1" fmla="*/ 2191256 w 2191256"/>
                  <a:gd name="connsiteY1" fmla="*/ 0 h 876502"/>
                  <a:gd name="connsiteX2" fmla="*/ 2191256 w 2191256"/>
                  <a:gd name="connsiteY2" fmla="*/ 876502 h 876502"/>
                  <a:gd name="connsiteX3" fmla="*/ 0 w 2191256"/>
                  <a:gd name="connsiteY3" fmla="*/ 876502 h 876502"/>
                  <a:gd name="connsiteX4" fmla="*/ 0 w 2191256"/>
                  <a:gd name="connsiteY4" fmla="*/ 0 h 876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876502">
                    <a:moveTo>
                      <a:pt x="0" y="0"/>
                    </a:moveTo>
                    <a:lnTo>
                      <a:pt x="2191256" y="0"/>
                    </a:lnTo>
                    <a:lnTo>
                      <a:pt x="2191256" y="876502"/>
                    </a:lnTo>
                    <a:lnTo>
                      <a:pt x="0" y="87650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algn="ctr" defTabSz="752094">
                  <a:lnSpc>
                    <a:spcPct val="90000"/>
                  </a:lnSpc>
                  <a:spcBef>
                    <a:spcPct val="0"/>
                  </a:spcBef>
                  <a:spcAft>
                    <a:spcPct val="35000"/>
                  </a:spcAft>
                </a:pPr>
                <a:r>
                  <a:rPr lang="en-US" kern="1200" dirty="0">
                    <a:solidFill>
                      <a:schemeClr val="lt1"/>
                    </a:solidFill>
                    <a:latin typeface="+mn-lt"/>
                    <a:ea typeface="+mn-ea"/>
                    <a:cs typeface="+mn-cs"/>
                  </a:rPr>
                  <a:t>Physics</a:t>
                </a:r>
                <a:endParaRPr lang="en-US" kern="1200" dirty="0"/>
              </a:p>
            </p:txBody>
          </p:sp>
          <p:sp>
            <p:nvSpPr>
              <p:cNvPr id="24" name="Freeform: Shape 23">
                <a:extLst>
                  <a:ext uri="{FF2B5EF4-FFF2-40B4-BE49-F238E27FC236}">
                    <a16:creationId xmlns:a16="http://schemas.microsoft.com/office/drawing/2014/main" id="{F8C2017D-F1A3-FEE2-9ABC-89AD794A990C}"/>
                  </a:ext>
                </a:extLst>
              </p:cNvPr>
              <p:cNvSpPr/>
              <p:nvPr/>
            </p:nvSpPr>
            <p:spPr>
              <a:xfrm>
                <a:off x="3294472" y="2742449"/>
                <a:ext cx="2191256" cy="3122437"/>
              </a:xfrm>
              <a:custGeom>
                <a:avLst/>
                <a:gdLst>
                  <a:gd name="connsiteX0" fmla="*/ 0 w 2191256"/>
                  <a:gd name="connsiteY0" fmla="*/ 0 h 3122437"/>
                  <a:gd name="connsiteX1" fmla="*/ 2191256 w 2191256"/>
                  <a:gd name="connsiteY1" fmla="*/ 0 h 3122437"/>
                  <a:gd name="connsiteX2" fmla="*/ 2191256 w 2191256"/>
                  <a:gd name="connsiteY2" fmla="*/ 3122437 h 3122437"/>
                  <a:gd name="connsiteX3" fmla="*/ 0 w 2191256"/>
                  <a:gd name="connsiteY3" fmla="*/ 3122437 h 3122437"/>
                  <a:gd name="connsiteX4" fmla="*/ 0 w 2191256"/>
                  <a:gd name="connsiteY4" fmla="*/ 0 h 312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3122437">
                    <a:moveTo>
                      <a:pt x="0" y="0"/>
                    </a:moveTo>
                    <a:lnTo>
                      <a:pt x="2191256" y="0"/>
                    </a:lnTo>
                    <a:lnTo>
                      <a:pt x="2191256" y="3122437"/>
                    </a:lnTo>
                    <a:lnTo>
                      <a:pt x="0" y="312243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Mechanic</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Calculation</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Sky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Symmetry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Detector</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Molecular</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Galaxy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Hydrodynamic</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Spacecraft</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Removal</a:t>
                </a:r>
                <a:endParaRPr lang="en-US" kern="1200" dirty="0">
                  <a:solidFill>
                    <a:schemeClr val="tx1"/>
                  </a:solidFill>
                </a:endParaRPr>
              </a:p>
            </p:txBody>
          </p:sp>
        </p:grpSp>
        <p:grpSp>
          <p:nvGrpSpPr>
            <p:cNvPr id="31" name="Group 30">
              <a:extLst>
                <a:ext uri="{FF2B5EF4-FFF2-40B4-BE49-F238E27FC236}">
                  <a16:creationId xmlns:a16="http://schemas.microsoft.com/office/drawing/2014/main" id="{A0AD7E50-819E-4DED-8821-1D63A1BBA44C}"/>
                </a:ext>
              </a:extLst>
            </p:cNvPr>
            <p:cNvGrpSpPr/>
            <p:nvPr/>
          </p:nvGrpSpPr>
          <p:grpSpPr>
            <a:xfrm>
              <a:off x="792796" y="1812507"/>
              <a:ext cx="2194900" cy="4441099"/>
              <a:chOff x="792796" y="1812507"/>
              <a:chExt cx="2194900" cy="4441099"/>
            </a:xfrm>
          </p:grpSpPr>
          <p:sp>
            <p:nvSpPr>
              <p:cNvPr id="21" name="Freeform: Shape 20">
                <a:extLst>
                  <a:ext uri="{FF2B5EF4-FFF2-40B4-BE49-F238E27FC236}">
                    <a16:creationId xmlns:a16="http://schemas.microsoft.com/office/drawing/2014/main" id="{6B0861FC-21FE-7414-8DE2-401390ABF434}"/>
                  </a:ext>
                </a:extLst>
              </p:cNvPr>
              <p:cNvSpPr/>
              <p:nvPr/>
            </p:nvSpPr>
            <p:spPr>
              <a:xfrm>
                <a:off x="792796" y="1812507"/>
                <a:ext cx="2191256" cy="876502"/>
              </a:xfrm>
              <a:custGeom>
                <a:avLst/>
                <a:gdLst>
                  <a:gd name="connsiteX0" fmla="*/ 0 w 2191256"/>
                  <a:gd name="connsiteY0" fmla="*/ 0 h 876502"/>
                  <a:gd name="connsiteX1" fmla="*/ 2191256 w 2191256"/>
                  <a:gd name="connsiteY1" fmla="*/ 0 h 876502"/>
                  <a:gd name="connsiteX2" fmla="*/ 2191256 w 2191256"/>
                  <a:gd name="connsiteY2" fmla="*/ 876502 h 876502"/>
                  <a:gd name="connsiteX3" fmla="*/ 0 w 2191256"/>
                  <a:gd name="connsiteY3" fmla="*/ 876502 h 876502"/>
                  <a:gd name="connsiteX4" fmla="*/ 0 w 2191256"/>
                  <a:gd name="connsiteY4" fmla="*/ 0 h 876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876502">
                    <a:moveTo>
                      <a:pt x="0" y="0"/>
                    </a:moveTo>
                    <a:lnTo>
                      <a:pt x="2191256" y="0"/>
                    </a:lnTo>
                    <a:lnTo>
                      <a:pt x="2191256" y="876502"/>
                    </a:lnTo>
                    <a:lnTo>
                      <a:pt x="0" y="87650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algn="ctr" defTabSz="752094">
                  <a:lnSpc>
                    <a:spcPct val="90000"/>
                  </a:lnSpc>
                  <a:spcBef>
                    <a:spcPct val="0"/>
                  </a:spcBef>
                  <a:spcAft>
                    <a:spcPct val="35000"/>
                  </a:spcAft>
                </a:pPr>
                <a:r>
                  <a:rPr lang="en-US" kern="1200" dirty="0">
                    <a:solidFill>
                      <a:schemeClr val="lt1"/>
                    </a:solidFill>
                    <a:latin typeface="+mn-lt"/>
                    <a:ea typeface="+mn-ea"/>
                    <a:cs typeface="+mn-cs"/>
                  </a:rPr>
                  <a:t>Computer Science</a:t>
                </a:r>
                <a:endParaRPr lang="en-US" kern="1200" dirty="0"/>
              </a:p>
            </p:txBody>
          </p:sp>
          <p:sp>
            <p:nvSpPr>
              <p:cNvPr id="22" name="Freeform: Shape 21">
                <a:extLst>
                  <a:ext uri="{FF2B5EF4-FFF2-40B4-BE49-F238E27FC236}">
                    <a16:creationId xmlns:a16="http://schemas.microsoft.com/office/drawing/2014/main" id="{CB8F264A-114D-808F-B415-5D3CC972548E}"/>
                  </a:ext>
                </a:extLst>
              </p:cNvPr>
              <p:cNvSpPr/>
              <p:nvPr/>
            </p:nvSpPr>
            <p:spPr>
              <a:xfrm>
                <a:off x="796440" y="2742449"/>
                <a:ext cx="2191256" cy="3122437"/>
              </a:xfrm>
              <a:custGeom>
                <a:avLst/>
                <a:gdLst>
                  <a:gd name="connsiteX0" fmla="*/ 0 w 2191256"/>
                  <a:gd name="connsiteY0" fmla="*/ 0 h 3122437"/>
                  <a:gd name="connsiteX1" fmla="*/ 2191256 w 2191256"/>
                  <a:gd name="connsiteY1" fmla="*/ 0 h 3122437"/>
                  <a:gd name="connsiteX2" fmla="*/ 2191256 w 2191256"/>
                  <a:gd name="connsiteY2" fmla="*/ 3122437 h 3122437"/>
                  <a:gd name="connsiteX3" fmla="*/ 0 w 2191256"/>
                  <a:gd name="connsiteY3" fmla="*/ 3122437 h 3122437"/>
                  <a:gd name="connsiteX4" fmla="*/ 0 w 2191256"/>
                  <a:gd name="connsiteY4" fmla="*/ 0 h 312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3122437">
                    <a:moveTo>
                      <a:pt x="0" y="0"/>
                    </a:moveTo>
                    <a:lnTo>
                      <a:pt x="2191256" y="0"/>
                    </a:lnTo>
                    <a:lnTo>
                      <a:pt x="2191256" y="3122437"/>
                    </a:lnTo>
                    <a:lnTo>
                      <a:pt x="0" y="312243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Reachability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Bit</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Inability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Improvement</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Communication</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Robot</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Attempt</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Segmentation</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Principled</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Validate</a:t>
                </a:r>
                <a:endParaRPr lang="en-US" kern="1200" dirty="0">
                  <a:solidFill>
                    <a:schemeClr val="tx1"/>
                  </a:solidFill>
                </a:endParaRPr>
              </a:p>
            </p:txBody>
          </p:sp>
          <p:sp>
            <p:nvSpPr>
              <p:cNvPr id="19" name="Rectangle 18">
                <a:extLst>
                  <a:ext uri="{FF2B5EF4-FFF2-40B4-BE49-F238E27FC236}">
                    <a16:creationId xmlns:a16="http://schemas.microsoft.com/office/drawing/2014/main" id="{321D98B7-27C8-E51A-282E-43BC8FF50BC1}"/>
                  </a:ext>
                </a:extLst>
              </p:cNvPr>
              <p:cNvSpPr/>
              <p:nvPr/>
            </p:nvSpPr>
            <p:spPr>
              <a:xfrm>
                <a:off x="792796" y="5914414"/>
                <a:ext cx="2191256" cy="339192"/>
              </a:xfrm>
              <a:prstGeom prst="rect">
                <a:avLst/>
              </a:prstGeom>
              <a:solidFill>
                <a:schemeClr val="bg1">
                  <a:lumMod val="95000"/>
                  <a:alpha val="90000"/>
                </a:schemeClr>
              </a:solidFill>
              <a:ln>
                <a:solidFill>
                  <a:schemeClr val="bg1">
                    <a:lumMod val="9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defTabSz="429768">
                  <a:spcAft>
                    <a:spcPts val="600"/>
                  </a:spcAft>
                </a:pPr>
                <a:r>
                  <a:rPr lang="en-US" sz="1400" kern="1200" dirty="0">
                    <a:solidFill>
                      <a:schemeClr val="tx1">
                        <a:lumMod val="95000"/>
                        <a:lumOff val="5000"/>
                      </a:schemeClr>
                    </a:solidFill>
                    <a:latin typeface="+mn-lt"/>
                    <a:ea typeface="+mn-ea"/>
                    <a:cs typeface="+mn-cs"/>
                  </a:rPr>
                  <a:t>-2.47 and +[0.05, 0.06]</a:t>
                </a:r>
                <a:endParaRPr lang="en-US" sz="1400" dirty="0">
                  <a:solidFill>
                    <a:schemeClr val="tx1">
                      <a:lumMod val="95000"/>
                      <a:lumOff val="5000"/>
                    </a:schemeClr>
                  </a:solidFill>
                </a:endParaRPr>
              </a:p>
            </p:txBody>
          </p:sp>
        </p:grpSp>
        <p:grpSp>
          <p:nvGrpSpPr>
            <p:cNvPr id="33" name="Group 32">
              <a:extLst>
                <a:ext uri="{FF2B5EF4-FFF2-40B4-BE49-F238E27FC236}">
                  <a16:creationId xmlns:a16="http://schemas.microsoft.com/office/drawing/2014/main" id="{A7202863-2E23-160A-7CCA-0C3208BF7932}"/>
                </a:ext>
              </a:extLst>
            </p:cNvPr>
            <p:cNvGrpSpPr/>
            <p:nvPr/>
          </p:nvGrpSpPr>
          <p:grpSpPr>
            <a:xfrm>
              <a:off x="5792503" y="1812507"/>
              <a:ext cx="2191256" cy="4441099"/>
              <a:chOff x="5792503" y="1812507"/>
              <a:chExt cx="2191256" cy="4441099"/>
            </a:xfrm>
          </p:grpSpPr>
          <p:sp>
            <p:nvSpPr>
              <p:cNvPr id="25" name="Freeform: Shape 24">
                <a:extLst>
                  <a:ext uri="{FF2B5EF4-FFF2-40B4-BE49-F238E27FC236}">
                    <a16:creationId xmlns:a16="http://schemas.microsoft.com/office/drawing/2014/main" id="{B0E18427-3AFD-F8E2-C8DF-95B6DF94ACF8}"/>
                  </a:ext>
                </a:extLst>
              </p:cNvPr>
              <p:cNvSpPr/>
              <p:nvPr/>
            </p:nvSpPr>
            <p:spPr>
              <a:xfrm>
                <a:off x="5792503" y="1812507"/>
                <a:ext cx="2191256" cy="876502"/>
              </a:xfrm>
              <a:custGeom>
                <a:avLst/>
                <a:gdLst>
                  <a:gd name="connsiteX0" fmla="*/ 0 w 2191256"/>
                  <a:gd name="connsiteY0" fmla="*/ 0 h 876502"/>
                  <a:gd name="connsiteX1" fmla="*/ 2191256 w 2191256"/>
                  <a:gd name="connsiteY1" fmla="*/ 0 h 876502"/>
                  <a:gd name="connsiteX2" fmla="*/ 2191256 w 2191256"/>
                  <a:gd name="connsiteY2" fmla="*/ 876502 h 876502"/>
                  <a:gd name="connsiteX3" fmla="*/ 0 w 2191256"/>
                  <a:gd name="connsiteY3" fmla="*/ 876502 h 876502"/>
                  <a:gd name="connsiteX4" fmla="*/ 0 w 2191256"/>
                  <a:gd name="connsiteY4" fmla="*/ 0 h 876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876502">
                    <a:moveTo>
                      <a:pt x="0" y="0"/>
                    </a:moveTo>
                    <a:lnTo>
                      <a:pt x="2191256" y="0"/>
                    </a:lnTo>
                    <a:lnTo>
                      <a:pt x="2191256" y="876502"/>
                    </a:lnTo>
                    <a:lnTo>
                      <a:pt x="0" y="87650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algn="ctr" defTabSz="752094">
                  <a:lnSpc>
                    <a:spcPct val="90000"/>
                  </a:lnSpc>
                  <a:spcBef>
                    <a:spcPct val="0"/>
                  </a:spcBef>
                  <a:spcAft>
                    <a:spcPct val="35000"/>
                  </a:spcAft>
                </a:pPr>
                <a:r>
                  <a:rPr lang="en-US" kern="1200" dirty="0">
                    <a:solidFill>
                      <a:schemeClr val="lt1"/>
                    </a:solidFill>
                    <a:latin typeface="+mn-lt"/>
                    <a:ea typeface="+mn-ea"/>
                    <a:cs typeface="+mn-cs"/>
                  </a:rPr>
                  <a:t>Mathematics</a:t>
                </a:r>
                <a:endParaRPr lang="en-US" kern="1200" dirty="0"/>
              </a:p>
            </p:txBody>
          </p:sp>
          <p:sp>
            <p:nvSpPr>
              <p:cNvPr id="26" name="Freeform: Shape 25">
                <a:extLst>
                  <a:ext uri="{FF2B5EF4-FFF2-40B4-BE49-F238E27FC236}">
                    <a16:creationId xmlns:a16="http://schemas.microsoft.com/office/drawing/2014/main" id="{F071534D-B052-CBEC-D61A-4E3F8D64DD0B}"/>
                  </a:ext>
                </a:extLst>
              </p:cNvPr>
              <p:cNvSpPr/>
              <p:nvPr/>
            </p:nvSpPr>
            <p:spPr>
              <a:xfrm>
                <a:off x="5792503" y="2742449"/>
                <a:ext cx="2191256" cy="3122437"/>
              </a:xfrm>
              <a:custGeom>
                <a:avLst/>
                <a:gdLst>
                  <a:gd name="connsiteX0" fmla="*/ 0 w 2191256"/>
                  <a:gd name="connsiteY0" fmla="*/ 0 h 3122437"/>
                  <a:gd name="connsiteX1" fmla="*/ 2191256 w 2191256"/>
                  <a:gd name="connsiteY1" fmla="*/ 0 h 3122437"/>
                  <a:gd name="connsiteX2" fmla="*/ 2191256 w 2191256"/>
                  <a:gd name="connsiteY2" fmla="*/ 3122437 h 3122437"/>
                  <a:gd name="connsiteX3" fmla="*/ 0 w 2191256"/>
                  <a:gd name="connsiteY3" fmla="*/ 3122437 h 3122437"/>
                  <a:gd name="connsiteX4" fmla="*/ 0 w 2191256"/>
                  <a:gd name="connsiteY4" fmla="*/ 0 h 312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3122437">
                    <a:moveTo>
                      <a:pt x="0" y="0"/>
                    </a:moveTo>
                    <a:lnTo>
                      <a:pt x="2191256" y="0"/>
                    </a:lnTo>
                    <a:lnTo>
                      <a:pt x="2191256" y="3122437"/>
                    </a:lnTo>
                    <a:lnTo>
                      <a:pt x="0" y="312243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Prove</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Operator</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Sharp</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Article</a:t>
                </a:r>
              </a:p>
              <a:p>
                <a:pPr marL="161163" lvl="1" indent="-161163" defTabSz="752094">
                  <a:lnSpc>
                    <a:spcPct val="90000"/>
                  </a:lnSpc>
                  <a:spcBef>
                    <a:spcPct val="0"/>
                  </a:spcBef>
                  <a:spcAft>
                    <a:spcPct val="15000"/>
                  </a:spcAft>
                  <a:buChar char="•"/>
                </a:pPr>
                <a:r>
                  <a:rPr lang="en-US" kern="1200" dirty="0" err="1">
                    <a:solidFill>
                      <a:schemeClr val="tx1"/>
                    </a:solidFill>
                    <a:latin typeface="+mn-lt"/>
                    <a:ea typeface="+mn-ea"/>
                    <a:cs typeface="+mn-cs"/>
                  </a:rPr>
                  <a:t>Homotopy</a:t>
                </a:r>
                <a:endParaRPr lang="en-US" kern="1200" dirty="0">
                  <a:solidFill>
                    <a:schemeClr val="tx1"/>
                  </a:solidFill>
                  <a:latin typeface="+mn-lt"/>
                  <a:ea typeface="+mn-ea"/>
                  <a:cs typeface="+mn-cs"/>
                </a:endParaRP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Theorem</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Perturb</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Mathematical</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Category</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Conic</a:t>
                </a:r>
                <a:endParaRPr lang="en-US" kern="1200" dirty="0">
                  <a:solidFill>
                    <a:schemeClr val="tx1"/>
                  </a:solidFill>
                </a:endParaRPr>
              </a:p>
            </p:txBody>
          </p:sp>
          <p:sp>
            <p:nvSpPr>
              <p:cNvPr id="29" name="Rectangle 28">
                <a:extLst>
                  <a:ext uri="{FF2B5EF4-FFF2-40B4-BE49-F238E27FC236}">
                    <a16:creationId xmlns:a16="http://schemas.microsoft.com/office/drawing/2014/main" id="{C7D83C00-25E9-1E95-9040-7C543A9DCF81}"/>
                  </a:ext>
                </a:extLst>
              </p:cNvPr>
              <p:cNvSpPr/>
              <p:nvPr/>
            </p:nvSpPr>
            <p:spPr>
              <a:xfrm>
                <a:off x="5792503" y="5914414"/>
                <a:ext cx="2191256" cy="339192"/>
              </a:xfrm>
              <a:prstGeom prst="rect">
                <a:avLst/>
              </a:prstGeom>
              <a:solidFill>
                <a:schemeClr val="bg1">
                  <a:lumMod val="95000"/>
                  <a:alpha val="90000"/>
                </a:schemeClr>
              </a:solidFill>
              <a:ln>
                <a:solidFill>
                  <a:schemeClr val="bg1">
                    <a:lumMod val="9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defTabSz="429768">
                  <a:spcAft>
                    <a:spcPts val="600"/>
                  </a:spcAft>
                </a:pPr>
                <a:r>
                  <a:rPr lang="en-US" sz="1400" kern="1200" dirty="0">
                    <a:solidFill>
                      <a:schemeClr val="tx1">
                        <a:lumMod val="95000"/>
                        <a:lumOff val="5000"/>
                      </a:schemeClr>
                    </a:solidFill>
                    <a:latin typeface="+mn-lt"/>
                    <a:ea typeface="+mn-ea"/>
                    <a:cs typeface="+mn-cs"/>
                  </a:rPr>
                  <a:t>-9.97 and +[0.05, 0.06]</a:t>
                </a:r>
                <a:endParaRPr lang="en-US" sz="1400" dirty="0">
                  <a:solidFill>
                    <a:schemeClr val="tx1">
                      <a:lumMod val="95000"/>
                      <a:lumOff val="5000"/>
                    </a:schemeClr>
                  </a:solidFill>
                </a:endParaRPr>
              </a:p>
            </p:txBody>
          </p:sp>
        </p:grpSp>
        <p:grpSp>
          <p:nvGrpSpPr>
            <p:cNvPr id="34" name="Group 33">
              <a:extLst>
                <a:ext uri="{FF2B5EF4-FFF2-40B4-BE49-F238E27FC236}">
                  <a16:creationId xmlns:a16="http://schemas.microsoft.com/office/drawing/2014/main" id="{EC0516AD-D372-27AB-229F-819ADE33ED2B}"/>
                </a:ext>
              </a:extLst>
            </p:cNvPr>
            <p:cNvGrpSpPr/>
            <p:nvPr/>
          </p:nvGrpSpPr>
          <p:grpSpPr>
            <a:xfrm>
              <a:off x="8289831" y="1812507"/>
              <a:ext cx="2191960" cy="4441099"/>
              <a:chOff x="8289831" y="1812507"/>
              <a:chExt cx="2191960" cy="4441099"/>
            </a:xfrm>
          </p:grpSpPr>
          <p:sp>
            <p:nvSpPr>
              <p:cNvPr id="27" name="Freeform: Shape 26">
                <a:extLst>
                  <a:ext uri="{FF2B5EF4-FFF2-40B4-BE49-F238E27FC236}">
                    <a16:creationId xmlns:a16="http://schemas.microsoft.com/office/drawing/2014/main" id="{55ABBE45-9257-BB59-11CC-B859CCA5F155}"/>
                  </a:ext>
                </a:extLst>
              </p:cNvPr>
              <p:cNvSpPr/>
              <p:nvPr/>
            </p:nvSpPr>
            <p:spPr>
              <a:xfrm>
                <a:off x="8290535" y="1812507"/>
                <a:ext cx="2191256" cy="876502"/>
              </a:xfrm>
              <a:custGeom>
                <a:avLst/>
                <a:gdLst>
                  <a:gd name="connsiteX0" fmla="*/ 0 w 2191256"/>
                  <a:gd name="connsiteY0" fmla="*/ 0 h 876502"/>
                  <a:gd name="connsiteX1" fmla="*/ 2191256 w 2191256"/>
                  <a:gd name="connsiteY1" fmla="*/ 0 h 876502"/>
                  <a:gd name="connsiteX2" fmla="*/ 2191256 w 2191256"/>
                  <a:gd name="connsiteY2" fmla="*/ 876502 h 876502"/>
                  <a:gd name="connsiteX3" fmla="*/ 0 w 2191256"/>
                  <a:gd name="connsiteY3" fmla="*/ 876502 h 876502"/>
                  <a:gd name="connsiteX4" fmla="*/ 0 w 2191256"/>
                  <a:gd name="connsiteY4" fmla="*/ 0 h 876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876502">
                    <a:moveTo>
                      <a:pt x="0" y="0"/>
                    </a:moveTo>
                    <a:lnTo>
                      <a:pt x="2191256" y="0"/>
                    </a:lnTo>
                    <a:lnTo>
                      <a:pt x="2191256" y="876502"/>
                    </a:lnTo>
                    <a:lnTo>
                      <a:pt x="0" y="87650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algn="ctr" defTabSz="752094">
                  <a:lnSpc>
                    <a:spcPct val="90000"/>
                  </a:lnSpc>
                  <a:spcBef>
                    <a:spcPct val="0"/>
                  </a:spcBef>
                  <a:spcAft>
                    <a:spcPct val="35000"/>
                  </a:spcAft>
                </a:pPr>
                <a:r>
                  <a:rPr lang="en-US" kern="1200" dirty="0">
                    <a:solidFill>
                      <a:schemeClr val="lt1"/>
                    </a:solidFill>
                    <a:latin typeface="+mn-lt"/>
                    <a:ea typeface="+mn-ea"/>
                    <a:cs typeface="+mn-cs"/>
                  </a:rPr>
                  <a:t>Statistics</a:t>
                </a:r>
                <a:endParaRPr lang="en-US" kern="1200" dirty="0"/>
              </a:p>
            </p:txBody>
          </p:sp>
          <p:sp>
            <p:nvSpPr>
              <p:cNvPr id="28" name="Freeform: Shape 27">
                <a:extLst>
                  <a:ext uri="{FF2B5EF4-FFF2-40B4-BE49-F238E27FC236}">
                    <a16:creationId xmlns:a16="http://schemas.microsoft.com/office/drawing/2014/main" id="{0BD405A6-476C-2B3B-EA9F-3607366151F2}"/>
                  </a:ext>
                </a:extLst>
              </p:cNvPr>
              <p:cNvSpPr/>
              <p:nvPr/>
            </p:nvSpPr>
            <p:spPr>
              <a:xfrm>
                <a:off x="8290535" y="2742449"/>
                <a:ext cx="2191256" cy="3122437"/>
              </a:xfrm>
              <a:custGeom>
                <a:avLst/>
                <a:gdLst>
                  <a:gd name="connsiteX0" fmla="*/ 0 w 2191256"/>
                  <a:gd name="connsiteY0" fmla="*/ 0 h 3122437"/>
                  <a:gd name="connsiteX1" fmla="*/ 2191256 w 2191256"/>
                  <a:gd name="connsiteY1" fmla="*/ 0 h 3122437"/>
                  <a:gd name="connsiteX2" fmla="*/ 2191256 w 2191256"/>
                  <a:gd name="connsiteY2" fmla="*/ 3122437 h 3122437"/>
                  <a:gd name="connsiteX3" fmla="*/ 0 w 2191256"/>
                  <a:gd name="connsiteY3" fmla="*/ 3122437 h 3122437"/>
                  <a:gd name="connsiteX4" fmla="*/ 0 w 2191256"/>
                  <a:gd name="connsiteY4" fmla="*/ 0 h 312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256" h="3122437">
                    <a:moveTo>
                      <a:pt x="0" y="0"/>
                    </a:moveTo>
                    <a:lnTo>
                      <a:pt x="2191256" y="0"/>
                    </a:lnTo>
                    <a:lnTo>
                      <a:pt x="2191256" y="3122437"/>
                    </a:lnTo>
                    <a:lnTo>
                      <a:pt x="0" y="3122437"/>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Bayesian</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Sequential</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Statistical</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Recommender</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Clustering</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Approximate</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Trial</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Parametric</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Learning</a:t>
                </a:r>
              </a:p>
              <a:p>
                <a:pPr marL="161163" lvl="1" indent="-161163" defTabSz="752094">
                  <a:lnSpc>
                    <a:spcPct val="90000"/>
                  </a:lnSpc>
                  <a:spcBef>
                    <a:spcPct val="0"/>
                  </a:spcBef>
                  <a:spcAft>
                    <a:spcPct val="15000"/>
                  </a:spcAft>
                  <a:buChar char="•"/>
                </a:pPr>
                <a:r>
                  <a:rPr lang="en-US" kern="1200" dirty="0">
                    <a:solidFill>
                      <a:schemeClr val="tx1"/>
                    </a:solidFill>
                    <a:latin typeface="+mn-lt"/>
                    <a:ea typeface="+mn-ea"/>
                    <a:cs typeface="+mn-cs"/>
                  </a:rPr>
                  <a:t>Explanation</a:t>
                </a:r>
                <a:endParaRPr lang="en-US" kern="1200" dirty="0">
                  <a:solidFill>
                    <a:schemeClr val="tx1"/>
                  </a:solidFill>
                </a:endParaRPr>
              </a:p>
            </p:txBody>
          </p:sp>
          <p:sp>
            <p:nvSpPr>
              <p:cNvPr id="30" name="Rectangle 29">
                <a:extLst>
                  <a:ext uri="{FF2B5EF4-FFF2-40B4-BE49-F238E27FC236}">
                    <a16:creationId xmlns:a16="http://schemas.microsoft.com/office/drawing/2014/main" id="{BF6F173B-6E92-E069-122D-8EB42995D57C}"/>
                  </a:ext>
                </a:extLst>
              </p:cNvPr>
              <p:cNvSpPr/>
              <p:nvPr/>
            </p:nvSpPr>
            <p:spPr>
              <a:xfrm>
                <a:off x="8289831" y="5914414"/>
                <a:ext cx="2191256" cy="339192"/>
              </a:xfrm>
              <a:prstGeom prst="rect">
                <a:avLst/>
              </a:prstGeom>
              <a:solidFill>
                <a:schemeClr val="bg1">
                  <a:lumMod val="95000"/>
                  <a:alpha val="90000"/>
                </a:schemeClr>
              </a:solidFill>
              <a:ln>
                <a:solidFill>
                  <a:schemeClr val="bg1">
                    <a:lumMod val="95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algn="ctr" defTabSz="429768">
                  <a:spcAft>
                    <a:spcPts val="600"/>
                  </a:spcAft>
                </a:pPr>
                <a:r>
                  <a:rPr lang="en-US" sz="1400" kern="1200" dirty="0">
                    <a:solidFill>
                      <a:schemeClr val="tx1">
                        <a:lumMod val="95000"/>
                        <a:lumOff val="5000"/>
                      </a:schemeClr>
                    </a:solidFill>
                    <a:latin typeface="+mn-lt"/>
                    <a:ea typeface="+mn-ea"/>
                    <a:cs typeface="+mn-cs"/>
                  </a:rPr>
                  <a:t>-10.24 and +[0.05, 0.1]</a:t>
                </a:r>
                <a:endParaRPr lang="en-US" sz="1400" dirty="0">
                  <a:solidFill>
                    <a:schemeClr val="tx1">
                      <a:lumMod val="95000"/>
                      <a:lumOff val="5000"/>
                    </a:schemeClr>
                  </a:solidFill>
                </a:endParaRPr>
              </a:p>
            </p:txBody>
          </p:sp>
        </p:grpSp>
      </p:grpSp>
    </p:spTree>
    <p:extLst>
      <p:ext uri="{BB962C8B-B14F-4D97-AF65-F5344CB8AC3E}">
        <p14:creationId xmlns:p14="http://schemas.microsoft.com/office/powerpoint/2010/main" val="50554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B262B-4EC2-A551-0BE9-20EE26F574A3}"/>
              </a:ext>
            </a:extLst>
          </p:cNvPr>
          <p:cNvSpPr>
            <a:spLocks noGrp="1"/>
          </p:cNvSpPr>
          <p:nvPr>
            <p:ph type="title"/>
          </p:nvPr>
        </p:nvSpPr>
        <p:spPr>
          <a:xfrm>
            <a:off x="6485993" y="643465"/>
            <a:ext cx="4419074" cy="5560272"/>
          </a:xfrm>
        </p:spPr>
        <p:txBody>
          <a:bodyPr anchor="ctr">
            <a:normAutofit/>
          </a:bodyPr>
          <a:lstStyle/>
          <a:p>
            <a:r>
              <a:rPr lang="en-US" dirty="0"/>
              <a:t>How the model can be used</a:t>
            </a:r>
          </a:p>
        </p:txBody>
      </p:sp>
      <p:sp>
        <p:nvSpPr>
          <p:cNvPr id="28" name="Content Placeholder 2">
            <a:extLst>
              <a:ext uri="{FF2B5EF4-FFF2-40B4-BE49-F238E27FC236}">
                <a16:creationId xmlns:a16="http://schemas.microsoft.com/office/drawing/2014/main" id="{15D0E122-22D2-B893-2C18-5FA7AAC47E5B}"/>
              </a:ext>
            </a:extLst>
          </p:cNvPr>
          <p:cNvSpPr>
            <a:spLocks noGrp="1"/>
          </p:cNvSpPr>
          <p:nvPr>
            <p:ph idx="1"/>
          </p:nvPr>
        </p:nvSpPr>
        <p:spPr>
          <a:xfrm>
            <a:off x="1732248" y="643465"/>
            <a:ext cx="4009730" cy="5528735"/>
          </a:xfrm>
        </p:spPr>
        <p:txBody>
          <a:bodyPr anchor="ctr">
            <a:normAutofit/>
          </a:bodyPr>
          <a:lstStyle/>
          <a:p>
            <a:pPr marL="0" indent="0">
              <a:buNone/>
            </a:pPr>
            <a:r>
              <a:rPr lang="en-US" sz="2000" dirty="0"/>
              <a:t>Automatically tag new articles with the four categories</a:t>
            </a:r>
          </a:p>
          <a:p>
            <a:r>
              <a:rPr lang="en-US" dirty="0"/>
              <a:t>Overall good precision/recall for the major categories, especially when articles have one label</a:t>
            </a:r>
          </a:p>
          <a:p>
            <a:r>
              <a:rPr lang="en-US" dirty="0"/>
              <a:t>May tag too many articles with Computer Science and too few articles with Statistics</a:t>
            </a:r>
          </a:p>
          <a:p>
            <a:r>
              <a:rPr lang="en-US" dirty="0"/>
              <a:t>General multilabel fuzziness</a:t>
            </a:r>
          </a:p>
        </p:txBody>
      </p:sp>
      <p:sp>
        <p:nvSpPr>
          <p:cNvPr id="21" name="Rectangle 20">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9736386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07F99-761A-75DA-E889-260A1C19A1E0}"/>
              </a:ext>
            </a:extLst>
          </p:cNvPr>
          <p:cNvSpPr>
            <a:spLocks noGrp="1"/>
          </p:cNvSpPr>
          <p:nvPr>
            <p:ph type="title"/>
          </p:nvPr>
        </p:nvSpPr>
        <p:spPr>
          <a:xfrm>
            <a:off x="1261871" y="365760"/>
            <a:ext cx="9858383" cy="1325562"/>
          </a:xfrm>
        </p:spPr>
        <p:txBody>
          <a:bodyPr>
            <a:normAutofit/>
          </a:bodyPr>
          <a:lstStyle/>
          <a:p>
            <a:r>
              <a:rPr lang="en-US" dirty="0"/>
              <a:t>Future Work:</a:t>
            </a:r>
            <a:br>
              <a:rPr lang="en-US" dirty="0"/>
            </a:br>
            <a:r>
              <a:rPr lang="en-US" dirty="0"/>
              <a:t>Addressing the two problems</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8268BD7-CA64-FFD8-7DC3-3FF9D56E5F76}"/>
              </a:ext>
            </a:extLst>
          </p:cNvPr>
          <p:cNvGraphicFramePr>
            <a:graphicFrameLocks noGrp="1"/>
          </p:cNvGraphicFramePr>
          <p:nvPr>
            <p:ph idx="1"/>
            <p:extLst>
              <p:ext uri="{D42A27DB-BD31-4B8C-83A1-F6EECF244321}">
                <p14:modId xmlns:p14="http://schemas.microsoft.com/office/powerpoint/2010/main" val="159382693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670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872A9-F0D1-5684-9750-F4F4468D729E}"/>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a:solidFill>
                  <a:schemeClr val="bg1">
                    <a:lumMod val="85000"/>
                    <a:lumOff val="15000"/>
                  </a:schemeClr>
                </a:solidFill>
              </a:rPr>
              <a:t>Thank you.</a:t>
            </a:r>
          </a:p>
        </p:txBody>
      </p:sp>
      <p:sp>
        <p:nvSpPr>
          <p:cNvPr id="25" name="Rectangle 24">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73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72451-30A9-E6A2-CC22-0E6FB1EB8701}"/>
              </a:ext>
            </a:extLst>
          </p:cNvPr>
          <p:cNvSpPr>
            <a:spLocks noGrp="1"/>
          </p:cNvSpPr>
          <p:nvPr>
            <p:ph type="title"/>
          </p:nvPr>
        </p:nvSpPr>
        <p:spPr>
          <a:xfrm>
            <a:off x="817419" y="365760"/>
            <a:ext cx="10577946" cy="1185949"/>
          </a:xfrm>
        </p:spPr>
        <p:txBody>
          <a:bodyPr>
            <a:normAutofit/>
          </a:bodyPr>
          <a:lstStyle/>
          <a:p>
            <a:r>
              <a:rPr lang="en-US" sz="4000" dirty="0"/>
              <a:t>References</a:t>
            </a:r>
            <a:endParaRPr lang="en-US" dirty="0"/>
          </a:p>
        </p:txBody>
      </p:sp>
      <p:sp>
        <p:nvSpPr>
          <p:cNvPr id="3" name="Content Placeholder 2">
            <a:extLst>
              <a:ext uri="{FF2B5EF4-FFF2-40B4-BE49-F238E27FC236}">
                <a16:creationId xmlns:a16="http://schemas.microsoft.com/office/drawing/2014/main" id="{030096A3-A6FB-66F0-7C8E-280CB1535640}"/>
              </a:ext>
            </a:extLst>
          </p:cNvPr>
          <p:cNvSpPr>
            <a:spLocks noGrp="1"/>
          </p:cNvSpPr>
          <p:nvPr>
            <p:ph idx="1"/>
          </p:nvPr>
        </p:nvSpPr>
        <p:spPr>
          <a:xfrm>
            <a:off x="817419" y="1551710"/>
            <a:ext cx="10460182" cy="4862946"/>
          </a:xfrm>
        </p:spPr>
        <p:txBody>
          <a:bodyPr>
            <a:normAutofit/>
          </a:bodyPr>
          <a:lstStyle/>
          <a:p>
            <a:pPr marL="457200" indent="-457200">
              <a:spcBef>
                <a:spcPts val="0"/>
              </a:spcBef>
              <a:spcAft>
                <a:spcPts val="1200"/>
              </a:spcAft>
              <a:buNone/>
              <a:tabLst>
                <a:tab pos="457200" algn="l"/>
              </a:tabLst>
            </a:pPr>
            <a:r>
              <a:rPr lang="en-US" sz="1600" dirty="0"/>
              <a:t>[1]	</a:t>
            </a:r>
            <a:r>
              <a:rPr lang="en-US" sz="1600" dirty="0" err="1"/>
              <a:t>Bornmann</a:t>
            </a:r>
            <a:r>
              <a:rPr lang="en-US" sz="1600" dirty="0"/>
              <a:t>, L., </a:t>
            </a:r>
            <a:r>
              <a:rPr lang="en-US" sz="1600" dirty="0" err="1"/>
              <a:t>Haunschild</a:t>
            </a:r>
            <a:r>
              <a:rPr lang="en-US" sz="1600" dirty="0"/>
              <a:t>, R., &amp; Mutz, R., “Growth rates of modern science: a latent piecewise growth curve approach to model publication numbers from established and new literature databases”. </a:t>
            </a:r>
            <a:r>
              <a:rPr lang="en-US" sz="1600" i="1" dirty="0" err="1"/>
              <a:t>Humanit</a:t>
            </a:r>
            <a:r>
              <a:rPr lang="en-US" sz="1600" i="1" dirty="0"/>
              <a:t> Soc Sci </a:t>
            </a:r>
            <a:r>
              <a:rPr lang="en-US" sz="1600" i="1" dirty="0" err="1"/>
              <a:t>Commun</a:t>
            </a:r>
            <a:r>
              <a:rPr lang="en-US" sz="1600" dirty="0"/>
              <a:t> 8, 224 (2021). </a:t>
            </a:r>
            <a:r>
              <a:rPr lang="en-US" sz="1600" dirty="0">
                <a:hlinkClick r:id="rId3"/>
              </a:rPr>
              <a:t>https://doi.org/10.1057/s41599-021-00903-w</a:t>
            </a:r>
            <a:r>
              <a:rPr lang="en-US" sz="1600" dirty="0"/>
              <a:t> .</a:t>
            </a:r>
          </a:p>
          <a:p>
            <a:pPr marL="457200" indent="-457200">
              <a:spcBef>
                <a:spcPts val="0"/>
              </a:spcBef>
              <a:spcAft>
                <a:spcPts val="1200"/>
              </a:spcAft>
              <a:buNone/>
              <a:tabLst>
                <a:tab pos="457200" algn="l"/>
              </a:tabLst>
            </a:pPr>
            <a:r>
              <a:rPr lang="en-US" sz="1600" dirty="0"/>
              <a:t>[2]	</a:t>
            </a:r>
            <a:r>
              <a:rPr lang="en-US" sz="1600" dirty="0" err="1"/>
              <a:t>Amnet</a:t>
            </a:r>
            <a:r>
              <a:rPr lang="en-US" sz="1600" dirty="0"/>
              <a:t>, “Scholarly Publishing: Challenges, Opportunities, and Trends”. </a:t>
            </a:r>
            <a:r>
              <a:rPr lang="en-US" sz="1600" i="1" dirty="0" err="1"/>
              <a:t>Amnet</a:t>
            </a:r>
            <a:r>
              <a:rPr lang="en-US" sz="1600" i="1" dirty="0"/>
              <a:t> </a:t>
            </a:r>
            <a:r>
              <a:rPr lang="en-US" sz="1600" dirty="0"/>
              <a:t>(2022). </a:t>
            </a:r>
            <a:r>
              <a:rPr lang="en-US" sz="1600" dirty="0">
                <a:hlinkClick r:id="rId4"/>
              </a:rPr>
              <a:t>https://amnet-systems.com/scholarly-publishing-challenges-opportunities-and-trends/</a:t>
            </a:r>
            <a:r>
              <a:rPr lang="en-US" sz="1600" dirty="0"/>
              <a:t> .</a:t>
            </a:r>
          </a:p>
          <a:p>
            <a:pPr marL="457200" indent="-457200">
              <a:spcBef>
                <a:spcPts val="0"/>
              </a:spcBef>
              <a:spcAft>
                <a:spcPts val="1200"/>
              </a:spcAft>
              <a:buNone/>
              <a:tabLst>
                <a:tab pos="457200" algn="l"/>
              </a:tabLst>
            </a:pPr>
            <a:r>
              <a:rPr lang="en-US" sz="1600" dirty="0"/>
              <a:t>[3]	Sandusky, R., </a:t>
            </a:r>
            <a:r>
              <a:rPr lang="en-US" sz="1600" dirty="0" err="1"/>
              <a:t>Tenopir</a:t>
            </a:r>
            <a:r>
              <a:rPr lang="en-US" sz="1600" dirty="0"/>
              <a:t>, C., &amp; Casado, M., “Figure and table retrieval from scholarly journal articles: User needs for teaching and research”. </a:t>
            </a:r>
            <a:r>
              <a:rPr lang="en-US" sz="1600" i="1" dirty="0" err="1"/>
              <a:t>Asis&amp;t</a:t>
            </a:r>
            <a:r>
              <a:rPr lang="en-US" sz="1600" i="1" dirty="0"/>
              <a:t> </a:t>
            </a:r>
            <a:r>
              <a:rPr lang="en-US" sz="1600" dirty="0"/>
              <a:t>44: 1-33 (2008). </a:t>
            </a:r>
            <a:r>
              <a:rPr lang="en-US" sz="1600" dirty="0">
                <a:hlinkClick r:id="rId5"/>
              </a:rPr>
              <a:t>https://doi.org/10.1002/meet.1450440390</a:t>
            </a:r>
            <a:r>
              <a:rPr lang="en-US" sz="1600" dirty="0"/>
              <a:t> .</a:t>
            </a:r>
          </a:p>
          <a:p>
            <a:pPr marL="457200" indent="-457200">
              <a:spcBef>
                <a:spcPts val="0"/>
              </a:spcBef>
              <a:spcAft>
                <a:spcPts val="1200"/>
              </a:spcAft>
              <a:buNone/>
              <a:tabLst>
                <a:tab pos="457200" algn="l"/>
              </a:tabLst>
            </a:pPr>
            <a:r>
              <a:rPr lang="en-US" sz="1600" dirty="0"/>
              <a:t>[4]	</a:t>
            </a:r>
            <a:r>
              <a:rPr lang="en-US" sz="1600" dirty="0" err="1"/>
              <a:t>ScienceEditor</a:t>
            </a:r>
            <a:r>
              <a:rPr lang="en-US" sz="1600" dirty="0"/>
              <a:t>, “The Future of Academic Publishing: Emerging Trends You Should Know”. </a:t>
            </a:r>
            <a:r>
              <a:rPr lang="en-US" sz="1600" i="1" dirty="0" err="1"/>
              <a:t>ServiceScape</a:t>
            </a:r>
            <a:r>
              <a:rPr lang="en-US" sz="1600" dirty="0"/>
              <a:t> (2021). </a:t>
            </a:r>
            <a:r>
              <a:rPr lang="en-US" sz="1600" dirty="0">
                <a:hlinkClick r:id="rId6"/>
              </a:rPr>
              <a:t>https://www.servicescape.com/blog/the-future-of-academic-publishing-emerging-trends-you-should-know</a:t>
            </a:r>
            <a:r>
              <a:rPr lang="en-US" sz="1600" dirty="0"/>
              <a:t> .</a:t>
            </a:r>
          </a:p>
          <a:p>
            <a:pPr marL="457200" indent="-457200">
              <a:spcBef>
                <a:spcPts val="0"/>
              </a:spcBef>
              <a:spcAft>
                <a:spcPts val="1200"/>
              </a:spcAft>
              <a:buNone/>
              <a:tabLst>
                <a:tab pos="457200" algn="l"/>
              </a:tabLst>
            </a:pPr>
            <a:r>
              <a:rPr lang="en-US" sz="1600" dirty="0"/>
              <a:t>[5]	Singh, S., “2022 in review: Key developments shaping scholarly publishing”. </a:t>
            </a:r>
            <a:r>
              <a:rPr lang="en-US" sz="1600" i="1" dirty="0" err="1"/>
              <a:t>Editage</a:t>
            </a:r>
            <a:r>
              <a:rPr lang="en-US" sz="1600" i="1" dirty="0"/>
              <a:t> insights</a:t>
            </a:r>
            <a:r>
              <a:rPr lang="en-US" sz="1600" dirty="0"/>
              <a:t> (2023). </a:t>
            </a:r>
            <a:r>
              <a:rPr lang="en-US" sz="1600" dirty="0">
                <a:hlinkClick r:id="rId7"/>
              </a:rPr>
              <a:t>https://www.editage.com/insights/2022-in-review-key-developments-shaping-scholarly-publishing</a:t>
            </a:r>
            <a:r>
              <a:rPr lang="en-US" sz="1600" dirty="0"/>
              <a:t> .</a:t>
            </a:r>
          </a:p>
          <a:p>
            <a:pPr marL="457200" indent="-457200">
              <a:spcBef>
                <a:spcPts val="0"/>
              </a:spcBef>
              <a:spcAft>
                <a:spcPts val="0"/>
              </a:spcAft>
              <a:buNone/>
              <a:tabLst>
                <a:tab pos="457200" algn="l"/>
              </a:tabLst>
            </a:pPr>
            <a:r>
              <a:rPr lang="en-US" sz="1600" dirty="0"/>
              <a:t>[6]	White, K., “Publication Output by Country, Region, or Economy and Scientific Field</a:t>
            </a:r>
            <a:r>
              <a:rPr lang="en-US" sz="1600" i="1" dirty="0"/>
              <a:t>”. Science and Engineering Indicators,</a:t>
            </a:r>
            <a:r>
              <a:rPr lang="en-US" sz="1600" dirty="0"/>
              <a:t> National Science Board, National Science Foundation (2021). </a:t>
            </a:r>
            <a:r>
              <a:rPr lang="en-US" sz="1600" dirty="0">
                <a:hlinkClick r:id="rId8"/>
              </a:rPr>
              <a:t>https://ncses.nsf.gov/pubs/nsb20214/publication-output-by-country-region-or-economy-and-scientific-field</a:t>
            </a:r>
            <a:r>
              <a:rPr lang="en-US" sz="1600" dirty="0"/>
              <a:t> .</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395575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2362CB5-798D-A624-640D-35C6505F17B4}"/>
              </a:ext>
            </a:extLst>
          </p:cNvPr>
          <p:cNvSpPr/>
          <p:nvPr/>
        </p:nvSpPr>
        <p:spPr>
          <a:xfrm>
            <a:off x="1" y="1"/>
            <a:ext cx="12192000" cy="2536384"/>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11562-3782-4043-5F70-178604E807EB}"/>
              </a:ext>
            </a:extLst>
          </p:cNvPr>
          <p:cNvSpPr>
            <a:spLocks noGrp="1"/>
          </p:cNvSpPr>
          <p:nvPr>
            <p:ph type="title"/>
          </p:nvPr>
        </p:nvSpPr>
        <p:spPr>
          <a:xfrm>
            <a:off x="110415" y="186483"/>
            <a:ext cx="5528385" cy="1243762"/>
          </a:xfrm>
        </p:spPr>
        <p:txBody>
          <a:bodyPr>
            <a:normAutofit/>
          </a:bodyPr>
          <a:lstStyle/>
          <a:p>
            <a:r>
              <a:rPr lang="en-US" sz="4000" dirty="0">
                <a:solidFill>
                  <a:schemeClr val="bg1"/>
                </a:solidFill>
              </a:rPr>
              <a:t>Scholarly Publishing Overview</a:t>
            </a:r>
          </a:p>
        </p:txBody>
      </p:sp>
      <p:sp>
        <p:nvSpPr>
          <p:cNvPr id="3" name="Content Placeholder 2">
            <a:extLst>
              <a:ext uri="{FF2B5EF4-FFF2-40B4-BE49-F238E27FC236}">
                <a16:creationId xmlns:a16="http://schemas.microsoft.com/office/drawing/2014/main" id="{37A82CE3-3CCA-B519-E001-7A6100CD3319}"/>
              </a:ext>
            </a:extLst>
          </p:cNvPr>
          <p:cNvSpPr>
            <a:spLocks noGrp="1"/>
          </p:cNvSpPr>
          <p:nvPr>
            <p:ph idx="1"/>
          </p:nvPr>
        </p:nvSpPr>
        <p:spPr>
          <a:xfrm>
            <a:off x="110415" y="1430245"/>
            <a:ext cx="5985585" cy="954667"/>
          </a:xfrm>
        </p:spPr>
        <p:txBody>
          <a:bodyPr>
            <a:normAutofit/>
          </a:bodyPr>
          <a:lstStyle/>
          <a:p>
            <a:r>
              <a:rPr lang="en-US" dirty="0">
                <a:solidFill>
                  <a:schemeClr val="bg1"/>
                </a:solidFill>
              </a:rPr>
              <a:t>Number of research articles increases</a:t>
            </a:r>
          </a:p>
          <a:p>
            <a:pPr lvl="1"/>
            <a:r>
              <a:rPr lang="en-US" dirty="0">
                <a:solidFill>
                  <a:schemeClr val="bg1"/>
                </a:solidFill>
              </a:rPr>
              <a:t>Growth rate of 3-4% [1]</a:t>
            </a:r>
          </a:p>
          <a:p>
            <a:pPr lvl="1"/>
            <a:r>
              <a:rPr lang="en-US" dirty="0">
                <a:solidFill>
                  <a:schemeClr val="bg1"/>
                </a:solidFill>
              </a:rPr>
              <a:t>Knowledge doubles every 15-17 years [1, 2]</a:t>
            </a:r>
          </a:p>
        </p:txBody>
      </p:sp>
      <p:sp>
        <p:nvSpPr>
          <p:cNvPr id="14" name="Content Placeholder 2">
            <a:extLst>
              <a:ext uri="{FF2B5EF4-FFF2-40B4-BE49-F238E27FC236}">
                <a16:creationId xmlns:a16="http://schemas.microsoft.com/office/drawing/2014/main" id="{714A5765-D881-4D5A-2ACD-7D25AC7851D9}"/>
              </a:ext>
            </a:extLst>
          </p:cNvPr>
          <p:cNvSpPr txBox="1">
            <a:spLocks/>
          </p:cNvSpPr>
          <p:nvPr/>
        </p:nvSpPr>
        <p:spPr>
          <a:xfrm>
            <a:off x="6095997" y="337957"/>
            <a:ext cx="5985585" cy="219842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solidFill>
                  <a:schemeClr val="bg1"/>
                </a:solidFill>
              </a:rPr>
              <a:t>Voice of the researchers</a:t>
            </a:r>
          </a:p>
          <a:p>
            <a:pPr lvl="1"/>
            <a:r>
              <a:rPr lang="en-US" dirty="0">
                <a:solidFill>
                  <a:schemeClr val="bg1"/>
                </a:solidFill>
              </a:rPr>
              <a:t>Desire for accessibility and transparency [3]</a:t>
            </a:r>
          </a:p>
          <a:p>
            <a:pPr lvl="1"/>
            <a:r>
              <a:rPr lang="en-US" dirty="0">
                <a:solidFill>
                  <a:schemeClr val="bg1"/>
                </a:solidFill>
              </a:rPr>
              <a:t>Trends: Open Access, crowdsourcing, and open sources [4, 5]</a:t>
            </a:r>
          </a:p>
          <a:p>
            <a:r>
              <a:rPr lang="en-US" dirty="0">
                <a:solidFill>
                  <a:schemeClr val="bg1"/>
                </a:solidFill>
              </a:rPr>
              <a:t>Internet and technology</a:t>
            </a:r>
          </a:p>
          <a:p>
            <a:pPr lvl="1"/>
            <a:r>
              <a:rPr lang="en-US" dirty="0">
                <a:solidFill>
                  <a:schemeClr val="bg1"/>
                </a:solidFill>
              </a:rPr>
              <a:t>Changes in publishing models [5]</a:t>
            </a:r>
          </a:p>
          <a:p>
            <a:pPr lvl="1"/>
            <a:r>
              <a:rPr lang="en-US" dirty="0">
                <a:solidFill>
                  <a:schemeClr val="bg1"/>
                </a:solidFill>
              </a:rPr>
              <a:t>Availability, affordability, and speed</a:t>
            </a:r>
          </a:p>
        </p:txBody>
      </p:sp>
      <p:grpSp>
        <p:nvGrpSpPr>
          <p:cNvPr id="30" name="Group 29">
            <a:extLst>
              <a:ext uri="{FF2B5EF4-FFF2-40B4-BE49-F238E27FC236}">
                <a16:creationId xmlns:a16="http://schemas.microsoft.com/office/drawing/2014/main" id="{E5B70E76-804C-AF6B-BABC-808FF9FA267A}"/>
              </a:ext>
            </a:extLst>
          </p:cNvPr>
          <p:cNvGrpSpPr/>
          <p:nvPr/>
        </p:nvGrpSpPr>
        <p:grpSpPr>
          <a:xfrm>
            <a:off x="715905" y="2679622"/>
            <a:ext cx="4774603" cy="4012676"/>
            <a:chOff x="562702" y="2658843"/>
            <a:chExt cx="4774603" cy="4012676"/>
          </a:xfrm>
        </p:grpSpPr>
        <p:sp>
          <p:nvSpPr>
            <p:cNvPr id="28" name="Rectangle 27">
              <a:extLst>
                <a:ext uri="{FF2B5EF4-FFF2-40B4-BE49-F238E27FC236}">
                  <a16:creationId xmlns:a16="http://schemas.microsoft.com/office/drawing/2014/main" id="{E45EE9CF-2729-24E2-2835-E5113E7A35F8}"/>
                </a:ext>
              </a:extLst>
            </p:cNvPr>
            <p:cNvSpPr/>
            <p:nvPr/>
          </p:nvSpPr>
          <p:spPr>
            <a:xfrm>
              <a:off x="562702" y="2658843"/>
              <a:ext cx="4774603" cy="40126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B35B127-FBAF-688F-997A-452A4786025C}"/>
                </a:ext>
              </a:extLst>
            </p:cNvPr>
            <p:cNvGrpSpPr/>
            <p:nvPr/>
          </p:nvGrpSpPr>
          <p:grpSpPr>
            <a:xfrm>
              <a:off x="562704" y="2663372"/>
              <a:ext cx="4734637" cy="4008147"/>
              <a:chOff x="292543" y="2871838"/>
              <a:chExt cx="4734637" cy="4008147"/>
            </a:xfrm>
          </p:grpSpPr>
          <p:grpSp>
            <p:nvGrpSpPr>
              <p:cNvPr id="9" name="Group 8">
                <a:extLst>
                  <a:ext uri="{FF2B5EF4-FFF2-40B4-BE49-F238E27FC236}">
                    <a16:creationId xmlns:a16="http://schemas.microsoft.com/office/drawing/2014/main" id="{2D5EB5F4-8C36-6BC1-90CF-EA9A83EDA630}"/>
                  </a:ext>
                </a:extLst>
              </p:cNvPr>
              <p:cNvGrpSpPr/>
              <p:nvPr/>
            </p:nvGrpSpPr>
            <p:grpSpPr>
              <a:xfrm>
                <a:off x="292544" y="3200399"/>
                <a:ext cx="4734636" cy="3679586"/>
                <a:chOff x="4405502" y="1802498"/>
                <a:chExt cx="6524626" cy="5127023"/>
              </a:xfrm>
            </p:grpSpPr>
            <p:pic>
              <p:nvPicPr>
                <p:cNvPr id="7" name="Picture 6" descr="Plot for segmented unrestricted growth of scientific articles from four bibliographic databases (Bornmann, Haunschild, Mutz, 2021).">
                  <a:extLst>
                    <a:ext uri="{FF2B5EF4-FFF2-40B4-BE49-F238E27FC236}">
                      <a16:creationId xmlns:a16="http://schemas.microsoft.com/office/drawing/2014/main" id="{1999CC37-D1ED-494F-F1D1-EB12918DBFE2}"/>
                    </a:ext>
                  </a:extLst>
                </p:cNvPr>
                <p:cNvPicPr>
                  <a:picLocks noChangeAspect="1"/>
                </p:cNvPicPr>
                <p:nvPr/>
              </p:nvPicPr>
              <p:blipFill rotWithShape="1">
                <a:blip r:embed="rId3"/>
                <a:srcRect t="2094"/>
                <a:stretch/>
              </p:blipFill>
              <p:spPr>
                <a:xfrm>
                  <a:off x="4405503" y="1802498"/>
                  <a:ext cx="6524625" cy="4569520"/>
                </a:xfrm>
                <a:prstGeom prst="rect">
                  <a:avLst/>
                </a:prstGeom>
              </p:spPr>
            </p:pic>
            <p:sp>
              <p:nvSpPr>
                <p:cNvPr id="8" name="TextBox 7">
                  <a:extLst>
                    <a:ext uri="{FF2B5EF4-FFF2-40B4-BE49-F238E27FC236}">
                      <a16:creationId xmlns:a16="http://schemas.microsoft.com/office/drawing/2014/main" id="{896C8005-3754-664C-A398-482E89163437}"/>
                    </a:ext>
                  </a:extLst>
                </p:cNvPr>
                <p:cNvSpPr txBox="1"/>
                <p:nvPr/>
              </p:nvSpPr>
              <p:spPr>
                <a:xfrm>
                  <a:off x="4405502" y="6372020"/>
                  <a:ext cx="6524625" cy="557501"/>
                </a:xfrm>
                <a:prstGeom prst="rect">
                  <a:avLst/>
                </a:prstGeom>
                <a:noFill/>
              </p:spPr>
              <p:txBody>
                <a:bodyPr wrap="square" rtlCol="0">
                  <a:spAutoFit/>
                </a:bodyPr>
                <a:lstStyle/>
                <a:p>
                  <a:r>
                    <a:rPr lang="en-US" sz="1000" dirty="0">
                      <a:solidFill>
                        <a:schemeClr val="tx1">
                          <a:lumMod val="75000"/>
                          <a:lumOff val="25000"/>
                        </a:schemeClr>
                      </a:solidFill>
                    </a:rPr>
                    <a:t>Plot for segmented unrestricted growth of scientific articles from four bibliographic databases [1]</a:t>
                  </a:r>
                </a:p>
              </p:txBody>
            </p:sp>
          </p:grpSp>
          <p:sp>
            <p:nvSpPr>
              <p:cNvPr id="17" name="TextBox 16">
                <a:extLst>
                  <a:ext uri="{FF2B5EF4-FFF2-40B4-BE49-F238E27FC236}">
                    <a16:creationId xmlns:a16="http://schemas.microsoft.com/office/drawing/2014/main" id="{E6562F47-AEAA-7885-87DF-4954CF1DF063}"/>
                  </a:ext>
                </a:extLst>
              </p:cNvPr>
              <p:cNvSpPr txBox="1"/>
              <p:nvPr/>
            </p:nvSpPr>
            <p:spPr>
              <a:xfrm>
                <a:off x="292543" y="2871838"/>
                <a:ext cx="4734635" cy="307777"/>
              </a:xfrm>
              <a:prstGeom prst="rect">
                <a:avLst/>
              </a:prstGeom>
              <a:noFill/>
            </p:spPr>
            <p:txBody>
              <a:bodyPr wrap="square" rtlCol="0">
                <a:spAutoFit/>
              </a:bodyPr>
              <a:lstStyle/>
              <a:p>
                <a:pPr algn="ctr"/>
                <a:r>
                  <a:rPr lang="en-US" sz="1400" dirty="0">
                    <a:solidFill>
                      <a:schemeClr val="tx1">
                        <a:lumMod val="85000"/>
                        <a:lumOff val="15000"/>
                      </a:schemeClr>
                    </a:solidFill>
                  </a:rPr>
                  <a:t>Scientific article growth (log publications vs year)</a:t>
                </a:r>
              </a:p>
            </p:txBody>
          </p:sp>
        </p:grpSp>
      </p:grpSp>
      <p:grpSp>
        <p:nvGrpSpPr>
          <p:cNvPr id="31" name="Group 30">
            <a:extLst>
              <a:ext uri="{FF2B5EF4-FFF2-40B4-BE49-F238E27FC236}">
                <a16:creationId xmlns:a16="http://schemas.microsoft.com/office/drawing/2014/main" id="{E596AE05-5B1B-5A3A-BBF3-CFD209D9506E}"/>
              </a:ext>
            </a:extLst>
          </p:cNvPr>
          <p:cNvGrpSpPr/>
          <p:nvPr/>
        </p:nvGrpSpPr>
        <p:grpSpPr>
          <a:xfrm>
            <a:off x="6211938" y="2766357"/>
            <a:ext cx="5753701" cy="3841828"/>
            <a:chOff x="6386166" y="2869812"/>
            <a:chExt cx="5753701" cy="3841828"/>
          </a:xfrm>
        </p:grpSpPr>
        <p:sp>
          <p:nvSpPr>
            <p:cNvPr id="29" name="Rectangle 28">
              <a:extLst>
                <a:ext uri="{FF2B5EF4-FFF2-40B4-BE49-F238E27FC236}">
                  <a16:creationId xmlns:a16="http://schemas.microsoft.com/office/drawing/2014/main" id="{0867F4D8-7886-A7E4-5F2C-3CC68B2CA020}"/>
                </a:ext>
              </a:extLst>
            </p:cNvPr>
            <p:cNvSpPr/>
            <p:nvPr/>
          </p:nvSpPr>
          <p:spPr>
            <a:xfrm>
              <a:off x="6386166" y="2874340"/>
              <a:ext cx="5753701" cy="38372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2409D34-39E5-8C58-1ECC-EABB7FD68695}"/>
                </a:ext>
              </a:extLst>
            </p:cNvPr>
            <p:cNvGrpSpPr/>
            <p:nvPr/>
          </p:nvGrpSpPr>
          <p:grpSpPr>
            <a:xfrm>
              <a:off x="6464390" y="2869812"/>
              <a:ext cx="5601035" cy="3841828"/>
              <a:chOff x="6611113" y="2966328"/>
              <a:chExt cx="5601035" cy="3841828"/>
            </a:xfrm>
          </p:grpSpPr>
          <p:grpSp>
            <p:nvGrpSpPr>
              <p:cNvPr id="13" name="Group 12">
                <a:extLst>
                  <a:ext uri="{FF2B5EF4-FFF2-40B4-BE49-F238E27FC236}">
                    <a16:creationId xmlns:a16="http://schemas.microsoft.com/office/drawing/2014/main" id="{708065AA-55A5-021C-1F25-DF5D07E5B4AC}"/>
                  </a:ext>
                </a:extLst>
              </p:cNvPr>
              <p:cNvGrpSpPr/>
              <p:nvPr/>
            </p:nvGrpSpPr>
            <p:grpSpPr>
              <a:xfrm>
                <a:off x="6611114" y="3279240"/>
                <a:ext cx="5601034" cy="3528916"/>
                <a:chOff x="999654" y="2291781"/>
                <a:chExt cx="6181273" cy="3827222"/>
              </a:xfrm>
            </p:grpSpPr>
            <p:pic>
              <p:nvPicPr>
                <p:cNvPr id="11" name="Picture 10" descr="Science and Engineering articles published per year by income group in 1996-2020 [6]">
                  <a:extLst>
                    <a:ext uri="{FF2B5EF4-FFF2-40B4-BE49-F238E27FC236}">
                      <a16:creationId xmlns:a16="http://schemas.microsoft.com/office/drawing/2014/main" id="{4A0BF310-100D-148E-51B6-F7D3183DB6BC}"/>
                    </a:ext>
                  </a:extLst>
                </p:cNvPr>
                <p:cNvPicPr>
                  <a:picLocks noChangeAspect="1"/>
                </p:cNvPicPr>
                <p:nvPr/>
              </p:nvPicPr>
              <p:blipFill rotWithShape="1">
                <a:blip r:embed="rId4">
                  <a:extLst>
                    <a:ext uri="{28A0092B-C50C-407E-A947-70E740481C1C}">
                      <a14:useLocalDpi xmlns:a14="http://schemas.microsoft.com/office/drawing/2010/main" val="0"/>
                    </a:ext>
                  </a:extLst>
                </a:blip>
                <a:srcRect l="9959" t="17745" r="9165" b="32450"/>
                <a:stretch/>
              </p:blipFill>
              <p:spPr>
                <a:xfrm>
                  <a:off x="999656" y="2291781"/>
                  <a:ext cx="6181271" cy="3560188"/>
                </a:xfrm>
                <a:prstGeom prst="rect">
                  <a:avLst/>
                </a:prstGeom>
              </p:spPr>
            </p:pic>
            <p:sp>
              <p:nvSpPr>
                <p:cNvPr id="12" name="TextBox 11">
                  <a:extLst>
                    <a:ext uri="{FF2B5EF4-FFF2-40B4-BE49-F238E27FC236}">
                      <a16:creationId xmlns:a16="http://schemas.microsoft.com/office/drawing/2014/main" id="{AE2A1310-932D-1171-552D-DE9C432523B7}"/>
                    </a:ext>
                  </a:extLst>
                </p:cNvPr>
                <p:cNvSpPr txBox="1"/>
                <p:nvPr/>
              </p:nvSpPr>
              <p:spPr>
                <a:xfrm>
                  <a:off x="999654" y="5851968"/>
                  <a:ext cx="6181271" cy="267035"/>
                </a:xfrm>
                <a:prstGeom prst="rect">
                  <a:avLst/>
                </a:prstGeom>
                <a:noFill/>
              </p:spPr>
              <p:txBody>
                <a:bodyPr wrap="square" rtlCol="0">
                  <a:spAutoFit/>
                </a:bodyPr>
                <a:lstStyle/>
                <a:p>
                  <a:r>
                    <a:rPr lang="en-US" sz="1000" dirty="0">
                      <a:solidFill>
                        <a:schemeClr val="tx1">
                          <a:lumMod val="75000"/>
                          <a:lumOff val="25000"/>
                        </a:schemeClr>
                      </a:solidFill>
                    </a:rPr>
                    <a:t>Science and engineering articles published per year by income group in 1996-2020 [6]</a:t>
                  </a:r>
                </a:p>
              </p:txBody>
            </p:sp>
          </p:grpSp>
          <p:sp>
            <p:nvSpPr>
              <p:cNvPr id="19" name="TextBox 18">
                <a:extLst>
                  <a:ext uri="{FF2B5EF4-FFF2-40B4-BE49-F238E27FC236}">
                    <a16:creationId xmlns:a16="http://schemas.microsoft.com/office/drawing/2014/main" id="{1F8F1840-0E8A-CE4F-5220-BDDAAB43B555}"/>
                  </a:ext>
                </a:extLst>
              </p:cNvPr>
              <p:cNvSpPr txBox="1"/>
              <p:nvPr/>
            </p:nvSpPr>
            <p:spPr>
              <a:xfrm>
                <a:off x="6611113" y="2966328"/>
                <a:ext cx="5601032" cy="307777"/>
              </a:xfrm>
              <a:prstGeom prst="rect">
                <a:avLst/>
              </a:prstGeom>
              <a:noFill/>
            </p:spPr>
            <p:txBody>
              <a:bodyPr wrap="square" rtlCol="0">
                <a:spAutoFit/>
              </a:bodyPr>
              <a:lstStyle/>
              <a:p>
                <a:pPr algn="ctr"/>
                <a:r>
                  <a:rPr lang="en-US" sz="1400" dirty="0">
                    <a:solidFill>
                      <a:schemeClr val="tx1">
                        <a:lumMod val="85000"/>
                        <a:lumOff val="15000"/>
                      </a:schemeClr>
                    </a:solidFill>
                  </a:rPr>
                  <a:t>Science and engineering articles published (count vs year)</a:t>
                </a:r>
              </a:p>
            </p:txBody>
          </p:sp>
        </p:grpSp>
      </p:grpSp>
    </p:spTree>
    <p:extLst>
      <p:ext uri="{BB962C8B-B14F-4D97-AF65-F5344CB8AC3E}">
        <p14:creationId xmlns:p14="http://schemas.microsoft.com/office/powerpoint/2010/main" val="423024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350D4-9FB9-807E-9ADC-C06DBCE3165C}"/>
              </a:ext>
            </a:extLst>
          </p:cNvPr>
          <p:cNvSpPr/>
          <p:nvPr/>
        </p:nvSpPr>
        <p:spPr>
          <a:xfrm>
            <a:off x="-1" y="0"/>
            <a:ext cx="4939145" cy="685800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711F59-A49E-D3F4-EF05-0159791193ED}"/>
              </a:ext>
            </a:extLst>
          </p:cNvPr>
          <p:cNvSpPr>
            <a:spLocks noGrp="1"/>
          </p:cNvSpPr>
          <p:nvPr>
            <p:ph type="title"/>
          </p:nvPr>
        </p:nvSpPr>
        <p:spPr>
          <a:xfrm>
            <a:off x="796636" y="2589414"/>
            <a:ext cx="3318164" cy="1325562"/>
          </a:xfrm>
        </p:spPr>
        <p:txBody>
          <a:bodyPr>
            <a:normAutofit/>
          </a:bodyPr>
          <a:lstStyle/>
          <a:p>
            <a:r>
              <a:rPr lang="en-US" dirty="0">
                <a:solidFill>
                  <a:schemeClr val="bg1"/>
                </a:solidFill>
              </a:rPr>
              <a:t>Project Objective</a:t>
            </a:r>
          </a:p>
        </p:txBody>
      </p:sp>
      <p:graphicFrame>
        <p:nvGraphicFramePr>
          <p:cNvPr id="6" name="Content Placeholder 2">
            <a:extLst>
              <a:ext uri="{FF2B5EF4-FFF2-40B4-BE49-F238E27FC236}">
                <a16:creationId xmlns:a16="http://schemas.microsoft.com/office/drawing/2014/main" id="{3142C900-352B-76C1-EEC3-AC8A518CDBF6}"/>
              </a:ext>
            </a:extLst>
          </p:cNvPr>
          <p:cNvGraphicFramePr>
            <a:graphicFrameLocks noGrp="1"/>
          </p:cNvGraphicFramePr>
          <p:nvPr>
            <p:ph idx="1"/>
            <p:extLst>
              <p:ext uri="{D42A27DB-BD31-4B8C-83A1-F6EECF244321}">
                <p14:modId xmlns:p14="http://schemas.microsoft.com/office/powerpoint/2010/main" val="1036717412"/>
              </p:ext>
            </p:extLst>
          </p:nvPr>
        </p:nvGraphicFramePr>
        <p:xfrm>
          <a:off x="5343211" y="1581294"/>
          <a:ext cx="6447736" cy="3788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627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FEFD-4CE1-F51F-60AE-BE3762448001}"/>
              </a:ext>
            </a:extLst>
          </p:cNvPr>
          <p:cNvSpPr>
            <a:spLocks noGrp="1"/>
          </p:cNvSpPr>
          <p:nvPr>
            <p:ph type="title"/>
          </p:nvPr>
        </p:nvSpPr>
        <p:spPr>
          <a:xfrm>
            <a:off x="0" y="365760"/>
            <a:ext cx="11308080" cy="1325562"/>
          </a:xfrm>
        </p:spPr>
        <p:txBody>
          <a:bodyPr/>
          <a:lstStyle/>
          <a:p>
            <a:pPr algn="ctr"/>
            <a:r>
              <a:rPr lang="en-US" dirty="0"/>
              <a:t>Who may be interested?</a:t>
            </a:r>
          </a:p>
        </p:txBody>
      </p:sp>
      <p:graphicFrame>
        <p:nvGraphicFramePr>
          <p:cNvPr id="7" name="Content Placeholder 2">
            <a:extLst>
              <a:ext uri="{FF2B5EF4-FFF2-40B4-BE49-F238E27FC236}">
                <a16:creationId xmlns:a16="http://schemas.microsoft.com/office/drawing/2014/main" id="{4DCD657C-C93E-F551-3B50-49EAD26E8B94}"/>
              </a:ext>
            </a:extLst>
          </p:cNvPr>
          <p:cNvGraphicFramePr>
            <a:graphicFrameLocks noGrp="1"/>
          </p:cNvGraphicFramePr>
          <p:nvPr>
            <p:ph idx="1"/>
            <p:extLst>
              <p:ext uri="{D42A27DB-BD31-4B8C-83A1-F6EECF244321}">
                <p14:modId xmlns:p14="http://schemas.microsoft.com/office/powerpoint/2010/main" val="713378064"/>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271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8B77D3-301C-E000-43E5-78023D851539}"/>
              </a:ext>
            </a:extLst>
          </p:cNvPr>
          <p:cNvSpPr/>
          <p:nvPr/>
        </p:nvSpPr>
        <p:spPr>
          <a:xfrm>
            <a:off x="0" y="0"/>
            <a:ext cx="4417141" cy="685800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402CFBA-5899-B78A-75BB-1D2C91B87900}"/>
              </a:ext>
            </a:extLst>
          </p:cNvPr>
          <p:cNvSpPr/>
          <p:nvPr/>
        </p:nvSpPr>
        <p:spPr>
          <a:xfrm>
            <a:off x="8276321" y="2983474"/>
            <a:ext cx="3794303" cy="2402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E0D62-77F2-A6BD-5E90-DBB975E299E0}"/>
              </a:ext>
            </a:extLst>
          </p:cNvPr>
          <p:cNvSpPr>
            <a:spLocks noGrp="1"/>
          </p:cNvSpPr>
          <p:nvPr>
            <p:ph type="title"/>
          </p:nvPr>
        </p:nvSpPr>
        <p:spPr>
          <a:xfrm>
            <a:off x="255901" y="1051570"/>
            <a:ext cx="4161240" cy="768598"/>
          </a:xfrm>
        </p:spPr>
        <p:txBody>
          <a:bodyPr>
            <a:normAutofit/>
          </a:bodyPr>
          <a:lstStyle/>
          <a:p>
            <a:r>
              <a:rPr lang="en-US" sz="4000" dirty="0"/>
              <a:t>The Data</a:t>
            </a:r>
          </a:p>
        </p:txBody>
      </p:sp>
      <p:sp>
        <p:nvSpPr>
          <p:cNvPr id="3" name="Content Placeholder 2">
            <a:extLst>
              <a:ext uri="{FF2B5EF4-FFF2-40B4-BE49-F238E27FC236}">
                <a16:creationId xmlns:a16="http://schemas.microsoft.com/office/drawing/2014/main" id="{42D69BDB-D989-23BA-D411-F93E6268FD7B}"/>
              </a:ext>
            </a:extLst>
          </p:cNvPr>
          <p:cNvSpPr>
            <a:spLocks noGrp="1"/>
          </p:cNvSpPr>
          <p:nvPr>
            <p:ph idx="1"/>
          </p:nvPr>
        </p:nvSpPr>
        <p:spPr>
          <a:xfrm>
            <a:off x="255901" y="2015126"/>
            <a:ext cx="4161240" cy="4071119"/>
          </a:xfrm>
        </p:spPr>
        <p:txBody>
          <a:bodyPr>
            <a:normAutofit/>
          </a:bodyPr>
          <a:lstStyle/>
          <a:p>
            <a:r>
              <a:rPr lang="en-US" sz="2800" dirty="0"/>
              <a:t>20,972 articles labeled with one to three of the categories:</a:t>
            </a:r>
          </a:p>
          <a:p>
            <a:pPr lvl="1"/>
            <a:r>
              <a:rPr lang="en-US" sz="2400" dirty="0"/>
              <a:t>Computer Science</a:t>
            </a:r>
          </a:p>
          <a:p>
            <a:pPr lvl="1"/>
            <a:r>
              <a:rPr lang="en-US" sz="2400" dirty="0"/>
              <a:t>Physics</a:t>
            </a:r>
          </a:p>
          <a:p>
            <a:pPr lvl="1"/>
            <a:r>
              <a:rPr lang="en-US" sz="2400" dirty="0"/>
              <a:t>Mathematics</a:t>
            </a:r>
          </a:p>
          <a:p>
            <a:pPr lvl="1"/>
            <a:r>
              <a:rPr lang="en-US" sz="2400" dirty="0"/>
              <a:t>Statistics</a:t>
            </a:r>
          </a:p>
          <a:p>
            <a:pPr lvl="1"/>
            <a:r>
              <a:rPr lang="en-US" sz="2400" dirty="0"/>
              <a:t>Quantitative Biology</a:t>
            </a:r>
          </a:p>
          <a:p>
            <a:pPr lvl="1"/>
            <a:r>
              <a:rPr lang="en-US" sz="2400" dirty="0"/>
              <a:t>Quantitative Finance</a:t>
            </a:r>
          </a:p>
        </p:txBody>
      </p:sp>
      <p:pic>
        <p:nvPicPr>
          <p:cNvPr id="5" name="Picture 4">
            <a:extLst>
              <a:ext uri="{FF2B5EF4-FFF2-40B4-BE49-F238E27FC236}">
                <a16:creationId xmlns:a16="http://schemas.microsoft.com/office/drawing/2014/main" id="{80A30552-67D1-4A61-61AD-2EAEA0CF0678}"/>
              </a:ext>
            </a:extLst>
          </p:cNvPr>
          <p:cNvPicPr>
            <a:picLocks noChangeAspect="1"/>
          </p:cNvPicPr>
          <p:nvPr/>
        </p:nvPicPr>
        <p:blipFill>
          <a:blip r:embed="rId3"/>
          <a:stretch>
            <a:fillRect/>
          </a:stretch>
        </p:blipFill>
        <p:spPr>
          <a:xfrm>
            <a:off x="4422555" y="323978"/>
            <a:ext cx="7648069" cy="2868025"/>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B0A19D1B-92A7-20F0-307C-3C72FA471E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157" y="3377633"/>
            <a:ext cx="3942863" cy="3036005"/>
          </a:xfrm>
          <a:prstGeom prst="rect">
            <a:avLst/>
          </a:prstGeom>
        </p:spPr>
      </p:pic>
    </p:spTree>
    <p:extLst>
      <p:ext uri="{BB962C8B-B14F-4D97-AF65-F5344CB8AC3E}">
        <p14:creationId xmlns:p14="http://schemas.microsoft.com/office/powerpoint/2010/main" val="124804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1241B2D-2B58-76E4-ACD7-AA8AA351C73A}"/>
              </a:ext>
            </a:extLst>
          </p:cNvPr>
          <p:cNvSpPr/>
          <p:nvPr/>
        </p:nvSpPr>
        <p:spPr>
          <a:xfrm>
            <a:off x="8153875" y="3963967"/>
            <a:ext cx="3867150" cy="228319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BB07F28-EEFC-6545-2602-37340147D90E}"/>
              </a:ext>
            </a:extLst>
          </p:cNvPr>
          <p:cNvSpPr/>
          <p:nvPr/>
        </p:nvSpPr>
        <p:spPr>
          <a:xfrm>
            <a:off x="4161233" y="3963967"/>
            <a:ext cx="3867150" cy="2283191"/>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61743EB-AE20-7F2F-65E0-C0520F48A2FC}"/>
              </a:ext>
            </a:extLst>
          </p:cNvPr>
          <p:cNvSpPr/>
          <p:nvPr/>
        </p:nvSpPr>
        <p:spPr>
          <a:xfrm>
            <a:off x="175021" y="3968133"/>
            <a:ext cx="3867150" cy="2279025"/>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C59EC07-104B-4836-3E7D-52892475ABF3}"/>
              </a:ext>
            </a:extLst>
          </p:cNvPr>
          <p:cNvSpPr/>
          <p:nvPr/>
        </p:nvSpPr>
        <p:spPr>
          <a:xfrm>
            <a:off x="8153875" y="1213024"/>
            <a:ext cx="3867150" cy="2254076"/>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AFC7DB-DBA6-BB01-0539-4FE7A8783ADB}"/>
              </a:ext>
            </a:extLst>
          </p:cNvPr>
          <p:cNvSpPr/>
          <p:nvPr/>
        </p:nvSpPr>
        <p:spPr>
          <a:xfrm>
            <a:off x="4161233" y="1213024"/>
            <a:ext cx="3867150" cy="2254076"/>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2BB9252-25B7-8448-905D-46B6B1780ED0}"/>
              </a:ext>
            </a:extLst>
          </p:cNvPr>
          <p:cNvSpPr/>
          <p:nvPr/>
        </p:nvSpPr>
        <p:spPr>
          <a:xfrm>
            <a:off x="176214" y="1213024"/>
            <a:ext cx="3867150" cy="2254076"/>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close-up of words&#10;&#10;Description automatically generated">
            <a:extLst>
              <a:ext uri="{FF2B5EF4-FFF2-40B4-BE49-F238E27FC236}">
                <a16:creationId xmlns:a16="http://schemas.microsoft.com/office/drawing/2014/main" id="{80435429-FFF6-6958-E513-5F8DDB90616A}"/>
              </a:ext>
            </a:extLst>
          </p:cNvPr>
          <p:cNvPicPr>
            <a:picLocks noChangeAspect="1"/>
          </p:cNvPicPr>
          <p:nvPr/>
        </p:nvPicPr>
        <p:blipFill rotWithShape="1">
          <a:blip r:embed="rId3">
            <a:extLst>
              <a:ext uri="{28A0092B-C50C-407E-A947-70E740481C1C}">
                <a14:useLocalDpi xmlns:a14="http://schemas.microsoft.com/office/drawing/2010/main" val="0"/>
              </a:ext>
            </a:extLst>
          </a:blip>
          <a:srcRect l="2102" t="10712" r="2040" b="3838"/>
          <a:stretch/>
        </p:blipFill>
        <p:spPr>
          <a:xfrm>
            <a:off x="4207669" y="4337465"/>
            <a:ext cx="3779043" cy="1840708"/>
          </a:xfrm>
          <a:prstGeom prst="rect">
            <a:avLst/>
          </a:prstGeom>
        </p:spPr>
      </p:pic>
      <p:pic>
        <p:nvPicPr>
          <p:cNvPr id="17" name="Picture 16" descr="A close-up of words&#10;&#10;Description automatically generated">
            <a:extLst>
              <a:ext uri="{FF2B5EF4-FFF2-40B4-BE49-F238E27FC236}">
                <a16:creationId xmlns:a16="http://schemas.microsoft.com/office/drawing/2014/main" id="{FC3E3F00-A46C-28A3-73DE-E386C47A526E}"/>
              </a:ext>
            </a:extLst>
          </p:cNvPr>
          <p:cNvPicPr>
            <a:picLocks noChangeAspect="1"/>
          </p:cNvPicPr>
          <p:nvPr/>
        </p:nvPicPr>
        <p:blipFill rotWithShape="1">
          <a:blip r:embed="rId4">
            <a:extLst>
              <a:ext uri="{28A0092B-C50C-407E-A947-70E740481C1C}">
                <a14:useLocalDpi xmlns:a14="http://schemas.microsoft.com/office/drawing/2010/main" val="0"/>
              </a:ext>
            </a:extLst>
          </a:blip>
          <a:srcRect l="2071" t="10491" r="2071" b="4062"/>
          <a:stretch/>
        </p:blipFill>
        <p:spPr>
          <a:xfrm>
            <a:off x="8191503" y="4337465"/>
            <a:ext cx="3779041" cy="1840707"/>
          </a:xfrm>
          <a:prstGeom prst="rect">
            <a:avLst/>
          </a:prstGeom>
        </p:spPr>
      </p:pic>
      <p:pic>
        <p:nvPicPr>
          <p:cNvPr id="23" name="Picture 22" descr="A close-up of words&#10;&#10;Description automatically generated">
            <a:extLst>
              <a:ext uri="{FF2B5EF4-FFF2-40B4-BE49-F238E27FC236}">
                <a16:creationId xmlns:a16="http://schemas.microsoft.com/office/drawing/2014/main" id="{5DA4F54B-E5B1-1A09-2EBC-096E94383CBF}"/>
              </a:ext>
            </a:extLst>
          </p:cNvPr>
          <p:cNvPicPr>
            <a:picLocks noChangeAspect="1"/>
          </p:cNvPicPr>
          <p:nvPr/>
        </p:nvPicPr>
        <p:blipFill rotWithShape="1">
          <a:blip r:embed="rId5">
            <a:extLst>
              <a:ext uri="{28A0092B-C50C-407E-A947-70E740481C1C}">
                <a14:useLocalDpi xmlns:a14="http://schemas.microsoft.com/office/drawing/2010/main" val="0"/>
              </a:ext>
            </a:extLst>
          </a:blip>
          <a:srcRect l="2145" t="10583" r="1995" b="3870"/>
          <a:stretch/>
        </p:blipFill>
        <p:spPr>
          <a:xfrm>
            <a:off x="221456" y="1582356"/>
            <a:ext cx="3779043" cy="1840707"/>
          </a:xfrm>
          <a:prstGeom prst="rect">
            <a:avLst/>
          </a:prstGeom>
        </p:spPr>
      </p:pic>
      <p:pic>
        <p:nvPicPr>
          <p:cNvPr id="30" name="Picture 29" descr="A close-up of words&#10;&#10;Description automatically generated">
            <a:extLst>
              <a:ext uri="{FF2B5EF4-FFF2-40B4-BE49-F238E27FC236}">
                <a16:creationId xmlns:a16="http://schemas.microsoft.com/office/drawing/2014/main" id="{8811A659-947E-D886-874D-246373954D4E}"/>
              </a:ext>
            </a:extLst>
          </p:cNvPr>
          <p:cNvPicPr>
            <a:picLocks noChangeAspect="1"/>
          </p:cNvPicPr>
          <p:nvPr/>
        </p:nvPicPr>
        <p:blipFill rotWithShape="1">
          <a:blip r:embed="rId6">
            <a:extLst>
              <a:ext uri="{28A0092B-C50C-407E-A947-70E740481C1C}">
                <a14:useLocalDpi xmlns:a14="http://schemas.microsoft.com/office/drawing/2010/main" val="0"/>
              </a:ext>
            </a:extLst>
          </a:blip>
          <a:srcRect l="2102" t="10685" r="2040" b="3864"/>
          <a:stretch/>
        </p:blipFill>
        <p:spPr>
          <a:xfrm>
            <a:off x="4207669" y="1582357"/>
            <a:ext cx="3779043" cy="1840708"/>
          </a:xfrm>
          <a:prstGeom prst="rect">
            <a:avLst/>
          </a:prstGeom>
        </p:spPr>
      </p:pic>
      <p:pic>
        <p:nvPicPr>
          <p:cNvPr id="32" name="Picture 31" descr="A close-up of words&#10;&#10;Description automatically generated">
            <a:extLst>
              <a:ext uri="{FF2B5EF4-FFF2-40B4-BE49-F238E27FC236}">
                <a16:creationId xmlns:a16="http://schemas.microsoft.com/office/drawing/2014/main" id="{64E21595-CC9E-A941-89D4-1DEDC5CD7A1B}"/>
              </a:ext>
            </a:extLst>
          </p:cNvPr>
          <p:cNvPicPr>
            <a:picLocks noChangeAspect="1"/>
          </p:cNvPicPr>
          <p:nvPr/>
        </p:nvPicPr>
        <p:blipFill rotWithShape="1">
          <a:blip r:embed="rId7">
            <a:extLst>
              <a:ext uri="{28A0092B-C50C-407E-A947-70E740481C1C}">
                <a14:useLocalDpi xmlns:a14="http://schemas.microsoft.com/office/drawing/2010/main" val="0"/>
              </a:ext>
            </a:extLst>
          </a:blip>
          <a:srcRect l="1998" t="10697" r="2145" b="3756"/>
          <a:stretch/>
        </p:blipFill>
        <p:spPr>
          <a:xfrm>
            <a:off x="8191503" y="1582356"/>
            <a:ext cx="3779042" cy="1840709"/>
          </a:xfrm>
          <a:prstGeom prst="rect">
            <a:avLst/>
          </a:prstGeom>
        </p:spPr>
      </p:pic>
      <p:pic>
        <p:nvPicPr>
          <p:cNvPr id="34" name="Picture 33" descr="A close-up of words&#10;&#10;Description automatically generated">
            <a:extLst>
              <a:ext uri="{FF2B5EF4-FFF2-40B4-BE49-F238E27FC236}">
                <a16:creationId xmlns:a16="http://schemas.microsoft.com/office/drawing/2014/main" id="{934D2BF3-7591-FD16-5FF4-8C317BA27BA3}"/>
              </a:ext>
            </a:extLst>
          </p:cNvPr>
          <p:cNvPicPr>
            <a:picLocks noChangeAspect="1"/>
          </p:cNvPicPr>
          <p:nvPr/>
        </p:nvPicPr>
        <p:blipFill rotWithShape="1">
          <a:blip r:embed="rId8">
            <a:extLst>
              <a:ext uri="{28A0092B-C50C-407E-A947-70E740481C1C}">
                <a14:useLocalDpi xmlns:a14="http://schemas.microsoft.com/office/drawing/2010/main" val="0"/>
              </a:ext>
            </a:extLst>
          </a:blip>
          <a:srcRect l="2071" t="10503" r="2071" b="3948"/>
          <a:stretch/>
        </p:blipFill>
        <p:spPr>
          <a:xfrm>
            <a:off x="221456" y="4337465"/>
            <a:ext cx="3779043" cy="1840707"/>
          </a:xfrm>
          <a:prstGeom prst="rect">
            <a:avLst/>
          </a:prstGeom>
        </p:spPr>
      </p:pic>
      <p:sp>
        <p:nvSpPr>
          <p:cNvPr id="2" name="TextBox 1">
            <a:extLst>
              <a:ext uri="{FF2B5EF4-FFF2-40B4-BE49-F238E27FC236}">
                <a16:creationId xmlns:a16="http://schemas.microsoft.com/office/drawing/2014/main" id="{67899B25-5744-BF9D-2333-5D2AADAD9272}"/>
              </a:ext>
            </a:extLst>
          </p:cNvPr>
          <p:cNvSpPr txBox="1"/>
          <p:nvPr/>
        </p:nvSpPr>
        <p:spPr>
          <a:xfrm>
            <a:off x="219074" y="1213024"/>
            <a:ext cx="3779043" cy="369332"/>
          </a:xfrm>
          <a:prstGeom prst="rect">
            <a:avLst/>
          </a:prstGeom>
          <a:noFill/>
        </p:spPr>
        <p:txBody>
          <a:bodyPr wrap="square" rtlCol="0">
            <a:spAutoFit/>
          </a:bodyPr>
          <a:lstStyle/>
          <a:p>
            <a:pPr algn="ctr"/>
            <a:r>
              <a:rPr lang="en-US" b="1" dirty="0">
                <a:solidFill>
                  <a:schemeClr val="accent5">
                    <a:lumMod val="20000"/>
                    <a:lumOff val="80000"/>
                  </a:schemeClr>
                </a:solidFill>
              </a:rPr>
              <a:t>Computer Science</a:t>
            </a:r>
          </a:p>
        </p:txBody>
      </p:sp>
      <p:sp>
        <p:nvSpPr>
          <p:cNvPr id="3" name="TextBox 2">
            <a:extLst>
              <a:ext uri="{FF2B5EF4-FFF2-40B4-BE49-F238E27FC236}">
                <a16:creationId xmlns:a16="http://schemas.microsoft.com/office/drawing/2014/main" id="{67E38CEB-040A-3FC0-3B36-DFE0AEF5F5C7}"/>
              </a:ext>
            </a:extLst>
          </p:cNvPr>
          <p:cNvSpPr txBox="1"/>
          <p:nvPr/>
        </p:nvSpPr>
        <p:spPr>
          <a:xfrm>
            <a:off x="5019195" y="1213024"/>
            <a:ext cx="2153609" cy="369332"/>
          </a:xfrm>
          <a:prstGeom prst="rect">
            <a:avLst/>
          </a:prstGeom>
          <a:noFill/>
        </p:spPr>
        <p:txBody>
          <a:bodyPr wrap="square" rtlCol="0">
            <a:spAutoFit/>
          </a:bodyPr>
          <a:lstStyle/>
          <a:p>
            <a:pPr algn="ctr"/>
            <a:r>
              <a:rPr lang="en-US" b="1" dirty="0">
                <a:solidFill>
                  <a:schemeClr val="accent3">
                    <a:lumMod val="20000"/>
                    <a:lumOff val="80000"/>
                  </a:schemeClr>
                </a:solidFill>
              </a:rPr>
              <a:t>Physics</a:t>
            </a:r>
          </a:p>
        </p:txBody>
      </p:sp>
      <p:sp>
        <p:nvSpPr>
          <p:cNvPr id="4" name="TextBox 3">
            <a:extLst>
              <a:ext uri="{FF2B5EF4-FFF2-40B4-BE49-F238E27FC236}">
                <a16:creationId xmlns:a16="http://schemas.microsoft.com/office/drawing/2014/main" id="{C066C66E-A629-7D87-F016-8A15D7276EBA}"/>
              </a:ext>
            </a:extLst>
          </p:cNvPr>
          <p:cNvSpPr txBox="1"/>
          <p:nvPr/>
        </p:nvSpPr>
        <p:spPr>
          <a:xfrm>
            <a:off x="9004219" y="1213024"/>
            <a:ext cx="2153609" cy="369332"/>
          </a:xfrm>
          <a:prstGeom prst="rect">
            <a:avLst/>
          </a:prstGeom>
          <a:noFill/>
        </p:spPr>
        <p:txBody>
          <a:bodyPr wrap="square" rtlCol="0">
            <a:spAutoFit/>
          </a:bodyPr>
          <a:lstStyle/>
          <a:p>
            <a:pPr algn="ctr"/>
            <a:r>
              <a:rPr lang="en-US" b="1" dirty="0">
                <a:solidFill>
                  <a:schemeClr val="accent6">
                    <a:lumMod val="20000"/>
                    <a:lumOff val="80000"/>
                  </a:schemeClr>
                </a:solidFill>
              </a:rPr>
              <a:t>Mathematics</a:t>
            </a:r>
          </a:p>
        </p:txBody>
      </p:sp>
      <p:sp>
        <p:nvSpPr>
          <p:cNvPr id="5" name="TextBox 4">
            <a:extLst>
              <a:ext uri="{FF2B5EF4-FFF2-40B4-BE49-F238E27FC236}">
                <a16:creationId xmlns:a16="http://schemas.microsoft.com/office/drawing/2014/main" id="{5288977A-66E1-3B38-1003-207B7B29D432}"/>
              </a:ext>
            </a:extLst>
          </p:cNvPr>
          <p:cNvSpPr txBox="1"/>
          <p:nvPr/>
        </p:nvSpPr>
        <p:spPr>
          <a:xfrm>
            <a:off x="8191500" y="3968133"/>
            <a:ext cx="3779044" cy="369332"/>
          </a:xfrm>
          <a:prstGeom prst="rect">
            <a:avLst/>
          </a:prstGeom>
          <a:noFill/>
        </p:spPr>
        <p:txBody>
          <a:bodyPr wrap="square" rtlCol="0">
            <a:spAutoFit/>
          </a:bodyPr>
          <a:lstStyle/>
          <a:p>
            <a:pPr algn="ctr"/>
            <a:r>
              <a:rPr lang="en-US" b="1" dirty="0">
                <a:solidFill>
                  <a:schemeClr val="accent4">
                    <a:lumMod val="20000"/>
                    <a:lumOff val="80000"/>
                  </a:schemeClr>
                </a:solidFill>
              </a:rPr>
              <a:t>Quantitative Finance</a:t>
            </a:r>
          </a:p>
        </p:txBody>
      </p:sp>
      <p:sp>
        <p:nvSpPr>
          <p:cNvPr id="6" name="TextBox 5">
            <a:extLst>
              <a:ext uri="{FF2B5EF4-FFF2-40B4-BE49-F238E27FC236}">
                <a16:creationId xmlns:a16="http://schemas.microsoft.com/office/drawing/2014/main" id="{782ECC03-0A29-0DF9-D6D3-7CBF398C7DCE}"/>
              </a:ext>
            </a:extLst>
          </p:cNvPr>
          <p:cNvSpPr txBox="1"/>
          <p:nvPr/>
        </p:nvSpPr>
        <p:spPr>
          <a:xfrm>
            <a:off x="4205287" y="3968133"/>
            <a:ext cx="3779044" cy="369332"/>
          </a:xfrm>
          <a:prstGeom prst="rect">
            <a:avLst/>
          </a:prstGeom>
          <a:noFill/>
        </p:spPr>
        <p:txBody>
          <a:bodyPr wrap="square" rtlCol="0">
            <a:spAutoFit/>
          </a:bodyPr>
          <a:lstStyle/>
          <a:p>
            <a:pPr algn="ctr"/>
            <a:r>
              <a:rPr lang="en-US" b="1" dirty="0">
                <a:solidFill>
                  <a:srgbClr val="DFE7E9"/>
                </a:solidFill>
              </a:rPr>
              <a:t>Quantitative Biology</a:t>
            </a:r>
          </a:p>
        </p:txBody>
      </p:sp>
      <p:sp>
        <p:nvSpPr>
          <p:cNvPr id="7" name="TextBox 6">
            <a:extLst>
              <a:ext uri="{FF2B5EF4-FFF2-40B4-BE49-F238E27FC236}">
                <a16:creationId xmlns:a16="http://schemas.microsoft.com/office/drawing/2014/main" id="{FE5D0065-7D1A-F55F-B8F2-ED95A0784C0C}"/>
              </a:ext>
            </a:extLst>
          </p:cNvPr>
          <p:cNvSpPr txBox="1"/>
          <p:nvPr/>
        </p:nvSpPr>
        <p:spPr>
          <a:xfrm>
            <a:off x="219074" y="3963967"/>
            <a:ext cx="3779044" cy="369332"/>
          </a:xfrm>
          <a:prstGeom prst="rect">
            <a:avLst/>
          </a:prstGeom>
          <a:noFill/>
        </p:spPr>
        <p:txBody>
          <a:bodyPr wrap="square" rtlCol="0">
            <a:spAutoFit/>
          </a:bodyPr>
          <a:lstStyle/>
          <a:p>
            <a:pPr algn="ctr"/>
            <a:r>
              <a:rPr lang="en-US" b="1" dirty="0">
                <a:solidFill>
                  <a:schemeClr val="accent2">
                    <a:lumMod val="20000"/>
                    <a:lumOff val="80000"/>
                  </a:schemeClr>
                </a:solidFill>
              </a:rPr>
              <a:t>Statistics</a:t>
            </a:r>
          </a:p>
        </p:txBody>
      </p:sp>
      <p:sp>
        <p:nvSpPr>
          <p:cNvPr id="8" name="TextBox 7">
            <a:extLst>
              <a:ext uri="{FF2B5EF4-FFF2-40B4-BE49-F238E27FC236}">
                <a16:creationId xmlns:a16="http://schemas.microsoft.com/office/drawing/2014/main" id="{DE8C6C56-DB21-942D-C273-E98324465470}"/>
              </a:ext>
            </a:extLst>
          </p:cNvPr>
          <p:cNvSpPr txBox="1"/>
          <p:nvPr/>
        </p:nvSpPr>
        <p:spPr>
          <a:xfrm>
            <a:off x="219074" y="279070"/>
            <a:ext cx="11751469" cy="707886"/>
          </a:xfrm>
          <a:prstGeom prst="rect">
            <a:avLst/>
          </a:prstGeom>
          <a:noFill/>
        </p:spPr>
        <p:txBody>
          <a:bodyPr wrap="square" rtlCol="0">
            <a:spAutoFit/>
          </a:bodyPr>
          <a:lstStyle/>
          <a:p>
            <a:pPr algn="ctr"/>
            <a:r>
              <a:rPr lang="en-US" sz="4000" dirty="0"/>
              <a:t>Filtered Word Clouds</a:t>
            </a:r>
          </a:p>
        </p:txBody>
      </p:sp>
    </p:spTree>
    <p:extLst>
      <p:ext uri="{BB962C8B-B14F-4D97-AF65-F5344CB8AC3E}">
        <p14:creationId xmlns:p14="http://schemas.microsoft.com/office/powerpoint/2010/main" val="132174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64E7AF2-7117-BE15-2F57-2F280CE85FFC}"/>
              </a:ext>
            </a:extLst>
          </p:cNvPr>
          <p:cNvSpPr>
            <a:spLocks noGrp="1"/>
          </p:cNvSpPr>
          <p:nvPr>
            <p:ph type="title"/>
          </p:nvPr>
        </p:nvSpPr>
        <p:spPr>
          <a:xfrm>
            <a:off x="841248" y="175260"/>
            <a:ext cx="9609038" cy="914399"/>
          </a:xfrm>
        </p:spPr>
        <p:txBody>
          <a:bodyPr/>
          <a:lstStyle/>
          <a:p>
            <a:r>
              <a:rPr lang="en-US" dirty="0"/>
              <a:t>Complement Naïve Bayes Classifier</a:t>
            </a:r>
          </a:p>
        </p:txBody>
      </p:sp>
      <p:sp>
        <p:nvSpPr>
          <p:cNvPr id="12" name="Text Placeholder 11">
            <a:extLst>
              <a:ext uri="{FF2B5EF4-FFF2-40B4-BE49-F238E27FC236}">
                <a16:creationId xmlns:a16="http://schemas.microsoft.com/office/drawing/2014/main" id="{CEF6661A-4384-AFCC-8623-D19CB3827890}"/>
              </a:ext>
            </a:extLst>
          </p:cNvPr>
          <p:cNvSpPr>
            <a:spLocks noGrp="1"/>
          </p:cNvSpPr>
          <p:nvPr>
            <p:ph type="body" sz="half" idx="2"/>
          </p:nvPr>
        </p:nvSpPr>
        <p:spPr>
          <a:xfrm>
            <a:off x="841248" y="1184662"/>
            <a:ext cx="4003612" cy="5223758"/>
          </a:xfrm>
        </p:spPr>
        <p:txBody>
          <a:bodyPr>
            <a:normAutofit/>
          </a:bodyPr>
          <a:lstStyle/>
          <a:p>
            <a:r>
              <a:rPr lang="en-US" sz="1800" dirty="0"/>
              <a:t>Problem:</a:t>
            </a:r>
          </a:p>
          <a:p>
            <a:pPr marL="288925" lvl="1" indent="-171450">
              <a:buFont typeface="Arial" panose="020B0604020202020204" pitchFamily="34" charset="0"/>
              <a:buChar char="•"/>
            </a:pPr>
            <a:r>
              <a:rPr lang="en-US" sz="1600" dirty="0"/>
              <a:t>Single label, four categories</a:t>
            </a:r>
          </a:p>
          <a:p>
            <a:pPr>
              <a:lnSpc>
                <a:spcPct val="100000"/>
              </a:lnSpc>
              <a:spcAft>
                <a:spcPts val="0"/>
              </a:spcAft>
            </a:pPr>
            <a:r>
              <a:rPr lang="en-US" sz="1800" dirty="0"/>
              <a:t>TF-IDF Vectorizer:</a:t>
            </a:r>
          </a:p>
          <a:p>
            <a:pPr marL="288925" lvl="1" indent="-171450">
              <a:buFont typeface="Arial" panose="020B0604020202020204" pitchFamily="34" charset="0"/>
              <a:buChar char="•"/>
            </a:pPr>
            <a:r>
              <a:rPr lang="en-US" sz="1600" dirty="0"/>
              <a:t>Strip accents</a:t>
            </a:r>
          </a:p>
          <a:p>
            <a:pPr marL="288925" lvl="1" indent="-171450">
              <a:buFont typeface="Arial" panose="020B0604020202020204" pitchFamily="34" charset="0"/>
              <a:buChar char="•"/>
            </a:pPr>
            <a:r>
              <a:rPr lang="en-US" sz="1600" dirty="0"/>
              <a:t>Convert to lowercase</a:t>
            </a:r>
          </a:p>
          <a:p>
            <a:pPr marL="288925" lvl="1" indent="-171450">
              <a:buFont typeface="Arial" panose="020B0604020202020204" pitchFamily="34" charset="0"/>
              <a:buChar char="•"/>
            </a:pPr>
            <a:r>
              <a:rPr lang="en-US" sz="1600" dirty="0"/>
              <a:t>Remove stop words</a:t>
            </a:r>
          </a:p>
          <a:p>
            <a:pPr marL="288925" lvl="1" indent="-171450">
              <a:buFont typeface="Arial" panose="020B0604020202020204" pitchFamily="34" charset="0"/>
              <a:buChar char="•"/>
            </a:pPr>
            <a:r>
              <a:rPr lang="en-US" sz="1600" dirty="0"/>
              <a:t>Max document frequency of 0.2</a:t>
            </a:r>
          </a:p>
          <a:p>
            <a:pPr marL="288925" lvl="1" indent="-171450">
              <a:buFont typeface="Arial" panose="020B0604020202020204" pitchFamily="34" charset="0"/>
              <a:buChar char="•"/>
            </a:pPr>
            <a:r>
              <a:rPr lang="en-US" sz="1600" dirty="0"/>
              <a:t>Min document frequency of 5</a:t>
            </a:r>
          </a:p>
          <a:p>
            <a:pPr marL="288925" lvl="1" indent="-171450">
              <a:buFont typeface="Arial" panose="020B0604020202020204" pitchFamily="34" charset="0"/>
              <a:buChar char="•"/>
            </a:pPr>
            <a:r>
              <a:rPr lang="en-US" sz="1600" dirty="0"/>
              <a:t>Unigrams and bigrams allowed</a:t>
            </a:r>
          </a:p>
          <a:p>
            <a:r>
              <a:rPr lang="en-US" sz="1800" dirty="0"/>
              <a:t>Select K Best Features:</a:t>
            </a:r>
          </a:p>
          <a:p>
            <a:pPr marL="288925" lvl="1" indent="-171450">
              <a:buFont typeface="Arial" panose="020B0604020202020204" pitchFamily="34" charset="0"/>
              <a:buChar char="•"/>
            </a:pPr>
            <a:r>
              <a:rPr lang="en-US" sz="1600" dirty="0" err="1"/>
              <a:t>f_classif</a:t>
            </a:r>
            <a:r>
              <a:rPr lang="en-US" sz="1600" dirty="0"/>
              <a:t> (ANOVA F-value)</a:t>
            </a:r>
          </a:p>
          <a:p>
            <a:pPr marL="288925" lvl="1" indent="-171450">
              <a:buFont typeface="Arial" panose="020B0604020202020204" pitchFamily="34" charset="0"/>
              <a:buChar char="•"/>
            </a:pPr>
            <a:r>
              <a:rPr lang="en-US" sz="1600" dirty="0"/>
              <a:t>k of 20000</a:t>
            </a:r>
          </a:p>
          <a:p>
            <a:pPr marL="0" lvl="1"/>
            <a:r>
              <a:rPr lang="en-US" sz="1800" dirty="0"/>
              <a:t>Other Considerations:</a:t>
            </a:r>
          </a:p>
        </p:txBody>
      </p:sp>
      <p:graphicFrame>
        <p:nvGraphicFramePr>
          <p:cNvPr id="4" name="Table 4">
            <a:extLst>
              <a:ext uri="{FF2B5EF4-FFF2-40B4-BE49-F238E27FC236}">
                <a16:creationId xmlns:a16="http://schemas.microsoft.com/office/drawing/2014/main" id="{DE54AF5A-3F46-A68B-1B36-5CB9170B76A8}"/>
              </a:ext>
            </a:extLst>
          </p:cNvPr>
          <p:cNvGraphicFramePr>
            <a:graphicFrameLocks noGrp="1"/>
          </p:cNvGraphicFramePr>
          <p:nvPr>
            <p:ph idx="1"/>
            <p:extLst>
              <p:ext uri="{D42A27DB-BD31-4B8C-83A1-F6EECF244321}">
                <p14:modId xmlns:p14="http://schemas.microsoft.com/office/powerpoint/2010/main" val="3105473762"/>
              </p:ext>
            </p:extLst>
          </p:nvPr>
        </p:nvGraphicFramePr>
        <p:xfrm>
          <a:off x="4844860" y="1703582"/>
          <a:ext cx="5670741" cy="2966720"/>
        </p:xfrm>
        <a:graphic>
          <a:graphicData uri="http://schemas.openxmlformats.org/drawingml/2006/table">
            <a:tbl>
              <a:tblPr firstRow="1" bandRow="1">
                <a:tableStyleId>{5C22544A-7EE6-4342-B048-85BDC9FD1C3A}</a:tableStyleId>
              </a:tblPr>
              <a:tblGrid>
                <a:gridCol w="1938655">
                  <a:extLst>
                    <a:ext uri="{9D8B030D-6E8A-4147-A177-3AD203B41FA5}">
                      <a16:colId xmlns:a16="http://schemas.microsoft.com/office/drawing/2014/main" val="1266328870"/>
                    </a:ext>
                  </a:extLst>
                </a:gridCol>
                <a:gridCol w="1244918">
                  <a:extLst>
                    <a:ext uri="{9D8B030D-6E8A-4147-A177-3AD203B41FA5}">
                      <a16:colId xmlns:a16="http://schemas.microsoft.com/office/drawing/2014/main" val="622820479"/>
                    </a:ext>
                  </a:extLst>
                </a:gridCol>
                <a:gridCol w="1243584">
                  <a:extLst>
                    <a:ext uri="{9D8B030D-6E8A-4147-A177-3AD203B41FA5}">
                      <a16:colId xmlns:a16="http://schemas.microsoft.com/office/drawing/2014/main" val="2049249245"/>
                    </a:ext>
                  </a:extLst>
                </a:gridCol>
                <a:gridCol w="1243584">
                  <a:extLst>
                    <a:ext uri="{9D8B030D-6E8A-4147-A177-3AD203B41FA5}">
                      <a16:colId xmlns:a16="http://schemas.microsoft.com/office/drawing/2014/main" val="145717978"/>
                    </a:ext>
                  </a:extLst>
                </a:gridCol>
              </a:tblGrid>
              <a:tr h="370840">
                <a:tc>
                  <a:txBody>
                    <a:bodyPr/>
                    <a:lstStyle/>
                    <a:p>
                      <a:endParaRPr lang="en-US" sz="1600" dirty="0"/>
                    </a:p>
                  </a:txBody>
                  <a:tcPr/>
                </a:tc>
                <a:tc>
                  <a:txBody>
                    <a:bodyPr/>
                    <a:lstStyle/>
                    <a:p>
                      <a:r>
                        <a:rPr lang="en-US" sz="1600" dirty="0"/>
                        <a:t>Precision</a:t>
                      </a:r>
                    </a:p>
                  </a:txBody>
                  <a:tcPr/>
                </a:tc>
                <a:tc>
                  <a:txBody>
                    <a:bodyPr/>
                    <a:lstStyle/>
                    <a:p>
                      <a:r>
                        <a:rPr lang="en-US" sz="1600" dirty="0"/>
                        <a:t>Recall</a:t>
                      </a:r>
                    </a:p>
                  </a:txBody>
                  <a:tcPr/>
                </a:tc>
                <a:tc>
                  <a:txBody>
                    <a:bodyPr/>
                    <a:lstStyle/>
                    <a:p>
                      <a:r>
                        <a:rPr lang="en-US" sz="1600" dirty="0"/>
                        <a:t>F1-Score</a:t>
                      </a:r>
                    </a:p>
                  </a:txBody>
                  <a:tcPr/>
                </a:tc>
                <a:extLst>
                  <a:ext uri="{0D108BD9-81ED-4DB2-BD59-A6C34878D82A}">
                    <a16:rowId xmlns:a16="http://schemas.microsoft.com/office/drawing/2014/main" val="3832438781"/>
                  </a:ext>
                </a:extLst>
              </a:tr>
              <a:tr h="370840">
                <a:tc>
                  <a:txBody>
                    <a:bodyPr/>
                    <a:lstStyle/>
                    <a:p>
                      <a:r>
                        <a:rPr lang="en-US" sz="1600" dirty="0"/>
                        <a:t>Computer Science</a:t>
                      </a:r>
                    </a:p>
                  </a:txBody>
                  <a:tcPr/>
                </a:tc>
                <a:tc>
                  <a:txBody>
                    <a:bodyPr/>
                    <a:lstStyle/>
                    <a:p>
                      <a:pPr algn="r"/>
                      <a:r>
                        <a:rPr lang="en-US" sz="1600" dirty="0"/>
                        <a:t>0.80</a:t>
                      </a:r>
                    </a:p>
                  </a:txBody>
                  <a:tcPr/>
                </a:tc>
                <a:tc>
                  <a:txBody>
                    <a:bodyPr/>
                    <a:lstStyle/>
                    <a:p>
                      <a:pPr algn="r"/>
                      <a:r>
                        <a:rPr lang="en-US" sz="1600" dirty="0"/>
                        <a:t>0.91</a:t>
                      </a:r>
                    </a:p>
                  </a:txBody>
                  <a:tcPr/>
                </a:tc>
                <a:tc>
                  <a:txBody>
                    <a:bodyPr/>
                    <a:lstStyle/>
                    <a:p>
                      <a:pPr algn="r"/>
                      <a:r>
                        <a:rPr lang="en-US" sz="1600" dirty="0"/>
                        <a:t>0.85</a:t>
                      </a:r>
                    </a:p>
                  </a:txBody>
                  <a:tcPr/>
                </a:tc>
                <a:extLst>
                  <a:ext uri="{0D108BD9-81ED-4DB2-BD59-A6C34878D82A}">
                    <a16:rowId xmlns:a16="http://schemas.microsoft.com/office/drawing/2014/main" val="3525995704"/>
                  </a:ext>
                </a:extLst>
              </a:tr>
              <a:tr h="370840">
                <a:tc>
                  <a:txBody>
                    <a:bodyPr/>
                    <a:lstStyle/>
                    <a:p>
                      <a:r>
                        <a:rPr lang="en-US" sz="1600"/>
                        <a:t>Physics</a:t>
                      </a:r>
                      <a:endParaRPr lang="en-US" sz="1600" dirty="0"/>
                    </a:p>
                  </a:txBody>
                  <a:tcPr/>
                </a:tc>
                <a:tc>
                  <a:txBody>
                    <a:bodyPr/>
                    <a:lstStyle/>
                    <a:p>
                      <a:pPr algn="r"/>
                      <a:r>
                        <a:rPr lang="en-US" sz="1600"/>
                        <a:t>0.95</a:t>
                      </a:r>
                      <a:endParaRPr lang="en-US" sz="1600" dirty="0"/>
                    </a:p>
                  </a:txBody>
                  <a:tcPr/>
                </a:tc>
                <a:tc>
                  <a:txBody>
                    <a:bodyPr/>
                    <a:lstStyle/>
                    <a:p>
                      <a:pPr algn="r"/>
                      <a:r>
                        <a:rPr lang="en-US" sz="1600"/>
                        <a:t>0.94</a:t>
                      </a:r>
                      <a:endParaRPr lang="en-US" sz="1600" dirty="0"/>
                    </a:p>
                  </a:txBody>
                  <a:tcPr/>
                </a:tc>
                <a:tc>
                  <a:txBody>
                    <a:bodyPr/>
                    <a:lstStyle/>
                    <a:p>
                      <a:pPr algn="r"/>
                      <a:r>
                        <a:rPr lang="en-US" sz="1600"/>
                        <a:t>0.94</a:t>
                      </a:r>
                      <a:endParaRPr lang="en-US" sz="1600" dirty="0"/>
                    </a:p>
                  </a:txBody>
                  <a:tcPr/>
                </a:tc>
                <a:extLst>
                  <a:ext uri="{0D108BD9-81ED-4DB2-BD59-A6C34878D82A}">
                    <a16:rowId xmlns:a16="http://schemas.microsoft.com/office/drawing/2014/main" val="1499052865"/>
                  </a:ext>
                </a:extLst>
              </a:tr>
              <a:tr h="370840">
                <a:tc>
                  <a:txBody>
                    <a:bodyPr/>
                    <a:lstStyle/>
                    <a:p>
                      <a:r>
                        <a:rPr lang="en-US" sz="1600"/>
                        <a:t>Mathematics</a:t>
                      </a:r>
                      <a:endParaRPr lang="en-US" sz="1600" dirty="0"/>
                    </a:p>
                  </a:txBody>
                  <a:tcPr/>
                </a:tc>
                <a:tc>
                  <a:txBody>
                    <a:bodyPr/>
                    <a:lstStyle/>
                    <a:p>
                      <a:pPr algn="r"/>
                      <a:r>
                        <a:rPr lang="en-US" sz="1600"/>
                        <a:t>0.88</a:t>
                      </a:r>
                      <a:endParaRPr lang="en-US" sz="1600" dirty="0"/>
                    </a:p>
                  </a:txBody>
                  <a:tcPr/>
                </a:tc>
                <a:tc>
                  <a:txBody>
                    <a:bodyPr/>
                    <a:lstStyle/>
                    <a:p>
                      <a:pPr algn="r"/>
                      <a:r>
                        <a:rPr lang="en-US" sz="1600"/>
                        <a:t>0.93</a:t>
                      </a:r>
                      <a:endParaRPr lang="en-US" sz="1600" dirty="0"/>
                    </a:p>
                  </a:txBody>
                  <a:tcPr/>
                </a:tc>
                <a:tc>
                  <a:txBody>
                    <a:bodyPr/>
                    <a:lstStyle/>
                    <a:p>
                      <a:pPr algn="r"/>
                      <a:r>
                        <a:rPr lang="en-US" sz="1600" dirty="0"/>
                        <a:t>0.90</a:t>
                      </a:r>
                    </a:p>
                  </a:txBody>
                  <a:tcPr/>
                </a:tc>
                <a:extLst>
                  <a:ext uri="{0D108BD9-81ED-4DB2-BD59-A6C34878D82A}">
                    <a16:rowId xmlns:a16="http://schemas.microsoft.com/office/drawing/2014/main" val="3996206440"/>
                  </a:ext>
                </a:extLst>
              </a:tr>
              <a:tr h="370840">
                <a:tc>
                  <a:txBody>
                    <a:bodyPr/>
                    <a:lstStyle/>
                    <a:p>
                      <a:r>
                        <a:rPr lang="en-US" sz="1600" dirty="0"/>
                        <a:t>Statistics</a:t>
                      </a:r>
                    </a:p>
                  </a:txBody>
                  <a:tcPr>
                    <a:lnB w="28575" cap="flat" cmpd="sng" algn="ctr">
                      <a:solidFill>
                        <a:schemeClr val="bg1"/>
                      </a:solidFill>
                      <a:prstDash val="solid"/>
                      <a:round/>
                      <a:headEnd type="none" w="med" len="med"/>
                      <a:tailEnd type="none" w="med" len="med"/>
                    </a:lnB>
                  </a:tcPr>
                </a:tc>
                <a:tc>
                  <a:txBody>
                    <a:bodyPr/>
                    <a:lstStyle/>
                    <a:p>
                      <a:pPr algn="r"/>
                      <a:r>
                        <a:rPr lang="en-US" sz="1600"/>
                        <a:t>0.84</a:t>
                      </a:r>
                      <a:endParaRPr lang="en-US" sz="1600" dirty="0"/>
                    </a:p>
                  </a:txBody>
                  <a:tcPr>
                    <a:lnB w="28575" cap="flat" cmpd="sng" algn="ctr">
                      <a:solidFill>
                        <a:schemeClr val="bg1"/>
                      </a:solidFill>
                      <a:prstDash val="solid"/>
                      <a:round/>
                      <a:headEnd type="none" w="med" len="med"/>
                      <a:tailEnd type="none" w="med" len="med"/>
                    </a:lnB>
                  </a:tcPr>
                </a:tc>
                <a:tc>
                  <a:txBody>
                    <a:bodyPr/>
                    <a:lstStyle/>
                    <a:p>
                      <a:pPr algn="r"/>
                      <a:r>
                        <a:rPr lang="en-US" sz="1600"/>
                        <a:t>0.39</a:t>
                      </a:r>
                      <a:endParaRPr lang="en-US" sz="1600" dirty="0"/>
                    </a:p>
                  </a:txBody>
                  <a:tcPr>
                    <a:lnB w="28575" cap="flat" cmpd="sng" algn="ctr">
                      <a:solidFill>
                        <a:schemeClr val="bg1"/>
                      </a:solidFill>
                      <a:prstDash val="solid"/>
                      <a:round/>
                      <a:headEnd type="none" w="med" len="med"/>
                      <a:tailEnd type="none" w="med" len="med"/>
                    </a:lnB>
                  </a:tcPr>
                </a:tc>
                <a:tc>
                  <a:txBody>
                    <a:bodyPr/>
                    <a:lstStyle/>
                    <a:p>
                      <a:pPr algn="r"/>
                      <a:r>
                        <a:rPr lang="en-US" sz="1600" dirty="0"/>
                        <a:t>0.53</a:t>
                      </a:r>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81418880"/>
                  </a:ext>
                </a:extLst>
              </a:tr>
              <a:tr h="370840">
                <a:tc>
                  <a:txBody>
                    <a:bodyPr/>
                    <a:lstStyle/>
                    <a:p>
                      <a:r>
                        <a:rPr lang="en-US" sz="1600"/>
                        <a:t>Accuracy</a:t>
                      </a:r>
                      <a:endParaRPr lang="en-US" sz="1600" dirty="0"/>
                    </a:p>
                  </a:txBody>
                  <a:tcPr>
                    <a:lnT w="28575" cap="flat" cmpd="sng" algn="ctr">
                      <a:solidFill>
                        <a:schemeClr val="bg1"/>
                      </a:solidFill>
                      <a:prstDash val="solid"/>
                      <a:round/>
                      <a:headEnd type="none" w="med" len="med"/>
                      <a:tailEnd type="none" w="med" len="med"/>
                    </a:lnT>
                  </a:tcPr>
                </a:tc>
                <a:tc>
                  <a:txBody>
                    <a:bodyPr/>
                    <a:lstStyle/>
                    <a:p>
                      <a:pPr algn="r"/>
                      <a:endParaRPr lang="en-US" sz="1600" dirty="0"/>
                    </a:p>
                  </a:txBody>
                  <a:tcPr>
                    <a:lnT w="28575" cap="flat" cmpd="sng" algn="ctr">
                      <a:solidFill>
                        <a:schemeClr val="bg1"/>
                      </a:solidFill>
                      <a:prstDash val="solid"/>
                      <a:round/>
                      <a:headEnd type="none" w="med" len="med"/>
                      <a:tailEnd type="none" w="med" len="med"/>
                    </a:lnT>
                  </a:tcPr>
                </a:tc>
                <a:tc>
                  <a:txBody>
                    <a:bodyPr/>
                    <a:lstStyle/>
                    <a:p>
                      <a:pPr algn="r"/>
                      <a:endParaRPr lang="en-US" sz="1600" dirty="0"/>
                    </a:p>
                  </a:txBody>
                  <a:tcPr>
                    <a:lnT w="28575" cap="flat" cmpd="sng" algn="ctr">
                      <a:solidFill>
                        <a:schemeClr val="bg1"/>
                      </a:solidFill>
                      <a:prstDash val="solid"/>
                      <a:round/>
                      <a:headEnd type="none" w="med" len="med"/>
                      <a:tailEnd type="none" w="med" len="med"/>
                    </a:lnT>
                  </a:tcPr>
                </a:tc>
                <a:tc>
                  <a:txBody>
                    <a:bodyPr/>
                    <a:lstStyle/>
                    <a:p>
                      <a:pPr algn="r"/>
                      <a:r>
                        <a:rPr lang="en-US" sz="1600" dirty="0"/>
                        <a:t>0.87</a:t>
                      </a:r>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810463766"/>
                  </a:ext>
                </a:extLst>
              </a:tr>
              <a:tr h="370840">
                <a:tc>
                  <a:txBody>
                    <a:bodyPr/>
                    <a:lstStyle/>
                    <a:p>
                      <a:r>
                        <a:rPr lang="en-US" sz="1600"/>
                        <a:t>Macro Avg</a:t>
                      </a:r>
                      <a:endParaRPr lang="en-US" sz="1600" dirty="0"/>
                    </a:p>
                  </a:txBody>
                  <a:tcPr/>
                </a:tc>
                <a:tc>
                  <a:txBody>
                    <a:bodyPr/>
                    <a:lstStyle/>
                    <a:p>
                      <a:pPr algn="r"/>
                      <a:r>
                        <a:rPr lang="en-US" sz="1600" dirty="0"/>
                        <a:t>0.87</a:t>
                      </a:r>
                    </a:p>
                  </a:txBody>
                  <a:tcPr/>
                </a:tc>
                <a:tc>
                  <a:txBody>
                    <a:bodyPr/>
                    <a:lstStyle/>
                    <a:p>
                      <a:pPr algn="r"/>
                      <a:r>
                        <a:rPr lang="en-US" sz="1600"/>
                        <a:t>0.79</a:t>
                      </a:r>
                      <a:endParaRPr lang="en-US" sz="1600" dirty="0"/>
                    </a:p>
                  </a:txBody>
                  <a:tcPr/>
                </a:tc>
                <a:tc>
                  <a:txBody>
                    <a:bodyPr/>
                    <a:lstStyle/>
                    <a:p>
                      <a:pPr algn="r"/>
                      <a:r>
                        <a:rPr lang="en-US" sz="1600" dirty="0"/>
                        <a:t>0.81</a:t>
                      </a:r>
                    </a:p>
                  </a:txBody>
                  <a:tcPr/>
                </a:tc>
                <a:extLst>
                  <a:ext uri="{0D108BD9-81ED-4DB2-BD59-A6C34878D82A}">
                    <a16:rowId xmlns:a16="http://schemas.microsoft.com/office/drawing/2014/main" val="2566230504"/>
                  </a:ext>
                </a:extLst>
              </a:tr>
              <a:tr h="370840">
                <a:tc>
                  <a:txBody>
                    <a:bodyPr/>
                    <a:lstStyle/>
                    <a:p>
                      <a:r>
                        <a:rPr lang="en-US" sz="1600"/>
                        <a:t>Weighted Avg</a:t>
                      </a:r>
                      <a:endParaRPr lang="en-US" sz="1600" dirty="0"/>
                    </a:p>
                  </a:txBody>
                  <a:tcPr/>
                </a:tc>
                <a:tc>
                  <a:txBody>
                    <a:bodyPr/>
                    <a:lstStyle/>
                    <a:p>
                      <a:pPr algn="r"/>
                      <a:r>
                        <a:rPr lang="en-US" sz="1600"/>
                        <a:t>0.87</a:t>
                      </a:r>
                      <a:endParaRPr lang="en-US" sz="1600" dirty="0"/>
                    </a:p>
                  </a:txBody>
                  <a:tcPr/>
                </a:tc>
                <a:tc>
                  <a:txBody>
                    <a:bodyPr/>
                    <a:lstStyle/>
                    <a:p>
                      <a:pPr algn="r"/>
                      <a:r>
                        <a:rPr lang="en-US" sz="1600"/>
                        <a:t>0.87</a:t>
                      </a:r>
                      <a:endParaRPr lang="en-US" sz="1600" dirty="0"/>
                    </a:p>
                  </a:txBody>
                  <a:tcPr/>
                </a:tc>
                <a:tc>
                  <a:txBody>
                    <a:bodyPr/>
                    <a:lstStyle/>
                    <a:p>
                      <a:pPr algn="r"/>
                      <a:r>
                        <a:rPr lang="en-US" sz="1600" dirty="0"/>
                        <a:t>0.86</a:t>
                      </a:r>
                    </a:p>
                  </a:txBody>
                  <a:tcPr/>
                </a:tc>
                <a:extLst>
                  <a:ext uri="{0D108BD9-81ED-4DB2-BD59-A6C34878D82A}">
                    <a16:rowId xmlns:a16="http://schemas.microsoft.com/office/drawing/2014/main" val="2973807853"/>
                  </a:ext>
                </a:extLst>
              </a:tr>
            </a:tbl>
          </a:graphicData>
        </a:graphic>
      </p:graphicFrame>
      <p:sp>
        <p:nvSpPr>
          <p:cNvPr id="3" name="Text Placeholder 11">
            <a:extLst>
              <a:ext uri="{FF2B5EF4-FFF2-40B4-BE49-F238E27FC236}">
                <a16:creationId xmlns:a16="http://schemas.microsoft.com/office/drawing/2014/main" id="{67A593E7-9761-DD7C-D916-DE73C70ED69A}"/>
              </a:ext>
            </a:extLst>
          </p:cNvPr>
          <p:cNvSpPr txBox="1">
            <a:spLocks/>
          </p:cNvSpPr>
          <p:nvPr/>
        </p:nvSpPr>
        <p:spPr>
          <a:xfrm>
            <a:off x="841248" y="5359396"/>
            <a:ext cx="10040113" cy="967741"/>
          </a:xfrm>
          <a:prstGeom prst="rect">
            <a:avLst/>
          </a:prstGeom>
        </p:spPr>
        <p:txBody>
          <a:bodyPr vert="horz" lIns="91440" tIns="45720" rIns="91440" bIns="45720" numCol="3" rtlCol="0">
            <a:noAutofit/>
          </a:bodyPr>
          <a:lstStyle>
            <a:lvl1pPr marL="0" indent="0" algn="l" defTabSz="914400" rtl="0" eaLnBrk="1" latinLnBrk="0" hangingPunct="1">
              <a:lnSpc>
                <a:spcPct val="114000"/>
              </a:lnSpc>
              <a:spcBef>
                <a:spcPts val="800"/>
              </a:spcBef>
              <a:spcAft>
                <a:spcPts val="200"/>
              </a:spcAft>
              <a:buClr>
                <a:schemeClr val="accent1"/>
              </a:buClr>
              <a:buSzPct val="80000"/>
              <a:buFont typeface="Arial" pitchFamily="34" charset="0"/>
              <a:buNone/>
              <a:defRPr sz="1300" kern="1200" spc="10" baseline="0">
                <a:solidFill>
                  <a:schemeClr val="tx1"/>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200" kern="1200">
                <a:solidFill>
                  <a:schemeClr val="tx1">
                    <a:lumMod val="85000"/>
                    <a:lumOff val="1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000" kern="1200">
                <a:solidFill>
                  <a:schemeClr val="tx1">
                    <a:lumMod val="85000"/>
                    <a:lumOff val="1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900" kern="1200">
                <a:solidFill>
                  <a:schemeClr val="tx1">
                    <a:lumMod val="85000"/>
                    <a:lumOff val="15000"/>
                  </a:schemeClr>
                </a:solidFill>
                <a:latin typeface="+mn-lt"/>
                <a:ea typeface="+mn-ea"/>
                <a:cs typeface="+mn-cs"/>
              </a:defRPr>
            </a:lvl9pPr>
          </a:lstStyle>
          <a:p>
            <a:pPr marL="288925" lvl="1" indent="-171450">
              <a:buFont typeface="Arial" panose="020B0604020202020204" pitchFamily="34" charset="0"/>
              <a:buChar char="•"/>
            </a:pPr>
            <a:r>
              <a:rPr lang="en-US" sz="1600" dirty="0"/>
              <a:t>[Problem] All six categories</a:t>
            </a:r>
          </a:p>
          <a:p>
            <a:pPr marL="288925" lvl="1" indent="-171450">
              <a:buFont typeface="Arial" panose="020B0604020202020204" pitchFamily="34" charset="0"/>
              <a:buChar char="•"/>
            </a:pPr>
            <a:r>
              <a:rPr lang="en-US" sz="1600" dirty="0"/>
              <a:t>[Classifier] </a:t>
            </a:r>
            <a:r>
              <a:rPr lang="en-US" sz="1600" dirty="0" err="1"/>
              <a:t>MultinomialNB</a:t>
            </a:r>
            <a:endParaRPr lang="en-US" sz="1600" dirty="0"/>
          </a:p>
          <a:p>
            <a:pPr marL="288925" lvl="1" indent="-171450">
              <a:buFont typeface="Arial" panose="020B0604020202020204" pitchFamily="34" charset="0"/>
              <a:buChar char="•"/>
            </a:pPr>
            <a:r>
              <a:rPr lang="en-US" sz="1600" dirty="0"/>
              <a:t>[Feature Selection] No K Best</a:t>
            </a:r>
          </a:p>
          <a:p>
            <a:pPr marL="288925" lvl="1" indent="-171450">
              <a:buFont typeface="Arial" panose="020B0604020202020204" pitchFamily="34" charset="0"/>
              <a:buChar char="•"/>
            </a:pPr>
            <a:r>
              <a:rPr lang="en-US" sz="1600" dirty="0"/>
              <a:t>[TF-IDF] Different max and min values for document frequency</a:t>
            </a:r>
          </a:p>
          <a:p>
            <a:pPr marL="288925" lvl="1" indent="-171450">
              <a:buFont typeface="Arial" panose="020B0604020202020204" pitchFamily="34" charset="0"/>
              <a:buChar char="•"/>
            </a:pPr>
            <a:r>
              <a:rPr lang="en-US" sz="1600" dirty="0"/>
              <a:t>[Normalization] L1 and L2</a:t>
            </a:r>
          </a:p>
          <a:p>
            <a:pPr marL="288925" lvl="1" indent="-171450">
              <a:buFont typeface="Arial" panose="020B0604020202020204" pitchFamily="34" charset="0"/>
              <a:buChar char="•"/>
            </a:pPr>
            <a:r>
              <a:rPr lang="en-US" sz="1600" dirty="0"/>
              <a:t>[Tokens] Unigram only</a:t>
            </a:r>
          </a:p>
        </p:txBody>
      </p:sp>
    </p:spTree>
    <p:extLst>
      <p:ext uri="{BB962C8B-B14F-4D97-AF65-F5344CB8AC3E}">
        <p14:creationId xmlns:p14="http://schemas.microsoft.com/office/powerpoint/2010/main" val="391143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3"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9768E791-8264-77D6-66EA-8B64B0C646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2926" y="484632"/>
            <a:ext cx="6499720" cy="588224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3E216-28FA-1CF2-6FCC-F20C91AB6F23}"/>
              </a:ext>
            </a:extLst>
          </p:cNvPr>
          <p:cNvSpPr>
            <a:spLocks noGrp="1"/>
          </p:cNvSpPr>
          <p:nvPr>
            <p:ph type="title"/>
          </p:nvPr>
        </p:nvSpPr>
        <p:spPr>
          <a:xfrm>
            <a:off x="8401855" y="2802692"/>
            <a:ext cx="3416711" cy="1246127"/>
          </a:xfrm>
        </p:spPr>
        <p:txBody>
          <a:bodyPr vert="horz" lIns="91440" tIns="45720" rIns="91440" bIns="45720" rtlCol="0" anchor="b">
            <a:normAutofit/>
          </a:bodyPr>
          <a:lstStyle/>
          <a:p>
            <a:pPr algn="ctr">
              <a:lnSpc>
                <a:spcPct val="85000"/>
              </a:lnSpc>
            </a:pPr>
            <a:r>
              <a:rPr lang="en-US" sz="2800" dirty="0">
                <a:solidFill>
                  <a:srgbClr val="FFFFFF"/>
                </a:solidFill>
              </a:rPr>
              <a:t>Confusion Matrix for </a:t>
            </a:r>
            <a:r>
              <a:rPr lang="en-US" sz="2800" dirty="0" err="1">
                <a:solidFill>
                  <a:srgbClr val="FFFFFF"/>
                </a:solidFill>
              </a:rPr>
              <a:t>ComplementNB</a:t>
            </a:r>
            <a:r>
              <a:rPr lang="en-US" sz="2800" dirty="0">
                <a:solidFill>
                  <a:srgbClr val="FFFFFF"/>
                </a:solidFill>
              </a:rPr>
              <a:t> on Four Categories</a:t>
            </a:r>
          </a:p>
        </p:txBody>
      </p:sp>
    </p:spTree>
    <p:extLst>
      <p:ext uri="{BB962C8B-B14F-4D97-AF65-F5344CB8AC3E}">
        <p14:creationId xmlns:p14="http://schemas.microsoft.com/office/powerpoint/2010/main" val="117994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A4BC-5247-9F2C-7776-D3046B49B5F2}"/>
              </a:ext>
            </a:extLst>
          </p:cNvPr>
          <p:cNvSpPr>
            <a:spLocks noGrp="1"/>
          </p:cNvSpPr>
          <p:nvPr>
            <p:ph type="title"/>
          </p:nvPr>
        </p:nvSpPr>
        <p:spPr>
          <a:xfrm>
            <a:off x="1261872" y="457200"/>
            <a:ext cx="9692640" cy="1325562"/>
          </a:xfrm>
        </p:spPr>
        <p:txBody>
          <a:bodyPr>
            <a:normAutofit/>
          </a:bodyPr>
          <a:lstStyle/>
          <a:p>
            <a:r>
              <a:rPr lang="en-US" dirty="0"/>
              <a:t>Final Model:</a:t>
            </a:r>
            <a:br>
              <a:rPr lang="en-US" dirty="0"/>
            </a:br>
            <a:r>
              <a:rPr lang="en-US" dirty="0"/>
              <a:t>Unigram Bag-of-Words Model</a:t>
            </a:r>
          </a:p>
        </p:txBody>
      </p:sp>
      <p:sp>
        <p:nvSpPr>
          <p:cNvPr id="3" name="Content Placeholder 2">
            <a:extLst>
              <a:ext uri="{FF2B5EF4-FFF2-40B4-BE49-F238E27FC236}">
                <a16:creationId xmlns:a16="http://schemas.microsoft.com/office/drawing/2014/main" id="{26BEF24B-6D40-B539-B414-8DC09298845C}"/>
              </a:ext>
            </a:extLst>
          </p:cNvPr>
          <p:cNvSpPr>
            <a:spLocks noGrp="1"/>
          </p:cNvSpPr>
          <p:nvPr>
            <p:ph idx="1"/>
          </p:nvPr>
        </p:nvSpPr>
        <p:spPr>
          <a:xfrm>
            <a:off x="1261872" y="2002155"/>
            <a:ext cx="4986528" cy="3571299"/>
          </a:xfrm>
        </p:spPr>
        <p:txBody>
          <a:bodyPr>
            <a:normAutofit/>
          </a:bodyPr>
          <a:lstStyle/>
          <a:p>
            <a:pPr marL="0" indent="0">
              <a:buNone/>
            </a:pPr>
            <a:r>
              <a:rPr lang="en-US" dirty="0"/>
              <a:t>Problem:</a:t>
            </a:r>
          </a:p>
          <a:p>
            <a:pPr marL="288925" lvl="1" indent="-182563"/>
            <a:r>
              <a:rPr lang="en-US" dirty="0"/>
              <a:t>Multilabel, four categories</a:t>
            </a:r>
          </a:p>
          <a:p>
            <a:pPr marL="0" indent="0">
              <a:buNone/>
            </a:pPr>
            <a:r>
              <a:rPr lang="en-US" dirty="0" err="1"/>
              <a:t>spaCY</a:t>
            </a:r>
            <a:r>
              <a:rPr lang="en-US" dirty="0"/>
              <a:t> English pipeline with regex:</a:t>
            </a:r>
          </a:p>
          <a:p>
            <a:pPr marL="288925" lvl="1" indent="-182563"/>
            <a:r>
              <a:rPr lang="en-US" dirty="0"/>
              <a:t>Convert to lowercase</a:t>
            </a:r>
          </a:p>
          <a:p>
            <a:pPr marL="288925" lvl="1" indent="-182563"/>
            <a:r>
              <a:rPr lang="en-US" dirty="0"/>
              <a:t>Tokenize and lemmatize</a:t>
            </a:r>
          </a:p>
          <a:p>
            <a:pPr marL="288925" lvl="1" indent="-182563"/>
            <a:r>
              <a:rPr lang="en-US" dirty="0"/>
              <a:t>Remove stop words, numbers, punctuation, special characters, and empty tokens</a:t>
            </a:r>
          </a:p>
          <a:p>
            <a:pPr marL="0" indent="0">
              <a:buNone/>
            </a:pPr>
            <a:r>
              <a:rPr lang="en-US" dirty="0" err="1"/>
              <a:t>spaCY</a:t>
            </a:r>
            <a:r>
              <a:rPr lang="en-US" dirty="0"/>
              <a:t> Multilabel Text Categorizer:</a:t>
            </a:r>
          </a:p>
          <a:p>
            <a:pPr lvl="1"/>
            <a:r>
              <a:rPr lang="en-US" dirty="0"/>
              <a:t>Unigrams only</a:t>
            </a:r>
          </a:p>
          <a:p>
            <a:pPr lvl="1"/>
            <a:r>
              <a:rPr lang="en-US" dirty="0"/>
              <a:t>Scorer threshold of 0.45 (to 0.50)</a:t>
            </a:r>
          </a:p>
          <a:p>
            <a:pPr lvl="1"/>
            <a:r>
              <a:rPr lang="en-US" dirty="0"/>
              <a:t>Always returns one category</a:t>
            </a:r>
          </a:p>
        </p:txBody>
      </p:sp>
      <p:graphicFrame>
        <p:nvGraphicFramePr>
          <p:cNvPr id="4" name="Table 4">
            <a:extLst>
              <a:ext uri="{FF2B5EF4-FFF2-40B4-BE49-F238E27FC236}">
                <a16:creationId xmlns:a16="http://schemas.microsoft.com/office/drawing/2014/main" id="{959F6715-6C81-A08D-32F9-162F9880A708}"/>
              </a:ext>
            </a:extLst>
          </p:cNvPr>
          <p:cNvGraphicFramePr>
            <a:graphicFrameLocks noGrp="1"/>
          </p:cNvGraphicFramePr>
          <p:nvPr>
            <p:extLst>
              <p:ext uri="{D42A27DB-BD31-4B8C-83A1-F6EECF244321}">
                <p14:modId xmlns:p14="http://schemas.microsoft.com/office/powerpoint/2010/main" val="2832500521"/>
              </p:ext>
            </p:extLst>
          </p:nvPr>
        </p:nvGraphicFramePr>
        <p:xfrm>
          <a:off x="6248400" y="1933575"/>
          <a:ext cx="4335780" cy="3639879"/>
        </p:xfrm>
        <a:graphic>
          <a:graphicData uri="http://schemas.openxmlformats.org/drawingml/2006/table">
            <a:tbl>
              <a:tblPr firstRow="1" bandRow="1">
                <a:noFill/>
                <a:tableStyleId>{5C22544A-7EE6-4342-B048-85BDC9FD1C3A}</a:tableStyleId>
              </a:tblPr>
              <a:tblGrid>
                <a:gridCol w="1653513">
                  <a:extLst>
                    <a:ext uri="{9D8B030D-6E8A-4147-A177-3AD203B41FA5}">
                      <a16:colId xmlns:a16="http://schemas.microsoft.com/office/drawing/2014/main" val="531348860"/>
                    </a:ext>
                  </a:extLst>
                </a:gridCol>
                <a:gridCol w="997847">
                  <a:extLst>
                    <a:ext uri="{9D8B030D-6E8A-4147-A177-3AD203B41FA5}">
                      <a16:colId xmlns:a16="http://schemas.microsoft.com/office/drawing/2014/main" val="387848384"/>
                    </a:ext>
                  </a:extLst>
                </a:gridCol>
                <a:gridCol w="724102">
                  <a:extLst>
                    <a:ext uri="{9D8B030D-6E8A-4147-A177-3AD203B41FA5}">
                      <a16:colId xmlns:a16="http://schemas.microsoft.com/office/drawing/2014/main" val="3661245682"/>
                    </a:ext>
                  </a:extLst>
                </a:gridCol>
                <a:gridCol w="960318">
                  <a:extLst>
                    <a:ext uri="{9D8B030D-6E8A-4147-A177-3AD203B41FA5}">
                      <a16:colId xmlns:a16="http://schemas.microsoft.com/office/drawing/2014/main" val="3537167054"/>
                    </a:ext>
                  </a:extLst>
                </a:gridCol>
              </a:tblGrid>
              <a:tr h="404431">
                <a:tc>
                  <a:txBody>
                    <a:bodyPr/>
                    <a:lstStyle/>
                    <a:p>
                      <a:endParaRPr lang="en-US" sz="1400" b="1" cap="none" spc="0" dirty="0">
                        <a:solidFill>
                          <a:schemeClr val="tx1"/>
                        </a:solidFill>
                      </a:endParaRPr>
                    </a:p>
                  </a:txBody>
                  <a:tcPr marL="45720" marR="45720"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400" b="1" cap="none" spc="0" dirty="0">
                          <a:solidFill>
                            <a:schemeClr val="tx1"/>
                          </a:solidFill>
                        </a:rPr>
                        <a:t>Precision</a:t>
                      </a:r>
                    </a:p>
                  </a:txBody>
                  <a:tcPr marL="45720" marR="45720"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400" b="1" cap="none" spc="0" dirty="0">
                          <a:solidFill>
                            <a:schemeClr val="tx1"/>
                          </a:solidFill>
                        </a:rPr>
                        <a:t>Recall</a:t>
                      </a:r>
                    </a:p>
                  </a:txBody>
                  <a:tcPr marL="45720" marR="45720"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400" b="1" cap="none" spc="0" dirty="0">
                          <a:solidFill>
                            <a:schemeClr val="tx1"/>
                          </a:solidFill>
                        </a:rPr>
                        <a:t>F1-Score</a:t>
                      </a:r>
                    </a:p>
                  </a:txBody>
                  <a:tcPr marL="45720" marR="45720"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94784119"/>
                  </a:ext>
                </a:extLst>
              </a:tr>
              <a:tr h="404431">
                <a:tc>
                  <a:txBody>
                    <a:bodyPr/>
                    <a:lstStyle/>
                    <a:p>
                      <a:pPr marL="60325" indent="0"/>
                      <a:r>
                        <a:rPr lang="en-US" sz="1400" cap="none" spc="0" dirty="0">
                          <a:solidFill>
                            <a:schemeClr val="tx1"/>
                          </a:solidFill>
                        </a:rPr>
                        <a:t>Computer Science</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0.85</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a:solidFill>
                            <a:schemeClr val="tx1"/>
                          </a:solidFill>
                        </a:rPr>
                        <a:t>0.90</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0.87</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94610462"/>
                  </a:ext>
                </a:extLst>
              </a:tr>
              <a:tr h="404431">
                <a:tc>
                  <a:txBody>
                    <a:bodyPr/>
                    <a:lstStyle/>
                    <a:p>
                      <a:pPr marL="60325" indent="0"/>
                      <a:r>
                        <a:rPr lang="en-US" sz="1400" cap="none" spc="0" dirty="0">
                          <a:solidFill>
                            <a:schemeClr val="tx1"/>
                          </a:solidFill>
                        </a:rPr>
                        <a:t>Physics</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0.91</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0.85</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0.88</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4053243"/>
                  </a:ext>
                </a:extLst>
              </a:tr>
              <a:tr h="404431">
                <a:tc>
                  <a:txBody>
                    <a:bodyPr/>
                    <a:lstStyle/>
                    <a:p>
                      <a:pPr marL="60325" indent="0"/>
                      <a:r>
                        <a:rPr lang="en-US" sz="1400" cap="none" spc="0" dirty="0">
                          <a:solidFill>
                            <a:schemeClr val="tx1"/>
                          </a:solidFill>
                        </a:rPr>
                        <a:t>Mathematics</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35773526"/>
                  </a:ext>
                </a:extLst>
              </a:tr>
              <a:tr h="404431">
                <a:tc>
                  <a:txBody>
                    <a:bodyPr/>
                    <a:lstStyle/>
                    <a:p>
                      <a:pPr marL="60325" indent="0"/>
                      <a:r>
                        <a:rPr lang="en-US" sz="1400" cap="none" spc="0" dirty="0">
                          <a:solidFill>
                            <a:schemeClr val="tx1"/>
                          </a:solidFill>
                        </a:rPr>
                        <a:t>Statistics</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0.74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0.83</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0.78</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74332598"/>
                  </a:ext>
                </a:extLst>
              </a:tr>
              <a:tr h="404431">
                <a:tc>
                  <a:txBody>
                    <a:bodyPr/>
                    <a:lstStyle/>
                    <a:p>
                      <a:pPr marL="60325" indent="0"/>
                      <a:r>
                        <a:rPr lang="en-US" sz="1400" cap="none" spc="0">
                          <a:solidFill>
                            <a:schemeClr val="tx1"/>
                          </a:solidFill>
                        </a:rPr>
                        <a:t>Micro Avg</a:t>
                      </a:r>
                      <a:endParaRPr lang="en-US" sz="1400" cap="none" spc="0" dirty="0">
                        <a:solidFill>
                          <a:schemeClr val="tx1"/>
                        </a:solidFill>
                      </a:endParaRP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a:solidFill>
                            <a:schemeClr val="tx1"/>
                          </a:solidFill>
                        </a:rPr>
                        <a:t>0.84</a:t>
                      </a:r>
                      <a:endParaRPr lang="en-US" sz="1400" cap="none" spc="0" dirty="0">
                        <a:solidFill>
                          <a:schemeClr val="tx1"/>
                        </a:solidFill>
                      </a:endParaRP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0.86</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a:solidFill>
                            <a:schemeClr val="tx1"/>
                          </a:solidFill>
                        </a:rPr>
                        <a:t>0.85</a:t>
                      </a:r>
                    </a:p>
                  </a:txBody>
                  <a:tcPr marL="45720" marR="45720" anchor="ctr">
                    <a:lnL w="12700" cmpd="sng">
                      <a:noFill/>
                      <a:prstDash val="solid"/>
                    </a:lnL>
                    <a:lnR w="12700" cmpd="sng">
                      <a:noFill/>
                      <a:prstDash val="soli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177766095"/>
                  </a:ext>
                </a:extLst>
              </a:tr>
              <a:tr h="404431">
                <a:tc>
                  <a:txBody>
                    <a:bodyPr/>
                    <a:lstStyle/>
                    <a:p>
                      <a:pPr marL="60325" indent="0"/>
                      <a:r>
                        <a:rPr lang="en-US" sz="1400" cap="none" spc="0" dirty="0">
                          <a:solidFill>
                            <a:schemeClr val="tx1"/>
                          </a:solidFill>
                        </a:rPr>
                        <a:t>Macro Avg</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0.85</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4868551"/>
                  </a:ext>
                </a:extLst>
              </a:tr>
              <a:tr h="404431">
                <a:tc>
                  <a:txBody>
                    <a:bodyPr/>
                    <a:lstStyle/>
                    <a:p>
                      <a:pPr marL="60325" indent="0"/>
                      <a:r>
                        <a:rPr lang="en-US" sz="1400" cap="none" spc="0" dirty="0">
                          <a:solidFill>
                            <a:schemeClr val="tx1"/>
                          </a:solidFill>
                        </a:rPr>
                        <a:t>Weighted Avg</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0.84</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0.86</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en-US" sz="1400" cap="none" spc="0" dirty="0">
                          <a:solidFill>
                            <a:schemeClr val="tx1"/>
                          </a:solidFill>
                        </a:rPr>
                        <a:t>0.85</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21713876"/>
                  </a:ext>
                </a:extLst>
              </a:tr>
              <a:tr h="404431">
                <a:tc>
                  <a:txBody>
                    <a:bodyPr/>
                    <a:lstStyle/>
                    <a:p>
                      <a:pPr marL="60325" indent="0"/>
                      <a:r>
                        <a:rPr lang="en-US" sz="1400" cap="none" spc="0" dirty="0">
                          <a:solidFill>
                            <a:schemeClr val="tx1"/>
                          </a:solidFill>
                        </a:rPr>
                        <a:t>Samples Avg</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solidFill>
                      <a:schemeClr val="bg1">
                        <a:lumMod val="85000"/>
                      </a:schemeClr>
                    </a:solidFill>
                  </a:tcPr>
                </a:tc>
                <a:tc>
                  <a:txBody>
                    <a:bodyPr/>
                    <a:lstStyle/>
                    <a:p>
                      <a:pPr algn="r"/>
                      <a:r>
                        <a:rPr lang="en-US" sz="1400" cap="none" spc="0" dirty="0">
                          <a:solidFill>
                            <a:schemeClr val="tx1"/>
                          </a:solidFill>
                        </a:rPr>
                        <a:t>0.88</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solidFill>
                      <a:schemeClr val="bg1">
                        <a:lumMod val="85000"/>
                      </a:schemeClr>
                    </a:solidFill>
                  </a:tcPr>
                </a:tc>
                <a:tc>
                  <a:txBody>
                    <a:bodyPr/>
                    <a:lstStyle/>
                    <a:p>
                      <a:pPr algn="r"/>
                      <a:r>
                        <a:rPr lang="en-US" sz="1400" cap="none" spc="0" dirty="0">
                          <a:solidFill>
                            <a:schemeClr val="tx1"/>
                          </a:solidFill>
                        </a:rPr>
                        <a:t>0.89</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solidFill>
                      <a:schemeClr val="bg1">
                        <a:lumMod val="85000"/>
                      </a:schemeClr>
                    </a:solidFill>
                  </a:tcPr>
                </a:tc>
                <a:tc>
                  <a:txBody>
                    <a:bodyPr/>
                    <a:lstStyle/>
                    <a:p>
                      <a:pPr algn="r"/>
                      <a:r>
                        <a:rPr lang="en-US" sz="1400" cap="none" spc="0" dirty="0">
                          <a:solidFill>
                            <a:schemeClr val="tx1"/>
                          </a:solidFill>
                        </a:rPr>
                        <a:t>0.86</a:t>
                      </a:r>
                    </a:p>
                  </a:txBody>
                  <a:tcPr marL="45720" marR="45720" anchor="ctr">
                    <a:lnL w="12700" cmpd="sng">
                      <a:noFill/>
                      <a:prstDash val="solid"/>
                    </a:lnL>
                    <a:lnR w="12700" cmpd="sng">
                      <a:noFill/>
                      <a:prstDash val="solid"/>
                    </a:lnR>
                    <a:lnT w="12700" cap="flat" cmpd="sng" algn="ctr">
                      <a:noFill/>
                      <a:prstDash val="solid"/>
                      <a:round/>
                      <a:headEnd type="none" w="med" len="med"/>
                      <a:tailEnd type="none" w="med" len="med"/>
                    </a:lnT>
                    <a:lnB w="12700" cmpd="sng">
                      <a:noFill/>
                      <a:prstDash val="solid"/>
                    </a:lnB>
                    <a:solidFill>
                      <a:schemeClr val="bg1">
                        <a:lumMod val="85000"/>
                      </a:schemeClr>
                    </a:solidFill>
                  </a:tcPr>
                </a:tc>
                <a:extLst>
                  <a:ext uri="{0D108BD9-81ED-4DB2-BD59-A6C34878D82A}">
                    <a16:rowId xmlns:a16="http://schemas.microsoft.com/office/drawing/2014/main" val="1211315666"/>
                  </a:ext>
                </a:extLst>
              </a:tr>
            </a:tbl>
          </a:graphicData>
        </a:graphic>
      </p:graphicFrame>
    </p:spTree>
    <p:extLst>
      <p:ext uri="{BB962C8B-B14F-4D97-AF65-F5344CB8AC3E}">
        <p14:creationId xmlns:p14="http://schemas.microsoft.com/office/powerpoint/2010/main" val="11944268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1520</TotalTime>
  <Words>2786</Words>
  <Application>Microsoft Office PowerPoint</Application>
  <PresentationFormat>Widescreen</PresentationFormat>
  <Paragraphs>263</Paragraphs>
  <Slides>16</Slides>
  <Notes>13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Wingdings 2</vt:lpstr>
      <vt:lpstr>View</vt:lpstr>
      <vt:lpstr>Multilabel Text Classification of Research Articles</vt:lpstr>
      <vt:lpstr>Scholarly Publishing Overview</vt:lpstr>
      <vt:lpstr>Project Objective</vt:lpstr>
      <vt:lpstr>Who may be interested?</vt:lpstr>
      <vt:lpstr>The Data</vt:lpstr>
      <vt:lpstr>PowerPoint Presentation</vt:lpstr>
      <vt:lpstr>Complement Naïve Bayes Classifier</vt:lpstr>
      <vt:lpstr>Confusion Matrix for ComplementNB on Four Categories</vt:lpstr>
      <vt:lpstr>Final Model: Unigram Bag-of-Words Model</vt:lpstr>
      <vt:lpstr>Confusion Matrix for 14 Label Combinations</vt:lpstr>
      <vt:lpstr>Other Considerations</vt:lpstr>
      <vt:lpstr>Top 10 Tokens from 100 Samples by Mean SHAP Values</vt:lpstr>
      <vt:lpstr>How the model can be used</vt:lpstr>
      <vt:lpstr>Future Work: Addressing the two problems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Text Classification of Research Articles</dc:title>
  <dc:creator>Rachel Chiang</dc:creator>
  <cp:lastModifiedBy>Rachel Chiang</cp:lastModifiedBy>
  <cp:revision>70</cp:revision>
  <dcterms:created xsi:type="dcterms:W3CDTF">2023-08-14T17:38:47Z</dcterms:created>
  <dcterms:modified xsi:type="dcterms:W3CDTF">2023-08-23T23:24:56Z</dcterms:modified>
</cp:coreProperties>
</file>