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1" r:id="rId4"/>
    <p:sldId id="258" r:id="rId5"/>
    <p:sldId id="259" r:id="rId6"/>
    <p:sldId id="262" r:id="rId7"/>
    <p:sldId id="263" r:id="rId8"/>
    <p:sldId id="264"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CF8D66-7A82-465D-8ACC-CC4728710316}">
          <p14:sldIdLst>
            <p14:sldId id="256"/>
          </p14:sldIdLst>
        </p14:section>
        <p14:section name="Problem Identification" id="{3370CCDC-55DC-492D-A6C0-DAEA79ACBA36}">
          <p14:sldIdLst>
            <p14:sldId id="257"/>
            <p14:sldId id="261"/>
          </p14:sldIdLst>
        </p14:section>
        <p14:section name="Recommendation/Key Findings" id="{A88EBD34-1F8B-42BE-8FE0-5DFF3EAC68C1}">
          <p14:sldIdLst>
            <p14:sldId id="258"/>
          </p14:sldIdLst>
        </p14:section>
        <p14:section name="Modeling and Analysis" id="{EED42140-2763-4E32-9746-E97107E6DECC}">
          <p14:sldIdLst>
            <p14:sldId id="259"/>
            <p14:sldId id="262"/>
            <p14:sldId id="263"/>
            <p14:sldId id="264"/>
            <p14:sldId id="265"/>
          </p14:sldIdLst>
        </p14:section>
        <p14:section name="Summary/Conclusion" id="{F98B96B8-929A-4C9E-BE6A-D982A3831504}">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1825" autoAdjust="0"/>
  </p:normalViewPr>
  <p:slideViewPr>
    <p:cSldViewPr snapToGrid="0">
      <p:cViewPr varScale="1">
        <p:scale>
          <a:sx n="149" d="100"/>
          <a:sy n="149" d="100"/>
        </p:scale>
        <p:origin x="588" y="120"/>
      </p:cViewPr>
      <p:guideLst/>
    </p:cSldViewPr>
  </p:slideViewPr>
  <p:notesTextViewPr>
    <p:cViewPr>
      <p:scale>
        <a:sx n="1" d="1"/>
        <a:sy n="1" d="1"/>
      </p:scale>
      <p:origin x="0" y="-33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DFC23D-8827-45D1-B6B1-5113008C71B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008F08-6BE2-42C4-9528-D57BA88DB2E3}">
      <dgm:prSet/>
      <dgm:spPr/>
      <dgm:t>
        <a:bodyPr/>
        <a:lstStyle/>
        <a:p>
          <a:pPr>
            <a:lnSpc>
              <a:spcPct val="100000"/>
            </a:lnSpc>
          </a:pPr>
          <a:r>
            <a:rPr lang="en-US" dirty="0"/>
            <a:t>Learn what people value in sport-accommodating facilities</a:t>
          </a:r>
        </a:p>
      </dgm:t>
    </dgm:pt>
    <dgm:pt modelId="{35F6A018-7B70-496B-B63C-D26F463F737E}" type="parTrans" cxnId="{54016362-0060-41E6-A266-661D8B0E9F65}">
      <dgm:prSet/>
      <dgm:spPr/>
      <dgm:t>
        <a:bodyPr/>
        <a:lstStyle/>
        <a:p>
          <a:endParaRPr lang="en-US"/>
        </a:p>
      </dgm:t>
    </dgm:pt>
    <dgm:pt modelId="{41F43498-D635-40B2-AD42-D1FE0FA5E471}" type="sibTrans" cxnId="{54016362-0060-41E6-A266-661D8B0E9F65}">
      <dgm:prSet/>
      <dgm:spPr/>
      <dgm:t>
        <a:bodyPr/>
        <a:lstStyle/>
        <a:p>
          <a:endParaRPr lang="en-US"/>
        </a:p>
      </dgm:t>
    </dgm:pt>
    <dgm:pt modelId="{848E13CB-F3F9-465E-A9F6-DA965DD10ADC}">
      <dgm:prSet/>
      <dgm:spPr/>
      <dgm:t>
        <a:bodyPr/>
        <a:lstStyle/>
        <a:p>
          <a:pPr>
            <a:lnSpc>
              <a:spcPct val="100000"/>
            </a:lnSpc>
          </a:pPr>
          <a:r>
            <a:rPr lang="en-US" dirty="0"/>
            <a:t>Look at relationship between entry cost and resort features</a:t>
          </a:r>
        </a:p>
      </dgm:t>
    </dgm:pt>
    <dgm:pt modelId="{52EBB42A-CDE3-4D2D-A498-4DE80103D33C}" type="parTrans" cxnId="{B88918A1-714A-4CD4-A735-8BB0AEBAF9A8}">
      <dgm:prSet/>
      <dgm:spPr/>
      <dgm:t>
        <a:bodyPr/>
        <a:lstStyle/>
        <a:p>
          <a:endParaRPr lang="en-US"/>
        </a:p>
      </dgm:t>
    </dgm:pt>
    <dgm:pt modelId="{A65C20D5-8B45-4219-9387-E8F719FDE466}" type="sibTrans" cxnId="{B88918A1-714A-4CD4-A735-8BB0AEBAF9A8}">
      <dgm:prSet/>
      <dgm:spPr/>
      <dgm:t>
        <a:bodyPr/>
        <a:lstStyle/>
        <a:p>
          <a:endParaRPr lang="en-US"/>
        </a:p>
      </dgm:t>
    </dgm:pt>
    <dgm:pt modelId="{FC42645E-2E1C-4AD8-B19C-BCA35B9DF2AF}">
      <dgm:prSet/>
      <dgm:spPr/>
      <dgm:t>
        <a:bodyPr/>
        <a:lstStyle/>
        <a:p>
          <a:pPr>
            <a:lnSpc>
              <a:spcPct val="100000"/>
            </a:lnSpc>
          </a:pPr>
          <a:r>
            <a:rPr lang="en-US" dirty="0"/>
            <a:t>Change in pricing strategy or further changing facilities must cover at least $1.54M over the next season</a:t>
          </a:r>
        </a:p>
      </dgm:t>
    </dgm:pt>
    <dgm:pt modelId="{75DCFE00-D203-43CF-BB39-41833843D457}" type="parTrans" cxnId="{621FA230-3FEA-4EC3-861E-1F298366C391}">
      <dgm:prSet/>
      <dgm:spPr/>
      <dgm:t>
        <a:bodyPr/>
        <a:lstStyle/>
        <a:p>
          <a:endParaRPr lang="en-US"/>
        </a:p>
      </dgm:t>
    </dgm:pt>
    <dgm:pt modelId="{33A5EA10-7AF6-47EA-8616-9DE6D6B15A3E}" type="sibTrans" cxnId="{621FA230-3FEA-4EC3-861E-1F298366C391}">
      <dgm:prSet/>
      <dgm:spPr/>
      <dgm:t>
        <a:bodyPr/>
        <a:lstStyle/>
        <a:p>
          <a:endParaRPr lang="en-US"/>
        </a:p>
      </dgm:t>
    </dgm:pt>
    <dgm:pt modelId="{4E577626-3409-403A-B4D9-4BAE2DC3BB80}" type="pres">
      <dgm:prSet presAssocID="{EADFC23D-8827-45D1-B6B1-5113008C71BE}" presName="root" presStyleCnt="0">
        <dgm:presLayoutVars>
          <dgm:dir/>
          <dgm:resizeHandles val="exact"/>
        </dgm:presLayoutVars>
      </dgm:prSet>
      <dgm:spPr/>
    </dgm:pt>
    <dgm:pt modelId="{44D91A83-A58D-4FD7-98C6-C5E74B13F2D7}" type="pres">
      <dgm:prSet presAssocID="{2C008F08-6BE2-42C4-9528-D57BA88DB2E3}" presName="compNode" presStyleCnt="0"/>
      <dgm:spPr/>
    </dgm:pt>
    <dgm:pt modelId="{F4F0DF01-9006-49DF-B158-BB54640A68AA}" type="pres">
      <dgm:prSet presAssocID="{2C008F08-6BE2-42C4-9528-D57BA88DB2E3}" presName="bgRect" presStyleLbl="bgShp" presStyleIdx="0" presStyleCnt="2"/>
      <dgm:spPr/>
    </dgm:pt>
    <dgm:pt modelId="{ECB3F05D-6B13-455A-9005-94E85F732774}" type="pres">
      <dgm:prSet presAssocID="{2C008F08-6BE2-42C4-9528-D57BA88DB2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ross country skiing with solid fill"/>
        </a:ext>
      </dgm:extLst>
    </dgm:pt>
    <dgm:pt modelId="{CFEF0F95-F1C4-4290-8FAD-2BCF9554DAE9}" type="pres">
      <dgm:prSet presAssocID="{2C008F08-6BE2-42C4-9528-D57BA88DB2E3}" presName="spaceRect" presStyleCnt="0"/>
      <dgm:spPr/>
    </dgm:pt>
    <dgm:pt modelId="{1C71EC1F-915C-42A8-BA72-416B9DC5A7C9}" type="pres">
      <dgm:prSet presAssocID="{2C008F08-6BE2-42C4-9528-D57BA88DB2E3}" presName="parTx" presStyleLbl="revTx" presStyleIdx="0" presStyleCnt="3">
        <dgm:presLayoutVars>
          <dgm:chMax val="0"/>
          <dgm:chPref val="0"/>
        </dgm:presLayoutVars>
      </dgm:prSet>
      <dgm:spPr/>
    </dgm:pt>
    <dgm:pt modelId="{E3CB4AEA-474F-4469-80FE-CEEB29BD9CEA}" type="pres">
      <dgm:prSet presAssocID="{2C008F08-6BE2-42C4-9528-D57BA88DB2E3}" presName="desTx" presStyleLbl="revTx" presStyleIdx="1" presStyleCnt="3" custScaleX="89063">
        <dgm:presLayoutVars/>
      </dgm:prSet>
      <dgm:spPr/>
    </dgm:pt>
    <dgm:pt modelId="{F334D7A2-72EC-4B6D-AB43-965F844A6DD4}" type="pres">
      <dgm:prSet presAssocID="{41F43498-D635-40B2-AD42-D1FE0FA5E471}" presName="sibTrans" presStyleCnt="0"/>
      <dgm:spPr/>
    </dgm:pt>
    <dgm:pt modelId="{6DD8730B-0E76-4245-8CFC-CDD6244141C9}" type="pres">
      <dgm:prSet presAssocID="{FC42645E-2E1C-4AD8-B19C-BCA35B9DF2AF}" presName="compNode" presStyleCnt="0"/>
      <dgm:spPr/>
    </dgm:pt>
    <dgm:pt modelId="{2A846254-0233-42EE-B468-852A8EA4E010}" type="pres">
      <dgm:prSet presAssocID="{FC42645E-2E1C-4AD8-B19C-BCA35B9DF2AF}" presName="bgRect" presStyleLbl="bgShp" presStyleIdx="1" presStyleCnt="2"/>
      <dgm:spPr/>
    </dgm:pt>
    <dgm:pt modelId="{3132C3F4-8178-4179-9C58-03C259B23670}" type="pres">
      <dgm:prSet presAssocID="{FC42645E-2E1C-4AD8-B19C-BCA35B9DF2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513ADE6-55FE-4B04-AEE1-898CFCA79023}" type="pres">
      <dgm:prSet presAssocID="{FC42645E-2E1C-4AD8-B19C-BCA35B9DF2AF}" presName="spaceRect" presStyleCnt="0"/>
      <dgm:spPr/>
    </dgm:pt>
    <dgm:pt modelId="{737BE2D8-D226-471B-A0D7-8EF0BA58B43E}" type="pres">
      <dgm:prSet presAssocID="{FC42645E-2E1C-4AD8-B19C-BCA35B9DF2AF}" presName="parTx" presStyleLbl="revTx" presStyleIdx="2" presStyleCnt="3">
        <dgm:presLayoutVars>
          <dgm:chMax val="0"/>
          <dgm:chPref val="0"/>
        </dgm:presLayoutVars>
      </dgm:prSet>
      <dgm:spPr/>
    </dgm:pt>
  </dgm:ptLst>
  <dgm:cxnLst>
    <dgm:cxn modelId="{621FA230-3FEA-4EC3-861E-1F298366C391}" srcId="{EADFC23D-8827-45D1-B6B1-5113008C71BE}" destId="{FC42645E-2E1C-4AD8-B19C-BCA35B9DF2AF}" srcOrd="1" destOrd="0" parTransId="{75DCFE00-D203-43CF-BB39-41833843D457}" sibTransId="{33A5EA10-7AF6-47EA-8616-9DE6D6B15A3E}"/>
    <dgm:cxn modelId="{0D378F60-1FB8-4B06-B024-E17D34D29811}" type="presOf" srcId="{848E13CB-F3F9-465E-A9F6-DA965DD10ADC}" destId="{E3CB4AEA-474F-4469-80FE-CEEB29BD9CEA}" srcOrd="0" destOrd="0" presId="urn:microsoft.com/office/officeart/2018/2/layout/IconVerticalSolidList"/>
    <dgm:cxn modelId="{54016362-0060-41E6-A266-661D8B0E9F65}" srcId="{EADFC23D-8827-45D1-B6B1-5113008C71BE}" destId="{2C008F08-6BE2-42C4-9528-D57BA88DB2E3}" srcOrd="0" destOrd="0" parTransId="{35F6A018-7B70-496B-B63C-D26F463F737E}" sibTransId="{41F43498-D635-40B2-AD42-D1FE0FA5E471}"/>
    <dgm:cxn modelId="{78981C66-0457-4596-BEA0-B7EB90307D19}" type="presOf" srcId="{2C008F08-6BE2-42C4-9528-D57BA88DB2E3}" destId="{1C71EC1F-915C-42A8-BA72-416B9DC5A7C9}" srcOrd="0" destOrd="0" presId="urn:microsoft.com/office/officeart/2018/2/layout/IconVerticalSolidList"/>
    <dgm:cxn modelId="{8C71228B-4DBA-416D-83A8-C1915356F483}" type="presOf" srcId="{FC42645E-2E1C-4AD8-B19C-BCA35B9DF2AF}" destId="{737BE2D8-D226-471B-A0D7-8EF0BA58B43E}" srcOrd="0" destOrd="0" presId="urn:microsoft.com/office/officeart/2018/2/layout/IconVerticalSolidList"/>
    <dgm:cxn modelId="{B88918A1-714A-4CD4-A735-8BB0AEBAF9A8}" srcId="{2C008F08-6BE2-42C4-9528-D57BA88DB2E3}" destId="{848E13CB-F3F9-465E-A9F6-DA965DD10ADC}" srcOrd="0" destOrd="0" parTransId="{52EBB42A-CDE3-4D2D-A498-4DE80103D33C}" sibTransId="{A65C20D5-8B45-4219-9387-E8F719FDE466}"/>
    <dgm:cxn modelId="{0450BABB-EA77-4BE7-AB97-D502882209A8}" type="presOf" srcId="{EADFC23D-8827-45D1-B6B1-5113008C71BE}" destId="{4E577626-3409-403A-B4D9-4BAE2DC3BB80}" srcOrd="0" destOrd="0" presId="urn:microsoft.com/office/officeart/2018/2/layout/IconVerticalSolidList"/>
    <dgm:cxn modelId="{AED62233-2AFC-49E4-BBCF-92A10B84BB96}" type="presParOf" srcId="{4E577626-3409-403A-B4D9-4BAE2DC3BB80}" destId="{44D91A83-A58D-4FD7-98C6-C5E74B13F2D7}" srcOrd="0" destOrd="0" presId="urn:microsoft.com/office/officeart/2018/2/layout/IconVerticalSolidList"/>
    <dgm:cxn modelId="{784E5628-6B52-4329-A87A-B5115C9C649B}" type="presParOf" srcId="{44D91A83-A58D-4FD7-98C6-C5E74B13F2D7}" destId="{F4F0DF01-9006-49DF-B158-BB54640A68AA}" srcOrd="0" destOrd="0" presId="urn:microsoft.com/office/officeart/2018/2/layout/IconVerticalSolidList"/>
    <dgm:cxn modelId="{872B26F4-96D1-4030-A0E8-3B9F2199666D}" type="presParOf" srcId="{44D91A83-A58D-4FD7-98C6-C5E74B13F2D7}" destId="{ECB3F05D-6B13-455A-9005-94E85F732774}" srcOrd="1" destOrd="0" presId="urn:microsoft.com/office/officeart/2018/2/layout/IconVerticalSolidList"/>
    <dgm:cxn modelId="{5D8D9E80-4381-4C68-9D9A-9F6C6887F346}" type="presParOf" srcId="{44D91A83-A58D-4FD7-98C6-C5E74B13F2D7}" destId="{CFEF0F95-F1C4-4290-8FAD-2BCF9554DAE9}" srcOrd="2" destOrd="0" presId="urn:microsoft.com/office/officeart/2018/2/layout/IconVerticalSolidList"/>
    <dgm:cxn modelId="{F58ADB5A-1571-40F8-BA83-60443C821A18}" type="presParOf" srcId="{44D91A83-A58D-4FD7-98C6-C5E74B13F2D7}" destId="{1C71EC1F-915C-42A8-BA72-416B9DC5A7C9}" srcOrd="3" destOrd="0" presId="urn:microsoft.com/office/officeart/2018/2/layout/IconVerticalSolidList"/>
    <dgm:cxn modelId="{801663EA-F013-45EC-A9F9-73C1AE55FDCE}" type="presParOf" srcId="{44D91A83-A58D-4FD7-98C6-C5E74B13F2D7}" destId="{E3CB4AEA-474F-4469-80FE-CEEB29BD9CEA}" srcOrd="4" destOrd="0" presId="urn:microsoft.com/office/officeart/2018/2/layout/IconVerticalSolidList"/>
    <dgm:cxn modelId="{18536E38-9E71-4FE8-B3E9-7F67F28417BC}" type="presParOf" srcId="{4E577626-3409-403A-B4D9-4BAE2DC3BB80}" destId="{F334D7A2-72EC-4B6D-AB43-965F844A6DD4}" srcOrd="1" destOrd="0" presId="urn:microsoft.com/office/officeart/2018/2/layout/IconVerticalSolidList"/>
    <dgm:cxn modelId="{A9262F35-EC24-449D-A2CB-389CDCECA473}" type="presParOf" srcId="{4E577626-3409-403A-B4D9-4BAE2DC3BB80}" destId="{6DD8730B-0E76-4245-8CFC-CDD6244141C9}" srcOrd="2" destOrd="0" presId="urn:microsoft.com/office/officeart/2018/2/layout/IconVerticalSolidList"/>
    <dgm:cxn modelId="{F9AA2E62-4F97-4790-B6D8-5CCD8141A79F}" type="presParOf" srcId="{6DD8730B-0E76-4245-8CFC-CDD6244141C9}" destId="{2A846254-0233-42EE-B468-852A8EA4E010}" srcOrd="0" destOrd="0" presId="urn:microsoft.com/office/officeart/2018/2/layout/IconVerticalSolidList"/>
    <dgm:cxn modelId="{15A81B91-8DE7-43FF-8CCC-3F23F4DEDDA3}" type="presParOf" srcId="{6DD8730B-0E76-4245-8CFC-CDD6244141C9}" destId="{3132C3F4-8178-4179-9C58-03C259B23670}" srcOrd="1" destOrd="0" presId="urn:microsoft.com/office/officeart/2018/2/layout/IconVerticalSolidList"/>
    <dgm:cxn modelId="{E76FB0BB-0B1D-48BE-9D1B-314D498C8548}" type="presParOf" srcId="{6DD8730B-0E76-4245-8CFC-CDD6244141C9}" destId="{C513ADE6-55FE-4B04-AEE1-898CFCA79023}" srcOrd="2" destOrd="0" presId="urn:microsoft.com/office/officeart/2018/2/layout/IconVerticalSolidList"/>
    <dgm:cxn modelId="{874F13E8-304E-45A5-8AEA-FEF71B50B563}" type="presParOf" srcId="{6DD8730B-0E76-4245-8CFC-CDD6244141C9}" destId="{737BE2D8-D226-471B-A0D7-8EF0BA58B43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0A6ABE-3A42-4F64-908E-0DC5836FC2FB}"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3EAE75BA-4DC3-413B-8C4B-ECB4DBF1E996}">
      <dgm:prSet/>
      <dgm:spPr/>
      <dgm:t>
        <a:bodyPr/>
        <a:lstStyle/>
        <a:p>
          <a:r>
            <a:rPr lang="en-US" u="sng" dirty="0"/>
            <a:t>Option 1</a:t>
          </a:r>
          <a:r>
            <a:rPr lang="en-US" dirty="0"/>
            <a:t>: Permanently close down 1-10 of the least used runs</a:t>
          </a:r>
        </a:p>
      </dgm:t>
    </dgm:pt>
    <dgm:pt modelId="{EE3A3A62-4A2A-454A-BDF9-45F5E08B5A06}" type="parTrans" cxnId="{CBC9AF7B-F38C-487E-A606-5BE1AA2E1596}">
      <dgm:prSet/>
      <dgm:spPr/>
      <dgm:t>
        <a:bodyPr/>
        <a:lstStyle/>
        <a:p>
          <a:endParaRPr lang="en-US"/>
        </a:p>
      </dgm:t>
    </dgm:pt>
    <dgm:pt modelId="{58D9910B-EEB0-4A1E-BCF0-CD91E7D9797E}" type="sibTrans" cxnId="{CBC9AF7B-F38C-487E-A606-5BE1AA2E1596}">
      <dgm:prSet/>
      <dgm:spPr/>
      <dgm:t>
        <a:bodyPr/>
        <a:lstStyle/>
        <a:p>
          <a:endParaRPr lang="en-US"/>
        </a:p>
      </dgm:t>
    </dgm:pt>
    <dgm:pt modelId="{F67437E7-2805-4DBB-BB79-9C770AA878A5}">
      <dgm:prSet/>
      <dgm:spPr/>
      <dgm:t>
        <a:bodyPr/>
        <a:lstStyle/>
        <a:p>
          <a:r>
            <a:rPr lang="en-US" u="sng" dirty="0"/>
            <a:t>Option 2</a:t>
          </a:r>
          <a:r>
            <a:rPr lang="en-US" dirty="0"/>
            <a:t>: Increase the vertical drop by adding a run to a point 150 feet further down and install another chairlift</a:t>
          </a:r>
        </a:p>
      </dgm:t>
    </dgm:pt>
    <dgm:pt modelId="{C1D0D7D7-0AD2-477F-B173-3190DD0387DC}" type="parTrans" cxnId="{43408102-70B6-41B5-9A40-7EFB5D249452}">
      <dgm:prSet/>
      <dgm:spPr/>
      <dgm:t>
        <a:bodyPr/>
        <a:lstStyle/>
        <a:p>
          <a:endParaRPr lang="en-US"/>
        </a:p>
      </dgm:t>
    </dgm:pt>
    <dgm:pt modelId="{DF0B3994-6C2F-4D75-84BF-FB4BB08F7176}" type="sibTrans" cxnId="{43408102-70B6-41B5-9A40-7EFB5D249452}">
      <dgm:prSet/>
      <dgm:spPr/>
      <dgm:t>
        <a:bodyPr/>
        <a:lstStyle/>
        <a:p>
          <a:endParaRPr lang="en-US"/>
        </a:p>
      </dgm:t>
    </dgm:pt>
    <dgm:pt modelId="{B15B6858-1DBE-4CDF-8E4F-8B27C946D98B}">
      <dgm:prSet/>
      <dgm:spPr/>
      <dgm:t>
        <a:bodyPr/>
        <a:lstStyle/>
        <a:p>
          <a:r>
            <a:rPr lang="en-US" u="sng" dirty="0"/>
            <a:t>Option 3</a:t>
          </a:r>
          <a:r>
            <a:rPr lang="en-US" dirty="0"/>
            <a:t>: The same as Option 2 but also add 2 acres of snowmaking cover</a:t>
          </a:r>
        </a:p>
      </dgm:t>
    </dgm:pt>
    <dgm:pt modelId="{082544EF-5AD6-4395-88A4-7A4FA2206417}" type="parTrans" cxnId="{9EEBC3FE-D03B-4CF4-835B-EFC7D134EA09}">
      <dgm:prSet/>
      <dgm:spPr/>
      <dgm:t>
        <a:bodyPr/>
        <a:lstStyle/>
        <a:p>
          <a:endParaRPr lang="en-US"/>
        </a:p>
      </dgm:t>
    </dgm:pt>
    <dgm:pt modelId="{BFBAA378-D875-4FC0-902C-8DA4DE51F956}" type="sibTrans" cxnId="{9EEBC3FE-D03B-4CF4-835B-EFC7D134EA09}">
      <dgm:prSet/>
      <dgm:spPr/>
      <dgm:t>
        <a:bodyPr/>
        <a:lstStyle/>
        <a:p>
          <a:endParaRPr lang="en-US"/>
        </a:p>
      </dgm:t>
    </dgm:pt>
    <dgm:pt modelId="{13DA1EB1-4040-4583-B430-FBF9C12D3EEB}">
      <dgm:prSet/>
      <dgm:spPr/>
      <dgm:t>
        <a:bodyPr/>
        <a:lstStyle/>
        <a:p>
          <a:r>
            <a:rPr lang="en-US" u="sng" dirty="0"/>
            <a:t>Option 4</a:t>
          </a:r>
          <a:r>
            <a:rPr lang="en-US" dirty="0"/>
            <a:t>: Increase the longest run by 0.2 miles and add 4 acres of snowmaking cover</a:t>
          </a:r>
        </a:p>
      </dgm:t>
    </dgm:pt>
    <dgm:pt modelId="{8C3E7904-A0F1-42A4-A42E-1D074EEB1366}" type="parTrans" cxnId="{13837C8F-935D-4E17-ADB6-0CF43FD387C9}">
      <dgm:prSet/>
      <dgm:spPr/>
      <dgm:t>
        <a:bodyPr/>
        <a:lstStyle/>
        <a:p>
          <a:endParaRPr lang="en-US"/>
        </a:p>
      </dgm:t>
    </dgm:pt>
    <dgm:pt modelId="{7CF85C99-ABBF-40E0-9774-85918695F5DF}" type="sibTrans" cxnId="{13837C8F-935D-4E17-ADB6-0CF43FD387C9}">
      <dgm:prSet/>
      <dgm:spPr/>
      <dgm:t>
        <a:bodyPr/>
        <a:lstStyle/>
        <a:p>
          <a:endParaRPr lang="en-US"/>
        </a:p>
      </dgm:t>
    </dgm:pt>
    <dgm:pt modelId="{91BF63F2-EB31-4015-AE4E-435C8E062B62}" type="pres">
      <dgm:prSet presAssocID="{450A6ABE-3A42-4F64-908E-0DC5836FC2FB}" presName="vert0" presStyleCnt="0">
        <dgm:presLayoutVars>
          <dgm:dir/>
          <dgm:animOne val="branch"/>
          <dgm:animLvl val="lvl"/>
        </dgm:presLayoutVars>
      </dgm:prSet>
      <dgm:spPr/>
    </dgm:pt>
    <dgm:pt modelId="{91AC9C2E-3590-46B4-856F-C7B209342C0D}" type="pres">
      <dgm:prSet presAssocID="{3EAE75BA-4DC3-413B-8C4B-ECB4DBF1E996}" presName="thickLine" presStyleLbl="alignNode1" presStyleIdx="0" presStyleCnt="4"/>
      <dgm:spPr/>
    </dgm:pt>
    <dgm:pt modelId="{5BF1AB0B-8BC9-4CFD-995B-0736511C32CC}" type="pres">
      <dgm:prSet presAssocID="{3EAE75BA-4DC3-413B-8C4B-ECB4DBF1E996}" presName="horz1" presStyleCnt="0"/>
      <dgm:spPr/>
    </dgm:pt>
    <dgm:pt modelId="{529C0E1E-C4B8-4A5D-8425-417EE4DEDF97}" type="pres">
      <dgm:prSet presAssocID="{3EAE75BA-4DC3-413B-8C4B-ECB4DBF1E996}" presName="tx1" presStyleLbl="revTx" presStyleIdx="0" presStyleCnt="4"/>
      <dgm:spPr/>
    </dgm:pt>
    <dgm:pt modelId="{649FA8B1-D7C3-4478-A035-1794AC0BD1C9}" type="pres">
      <dgm:prSet presAssocID="{3EAE75BA-4DC3-413B-8C4B-ECB4DBF1E996}" presName="vert1" presStyleCnt="0"/>
      <dgm:spPr/>
    </dgm:pt>
    <dgm:pt modelId="{182B6E09-223F-4834-A0B7-0F42C3DE8CB1}" type="pres">
      <dgm:prSet presAssocID="{F67437E7-2805-4DBB-BB79-9C770AA878A5}" presName="thickLine" presStyleLbl="alignNode1" presStyleIdx="1" presStyleCnt="4"/>
      <dgm:spPr/>
    </dgm:pt>
    <dgm:pt modelId="{770DF0C5-96A1-4635-9F2E-6BCA917C1AF0}" type="pres">
      <dgm:prSet presAssocID="{F67437E7-2805-4DBB-BB79-9C770AA878A5}" presName="horz1" presStyleCnt="0"/>
      <dgm:spPr/>
    </dgm:pt>
    <dgm:pt modelId="{1D321EC8-6924-4C91-85F3-64DBB7471E77}" type="pres">
      <dgm:prSet presAssocID="{F67437E7-2805-4DBB-BB79-9C770AA878A5}" presName="tx1" presStyleLbl="revTx" presStyleIdx="1" presStyleCnt="4"/>
      <dgm:spPr/>
    </dgm:pt>
    <dgm:pt modelId="{13323369-300C-42DF-BB9C-53BE649EA854}" type="pres">
      <dgm:prSet presAssocID="{F67437E7-2805-4DBB-BB79-9C770AA878A5}" presName="vert1" presStyleCnt="0"/>
      <dgm:spPr/>
    </dgm:pt>
    <dgm:pt modelId="{6447B3BD-1E13-4AAE-8C6F-3FAD5722D942}" type="pres">
      <dgm:prSet presAssocID="{B15B6858-1DBE-4CDF-8E4F-8B27C946D98B}" presName="thickLine" presStyleLbl="alignNode1" presStyleIdx="2" presStyleCnt="4"/>
      <dgm:spPr/>
    </dgm:pt>
    <dgm:pt modelId="{AEFC7B8A-B325-46D1-9A0B-A6B8045265E0}" type="pres">
      <dgm:prSet presAssocID="{B15B6858-1DBE-4CDF-8E4F-8B27C946D98B}" presName="horz1" presStyleCnt="0"/>
      <dgm:spPr/>
    </dgm:pt>
    <dgm:pt modelId="{91452DF9-2DEC-42A2-B530-F21C22E0B0E2}" type="pres">
      <dgm:prSet presAssocID="{B15B6858-1DBE-4CDF-8E4F-8B27C946D98B}" presName="tx1" presStyleLbl="revTx" presStyleIdx="2" presStyleCnt="4"/>
      <dgm:spPr/>
    </dgm:pt>
    <dgm:pt modelId="{0B9AF717-0C63-48B7-A3E0-B6CF97FE7B72}" type="pres">
      <dgm:prSet presAssocID="{B15B6858-1DBE-4CDF-8E4F-8B27C946D98B}" presName="vert1" presStyleCnt="0"/>
      <dgm:spPr/>
    </dgm:pt>
    <dgm:pt modelId="{CC701FFE-AA43-4957-BE08-D6EA89101FAA}" type="pres">
      <dgm:prSet presAssocID="{13DA1EB1-4040-4583-B430-FBF9C12D3EEB}" presName="thickLine" presStyleLbl="alignNode1" presStyleIdx="3" presStyleCnt="4"/>
      <dgm:spPr/>
    </dgm:pt>
    <dgm:pt modelId="{1D663849-E060-47AE-B2C9-E2C2956F3FD8}" type="pres">
      <dgm:prSet presAssocID="{13DA1EB1-4040-4583-B430-FBF9C12D3EEB}" presName="horz1" presStyleCnt="0"/>
      <dgm:spPr/>
    </dgm:pt>
    <dgm:pt modelId="{AC74A173-38C7-4E65-8A60-182FAF5D88CF}" type="pres">
      <dgm:prSet presAssocID="{13DA1EB1-4040-4583-B430-FBF9C12D3EEB}" presName="tx1" presStyleLbl="revTx" presStyleIdx="3" presStyleCnt="4"/>
      <dgm:spPr/>
    </dgm:pt>
    <dgm:pt modelId="{E8235F75-4368-4F75-BB1F-E70BF98F8DD8}" type="pres">
      <dgm:prSet presAssocID="{13DA1EB1-4040-4583-B430-FBF9C12D3EEB}" presName="vert1" presStyleCnt="0"/>
      <dgm:spPr/>
    </dgm:pt>
  </dgm:ptLst>
  <dgm:cxnLst>
    <dgm:cxn modelId="{43408102-70B6-41B5-9A40-7EFB5D249452}" srcId="{450A6ABE-3A42-4F64-908E-0DC5836FC2FB}" destId="{F67437E7-2805-4DBB-BB79-9C770AA878A5}" srcOrd="1" destOrd="0" parTransId="{C1D0D7D7-0AD2-477F-B173-3190DD0387DC}" sibTransId="{DF0B3994-6C2F-4D75-84BF-FB4BB08F7176}"/>
    <dgm:cxn modelId="{325F9320-7429-4CB9-83E6-4D7628E52A98}" type="presOf" srcId="{13DA1EB1-4040-4583-B430-FBF9C12D3EEB}" destId="{AC74A173-38C7-4E65-8A60-182FAF5D88CF}" srcOrd="0" destOrd="0" presId="urn:microsoft.com/office/officeart/2008/layout/LinedList"/>
    <dgm:cxn modelId="{19F6623A-FBFF-4537-9833-405E9BA5397B}" type="presOf" srcId="{450A6ABE-3A42-4F64-908E-0DC5836FC2FB}" destId="{91BF63F2-EB31-4015-AE4E-435C8E062B62}" srcOrd="0" destOrd="0" presId="urn:microsoft.com/office/officeart/2008/layout/LinedList"/>
    <dgm:cxn modelId="{CBC9AF7B-F38C-487E-A606-5BE1AA2E1596}" srcId="{450A6ABE-3A42-4F64-908E-0DC5836FC2FB}" destId="{3EAE75BA-4DC3-413B-8C4B-ECB4DBF1E996}" srcOrd="0" destOrd="0" parTransId="{EE3A3A62-4A2A-454A-BDF9-45F5E08B5A06}" sibTransId="{58D9910B-EEB0-4A1E-BCF0-CD91E7D9797E}"/>
    <dgm:cxn modelId="{13837C8F-935D-4E17-ADB6-0CF43FD387C9}" srcId="{450A6ABE-3A42-4F64-908E-0DC5836FC2FB}" destId="{13DA1EB1-4040-4583-B430-FBF9C12D3EEB}" srcOrd="3" destOrd="0" parTransId="{8C3E7904-A0F1-42A4-A42E-1D074EEB1366}" sibTransId="{7CF85C99-ABBF-40E0-9774-85918695F5DF}"/>
    <dgm:cxn modelId="{A948DC9A-823D-4DB4-8F65-4325790325D9}" type="presOf" srcId="{3EAE75BA-4DC3-413B-8C4B-ECB4DBF1E996}" destId="{529C0E1E-C4B8-4A5D-8425-417EE4DEDF97}" srcOrd="0" destOrd="0" presId="urn:microsoft.com/office/officeart/2008/layout/LinedList"/>
    <dgm:cxn modelId="{168656D0-9CA2-4CFC-9FEE-B225ECBEF5DA}" type="presOf" srcId="{F67437E7-2805-4DBB-BB79-9C770AA878A5}" destId="{1D321EC8-6924-4C91-85F3-64DBB7471E77}" srcOrd="0" destOrd="0" presId="urn:microsoft.com/office/officeart/2008/layout/LinedList"/>
    <dgm:cxn modelId="{9EC761DD-49C3-45CF-A3D7-F422E5E30BB2}" type="presOf" srcId="{B15B6858-1DBE-4CDF-8E4F-8B27C946D98B}" destId="{91452DF9-2DEC-42A2-B530-F21C22E0B0E2}" srcOrd="0" destOrd="0" presId="urn:microsoft.com/office/officeart/2008/layout/LinedList"/>
    <dgm:cxn modelId="{9EEBC3FE-D03B-4CF4-835B-EFC7D134EA09}" srcId="{450A6ABE-3A42-4F64-908E-0DC5836FC2FB}" destId="{B15B6858-1DBE-4CDF-8E4F-8B27C946D98B}" srcOrd="2" destOrd="0" parTransId="{082544EF-5AD6-4395-88A4-7A4FA2206417}" sibTransId="{BFBAA378-D875-4FC0-902C-8DA4DE51F956}"/>
    <dgm:cxn modelId="{3AB9701E-F438-4141-B20F-EFDCA9575D3B}" type="presParOf" srcId="{91BF63F2-EB31-4015-AE4E-435C8E062B62}" destId="{91AC9C2E-3590-46B4-856F-C7B209342C0D}" srcOrd="0" destOrd="0" presId="urn:microsoft.com/office/officeart/2008/layout/LinedList"/>
    <dgm:cxn modelId="{CC0BECB4-1421-459A-892B-BAEF490785A6}" type="presParOf" srcId="{91BF63F2-EB31-4015-AE4E-435C8E062B62}" destId="{5BF1AB0B-8BC9-4CFD-995B-0736511C32CC}" srcOrd="1" destOrd="0" presId="urn:microsoft.com/office/officeart/2008/layout/LinedList"/>
    <dgm:cxn modelId="{4A919F1B-DE01-4CBD-B168-BAA406C99E3C}" type="presParOf" srcId="{5BF1AB0B-8BC9-4CFD-995B-0736511C32CC}" destId="{529C0E1E-C4B8-4A5D-8425-417EE4DEDF97}" srcOrd="0" destOrd="0" presId="urn:microsoft.com/office/officeart/2008/layout/LinedList"/>
    <dgm:cxn modelId="{CD00C1C7-6892-42CD-895F-FF37FE726184}" type="presParOf" srcId="{5BF1AB0B-8BC9-4CFD-995B-0736511C32CC}" destId="{649FA8B1-D7C3-4478-A035-1794AC0BD1C9}" srcOrd="1" destOrd="0" presId="urn:microsoft.com/office/officeart/2008/layout/LinedList"/>
    <dgm:cxn modelId="{835BA108-6F83-4765-8026-552BE6A77DDD}" type="presParOf" srcId="{91BF63F2-EB31-4015-AE4E-435C8E062B62}" destId="{182B6E09-223F-4834-A0B7-0F42C3DE8CB1}" srcOrd="2" destOrd="0" presId="urn:microsoft.com/office/officeart/2008/layout/LinedList"/>
    <dgm:cxn modelId="{B36FEE1C-2F4C-4BF7-8E15-ADF8BD1F8F05}" type="presParOf" srcId="{91BF63F2-EB31-4015-AE4E-435C8E062B62}" destId="{770DF0C5-96A1-4635-9F2E-6BCA917C1AF0}" srcOrd="3" destOrd="0" presId="urn:microsoft.com/office/officeart/2008/layout/LinedList"/>
    <dgm:cxn modelId="{DA98CA05-A808-4857-9F8C-CBEC5B428A66}" type="presParOf" srcId="{770DF0C5-96A1-4635-9F2E-6BCA917C1AF0}" destId="{1D321EC8-6924-4C91-85F3-64DBB7471E77}" srcOrd="0" destOrd="0" presId="urn:microsoft.com/office/officeart/2008/layout/LinedList"/>
    <dgm:cxn modelId="{8091EC06-B8A4-4B93-8916-44E3280C39EF}" type="presParOf" srcId="{770DF0C5-96A1-4635-9F2E-6BCA917C1AF0}" destId="{13323369-300C-42DF-BB9C-53BE649EA854}" srcOrd="1" destOrd="0" presId="urn:microsoft.com/office/officeart/2008/layout/LinedList"/>
    <dgm:cxn modelId="{4FBBC9F7-311C-48AA-BFE0-3C1C8EF69A19}" type="presParOf" srcId="{91BF63F2-EB31-4015-AE4E-435C8E062B62}" destId="{6447B3BD-1E13-4AAE-8C6F-3FAD5722D942}" srcOrd="4" destOrd="0" presId="urn:microsoft.com/office/officeart/2008/layout/LinedList"/>
    <dgm:cxn modelId="{CAC65685-B5DD-4D2A-BA91-34E504EB700B}" type="presParOf" srcId="{91BF63F2-EB31-4015-AE4E-435C8E062B62}" destId="{AEFC7B8A-B325-46D1-9A0B-A6B8045265E0}" srcOrd="5" destOrd="0" presId="urn:microsoft.com/office/officeart/2008/layout/LinedList"/>
    <dgm:cxn modelId="{936F6C62-A985-4D3A-94B3-30EB33511592}" type="presParOf" srcId="{AEFC7B8A-B325-46D1-9A0B-A6B8045265E0}" destId="{91452DF9-2DEC-42A2-B530-F21C22E0B0E2}" srcOrd="0" destOrd="0" presId="urn:microsoft.com/office/officeart/2008/layout/LinedList"/>
    <dgm:cxn modelId="{E2CA971B-05E9-4E89-A872-B43C2CA0311B}" type="presParOf" srcId="{AEFC7B8A-B325-46D1-9A0B-A6B8045265E0}" destId="{0B9AF717-0C63-48B7-A3E0-B6CF97FE7B72}" srcOrd="1" destOrd="0" presId="urn:microsoft.com/office/officeart/2008/layout/LinedList"/>
    <dgm:cxn modelId="{0A6167CE-DD57-4988-A159-46E7AEB4404E}" type="presParOf" srcId="{91BF63F2-EB31-4015-AE4E-435C8E062B62}" destId="{CC701FFE-AA43-4957-BE08-D6EA89101FAA}" srcOrd="6" destOrd="0" presId="urn:microsoft.com/office/officeart/2008/layout/LinedList"/>
    <dgm:cxn modelId="{83F1052B-F112-49D5-8033-E40081CBA9EB}" type="presParOf" srcId="{91BF63F2-EB31-4015-AE4E-435C8E062B62}" destId="{1D663849-E060-47AE-B2C9-E2C2956F3FD8}" srcOrd="7" destOrd="0" presId="urn:microsoft.com/office/officeart/2008/layout/LinedList"/>
    <dgm:cxn modelId="{A2F4ACB9-E1C1-4B0A-90C2-41F8888989DD}" type="presParOf" srcId="{1D663849-E060-47AE-B2C9-E2C2956F3FD8}" destId="{AC74A173-38C7-4E65-8A60-182FAF5D88CF}" srcOrd="0" destOrd="0" presId="urn:microsoft.com/office/officeart/2008/layout/LinedList"/>
    <dgm:cxn modelId="{9AE4153A-59BA-418A-9C16-BF17D4D202E5}" type="presParOf" srcId="{1D663849-E060-47AE-B2C9-E2C2956F3FD8}" destId="{E8235F75-4368-4F75-BB1F-E70BF98F8DD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0DF01-9006-49DF-B158-BB54640A68AA}">
      <dsp:nvSpPr>
        <dsp:cNvPr id="0" name=""/>
        <dsp:cNvSpPr/>
      </dsp:nvSpPr>
      <dsp:spPr>
        <a:xfrm>
          <a:off x="0" y="579220"/>
          <a:ext cx="10325000" cy="10693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3F05D-6B13-455A-9005-94E85F732774}">
      <dsp:nvSpPr>
        <dsp:cNvPr id="0" name=""/>
        <dsp:cNvSpPr/>
      </dsp:nvSpPr>
      <dsp:spPr>
        <a:xfrm>
          <a:off x="323472" y="819820"/>
          <a:ext cx="588131" cy="5881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1EC1F-915C-42A8-BA72-416B9DC5A7C9}">
      <dsp:nvSpPr>
        <dsp:cNvPr id="0" name=""/>
        <dsp:cNvSpPr/>
      </dsp:nvSpPr>
      <dsp:spPr>
        <a:xfrm>
          <a:off x="1235077" y="579220"/>
          <a:ext cx="4646250" cy="106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71" tIns="113171" rIns="113171" bIns="113171" numCol="1" spcCol="1270" anchor="ctr" anchorCtr="0">
          <a:noAutofit/>
        </a:bodyPr>
        <a:lstStyle/>
        <a:p>
          <a:pPr marL="0" lvl="0" indent="0" algn="l" defTabSz="1066800">
            <a:lnSpc>
              <a:spcPct val="100000"/>
            </a:lnSpc>
            <a:spcBef>
              <a:spcPct val="0"/>
            </a:spcBef>
            <a:spcAft>
              <a:spcPct val="35000"/>
            </a:spcAft>
            <a:buNone/>
          </a:pPr>
          <a:r>
            <a:rPr lang="en-US" sz="2400" kern="1200" dirty="0"/>
            <a:t>Learn what people value in sport-accommodating facilities</a:t>
          </a:r>
        </a:p>
      </dsp:txBody>
      <dsp:txXfrm>
        <a:off x="1235077" y="579220"/>
        <a:ext cx="4646250" cy="1069330"/>
      </dsp:txXfrm>
    </dsp:sp>
    <dsp:sp modelId="{E3CB4AEA-474F-4469-80FE-CEEB29BD9CEA}">
      <dsp:nvSpPr>
        <dsp:cNvPr id="0" name=""/>
        <dsp:cNvSpPr/>
      </dsp:nvSpPr>
      <dsp:spPr>
        <a:xfrm>
          <a:off x="6124329" y="579220"/>
          <a:ext cx="3957668" cy="106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71" tIns="113171" rIns="113171" bIns="113171" numCol="1" spcCol="1270" anchor="ctr" anchorCtr="0">
          <a:noAutofit/>
        </a:bodyPr>
        <a:lstStyle/>
        <a:p>
          <a:pPr marL="0" lvl="0" indent="0" algn="l" defTabSz="800100">
            <a:lnSpc>
              <a:spcPct val="100000"/>
            </a:lnSpc>
            <a:spcBef>
              <a:spcPct val="0"/>
            </a:spcBef>
            <a:spcAft>
              <a:spcPct val="35000"/>
            </a:spcAft>
            <a:buNone/>
          </a:pPr>
          <a:r>
            <a:rPr lang="en-US" sz="1800" kern="1200" dirty="0"/>
            <a:t>Look at relationship between entry cost and resort features</a:t>
          </a:r>
        </a:p>
      </dsp:txBody>
      <dsp:txXfrm>
        <a:off x="6124329" y="579220"/>
        <a:ext cx="3957668" cy="1069330"/>
      </dsp:txXfrm>
    </dsp:sp>
    <dsp:sp modelId="{2A846254-0233-42EE-B468-852A8EA4E010}">
      <dsp:nvSpPr>
        <dsp:cNvPr id="0" name=""/>
        <dsp:cNvSpPr/>
      </dsp:nvSpPr>
      <dsp:spPr>
        <a:xfrm>
          <a:off x="0" y="1915884"/>
          <a:ext cx="10325000" cy="10693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2C3F4-8178-4179-9C58-03C259B23670}">
      <dsp:nvSpPr>
        <dsp:cNvPr id="0" name=""/>
        <dsp:cNvSpPr/>
      </dsp:nvSpPr>
      <dsp:spPr>
        <a:xfrm>
          <a:off x="323472" y="2156483"/>
          <a:ext cx="588131" cy="5881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BE2D8-D226-471B-A0D7-8EF0BA58B43E}">
      <dsp:nvSpPr>
        <dsp:cNvPr id="0" name=""/>
        <dsp:cNvSpPr/>
      </dsp:nvSpPr>
      <dsp:spPr>
        <a:xfrm>
          <a:off x="1235077" y="1915884"/>
          <a:ext cx="9089922" cy="106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71" tIns="113171" rIns="113171" bIns="113171" numCol="1" spcCol="1270" anchor="ctr" anchorCtr="0">
          <a:noAutofit/>
        </a:bodyPr>
        <a:lstStyle/>
        <a:p>
          <a:pPr marL="0" lvl="0" indent="0" algn="l" defTabSz="1066800">
            <a:lnSpc>
              <a:spcPct val="100000"/>
            </a:lnSpc>
            <a:spcBef>
              <a:spcPct val="0"/>
            </a:spcBef>
            <a:spcAft>
              <a:spcPct val="35000"/>
            </a:spcAft>
            <a:buNone/>
          </a:pPr>
          <a:r>
            <a:rPr lang="en-US" sz="2400" kern="1200" dirty="0"/>
            <a:t>Change in pricing strategy or further changing facilities must cover at least $1.54M over the next season</a:t>
          </a:r>
        </a:p>
      </dsp:txBody>
      <dsp:txXfrm>
        <a:off x="1235077" y="1915884"/>
        <a:ext cx="9089922" cy="1069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C9C2E-3590-46B4-856F-C7B209342C0D}">
      <dsp:nvSpPr>
        <dsp:cNvPr id="0" name=""/>
        <dsp:cNvSpPr/>
      </dsp:nvSpPr>
      <dsp:spPr>
        <a:xfrm>
          <a:off x="0" y="0"/>
          <a:ext cx="588990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C0E1E-C4B8-4A5D-8425-417EE4DEDF97}">
      <dsp:nvSpPr>
        <dsp:cNvPr id="0" name=""/>
        <dsp:cNvSpPr/>
      </dsp:nvSpPr>
      <dsp:spPr>
        <a:xfrm>
          <a:off x="0" y="0"/>
          <a:ext cx="5889906"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u="sng" kern="1200" dirty="0"/>
            <a:t>Option 1</a:t>
          </a:r>
          <a:r>
            <a:rPr lang="en-US" sz="2500" kern="1200" dirty="0"/>
            <a:t>: Permanently close down 1-10 of the least used runs</a:t>
          </a:r>
        </a:p>
      </dsp:txBody>
      <dsp:txXfrm>
        <a:off x="0" y="0"/>
        <a:ext cx="5889906" cy="1366787"/>
      </dsp:txXfrm>
    </dsp:sp>
    <dsp:sp modelId="{182B6E09-223F-4834-A0B7-0F42C3DE8CB1}">
      <dsp:nvSpPr>
        <dsp:cNvPr id="0" name=""/>
        <dsp:cNvSpPr/>
      </dsp:nvSpPr>
      <dsp:spPr>
        <a:xfrm>
          <a:off x="0" y="1366787"/>
          <a:ext cx="5889906" cy="0"/>
        </a:xfrm>
        <a:prstGeom prst="line">
          <a:avLst/>
        </a:prstGeom>
        <a:solidFill>
          <a:schemeClr val="accent5">
            <a:hueOff val="-503698"/>
            <a:satOff val="3410"/>
            <a:lumOff val="-328"/>
            <a:alphaOff val="0"/>
          </a:schemeClr>
        </a:solidFill>
        <a:ln w="12700" cap="flat" cmpd="sng" algn="ctr">
          <a:solidFill>
            <a:schemeClr val="accent5">
              <a:hueOff val="-503698"/>
              <a:satOff val="3410"/>
              <a:lumOff val="-3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21EC8-6924-4C91-85F3-64DBB7471E77}">
      <dsp:nvSpPr>
        <dsp:cNvPr id="0" name=""/>
        <dsp:cNvSpPr/>
      </dsp:nvSpPr>
      <dsp:spPr>
        <a:xfrm>
          <a:off x="0" y="1366787"/>
          <a:ext cx="5889906"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u="sng" kern="1200" dirty="0"/>
            <a:t>Option 2</a:t>
          </a:r>
          <a:r>
            <a:rPr lang="en-US" sz="2500" kern="1200" dirty="0"/>
            <a:t>: Increase the vertical drop by adding a run to a point 150 feet further down and install another chairlift</a:t>
          </a:r>
        </a:p>
      </dsp:txBody>
      <dsp:txXfrm>
        <a:off x="0" y="1366787"/>
        <a:ext cx="5889906" cy="1366787"/>
      </dsp:txXfrm>
    </dsp:sp>
    <dsp:sp modelId="{6447B3BD-1E13-4AAE-8C6F-3FAD5722D942}">
      <dsp:nvSpPr>
        <dsp:cNvPr id="0" name=""/>
        <dsp:cNvSpPr/>
      </dsp:nvSpPr>
      <dsp:spPr>
        <a:xfrm>
          <a:off x="0" y="2733574"/>
          <a:ext cx="5889906" cy="0"/>
        </a:xfrm>
        <a:prstGeom prst="line">
          <a:avLst/>
        </a:prstGeom>
        <a:solidFill>
          <a:schemeClr val="accent5">
            <a:hueOff val="-1007396"/>
            <a:satOff val="6821"/>
            <a:lumOff val="-655"/>
            <a:alphaOff val="0"/>
          </a:schemeClr>
        </a:solidFill>
        <a:ln w="12700" cap="flat" cmpd="sng" algn="ctr">
          <a:solidFill>
            <a:schemeClr val="accent5">
              <a:hueOff val="-1007396"/>
              <a:satOff val="6821"/>
              <a:lumOff val="-6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52DF9-2DEC-42A2-B530-F21C22E0B0E2}">
      <dsp:nvSpPr>
        <dsp:cNvPr id="0" name=""/>
        <dsp:cNvSpPr/>
      </dsp:nvSpPr>
      <dsp:spPr>
        <a:xfrm>
          <a:off x="0" y="2733574"/>
          <a:ext cx="5889906"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u="sng" kern="1200" dirty="0"/>
            <a:t>Option 3</a:t>
          </a:r>
          <a:r>
            <a:rPr lang="en-US" sz="2500" kern="1200" dirty="0"/>
            <a:t>: The same as Option 2 but also add 2 acres of snowmaking cover</a:t>
          </a:r>
        </a:p>
      </dsp:txBody>
      <dsp:txXfrm>
        <a:off x="0" y="2733574"/>
        <a:ext cx="5889906" cy="1366787"/>
      </dsp:txXfrm>
    </dsp:sp>
    <dsp:sp modelId="{CC701FFE-AA43-4957-BE08-D6EA89101FAA}">
      <dsp:nvSpPr>
        <dsp:cNvPr id="0" name=""/>
        <dsp:cNvSpPr/>
      </dsp:nvSpPr>
      <dsp:spPr>
        <a:xfrm>
          <a:off x="0" y="4100361"/>
          <a:ext cx="5889906" cy="0"/>
        </a:xfrm>
        <a:prstGeom prst="line">
          <a:avLst/>
        </a:prstGeom>
        <a:solidFill>
          <a:schemeClr val="accent5">
            <a:hueOff val="-1511094"/>
            <a:satOff val="10231"/>
            <a:lumOff val="-983"/>
            <a:alphaOff val="0"/>
          </a:schemeClr>
        </a:solidFill>
        <a:ln w="12700" cap="flat" cmpd="sng" algn="ctr">
          <a:solidFill>
            <a:schemeClr val="accent5">
              <a:hueOff val="-1511094"/>
              <a:satOff val="10231"/>
              <a:lumOff val="-9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74A173-38C7-4E65-8A60-182FAF5D88CF}">
      <dsp:nvSpPr>
        <dsp:cNvPr id="0" name=""/>
        <dsp:cNvSpPr/>
      </dsp:nvSpPr>
      <dsp:spPr>
        <a:xfrm>
          <a:off x="0" y="4100361"/>
          <a:ext cx="5889906"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u="sng" kern="1200" dirty="0"/>
            <a:t>Option 4</a:t>
          </a:r>
          <a:r>
            <a:rPr lang="en-US" sz="2500" kern="1200" dirty="0"/>
            <a:t>: Increase the longest run by 0.2 miles and add 4 acres of snowmaking cover</a:t>
          </a:r>
        </a:p>
      </dsp:txBody>
      <dsp:txXfrm>
        <a:off x="0" y="4100361"/>
        <a:ext cx="5889906" cy="1366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DDDC5-D6D8-4C81-AA57-88198701CECE}" type="datetimeFigureOut">
              <a:rPr lang="en-US" smtClean="0"/>
              <a:t>2023-01-15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EB343D-3B51-40D8-9EAB-40EB2E9E4852}" type="slidenum">
              <a:rPr lang="en-US" smtClean="0"/>
              <a:t>‹#›</a:t>
            </a:fld>
            <a:endParaRPr lang="en-US"/>
          </a:p>
        </p:txBody>
      </p:sp>
    </p:spTree>
    <p:extLst>
      <p:ext uri="{BB962C8B-B14F-4D97-AF65-F5344CB8AC3E}">
        <p14:creationId xmlns:p14="http://schemas.microsoft.com/office/powerpoint/2010/main" val="411636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information about Big Mountain Resort</a:t>
            </a:r>
          </a:p>
          <a:p>
            <a:pPr marL="171450" indent="-171450">
              <a:buFontTx/>
              <a:buChar char="-"/>
            </a:pPr>
            <a:r>
              <a:rPr lang="en-US" dirty="0"/>
              <a:t>Ski resort in Montana near Glacier NP and Flathead NF</a:t>
            </a:r>
          </a:p>
          <a:p>
            <a:pPr marL="171450" indent="-171450">
              <a:buFontTx/>
              <a:buChar char="-"/>
            </a:pPr>
            <a:r>
              <a:rPr lang="en-US" dirty="0"/>
              <a:t>350,000 skiers and snowboarders per year</a:t>
            </a:r>
          </a:p>
          <a:p>
            <a:pPr marL="171450" indent="-171450">
              <a:buFontTx/>
              <a:buChar char="-"/>
            </a:pPr>
            <a:r>
              <a:rPr lang="en-US" dirty="0"/>
              <a:t>New chairlift to increase visitor distribution around the park, which added $1.54M to operating costs</a:t>
            </a:r>
          </a:p>
          <a:p>
            <a:pPr marL="171450" indent="-171450">
              <a:buFontTx/>
              <a:buChar char="-"/>
            </a:pPr>
            <a:r>
              <a:rPr lang="en-US" dirty="0"/>
              <a:t>Resort wants to know how to cover this increase in cost</a:t>
            </a:r>
          </a:p>
          <a:p>
            <a:pPr marL="171450" indent="-171450">
              <a:buFontTx/>
              <a:buChar char="-"/>
            </a:pPr>
            <a:r>
              <a:rPr lang="en-US" dirty="0"/>
              <a:t>Typically, Big Mountain Resort simply prices their tickets to be above the average market price, but this may not be sensitive to the actual value of its facilities</a:t>
            </a:r>
          </a:p>
          <a:p>
            <a:pPr marL="171450" indent="-171450">
              <a:buFontTx/>
              <a:buChar char="-"/>
            </a:pPr>
            <a:r>
              <a:rPr lang="en-US" dirty="0"/>
              <a:t>Resort is also considering adjusting the facilities themselves in order to cut costs or increase revenue, but this faces the same problem—that the resort does not know how to evaluate their tickets</a:t>
            </a:r>
          </a:p>
          <a:p>
            <a:pPr marL="0" indent="0">
              <a:buFontTx/>
              <a:buNone/>
            </a:pPr>
            <a:r>
              <a:rPr lang="en-US" dirty="0"/>
              <a:t>Problem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How can the resort capitalize on its sport-accommodating facilities to increase its ticket price to at least cover the $1.54M increase in operating costs within one season?</a:t>
            </a:r>
          </a:p>
        </p:txBody>
      </p:sp>
      <p:sp>
        <p:nvSpPr>
          <p:cNvPr id="4" name="Slide Number Placeholder 3"/>
          <p:cNvSpPr>
            <a:spLocks noGrp="1"/>
          </p:cNvSpPr>
          <p:nvPr>
            <p:ph type="sldNum" sz="quarter" idx="5"/>
          </p:nvPr>
        </p:nvSpPr>
        <p:spPr/>
        <p:txBody>
          <a:bodyPr/>
          <a:lstStyle/>
          <a:p>
            <a:fld id="{75EB343D-3B51-40D8-9EAB-40EB2E9E4852}" type="slidenum">
              <a:rPr lang="en-US" smtClean="0"/>
              <a:t>2</a:t>
            </a:fld>
            <a:endParaRPr lang="en-US"/>
          </a:p>
        </p:txBody>
      </p:sp>
    </p:spTree>
    <p:extLst>
      <p:ext uri="{BB962C8B-B14F-4D97-AF65-F5344CB8AC3E}">
        <p14:creationId xmlns:p14="http://schemas.microsoft.com/office/powerpoint/2010/main" val="120072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(Solutions and why)</a:t>
            </a:r>
          </a:p>
          <a:p>
            <a:pPr marL="171450" indent="-171450">
              <a:buFontTx/>
              <a:buChar char="-"/>
            </a:pPr>
            <a:r>
              <a:rPr lang="en-US" dirty="0"/>
              <a:t>Examine many resorts ticket pricing with their sport-accommodating facilities, such as chairlifts and runs, to understand what sorts of facilities people may find value in</a:t>
            </a:r>
          </a:p>
          <a:p>
            <a:pPr marL="171450" indent="-171450">
              <a:buFontTx/>
              <a:buChar char="-"/>
            </a:pPr>
            <a:r>
              <a:rPr lang="en-US" dirty="0"/>
              <a:t>By doing so, we can more accurately price our ticket, or we can make a more guided decision in changing the resort’s current facilities</a:t>
            </a:r>
          </a:p>
          <a:p>
            <a:pPr marL="171450" indent="-171450">
              <a:buFontTx/>
              <a:buChar char="-"/>
            </a:pPr>
            <a:r>
              <a:rPr lang="en-US" dirty="0"/>
              <a:t>Without knowing what people find appealing in a resort, how can we know what to change?</a:t>
            </a:r>
          </a:p>
          <a:p>
            <a:pPr marL="171450" indent="-171450">
              <a:buFontTx/>
              <a:buChar char="-"/>
            </a:pPr>
            <a:r>
              <a:rPr lang="en-US" dirty="0"/>
              <a:t>Since the goal is to cover the $1,540,000 increase in operating cost, assuming we have 350,000 visitors again, with each visitor buying 5 tickets per visit, each ticket price must be increased by at least 88 cents each</a:t>
            </a:r>
          </a:p>
        </p:txBody>
      </p:sp>
      <p:sp>
        <p:nvSpPr>
          <p:cNvPr id="4" name="Slide Number Placeholder 3"/>
          <p:cNvSpPr>
            <a:spLocks noGrp="1"/>
          </p:cNvSpPr>
          <p:nvPr>
            <p:ph type="sldNum" sz="quarter" idx="5"/>
          </p:nvPr>
        </p:nvSpPr>
        <p:spPr/>
        <p:txBody>
          <a:bodyPr/>
          <a:lstStyle/>
          <a:p>
            <a:fld id="{75EB343D-3B51-40D8-9EAB-40EB2E9E4852}" type="slidenum">
              <a:rPr lang="en-US" smtClean="0"/>
              <a:t>3</a:t>
            </a:fld>
            <a:endParaRPr lang="en-US"/>
          </a:p>
        </p:txBody>
      </p:sp>
    </p:spTree>
    <p:extLst>
      <p:ext uri="{BB962C8B-B14F-4D97-AF65-F5344CB8AC3E}">
        <p14:creationId xmlns:p14="http://schemas.microsoft.com/office/powerpoint/2010/main" val="151802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According to our findings, the model suggested that the resort’s true ticket price should be increased to $95.87 from the current price of $81, which more than exceeds covering the new chairlift’s operating cost</a:t>
            </a:r>
          </a:p>
          <a:p>
            <a:pPr marL="171450" indent="-171450">
              <a:buFontTx/>
              <a:buChar char="-"/>
            </a:pPr>
            <a:r>
              <a:rPr lang="en-US" dirty="0"/>
              <a:t>Important note: the model is dependent on other resorts’ data, so the assumption is that other resorts are not terribly or too widely overpricing or underpricing their own facilities</a:t>
            </a:r>
          </a:p>
          <a:p>
            <a:pPr marL="171450" indent="-171450">
              <a:buFontTx/>
              <a:buChar char="-"/>
            </a:pPr>
            <a:r>
              <a:rPr lang="en-US" dirty="0"/>
              <a:t>Our random forest model found the number of fast quads, the number of runs, the snowmaking coverage, and the vertical drop to be the most important features—all of which, Big Mountain Resort ranks highly on when compared to other resorts.</a:t>
            </a:r>
          </a:p>
          <a:p>
            <a:pPr marL="171450" indent="-171450">
              <a:buFontTx/>
              <a:buChar char="-"/>
            </a:pPr>
            <a:r>
              <a:rPr lang="en-US" dirty="0"/>
              <a:t>Given four scenarios that the resort was considering implementing, two may be promising and worth further consideration: (1) close one of the least used runs and (2) increase the vertical drop by adding a run to a point 150 feet further down and install one more chairlift</a:t>
            </a:r>
          </a:p>
          <a:p>
            <a:pPr marL="171450" indent="-171450">
              <a:buFontTx/>
              <a:buChar char="-"/>
            </a:pPr>
            <a:r>
              <a:rPr lang="en-US" dirty="0"/>
              <a:t>Closing just one run would not impact the ticket price</a:t>
            </a:r>
          </a:p>
          <a:p>
            <a:pPr marL="171450" indent="-171450">
              <a:buFontTx/>
              <a:buChar char="-"/>
            </a:pPr>
            <a:r>
              <a:rPr lang="en-US" dirty="0"/>
              <a:t>Increasing the vertical drop by adding a run and installing a chairlift could increase the ticket price by $1.99</a:t>
            </a:r>
          </a:p>
          <a:p>
            <a:pPr marL="171450" indent="-171450">
              <a:buFontTx/>
              <a:buChar char="-"/>
            </a:pPr>
            <a:r>
              <a:rPr lang="en-US" dirty="0"/>
              <a:t>If both options want to be considered at the same time, I recommend further testing</a:t>
            </a:r>
          </a:p>
        </p:txBody>
      </p:sp>
      <p:sp>
        <p:nvSpPr>
          <p:cNvPr id="4" name="Slide Number Placeholder 3"/>
          <p:cNvSpPr>
            <a:spLocks noGrp="1"/>
          </p:cNvSpPr>
          <p:nvPr>
            <p:ph type="sldNum" sz="quarter" idx="5"/>
          </p:nvPr>
        </p:nvSpPr>
        <p:spPr/>
        <p:txBody>
          <a:bodyPr/>
          <a:lstStyle/>
          <a:p>
            <a:fld id="{75EB343D-3B51-40D8-9EAB-40EB2E9E4852}" type="slidenum">
              <a:rPr lang="en-US" smtClean="0"/>
              <a:t>4</a:t>
            </a:fld>
            <a:endParaRPr lang="en-US"/>
          </a:p>
        </p:txBody>
      </p:sp>
    </p:spTree>
    <p:extLst>
      <p:ext uri="{BB962C8B-B14F-4D97-AF65-F5344CB8AC3E}">
        <p14:creationId xmlns:p14="http://schemas.microsoft.com/office/powerpoint/2010/main" val="385290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reiterate, our random forest model found these four features to be strongly positively correlated with the ticket price: the number of fast quads, the total number of runs, the area covered by snowmakers, and the vertical drop.</a:t>
            </a:r>
          </a:p>
          <a:p>
            <a:r>
              <a:rPr lang="en-US" dirty="0"/>
              <a:t>In each of these categories, Big Mountain Resort consistently ranks above average, which explains why the model valued Big Mountain Resort to be somewhat high at $95.87. This still isn’t the most expensive ticket, but it does land the ticket more squarely in the highest value quartile.</a:t>
            </a:r>
          </a:p>
          <a:p>
            <a:r>
              <a:rPr lang="en-US" dirty="0"/>
              <a:t>Increasing the ticket cost to $95.87 would more than cover the required increase in ticket price for the new chairlift, which if we recall, needed only an 88-cent increase per ticket.</a:t>
            </a:r>
          </a:p>
        </p:txBody>
      </p:sp>
      <p:sp>
        <p:nvSpPr>
          <p:cNvPr id="4" name="Slide Number Placeholder 3"/>
          <p:cNvSpPr>
            <a:spLocks noGrp="1"/>
          </p:cNvSpPr>
          <p:nvPr>
            <p:ph type="sldNum" sz="quarter" idx="5"/>
          </p:nvPr>
        </p:nvSpPr>
        <p:spPr/>
        <p:txBody>
          <a:bodyPr/>
          <a:lstStyle/>
          <a:p>
            <a:fld id="{75EB343D-3B51-40D8-9EAB-40EB2E9E4852}" type="slidenum">
              <a:rPr lang="en-US" smtClean="0"/>
              <a:t>5</a:t>
            </a:fld>
            <a:endParaRPr lang="en-US"/>
          </a:p>
        </p:txBody>
      </p:sp>
    </p:spTree>
    <p:extLst>
      <p:ext uri="{BB962C8B-B14F-4D97-AF65-F5344CB8AC3E}">
        <p14:creationId xmlns:p14="http://schemas.microsoft.com/office/powerpoint/2010/main" val="387611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resort was also considering changing the facilities themselves in order to cut operating costs or to further increase revenue. The four options were as follows:</a:t>
            </a:r>
          </a:p>
          <a:p>
            <a:pPr marL="171450" indent="-171450">
              <a:buFontTx/>
              <a:buChar char="-"/>
            </a:pPr>
            <a:r>
              <a:rPr lang="en-US" dirty="0"/>
              <a:t>Permanently close 1 to 10 of the least used runs</a:t>
            </a:r>
          </a:p>
          <a:p>
            <a:pPr marL="171450" indent="-171450">
              <a:buFontTx/>
              <a:buChar char="-"/>
            </a:pPr>
            <a:r>
              <a:rPr lang="en-US" dirty="0"/>
              <a:t>Increase the vertical drop by adding a run to a point 150 feet further down and install another chairlift</a:t>
            </a:r>
          </a:p>
          <a:p>
            <a:pPr marL="171450" indent="-171450">
              <a:buFontTx/>
              <a:buChar char="-"/>
            </a:pPr>
            <a:r>
              <a:rPr lang="en-US" dirty="0"/>
              <a:t>Do option 2 but also add 2 acres of snowmaking cover</a:t>
            </a:r>
          </a:p>
          <a:p>
            <a:pPr marL="171450" indent="-171450">
              <a:buFontTx/>
              <a:buChar char="-"/>
            </a:pPr>
            <a:r>
              <a:rPr lang="en-US" dirty="0"/>
              <a:t>Increase the longest run by 0.2 miles and add 4 acres of snowmaking cover</a:t>
            </a:r>
          </a:p>
        </p:txBody>
      </p:sp>
      <p:sp>
        <p:nvSpPr>
          <p:cNvPr id="4" name="Slide Number Placeholder 3"/>
          <p:cNvSpPr>
            <a:spLocks noGrp="1"/>
          </p:cNvSpPr>
          <p:nvPr>
            <p:ph type="sldNum" sz="quarter" idx="5"/>
          </p:nvPr>
        </p:nvSpPr>
        <p:spPr/>
        <p:txBody>
          <a:bodyPr/>
          <a:lstStyle/>
          <a:p>
            <a:fld id="{75EB343D-3B51-40D8-9EAB-40EB2E9E4852}" type="slidenum">
              <a:rPr lang="en-US" smtClean="0"/>
              <a:t>6</a:t>
            </a:fld>
            <a:endParaRPr lang="en-US"/>
          </a:p>
        </p:txBody>
      </p:sp>
    </p:spTree>
    <p:extLst>
      <p:ext uri="{BB962C8B-B14F-4D97-AF65-F5344CB8AC3E}">
        <p14:creationId xmlns:p14="http://schemas.microsoft.com/office/powerpoint/2010/main" val="35017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1: Close 1 to 10 of the least used runs</a:t>
            </a:r>
          </a:p>
          <a:p>
            <a:r>
              <a:rPr lang="en-US" dirty="0"/>
              <a:t>The model found that closing just one run did not change the ticket price</a:t>
            </a:r>
          </a:p>
          <a:p>
            <a:r>
              <a:rPr lang="en-US" dirty="0"/>
              <a:t>However, additional closures of runs caused a decline in ticket price</a:t>
            </a:r>
          </a:p>
          <a:p>
            <a:r>
              <a:rPr lang="en-US" dirty="0"/>
              <a:t>Interestingly, if the resort wished to close more runs, they could consider closing them in groups of 3 to 5 or 6 to 8 without affecting the ticket price within these batches.</a:t>
            </a:r>
          </a:p>
          <a:p>
            <a:r>
              <a:rPr lang="en-US" dirty="0"/>
              <a:t>Regardless of what we go with, it is important to ask how closing runs affects the operating costs, which we weren’t given data on. Our initial problem is to cover the $1.54M increase in operating costs, so this option must somehow address this. Closing runs will likely decrease operating costs, but the question is, “by how much?”</a:t>
            </a:r>
          </a:p>
          <a:p>
            <a:r>
              <a:rPr lang="en-US" dirty="0"/>
              <a:t>We cannot evaluate closing more than one run without knowing how much we gain from doing so, but it should be safe enough to say that closing just one run should be fine.</a:t>
            </a:r>
          </a:p>
        </p:txBody>
      </p:sp>
      <p:sp>
        <p:nvSpPr>
          <p:cNvPr id="4" name="Slide Number Placeholder 3"/>
          <p:cNvSpPr>
            <a:spLocks noGrp="1"/>
          </p:cNvSpPr>
          <p:nvPr>
            <p:ph type="sldNum" sz="quarter" idx="5"/>
          </p:nvPr>
        </p:nvSpPr>
        <p:spPr/>
        <p:txBody>
          <a:bodyPr/>
          <a:lstStyle/>
          <a:p>
            <a:fld id="{75EB343D-3B51-40D8-9EAB-40EB2E9E4852}" type="slidenum">
              <a:rPr lang="en-US" smtClean="0"/>
              <a:t>7</a:t>
            </a:fld>
            <a:endParaRPr lang="en-US"/>
          </a:p>
        </p:txBody>
      </p:sp>
    </p:spTree>
    <p:extLst>
      <p:ext uri="{BB962C8B-B14F-4D97-AF65-F5344CB8AC3E}">
        <p14:creationId xmlns:p14="http://schemas.microsoft.com/office/powerpoint/2010/main" val="424633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2 and 3 both involve increasing the vertical drop by adding a run to a point 150 feet further down and installing another chairlift, but Scenario 3 would also add 2 acres of snowmaking cover.</a:t>
            </a:r>
          </a:p>
          <a:p>
            <a:r>
              <a:rPr lang="en-US" dirty="0"/>
              <a:t>The model predicted the same change in ticket price given either of the scenarios. Both would increase the ticket price by $1.99, meaning that overall, it would be almost a $3.5M increase.</a:t>
            </a:r>
          </a:p>
          <a:p>
            <a:r>
              <a:rPr lang="en-US" dirty="0"/>
              <a:t>Since the scenarios resulted in the same change in price, it’s probably not worth it to add another 2 acres of snowmaking cover.</a:t>
            </a:r>
          </a:p>
          <a:p>
            <a:r>
              <a:rPr lang="en-US" dirty="0"/>
              <a:t>We come to a similar question as we did when evaluating option 1 though. How do the additional features affect operating costs?</a:t>
            </a:r>
          </a:p>
        </p:txBody>
      </p:sp>
      <p:sp>
        <p:nvSpPr>
          <p:cNvPr id="4" name="Slide Number Placeholder 3"/>
          <p:cNvSpPr>
            <a:spLocks noGrp="1"/>
          </p:cNvSpPr>
          <p:nvPr>
            <p:ph type="sldNum" sz="quarter" idx="5"/>
          </p:nvPr>
        </p:nvSpPr>
        <p:spPr/>
        <p:txBody>
          <a:bodyPr/>
          <a:lstStyle/>
          <a:p>
            <a:fld id="{75EB343D-3B51-40D8-9EAB-40EB2E9E4852}" type="slidenum">
              <a:rPr lang="en-US" smtClean="0"/>
              <a:t>8</a:t>
            </a:fld>
            <a:endParaRPr lang="en-US"/>
          </a:p>
        </p:txBody>
      </p:sp>
    </p:spTree>
    <p:extLst>
      <p:ext uri="{BB962C8B-B14F-4D97-AF65-F5344CB8AC3E}">
        <p14:creationId xmlns:p14="http://schemas.microsoft.com/office/powerpoint/2010/main" val="293820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scenario was to increase the longest run by 0.2 miles and add 4 acres of snowmaking cover.</a:t>
            </a:r>
          </a:p>
          <a:p>
            <a:r>
              <a:rPr lang="en-US" dirty="0"/>
              <a:t>The model predicted no change in ticket price.</a:t>
            </a:r>
          </a:p>
          <a:p>
            <a:r>
              <a:rPr lang="en-US" dirty="0"/>
              <a:t>However, this model does not consider the longest run or additional snowmaking cover as important as other features, and a different model, such as the linear model that we were considering, could find this scenario more promising.</a:t>
            </a:r>
          </a:p>
          <a:p>
            <a:r>
              <a:rPr lang="en-US" dirty="0"/>
              <a:t>On the bright side, adding these things doesn’t decrease our ticket price, but we again are faced with a question of how much it would cost to make these changes. Is it worth it to add to these features?</a:t>
            </a:r>
          </a:p>
        </p:txBody>
      </p:sp>
      <p:sp>
        <p:nvSpPr>
          <p:cNvPr id="4" name="Slide Number Placeholder 3"/>
          <p:cNvSpPr>
            <a:spLocks noGrp="1"/>
          </p:cNvSpPr>
          <p:nvPr>
            <p:ph type="sldNum" sz="quarter" idx="5"/>
          </p:nvPr>
        </p:nvSpPr>
        <p:spPr/>
        <p:txBody>
          <a:bodyPr/>
          <a:lstStyle/>
          <a:p>
            <a:fld id="{75EB343D-3B51-40D8-9EAB-40EB2E9E4852}" type="slidenum">
              <a:rPr lang="en-US" smtClean="0"/>
              <a:t>9</a:t>
            </a:fld>
            <a:endParaRPr lang="en-US"/>
          </a:p>
        </p:txBody>
      </p:sp>
    </p:spTree>
    <p:extLst>
      <p:ext uri="{BB962C8B-B14F-4D97-AF65-F5344CB8AC3E}">
        <p14:creationId xmlns:p14="http://schemas.microsoft.com/office/powerpoint/2010/main" val="81802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the resort capitalize on its sport-accommodating facilities to increase its ticket price to at least cover the $1.54M increase in operating costs within one season?</a:t>
            </a:r>
          </a:p>
          <a:p>
            <a:r>
              <a:rPr lang="en-US" dirty="0"/>
              <a:t>We have found that we could simply increase the ticket price, since our resort has many features (these four) that seem to be valuable based on the data from competing ski resorts.</a:t>
            </a:r>
          </a:p>
          <a:p>
            <a:r>
              <a:rPr lang="en-US" dirty="0"/>
              <a:t>A new ticket price of $95.37 easily surpasses the increase in operating costs.</a:t>
            </a:r>
          </a:p>
          <a:p>
            <a:r>
              <a:rPr lang="en-US" dirty="0"/>
              <a:t>Otherwise, or additionally, we could consider changing certain features.</a:t>
            </a:r>
          </a:p>
          <a:p>
            <a:pPr marL="171450" indent="-171450">
              <a:buFontTx/>
              <a:buChar char="-"/>
            </a:pPr>
            <a:r>
              <a:rPr lang="en-US" dirty="0"/>
              <a:t>We could close a run without it impacting ticket price. Hopefully, this helps decrease operating costs, resulting in a net benefit</a:t>
            </a:r>
          </a:p>
          <a:p>
            <a:pPr marL="171450" indent="-171450">
              <a:buFontTx/>
              <a:buChar char="-"/>
            </a:pPr>
            <a:r>
              <a:rPr lang="en-US" dirty="0"/>
              <a:t>Or we could increase the vertical drop, add a run, and add a chairlift. This would increase the value of our resort, but we would also need to weigh the change in operating costs given these new features.</a:t>
            </a:r>
          </a:p>
          <a:p>
            <a:pPr marL="0" indent="0">
              <a:buFontTx/>
              <a:buNone/>
            </a:pPr>
            <a:r>
              <a:rPr lang="en-US" dirty="0"/>
              <a:t>Evidently, there is some information that we are missing to decide for certain. We did not know how many tickets sell or how many visitors there are at other resorts, and we don’t know the operating costs of different scenarios.</a:t>
            </a:r>
          </a:p>
          <a:p>
            <a:pPr marL="0" indent="0">
              <a:buFontTx/>
              <a:buNone/>
            </a:pPr>
            <a:r>
              <a:rPr lang="en-US"/>
              <a:t>We </a:t>
            </a:r>
            <a:r>
              <a:rPr lang="en-US" dirty="0"/>
              <a:t>had to assume that the other resorts fairly price their tickets according to their features, but with some more information, we could get further insights on what is truly valuable to the customers.</a:t>
            </a:r>
          </a:p>
        </p:txBody>
      </p:sp>
      <p:sp>
        <p:nvSpPr>
          <p:cNvPr id="4" name="Slide Number Placeholder 3"/>
          <p:cNvSpPr>
            <a:spLocks noGrp="1"/>
          </p:cNvSpPr>
          <p:nvPr>
            <p:ph type="sldNum" sz="quarter" idx="5"/>
          </p:nvPr>
        </p:nvSpPr>
        <p:spPr/>
        <p:txBody>
          <a:bodyPr/>
          <a:lstStyle/>
          <a:p>
            <a:fld id="{75EB343D-3B51-40D8-9EAB-40EB2E9E4852}" type="slidenum">
              <a:rPr lang="en-US" smtClean="0"/>
              <a:t>10</a:t>
            </a:fld>
            <a:endParaRPr lang="en-US"/>
          </a:p>
        </p:txBody>
      </p:sp>
    </p:spTree>
    <p:extLst>
      <p:ext uri="{BB962C8B-B14F-4D97-AF65-F5344CB8AC3E}">
        <p14:creationId xmlns:p14="http://schemas.microsoft.com/office/powerpoint/2010/main" val="165555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8238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9709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126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8186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0624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9920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2023-01-15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0598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397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2313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9965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2023-01-15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226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2023-01-15</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130475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61" name="Picture 3" descr="A blue abstract watercolor pattern on a white background">
            <a:extLst>
              <a:ext uri="{FF2B5EF4-FFF2-40B4-BE49-F238E27FC236}">
                <a16:creationId xmlns:a16="http://schemas.microsoft.com/office/drawing/2014/main" id="{494AE9C5-30BC-0441-F8D6-03E02F3137F2}"/>
              </a:ext>
            </a:extLst>
          </p:cNvPr>
          <p:cNvPicPr>
            <a:picLocks noChangeAspect="1"/>
          </p:cNvPicPr>
          <p:nvPr/>
        </p:nvPicPr>
        <p:blipFill rotWithShape="1">
          <a:blip r:embed="rId2"/>
          <a:srcRect t="14645" b="1086"/>
          <a:stretch/>
        </p:blipFill>
        <p:spPr>
          <a:xfrm>
            <a:off x="20" y="10"/>
            <a:ext cx="12191980" cy="6857989"/>
          </a:xfrm>
          <a:prstGeom prst="rect">
            <a:avLst/>
          </a:prstGeom>
        </p:spPr>
      </p:pic>
      <p:grpSp>
        <p:nvGrpSpPr>
          <p:cNvPr id="68" name="Group 67">
            <a:extLst>
              <a:ext uri="{FF2B5EF4-FFF2-40B4-BE49-F238E27FC236}">
                <a16:creationId xmlns:a16="http://schemas.microsoft.com/office/drawing/2014/main" id="{0854B02B-0B9C-4F1C-AA77-810192994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9" name="Straight Connector 68">
              <a:extLst>
                <a:ext uri="{FF2B5EF4-FFF2-40B4-BE49-F238E27FC236}">
                  <a16:creationId xmlns:a16="http://schemas.microsoft.com/office/drawing/2014/main" id="{D871A3F3-7B20-453C-B836-95EE1B1940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0D9088-A9DD-44D1-9480-54C6D9C5CE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EF294E8-3387-4EC5-8FEF-B661938146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9E4F71-1563-49A7-9E36-B6F17274C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5711EDE-15AE-45C1-BB5D-A75C2DBCEA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B2208C-A2E8-4A3A-A096-18F4A4CFF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F3D91FA-90DD-41F3-9BA4-DCECE004C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46A5051-8549-4326-889F-D444806DAF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21A1F84-F65A-4182-A980-DAB5DDBA1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B902F0-87AC-443C-80DE-A74F802B9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E8A466-B6A0-4DB3-B8A3-CF8125CD3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D000BE-82F9-40A6-8F25-A0599C5255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9C32A44-65BE-4E50-B57F-40F70F0F6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1210BAD-6517-4B69-9957-4A96B63EE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28EA630-A8D1-41B2-A192-87C68DBF69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DC7DD0A-8900-44D2-ACC3-5BA55DC6BA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DF3D55D-BDAF-4568-B302-287E983B6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11E7F-BA17-4517-978C-62A1CAC7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76F9B6-38DE-4DD5-86C1-3422118C4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C3734-DAEF-4A46-BEA1-D5AD3312C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477B67C-64B0-4276-A896-25046D11B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DFC2517-2C23-416A-816A-78BC0D55C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0C33528-1E61-46AF-AB71-5D8A4421A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FEEF936-1B01-48F9-92E8-409D0D0AE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A937AE8-840F-4140-9ABB-092572380A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29BB531-A47E-49A2-B75C-12D80A405D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9A5FD65-1327-4177-AE7B-43F621AF5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9AE2EAE-6FC0-4C80-89B2-17458DB60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CE40E8B-1E04-4754-94C9-ACE347819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FE685B0-23E4-4A55-97D5-8667B3690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2D75DC8-932A-4363-AFCC-31CD4672D1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8" name="Freeform: Shape 100">
            <a:extLst>
              <a:ext uri="{FF2B5EF4-FFF2-40B4-BE49-F238E27FC236}">
                <a16:creationId xmlns:a16="http://schemas.microsoft.com/office/drawing/2014/main" id="{00FA6579-9606-4A7A-8519-FBED9C6F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1" y="1"/>
            <a:ext cx="12196969"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12D5D634-E270-BBA5-1C56-00CEFA43B062}"/>
              </a:ext>
            </a:extLst>
          </p:cNvPr>
          <p:cNvSpPr>
            <a:spLocks noGrp="1"/>
          </p:cNvSpPr>
          <p:nvPr>
            <p:ph type="ctrTitle"/>
          </p:nvPr>
        </p:nvSpPr>
        <p:spPr>
          <a:xfrm>
            <a:off x="684223" y="332503"/>
            <a:ext cx="10318738" cy="1437134"/>
          </a:xfrm>
        </p:spPr>
        <p:txBody>
          <a:bodyPr>
            <a:normAutofit fontScale="90000"/>
          </a:bodyPr>
          <a:lstStyle/>
          <a:p>
            <a:r>
              <a:rPr lang="en-US" dirty="0"/>
              <a:t>Setting Day Ticket Price for Big Mountain Resort</a:t>
            </a:r>
          </a:p>
        </p:txBody>
      </p:sp>
      <p:sp>
        <p:nvSpPr>
          <p:cNvPr id="3" name="Subtitle 2">
            <a:extLst>
              <a:ext uri="{FF2B5EF4-FFF2-40B4-BE49-F238E27FC236}">
                <a16:creationId xmlns:a16="http://schemas.microsoft.com/office/drawing/2014/main" id="{EC8C9A12-CC9C-83A5-60CF-EEF3C14B7CC5}"/>
              </a:ext>
            </a:extLst>
          </p:cNvPr>
          <p:cNvSpPr>
            <a:spLocks noGrp="1"/>
          </p:cNvSpPr>
          <p:nvPr>
            <p:ph type="subTitle" idx="1"/>
          </p:nvPr>
        </p:nvSpPr>
        <p:spPr>
          <a:xfrm>
            <a:off x="684225" y="1865893"/>
            <a:ext cx="6385848" cy="1085761"/>
          </a:xfrm>
        </p:spPr>
        <p:txBody>
          <a:bodyPr>
            <a:normAutofit fontScale="70000" lnSpcReduction="20000"/>
          </a:bodyPr>
          <a:lstStyle/>
          <a:p>
            <a:r>
              <a:rPr lang="en-US" dirty="0"/>
              <a:t>Springboard Guided Capstone Project</a:t>
            </a:r>
          </a:p>
          <a:p>
            <a:r>
              <a:rPr lang="en-US" dirty="0"/>
              <a:t>Rachel Chiang</a:t>
            </a:r>
          </a:p>
          <a:p>
            <a:r>
              <a:rPr lang="en-US" dirty="0"/>
              <a:t>January 2023</a:t>
            </a:r>
          </a:p>
        </p:txBody>
      </p:sp>
    </p:spTree>
    <p:extLst>
      <p:ext uri="{BB962C8B-B14F-4D97-AF65-F5344CB8AC3E}">
        <p14:creationId xmlns:p14="http://schemas.microsoft.com/office/powerpoint/2010/main" val="461119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5466-F328-C59E-1D5E-59416831A4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4486E4-A2CC-E48A-9EAF-4500E17686D1}"/>
              </a:ext>
            </a:extLst>
          </p:cNvPr>
          <p:cNvSpPr>
            <a:spLocks noGrp="1"/>
          </p:cNvSpPr>
          <p:nvPr>
            <p:ph idx="1"/>
          </p:nvPr>
        </p:nvSpPr>
        <p:spPr>
          <a:xfrm>
            <a:off x="691079" y="2340131"/>
            <a:ext cx="10325000" cy="4047222"/>
          </a:xfrm>
        </p:spPr>
        <p:txBody>
          <a:bodyPr>
            <a:normAutofit fontScale="92500" lnSpcReduction="10000"/>
          </a:bodyPr>
          <a:lstStyle/>
          <a:p>
            <a:r>
              <a:rPr lang="en-US" dirty="0"/>
              <a:t>Ticket price </a:t>
            </a:r>
            <a:r>
              <a:rPr lang="en-US" dirty="0">
                <a:sym typeface="Wingdings" panose="05000000000000000000" pitchFamily="2" charset="2"/>
              </a:rPr>
              <a:t> $95.37?</a:t>
            </a:r>
          </a:p>
          <a:p>
            <a:r>
              <a:rPr lang="en-US" dirty="0">
                <a:sym typeface="Wingdings" panose="05000000000000000000" pitchFamily="2" charset="2"/>
              </a:rPr>
              <a:t>Options 1 (close a run) and 2 (increase vertical drop, add a run, add a chairlift)</a:t>
            </a:r>
          </a:p>
          <a:p>
            <a:r>
              <a:rPr lang="en-US" dirty="0"/>
              <a:t>Four most important features:</a:t>
            </a:r>
          </a:p>
          <a:p>
            <a:pPr lvl="1"/>
            <a:r>
              <a:rPr lang="en-US" dirty="0"/>
              <a:t>Fast Quads</a:t>
            </a:r>
          </a:p>
          <a:p>
            <a:pPr lvl="1"/>
            <a:r>
              <a:rPr lang="en-US" dirty="0"/>
              <a:t>Runs</a:t>
            </a:r>
          </a:p>
          <a:p>
            <a:pPr lvl="1"/>
            <a:r>
              <a:rPr lang="en-US" dirty="0"/>
              <a:t>Snowmaking Cover</a:t>
            </a:r>
          </a:p>
          <a:p>
            <a:pPr lvl="1"/>
            <a:r>
              <a:rPr lang="en-US" dirty="0"/>
              <a:t>Vertical Drop</a:t>
            </a:r>
          </a:p>
          <a:p>
            <a:r>
              <a:rPr lang="en-US" dirty="0"/>
              <a:t>Other useful information that was missing:</a:t>
            </a:r>
          </a:p>
          <a:p>
            <a:pPr lvl="1"/>
            <a:r>
              <a:rPr lang="en-US" dirty="0"/>
              <a:t>Data on number of tickets sold</a:t>
            </a:r>
          </a:p>
          <a:p>
            <a:pPr lvl="1"/>
            <a:r>
              <a:rPr lang="en-US" dirty="0"/>
              <a:t>Number of visitors for other resorts</a:t>
            </a:r>
          </a:p>
          <a:p>
            <a:pPr lvl="1"/>
            <a:r>
              <a:rPr lang="en-US" dirty="0"/>
              <a:t>Operating costs of resorts and of the different scenarios</a:t>
            </a:r>
          </a:p>
        </p:txBody>
      </p:sp>
    </p:spTree>
    <p:extLst>
      <p:ext uri="{BB962C8B-B14F-4D97-AF65-F5344CB8AC3E}">
        <p14:creationId xmlns:p14="http://schemas.microsoft.com/office/powerpoint/2010/main" val="158592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7" name="Group 96">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8" name="Straight Connector 97">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69EF115-19A9-3D84-AB48-348FD6CE4CEE}"/>
              </a:ext>
            </a:extLst>
          </p:cNvPr>
          <p:cNvSpPr>
            <a:spLocks noGrp="1"/>
          </p:cNvSpPr>
          <p:nvPr>
            <p:ph type="title"/>
          </p:nvPr>
        </p:nvSpPr>
        <p:spPr>
          <a:xfrm>
            <a:off x="691079" y="725951"/>
            <a:ext cx="4927425" cy="1938525"/>
          </a:xfrm>
        </p:spPr>
        <p:txBody>
          <a:bodyPr>
            <a:normAutofit/>
          </a:bodyPr>
          <a:lstStyle/>
          <a:p>
            <a:pPr>
              <a:lnSpc>
                <a:spcPct val="90000"/>
              </a:lnSpc>
            </a:pPr>
            <a:r>
              <a:rPr lang="en-US" dirty="0"/>
              <a:t>Big Mountain Resort</a:t>
            </a:r>
          </a:p>
        </p:txBody>
      </p:sp>
      <p:sp>
        <p:nvSpPr>
          <p:cNvPr id="130" name="Right Triangle 129">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9358681-F203-DF85-5CB5-3FF4C797E34A}"/>
              </a:ext>
            </a:extLst>
          </p:cNvPr>
          <p:cNvSpPr>
            <a:spLocks noGrp="1"/>
          </p:cNvSpPr>
          <p:nvPr>
            <p:ph idx="1"/>
          </p:nvPr>
        </p:nvSpPr>
        <p:spPr>
          <a:xfrm>
            <a:off x="691079" y="2886116"/>
            <a:ext cx="4927425" cy="3245931"/>
          </a:xfrm>
        </p:spPr>
        <p:txBody>
          <a:bodyPr>
            <a:normAutofit/>
          </a:bodyPr>
          <a:lstStyle/>
          <a:p>
            <a:r>
              <a:rPr lang="en-US" dirty="0"/>
              <a:t>New chairlift increased operating costs by $1.54M</a:t>
            </a:r>
          </a:p>
          <a:p>
            <a:r>
              <a:rPr lang="en-US" dirty="0"/>
              <a:t>Covering the new costs</a:t>
            </a:r>
          </a:p>
          <a:p>
            <a:pPr lvl="1"/>
            <a:r>
              <a:rPr lang="en-US" dirty="0"/>
              <a:t>Ticket pricing</a:t>
            </a:r>
          </a:p>
          <a:p>
            <a:pPr lvl="1"/>
            <a:r>
              <a:rPr lang="en-US" dirty="0"/>
              <a:t>Adjusting facilities themselves (adding, removing, or changing features)</a:t>
            </a:r>
          </a:p>
        </p:txBody>
      </p:sp>
      <p:pic>
        <p:nvPicPr>
          <p:cNvPr id="91" name="Picture 90" descr="Wooden house on the mountains">
            <a:extLst>
              <a:ext uri="{FF2B5EF4-FFF2-40B4-BE49-F238E27FC236}">
                <a16:creationId xmlns:a16="http://schemas.microsoft.com/office/drawing/2014/main" id="{165470B4-44E9-7F64-842B-B7DAB5D273D9}"/>
              </a:ext>
            </a:extLst>
          </p:cNvPr>
          <p:cNvPicPr>
            <a:picLocks noChangeAspect="1"/>
          </p:cNvPicPr>
          <p:nvPr/>
        </p:nvPicPr>
        <p:blipFill rotWithShape="1">
          <a:blip r:embed="rId3"/>
          <a:srcRect l="9818" r="33013"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30690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96D8-0EB4-FC12-9F77-F163D3841575}"/>
              </a:ext>
            </a:extLst>
          </p:cNvPr>
          <p:cNvSpPr>
            <a:spLocks noGrp="1"/>
          </p:cNvSpPr>
          <p:nvPr>
            <p:ph type="title"/>
          </p:nvPr>
        </p:nvSpPr>
        <p:spPr/>
        <p:txBody>
          <a:bodyPr/>
          <a:lstStyle/>
          <a:p>
            <a:r>
              <a:rPr lang="en-US" dirty="0"/>
              <a:t>How should we cover the increased operating costs? </a:t>
            </a:r>
          </a:p>
        </p:txBody>
      </p:sp>
      <p:graphicFrame>
        <p:nvGraphicFramePr>
          <p:cNvPr id="7" name="Content Placeholder 2">
            <a:extLst>
              <a:ext uri="{FF2B5EF4-FFF2-40B4-BE49-F238E27FC236}">
                <a16:creationId xmlns:a16="http://schemas.microsoft.com/office/drawing/2014/main" id="{57571AC3-5802-23EC-4CBC-A0247ADFE96C}"/>
              </a:ext>
            </a:extLst>
          </p:cNvPr>
          <p:cNvGraphicFramePr>
            <a:graphicFrameLocks noGrp="1"/>
          </p:cNvGraphicFramePr>
          <p:nvPr>
            <p:ph idx="1"/>
            <p:extLst>
              <p:ext uri="{D42A27DB-BD31-4B8C-83A1-F6EECF244321}">
                <p14:modId xmlns:p14="http://schemas.microsoft.com/office/powerpoint/2010/main" val="2336620524"/>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559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4" name="Group 1030">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2" name="Straight Connector 1031">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05" name="Right Triangle 1063">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06" name="Rectangle 106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07" name="Freeform: Shape 1067">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70" name="Group 1069">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1" name="Straight Connector 1070">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0">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03" name="Right Triangle 1102">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B419EF9-1CE4-B2F2-7CCE-A9710CDF716B}"/>
              </a:ext>
            </a:extLst>
          </p:cNvPr>
          <p:cNvSpPr>
            <a:spLocks noGrp="1"/>
          </p:cNvSpPr>
          <p:nvPr>
            <p:ph type="title"/>
          </p:nvPr>
        </p:nvSpPr>
        <p:spPr>
          <a:xfrm>
            <a:off x="691079" y="725951"/>
            <a:ext cx="5408027" cy="1442463"/>
          </a:xfrm>
        </p:spPr>
        <p:txBody>
          <a:bodyPr vert="horz" lIns="91440" tIns="45720" rIns="91440" bIns="45720" rtlCol="0" anchor="b">
            <a:normAutofit/>
          </a:bodyPr>
          <a:lstStyle/>
          <a:p>
            <a:r>
              <a:rPr lang="en-US" dirty="0"/>
              <a:t>Key Findings</a:t>
            </a:r>
          </a:p>
        </p:txBody>
      </p:sp>
      <p:sp>
        <p:nvSpPr>
          <p:cNvPr id="3" name="Content Placeholder 2">
            <a:extLst>
              <a:ext uri="{FF2B5EF4-FFF2-40B4-BE49-F238E27FC236}">
                <a16:creationId xmlns:a16="http://schemas.microsoft.com/office/drawing/2014/main" id="{68FCE540-44EA-3E3A-B761-9E34CD2A0085}"/>
              </a:ext>
            </a:extLst>
          </p:cNvPr>
          <p:cNvSpPr>
            <a:spLocks noGrp="1"/>
          </p:cNvSpPr>
          <p:nvPr>
            <p:ph sz="half" idx="1"/>
          </p:nvPr>
        </p:nvSpPr>
        <p:spPr>
          <a:xfrm>
            <a:off x="691079" y="2340131"/>
            <a:ext cx="4424633" cy="3791918"/>
          </a:xfrm>
        </p:spPr>
        <p:txBody>
          <a:bodyPr vert="horz" lIns="91440" tIns="45720" rIns="91440" bIns="45720" rtlCol="0">
            <a:normAutofit/>
          </a:bodyPr>
          <a:lstStyle/>
          <a:p>
            <a:r>
              <a:rPr lang="en-US" dirty="0"/>
              <a:t>The true ticket price: $95.87,</a:t>
            </a:r>
            <a:br>
              <a:rPr lang="en-US" dirty="0"/>
            </a:br>
            <a:r>
              <a:rPr lang="en-US" dirty="0"/>
              <a:t>up from the current $81</a:t>
            </a:r>
          </a:p>
          <a:p>
            <a:r>
              <a:rPr lang="en-US" dirty="0"/>
              <a:t>Given four scenarios, two may be promising:</a:t>
            </a:r>
          </a:p>
          <a:p>
            <a:pPr lvl="1"/>
            <a:r>
              <a:rPr lang="en-US" dirty="0"/>
              <a:t>Close one of the least used runs</a:t>
            </a:r>
            <a:br>
              <a:rPr lang="en-US" dirty="0"/>
            </a:br>
            <a:r>
              <a:rPr lang="en-US" dirty="0"/>
              <a:t>(-$0/ticket)</a:t>
            </a:r>
          </a:p>
          <a:p>
            <a:pPr lvl="1"/>
            <a:r>
              <a:rPr lang="en-US" dirty="0"/>
              <a:t>Increase the vertical drop by adding a run to a point 150 feet further down and install one more chairlift</a:t>
            </a:r>
            <a:br>
              <a:rPr lang="en-US" dirty="0"/>
            </a:br>
            <a:r>
              <a:rPr lang="en-US" dirty="0"/>
              <a:t>(+$1.99/ticket)</a:t>
            </a:r>
          </a:p>
        </p:txBody>
      </p:sp>
      <p:pic>
        <p:nvPicPr>
          <p:cNvPr id="1026" name="Picture 2">
            <a:extLst>
              <a:ext uri="{FF2B5EF4-FFF2-40B4-BE49-F238E27FC236}">
                <a16:creationId xmlns:a16="http://schemas.microsoft.com/office/drawing/2014/main" id="{75D0851C-CC24-E8A4-A5B1-1A06C6B31EA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857406" y="1342562"/>
            <a:ext cx="5135854" cy="41728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10F4E48-127B-F7AD-66BC-9F4468AB8680}"/>
              </a:ext>
            </a:extLst>
          </p:cNvPr>
          <p:cNvSpPr/>
          <p:nvPr/>
        </p:nvSpPr>
        <p:spPr>
          <a:xfrm>
            <a:off x="7873592" y="3879476"/>
            <a:ext cx="4058411" cy="1485392"/>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D5E243-6250-6F23-B4B5-1EC52E0FF760}"/>
              </a:ext>
            </a:extLst>
          </p:cNvPr>
          <p:cNvSpPr/>
          <p:nvPr/>
        </p:nvSpPr>
        <p:spPr>
          <a:xfrm>
            <a:off x="7873592" y="2732495"/>
            <a:ext cx="3995992" cy="1100777"/>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EA5349-F8B5-25C5-811C-AD01596E6F55}"/>
              </a:ext>
            </a:extLst>
          </p:cNvPr>
          <p:cNvSpPr/>
          <p:nvPr/>
        </p:nvSpPr>
        <p:spPr>
          <a:xfrm>
            <a:off x="7254688" y="3879476"/>
            <a:ext cx="612460" cy="767238"/>
          </a:xfrm>
          <a:prstGeom prst="rect">
            <a:avLst/>
          </a:prstGeom>
          <a:noFill/>
          <a:ln w="15875" cap="flat">
            <a:solidFill>
              <a:srgbClr val="A629E7"/>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EB26D9-66B1-C9BA-790B-AF491103E64E}"/>
              </a:ext>
            </a:extLst>
          </p:cNvPr>
          <p:cNvSpPr txBox="1"/>
          <p:nvPr/>
        </p:nvSpPr>
        <p:spPr>
          <a:xfrm>
            <a:off x="8185686" y="1846564"/>
            <a:ext cx="3047418" cy="1508105"/>
          </a:xfrm>
          <a:prstGeom prst="rect">
            <a:avLst/>
          </a:prstGeom>
          <a:noFill/>
        </p:spPr>
        <p:txBody>
          <a:bodyPr wrap="square" rtlCol="0">
            <a:spAutoFit/>
          </a:bodyPr>
          <a:lstStyle/>
          <a:p>
            <a:r>
              <a:rPr lang="en-US" sz="2000" dirty="0"/>
              <a:t>Favored Features</a:t>
            </a:r>
          </a:p>
          <a:p>
            <a:pPr marL="800100" lvl="1" indent="-342900">
              <a:buAutoNum type="arabicPeriod"/>
            </a:pPr>
            <a:r>
              <a:rPr lang="en-US" dirty="0"/>
              <a:t>Fast Quads</a:t>
            </a:r>
          </a:p>
          <a:p>
            <a:pPr marL="800100" lvl="1" indent="-342900">
              <a:buAutoNum type="arabicPeriod"/>
            </a:pPr>
            <a:r>
              <a:rPr lang="en-US" dirty="0"/>
              <a:t>Runs</a:t>
            </a:r>
          </a:p>
          <a:p>
            <a:pPr marL="800100" lvl="1" indent="-342900">
              <a:buAutoNum type="arabicPeriod"/>
            </a:pPr>
            <a:r>
              <a:rPr lang="en-US" dirty="0"/>
              <a:t>Snowmaking cover</a:t>
            </a:r>
          </a:p>
          <a:p>
            <a:pPr marL="800100" lvl="1" indent="-342900">
              <a:buAutoNum type="arabicPeriod"/>
            </a:pPr>
            <a:r>
              <a:rPr lang="en-US" dirty="0"/>
              <a:t>Vertical drop</a:t>
            </a:r>
          </a:p>
        </p:txBody>
      </p:sp>
    </p:spTree>
    <p:extLst>
      <p:ext uri="{BB962C8B-B14F-4D97-AF65-F5344CB8AC3E}">
        <p14:creationId xmlns:p14="http://schemas.microsoft.com/office/powerpoint/2010/main" val="244409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1" name="Group 206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62" name="Straight Connector 206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94" name="Right Triangle 209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96" name="Rectangle 209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66"/>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98" name="Group 2097">
            <a:extLst>
              <a:ext uri="{FF2B5EF4-FFF2-40B4-BE49-F238E27FC236}">
                <a16:creationId xmlns:a16="http://schemas.microsoft.com/office/drawing/2014/main" id="{54E614AE-0AF4-4BD2-8E0B-73FBE8DCB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99" name="Straight Connector 2098">
              <a:extLst>
                <a:ext uri="{FF2B5EF4-FFF2-40B4-BE49-F238E27FC236}">
                  <a16:creationId xmlns:a16="http://schemas.microsoft.com/office/drawing/2014/main" id="{9B8105C3-4DBE-4883-9048-0EE6EB5429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1CDE339D-FA55-4AC4-A7C1-878C69C7C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3FB1B16F-3480-4A66-BDC3-4575534F7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4EBFA872-CAE3-4935-A4D6-A95EF783A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272DEF10-3B60-4CE6-BBB0-AE9720C633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837243FE-2205-411E-8146-5AB89EFF5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B2C4A50C-E143-4C0E-BBA3-C284873674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8FE6AB98-839F-4A23-B6D5-012034226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1C84F273-2B88-4C3C-B62D-A77B15D173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A15DC6F9-406D-40E2-8DA4-EF3BE74C1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694166EA-F9C2-4001-947E-0184E5BE8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D548E686-B95B-4AC6-A476-6D0C2A023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6959206-9194-465A-BA1B-6518BACA12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F628ACC4-C2C3-4E2E-8160-AE75986675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7DF23B53-C2AE-481C-862A-9079B6B336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9E9D5283-F872-45C7-8C8D-C1285F132E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A8C54ED1-1A00-4C69-88C3-CE33199207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5C58BC08-FE29-4E4C-BAD0-786AEC66AD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46180F50-A3D8-443A-AA5E-5F3992E3C8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0BDA9DA-4A3F-4D40-A06B-2084ADC180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1DF8F07D-6349-422D-9299-0F37276BAA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D9482356-05E9-4396-BE29-CEFAFC552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AEA41120-1FFC-4230-8CAA-8C4EBEE26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880AF636-FD4B-46A2-A092-AF99EAE8F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94978AAD-FE97-41D9-92F9-C2AA2DAB5F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96BB627E-BA0F-49FF-B11C-AE7E6F25DE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6C1C79B1-8245-4539-B4A0-768D953AA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106BAF04-5E1C-4F01-901B-54220DE8EC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C42B76A-87E4-4D80-9035-90E6D92AE4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4ECF1CD0-0C3C-451E-9265-1A67D69AB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5557E246-0193-4463-B282-F303E2D90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31" name="Right Triangle 2130">
            <a:extLst>
              <a:ext uri="{FF2B5EF4-FFF2-40B4-BE49-F238E27FC236}">
                <a16:creationId xmlns:a16="http://schemas.microsoft.com/office/drawing/2014/main" id="{D9E71EDE-8F07-4471-A964-1D28FDDB6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3268" y="-28414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6D8058-D10B-8562-A850-5EEE26D240AF}"/>
              </a:ext>
            </a:extLst>
          </p:cNvPr>
          <p:cNvSpPr>
            <a:spLocks noGrp="1"/>
          </p:cNvSpPr>
          <p:nvPr>
            <p:ph type="title"/>
          </p:nvPr>
        </p:nvSpPr>
        <p:spPr>
          <a:xfrm>
            <a:off x="859461" y="722903"/>
            <a:ext cx="10495904" cy="983067"/>
          </a:xfrm>
        </p:spPr>
        <p:txBody>
          <a:bodyPr vert="horz" lIns="91440" tIns="45720" rIns="91440" bIns="45720" rtlCol="0" anchor="b">
            <a:normAutofit/>
          </a:bodyPr>
          <a:lstStyle/>
          <a:p>
            <a:pPr algn="ctr"/>
            <a:r>
              <a:rPr lang="en-US" sz="5400" dirty="0"/>
              <a:t>Big Mountain’s Big Four</a:t>
            </a:r>
          </a:p>
        </p:txBody>
      </p:sp>
      <p:pic>
        <p:nvPicPr>
          <p:cNvPr id="2056" name="Picture 8">
            <a:extLst>
              <a:ext uri="{FF2B5EF4-FFF2-40B4-BE49-F238E27FC236}">
                <a16:creationId xmlns:a16="http://schemas.microsoft.com/office/drawing/2014/main" id="{DEA388E7-175F-5757-AF4B-DD8F826606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8261" y="4203350"/>
            <a:ext cx="4355037" cy="24170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9B6BF16-1D76-1B3E-6F06-7E0D0C38211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8061" y="4206456"/>
            <a:ext cx="4360627" cy="24201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817AADE-B33C-6519-B57A-2BC0174B032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582704" y="1807591"/>
            <a:ext cx="4367214" cy="2401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C161FF6-C36F-D669-DCFF-0C2E64E5905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04953" y="1802253"/>
            <a:ext cx="4365633" cy="240109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D6B7FAD-F000-500B-1052-3B217C964BE5}"/>
              </a:ext>
            </a:extLst>
          </p:cNvPr>
          <p:cNvSpPr txBox="1">
            <a:spLocks/>
          </p:cNvSpPr>
          <p:nvPr/>
        </p:nvSpPr>
        <p:spPr>
          <a:xfrm>
            <a:off x="9049287" y="1821977"/>
            <a:ext cx="2921145" cy="452423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Histograms illustrating how Big Mountain Resort compares with other resorts in the market share for the model’s four most important features:</a:t>
            </a:r>
          </a:p>
          <a:p>
            <a:pPr marL="571500" lvl="1" indent="-342900">
              <a:buFont typeface="+mj-lt"/>
              <a:buAutoNum type="arabicPeriod"/>
            </a:pPr>
            <a:r>
              <a:rPr lang="en-US" dirty="0"/>
              <a:t>Fast Quads</a:t>
            </a:r>
          </a:p>
          <a:p>
            <a:pPr marL="571500" lvl="1" indent="-342900">
              <a:buFont typeface="+mj-lt"/>
              <a:buAutoNum type="arabicPeriod"/>
            </a:pPr>
            <a:r>
              <a:rPr lang="en-US" dirty="0"/>
              <a:t>Total Runs</a:t>
            </a:r>
          </a:p>
          <a:p>
            <a:pPr marL="571500" lvl="1" indent="-342900">
              <a:buFont typeface="+mj-lt"/>
              <a:buAutoNum type="arabicPeriod"/>
            </a:pPr>
            <a:r>
              <a:rPr lang="en-US" dirty="0"/>
              <a:t>Snowmaking Area</a:t>
            </a:r>
          </a:p>
          <a:p>
            <a:pPr marL="571500" lvl="1" indent="-342900">
              <a:buFont typeface="+mj-lt"/>
              <a:buAutoNum type="arabicPeriod"/>
            </a:pPr>
            <a:r>
              <a:rPr lang="en-US" dirty="0"/>
              <a:t>Vertical Drop</a:t>
            </a:r>
          </a:p>
        </p:txBody>
      </p:sp>
    </p:spTree>
    <p:extLst>
      <p:ext uri="{BB962C8B-B14F-4D97-AF65-F5344CB8AC3E}">
        <p14:creationId xmlns:p14="http://schemas.microsoft.com/office/powerpoint/2010/main" val="269444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5" name="Group 114">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6" name="Straight Connector 115">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48" name="Right Triangle 147">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C4A5D8A-8599-B820-9D64-598C1CC0B288}"/>
              </a:ext>
            </a:extLst>
          </p:cNvPr>
          <p:cNvSpPr>
            <a:spLocks noGrp="1"/>
          </p:cNvSpPr>
          <p:nvPr>
            <p:ph type="title"/>
          </p:nvPr>
        </p:nvSpPr>
        <p:spPr>
          <a:xfrm>
            <a:off x="691079" y="725950"/>
            <a:ext cx="5068276" cy="5436630"/>
          </a:xfrm>
        </p:spPr>
        <p:txBody>
          <a:bodyPr anchor="ctr">
            <a:normAutofit/>
          </a:bodyPr>
          <a:lstStyle/>
          <a:p>
            <a:r>
              <a:rPr lang="en-US" dirty="0"/>
              <a:t>Big Mountain’s Four Scenarios</a:t>
            </a:r>
          </a:p>
        </p:txBody>
      </p:sp>
      <p:graphicFrame>
        <p:nvGraphicFramePr>
          <p:cNvPr id="64" name="Content Placeholder 2">
            <a:extLst>
              <a:ext uri="{FF2B5EF4-FFF2-40B4-BE49-F238E27FC236}">
                <a16:creationId xmlns:a16="http://schemas.microsoft.com/office/drawing/2014/main" id="{823F4F5F-C6D2-8D31-9295-44291490265A}"/>
              </a:ext>
            </a:extLst>
          </p:cNvPr>
          <p:cNvGraphicFramePr>
            <a:graphicFrameLocks noGrp="1"/>
          </p:cNvGraphicFramePr>
          <p:nvPr>
            <p:ph idx="1"/>
            <p:extLst>
              <p:ext uri="{D42A27DB-BD31-4B8C-83A1-F6EECF244321}">
                <p14:modId xmlns:p14="http://schemas.microsoft.com/office/powerpoint/2010/main" val="1515188555"/>
              </p:ext>
            </p:extLst>
          </p:nvPr>
        </p:nvGraphicFramePr>
        <p:xfrm>
          <a:off x="6092892" y="695421"/>
          <a:ext cx="5889907" cy="5467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542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49F0-9FA0-6FD8-1275-82B8E98D1567}"/>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EAEB3C86-7DBA-5C89-7C03-71BFD6BF0106}"/>
              </a:ext>
            </a:extLst>
          </p:cNvPr>
          <p:cNvSpPr>
            <a:spLocks noGrp="1"/>
          </p:cNvSpPr>
          <p:nvPr>
            <p:ph sz="half" idx="1"/>
          </p:nvPr>
        </p:nvSpPr>
        <p:spPr>
          <a:xfrm>
            <a:off x="691078" y="2345843"/>
            <a:ext cx="5009584" cy="3789254"/>
          </a:xfrm>
        </p:spPr>
        <p:txBody>
          <a:bodyPr>
            <a:normAutofit/>
          </a:bodyPr>
          <a:lstStyle/>
          <a:p>
            <a:r>
              <a:rPr lang="en-US" dirty="0"/>
              <a:t>Closing runs:</a:t>
            </a:r>
          </a:p>
          <a:p>
            <a:pPr lvl="1"/>
            <a:r>
              <a:rPr lang="en-US" dirty="0"/>
              <a:t>1 run makes no difference</a:t>
            </a:r>
          </a:p>
          <a:p>
            <a:pPr lvl="1"/>
            <a:r>
              <a:rPr lang="en-US" dirty="0"/>
              <a:t>2 or 3 runs decreases the ticket price</a:t>
            </a:r>
          </a:p>
          <a:p>
            <a:pPr lvl="1"/>
            <a:r>
              <a:rPr lang="en-US" dirty="0"/>
              <a:t>6 runs brings a sharp decrease in ticket price</a:t>
            </a:r>
          </a:p>
          <a:p>
            <a:r>
              <a:rPr lang="en-US" dirty="0"/>
              <a:t>Consideration: close the runs in batches</a:t>
            </a:r>
          </a:p>
          <a:p>
            <a:r>
              <a:rPr lang="en-US" dirty="0"/>
              <a:t>Question: How does closing runs affect operating costs?</a:t>
            </a:r>
          </a:p>
        </p:txBody>
      </p:sp>
      <p:pic>
        <p:nvPicPr>
          <p:cNvPr id="3074" name="Picture 2">
            <a:extLst>
              <a:ext uri="{FF2B5EF4-FFF2-40B4-BE49-F238E27FC236}">
                <a16:creationId xmlns:a16="http://schemas.microsoft.com/office/drawing/2014/main" id="{CF457AA6-9039-18D8-285B-96FA5988CBF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47363" y="1753737"/>
            <a:ext cx="6199906" cy="335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7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0A4E-5F79-5582-2113-002D38011BD4}"/>
              </a:ext>
            </a:extLst>
          </p:cNvPr>
          <p:cNvSpPr>
            <a:spLocks noGrp="1"/>
          </p:cNvSpPr>
          <p:nvPr>
            <p:ph type="title"/>
          </p:nvPr>
        </p:nvSpPr>
        <p:spPr/>
        <p:txBody>
          <a:bodyPr/>
          <a:lstStyle/>
          <a:p>
            <a:r>
              <a:rPr lang="en-US" dirty="0"/>
              <a:t>Scenarios 2 &amp; 3</a:t>
            </a:r>
          </a:p>
        </p:txBody>
      </p:sp>
      <p:sp>
        <p:nvSpPr>
          <p:cNvPr id="3" name="Text Placeholder 2">
            <a:extLst>
              <a:ext uri="{FF2B5EF4-FFF2-40B4-BE49-F238E27FC236}">
                <a16:creationId xmlns:a16="http://schemas.microsoft.com/office/drawing/2014/main" id="{CB7D91A0-3E01-BAF0-217A-EED3E2EBF160}"/>
              </a:ext>
            </a:extLst>
          </p:cNvPr>
          <p:cNvSpPr>
            <a:spLocks noGrp="1"/>
          </p:cNvSpPr>
          <p:nvPr>
            <p:ph type="body" idx="1"/>
          </p:nvPr>
        </p:nvSpPr>
        <p:spPr/>
        <p:txBody>
          <a:bodyPr/>
          <a:lstStyle/>
          <a:p>
            <a:r>
              <a:rPr lang="en-US" dirty="0"/>
              <a:t>Scenario 2</a:t>
            </a:r>
          </a:p>
        </p:txBody>
      </p:sp>
      <p:sp>
        <p:nvSpPr>
          <p:cNvPr id="4" name="Content Placeholder 3">
            <a:extLst>
              <a:ext uri="{FF2B5EF4-FFF2-40B4-BE49-F238E27FC236}">
                <a16:creationId xmlns:a16="http://schemas.microsoft.com/office/drawing/2014/main" id="{702DFD0E-B02E-7F0D-227A-3DA82266373F}"/>
              </a:ext>
            </a:extLst>
          </p:cNvPr>
          <p:cNvSpPr>
            <a:spLocks noGrp="1"/>
          </p:cNvSpPr>
          <p:nvPr>
            <p:ph sz="half" idx="2"/>
          </p:nvPr>
        </p:nvSpPr>
        <p:spPr>
          <a:xfrm>
            <a:off x="691078" y="2954565"/>
            <a:ext cx="4963444" cy="2094806"/>
          </a:xfrm>
        </p:spPr>
        <p:txBody>
          <a:bodyPr>
            <a:normAutofit/>
          </a:bodyPr>
          <a:lstStyle/>
          <a:p>
            <a:r>
              <a:rPr lang="en-US" dirty="0"/>
              <a:t>+150 ft Vertical Drop</a:t>
            </a:r>
          </a:p>
          <a:p>
            <a:r>
              <a:rPr lang="en-US" dirty="0"/>
              <a:t>+1 Run</a:t>
            </a:r>
          </a:p>
          <a:p>
            <a:r>
              <a:rPr lang="en-US" dirty="0"/>
              <a:t>+1 Chairlift</a:t>
            </a:r>
          </a:p>
        </p:txBody>
      </p:sp>
      <p:sp>
        <p:nvSpPr>
          <p:cNvPr id="5" name="Text Placeholder 4">
            <a:extLst>
              <a:ext uri="{FF2B5EF4-FFF2-40B4-BE49-F238E27FC236}">
                <a16:creationId xmlns:a16="http://schemas.microsoft.com/office/drawing/2014/main" id="{5EC78B03-F75F-FF82-D5E2-13A92B515032}"/>
              </a:ext>
            </a:extLst>
          </p:cNvPr>
          <p:cNvSpPr>
            <a:spLocks noGrp="1"/>
          </p:cNvSpPr>
          <p:nvPr>
            <p:ph type="body" sz="quarter" idx="3"/>
          </p:nvPr>
        </p:nvSpPr>
        <p:spPr/>
        <p:txBody>
          <a:bodyPr/>
          <a:lstStyle/>
          <a:p>
            <a:r>
              <a:rPr lang="en-US" dirty="0"/>
              <a:t>Scenario 3</a:t>
            </a:r>
          </a:p>
        </p:txBody>
      </p:sp>
      <p:sp>
        <p:nvSpPr>
          <p:cNvPr id="6" name="Content Placeholder 5">
            <a:extLst>
              <a:ext uri="{FF2B5EF4-FFF2-40B4-BE49-F238E27FC236}">
                <a16:creationId xmlns:a16="http://schemas.microsoft.com/office/drawing/2014/main" id="{71655781-1201-DF5D-D4FB-47259DFE74D4}"/>
              </a:ext>
            </a:extLst>
          </p:cNvPr>
          <p:cNvSpPr>
            <a:spLocks noGrp="1"/>
          </p:cNvSpPr>
          <p:nvPr>
            <p:ph sz="quarter" idx="4"/>
          </p:nvPr>
        </p:nvSpPr>
        <p:spPr>
          <a:xfrm>
            <a:off x="6103351" y="2954565"/>
            <a:ext cx="4900298" cy="2094806"/>
          </a:xfrm>
        </p:spPr>
        <p:txBody>
          <a:bodyPr>
            <a:normAutofit/>
          </a:bodyPr>
          <a:lstStyle/>
          <a:p>
            <a:r>
              <a:rPr lang="en-US" dirty="0"/>
              <a:t>+150 ft Vertical Drop</a:t>
            </a:r>
          </a:p>
          <a:p>
            <a:r>
              <a:rPr lang="en-US" dirty="0"/>
              <a:t>+1 Run</a:t>
            </a:r>
          </a:p>
          <a:p>
            <a:r>
              <a:rPr lang="en-US" dirty="0"/>
              <a:t>+1 Chairlift</a:t>
            </a:r>
          </a:p>
          <a:p>
            <a:r>
              <a:rPr lang="en-US" dirty="0"/>
              <a:t>+2 acres Snowmaking Cover</a:t>
            </a:r>
          </a:p>
        </p:txBody>
      </p:sp>
      <p:sp>
        <p:nvSpPr>
          <p:cNvPr id="7" name="Content Placeholder 3">
            <a:extLst>
              <a:ext uri="{FF2B5EF4-FFF2-40B4-BE49-F238E27FC236}">
                <a16:creationId xmlns:a16="http://schemas.microsoft.com/office/drawing/2014/main" id="{B4046F75-53DA-DBD6-8B64-62D5A3BCBB30}"/>
              </a:ext>
            </a:extLst>
          </p:cNvPr>
          <p:cNvSpPr txBox="1">
            <a:spLocks/>
          </p:cNvSpPr>
          <p:nvPr/>
        </p:nvSpPr>
        <p:spPr>
          <a:xfrm>
            <a:off x="691078" y="5103216"/>
            <a:ext cx="10812881" cy="14075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Increases Ticket Price by $1.99</a:t>
            </a:r>
          </a:p>
          <a:p>
            <a:r>
              <a:rPr lang="en-US" dirty="0"/>
              <a:t>Expected Increase over Season is $3,474,638</a:t>
            </a:r>
          </a:p>
          <a:p>
            <a:r>
              <a:rPr lang="en-US" dirty="0"/>
              <a:t>Question: How do the additional features affect operating costs?</a:t>
            </a:r>
          </a:p>
        </p:txBody>
      </p:sp>
    </p:spTree>
    <p:extLst>
      <p:ext uri="{BB962C8B-B14F-4D97-AF65-F5344CB8AC3E}">
        <p14:creationId xmlns:p14="http://schemas.microsoft.com/office/powerpoint/2010/main" val="19510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DC76-972A-469B-7A77-2C2564615643}"/>
              </a:ext>
            </a:extLst>
          </p:cNvPr>
          <p:cNvSpPr>
            <a:spLocks noGrp="1"/>
          </p:cNvSpPr>
          <p:nvPr>
            <p:ph type="title"/>
          </p:nvPr>
        </p:nvSpPr>
        <p:spPr/>
        <p:txBody>
          <a:bodyPr/>
          <a:lstStyle/>
          <a:p>
            <a:r>
              <a:rPr lang="en-US" dirty="0"/>
              <a:t>Scenario 4</a:t>
            </a:r>
          </a:p>
        </p:txBody>
      </p:sp>
      <p:sp>
        <p:nvSpPr>
          <p:cNvPr id="3" name="Content Placeholder 2">
            <a:extLst>
              <a:ext uri="{FF2B5EF4-FFF2-40B4-BE49-F238E27FC236}">
                <a16:creationId xmlns:a16="http://schemas.microsoft.com/office/drawing/2014/main" id="{9E408880-22C0-D0F2-36A4-79CFD0DDBE5E}"/>
              </a:ext>
            </a:extLst>
          </p:cNvPr>
          <p:cNvSpPr>
            <a:spLocks noGrp="1"/>
          </p:cNvSpPr>
          <p:nvPr>
            <p:ph idx="1"/>
          </p:nvPr>
        </p:nvSpPr>
        <p:spPr/>
        <p:txBody>
          <a:bodyPr/>
          <a:lstStyle/>
          <a:p>
            <a:r>
              <a:rPr lang="en-US" dirty="0"/>
              <a:t>Increase the longest run by 0.2 miles and add 4 acres of snowmaking cover</a:t>
            </a:r>
          </a:p>
          <a:p>
            <a:r>
              <a:rPr lang="en-US" dirty="0"/>
              <a:t>No change in ticket price</a:t>
            </a:r>
          </a:p>
          <a:p>
            <a:r>
              <a:rPr lang="en-US" dirty="0"/>
              <a:t>Consideration: What if the model was different?</a:t>
            </a:r>
          </a:p>
        </p:txBody>
      </p:sp>
    </p:spTree>
    <p:extLst>
      <p:ext uri="{BB962C8B-B14F-4D97-AF65-F5344CB8AC3E}">
        <p14:creationId xmlns:p14="http://schemas.microsoft.com/office/powerpoint/2010/main" val="1514458882"/>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1829</Words>
  <Application>Microsoft Office PowerPoint</Application>
  <PresentationFormat>Widescreen</PresentationFormat>
  <Paragraphs>130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Grandview</vt:lpstr>
      <vt:lpstr>Wingdings</vt:lpstr>
      <vt:lpstr>CosineVTI</vt:lpstr>
      <vt:lpstr>Setting Day Ticket Price for Big Mountain Resort</vt:lpstr>
      <vt:lpstr>Big Mountain Resort</vt:lpstr>
      <vt:lpstr>How should we cover the increased operating costs? </vt:lpstr>
      <vt:lpstr>Key Findings</vt:lpstr>
      <vt:lpstr>Big Mountain’s Big Four</vt:lpstr>
      <vt:lpstr>Big Mountain’s Four Scenarios</vt:lpstr>
      <vt:lpstr>Scenario 1</vt:lpstr>
      <vt:lpstr>Scenarios 2 &amp; 3</vt:lpstr>
      <vt:lpstr>Scenario 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Chiang</dc:creator>
  <cp:lastModifiedBy>Rachel Chiang</cp:lastModifiedBy>
  <cp:revision>7</cp:revision>
  <dcterms:created xsi:type="dcterms:W3CDTF">2023-01-15T17:36:19Z</dcterms:created>
  <dcterms:modified xsi:type="dcterms:W3CDTF">2023-01-16T01:08:48Z</dcterms:modified>
</cp:coreProperties>
</file>