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Myanmar Text" panose="020B0502040204020203" pitchFamily="34" charset="0"/>
      <p:regular r:id="rId4"/>
      <p:bold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C43436B-7DB9-4BCB-A922-E12138059635}" type="datetimeFigureOut">
              <a:rPr lang="ar-SA" smtClean="0"/>
              <a:t>5/2/1447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3B2458B-3111-4CB3-86BB-50681A47F61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84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2458B-3111-4CB3-86BB-50681A47F61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977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ilder.io/blog/figma-to-flutter" TargetMode="External"/><Relationship Id="rId3" Type="http://schemas.openxmlformats.org/officeDocument/2006/relationships/hyperlink" Target="https://firebase.google.com/products-build" TargetMode="External"/><Relationship Id="rId7" Type="http://schemas.openxmlformats.org/officeDocument/2006/relationships/hyperlink" Target="https://firebase.google.com/docs/reference/rest/databa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b.dev/packages/situm_flutter_ar" TargetMode="External"/><Relationship Id="rId5" Type="http://schemas.openxmlformats.org/officeDocument/2006/relationships/hyperlink" Target="https://pub.dev/packages/situm_flutter" TargetMode="External"/><Relationship Id="rId4" Type="http://schemas.openxmlformats.org/officeDocument/2006/relationships/hyperlink" Target="https://firebase.google.com/docs/flutter/setup?hl=en&amp;platform=i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7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336" y="265253"/>
            <a:ext cx="5403700" cy="4433033"/>
            <a:chOff x="0" y="0"/>
            <a:chExt cx="1423197" cy="1167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3197" cy="1167548"/>
            </a:xfrm>
            <a:custGeom>
              <a:avLst/>
              <a:gdLst/>
              <a:ahLst/>
              <a:cxnLst/>
              <a:rect l="l" t="t" r="r" b="b"/>
              <a:pathLst>
                <a:path w="1423197" h="1167548">
                  <a:moveTo>
                    <a:pt x="73068" y="0"/>
                  </a:moveTo>
                  <a:lnTo>
                    <a:pt x="1350129" y="0"/>
                  </a:lnTo>
                  <a:cubicBezTo>
                    <a:pt x="1369508" y="0"/>
                    <a:pt x="1388093" y="7698"/>
                    <a:pt x="1401796" y="21401"/>
                  </a:cubicBezTo>
                  <a:cubicBezTo>
                    <a:pt x="1415499" y="35104"/>
                    <a:pt x="1423197" y="53689"/>
                    <a:pt x="1423197" y="73068"/>
                  </a:cubicBezTo>
                  <a:lnTo>
                    <a:pt x="1423197" y="1094480"/>
                  </a:lnTo>
                  <a:cubicBezTo>
                    <a:pt x="1423197" y="1113858"/>
                    <a:pt x="1415499" y="1132444"/>
                    <a:pt x="1401796" y="1146147"/>
                  </a:cubicBezTo>
                  <a:cubicBezTo>
                    <a:pt x="1388093" y="1159849"/>
                    <a:pt x="1369508" y="1167548"/>
                    <a:pt x="1350129" y="1167548"/>
                  </a:cubicBezTo>
                  <a:lnTo>
                    <a:pt x="73068" y="1167548"/>
                  </a:lnTo>
                  <a:cubicBezTo>
                    <a:pt x="32714" y="1167548"/>
                    <a:pt x="0" y="1134834"/>
                    <a:pt x="0" y="1094480"/>
                  </a:cubicBezTo>
                  <a:lnTo>
                    <a:pt x="0" y="73068"/>
                  </a:lnTo>
                  <a:cubicBezTo>
                    <a:pt x="0" y="53689"/>
                    <a:pt x="7698" y="35104"/>
                    <a:pt x="21401" y="21401"/>
                  </a:cubicBezTo>
                  <a:cubicBezTo>
                    <a:pt x="35104" y="7698"/>
                    <a:pt x="53689" y="0"/>
                    <a:pt x="73068" y="0"/>
                  </a:cubicBezTo>
                  <a:close/>
                </a:path>
              </a:pathLst>
            </a:custGeom>
            <a:solidFill>
              <a:srgbClr val="00996F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423197" cy="11961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0336" y="4953315"/>
            <a:ext cx="5403700" cy="4887401"/>
            <a:chOff x="0" y="0"/>
            <a:chExt cx="1423197" cy="12872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3197" cy="1287217"/>
            </a:xfrm>
            <a:custGeom>
              <a:avLst/>
              <a:gdLst/>
              <a:ahLst/>
              <a:cxnLst/>
              <a:rect l="l" t="t" r="r" b="b"/>
              <a:pathLst>
                <a:path w="1423197" h="1287217">
                  <a:moveTo>
                    <a:pt x="73068" y="0"/>
                  </a:moveTo>
                  <a:lnTo>
                    <a:pt x="1350129" y="0"/>
                  </a:lnTo>
                  <a:cubicBezTo>
                    <a:pt x="1369508" y="0"/>
                    <a:pt x="1388093" y="7698"/>
                    <a:pt x="1401796" y="21401"/>
                  </a:cubicBezTo>
                  <a:cubicBezTo>
                    <a:pt x="1415499" y="35104"/>
                    <a:pt x="1423197" y="53689"/>
                    <a:pt x="1423197" y="73068"/>
                  </a:cubicBezTo>
                  <a:lnTo>
                    <a:pt x="1423197" y="1214149"/>
                  </a:lnTo>
                  <a:cubicBezTo>
                    <a:pt x="1423197" y="1233528"/>
                    <a:pt x="1415499" y="1252113"/>
                    <a:pt x="1401796" y="1265816"/>
                  </a:cubicBezTo>
                  <a:cubicBezTo>
                    <a:pt x="1388093" y="1279519"/>
                    <a:pt x="1369508" y="1287217"/>
                    <a:pt x="1350129" y="1287217"/>
                  </a:cubicBezTo>
                  <a:lnTo>
                    <a:pt x="73068" y="1287217"/>
                  </a:lnTo>
                  <a:cubicBezTo>
                    <a:pt x="53689" y="1287217"/>
                    <a:pt x="35104" y="1279519"/>
                    <a:pt x="21401" y="1265816"/>
                  </a:cubicBezTo>
                  <a:cubicBezTo>
                    <a:pt x="7698" y="1252113"/>
                    <a:pt x="0" y="1233528"/>
                    <a:pt x="0" y="1214149"/>
                  </a:cubicBezTo>
                  <a:lnTo>
                    <a:pt x="0" y="73068"/>
                  </a:lnTo>
                  <a:cubicBezTo>
                    <a:pt x="0" y="53689"/>
                    <a:pt x="7698" y="35104"/>
                    <a:pt x="21401" y="21401"/>
                  </a:cubicBezTo>
                  <a:cubicBezTo>
                    <a:pt x="35104" y="7698"/>
                    <a:pt x="53689" y="0"/>
                    <a:pt x="73068" y="0"/>
                  </a:cubicBezTo>
                  <a:close/>
                </a:path>
              </a:pathLst>
            </a:custGeom>
            <a:solidFill>
              <a:srgbClr val="00996F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423197" cy="13157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79792" y="265253"/>
            <a:ext cx="5116146" cy="2383075"/>
            <a:chOff x="0" y="0"/>
            <a:chExt cx="1347462" cy="6276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7462" cy="627641"/>
            </a:xfrm>
            <a:custGeom>
              <a:avLst/>
              <a:gdLst/>
              <a:ahLst/>
              <a:cxnLst/>
              <a:rect l="l" t="t" r="r" b="b"/>
              <a:pathLst>
                <a:path w="1347462" h="627641">
                  <a:moveTo>
                    <a:pt x="77175" y="0"/>
                  </a:moveTo>
                  <a:lnTo>
                    <a:pt x="1270287" y="0"/>
                  </a:lnTo>
                  <a:cubicBezTo>
                    <a:pt x="1290756" y="0"/>
                    <a:pt x="1310385" y="8131"/>
                    <a:pt x="1324858" y="22604"/>
                  </a:cubicBezTo>
                  <a:cubicBezTo>
                    <a:pt x="1339331" y="37077"/>
                    <a:pt x="1347462" y="56707"/>
                    <a:pt x="1347462" y="77175"/>
                  </a:cubicBezTo>
                  <a:lnTo>
                    <a:pt x="1347462" y="550466"/>
                  </a:lnTo>
                  <a:cubicBezTo>
                    <a:pt x="1347462" y="570934"/>
                    <a:pt x="1339331" y="590564"/>
                    <a:pt x="1324858" y="605037"/>
                  </a:cubicBezTo>
                  <a:cubicBezTo>
                    <a:pt x="1310385" y="619510"/>
                    <a:pt x="1290756" y="627641"/>
                    <a:pt x="1270287" y="627641"/>
                  </a:cubicBezTo>
                  <a:lnTo>
                    <a:pt x="77175" y="627641"/>
                  </a:lnTo>
                  <a:cubicBezTo>
                    <a:pt x="56707" y="627641"/>
                    <a:pt x="37077" y="619510"/>
                    <a:pt x="22604" y="605037"/>
                  </a:cubicBezTo>
                  <a:cubicBezTo>
                    <a:pt x="8131" y="590564"/>
                    <a:pt x="0" y="570934"/>
                    <a:pt x="0" y="550466"/>
                  </a:cubicBezTo>
                  <a:lnTo>
                    <a:pt x="0" y="77175"/>
                  </a:lnTo>
                  <a:cubicBezTo>
                    <a:pt x="0" y="56707"/>
                    <a:pt x="8131" y="37077"/>
                    <a:pt x="22604" y="22604"/>
                  </a:cubicBezTo>
                  <a:cubicBezTo>
                    <a:pt x="37077" y="8131"/>
                    <a:pt x="56707" y="0"/>
                    <a:pt x="77175" y="0"/>
                  </a:cubicBezTo>
                  <a:close/>
                </a:path>
              </a:pathLst>
            </a:custGeom>
            <a:solidFill>
              <a:srgbClr val="00996F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347462" cy="656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779792" y="2847191"/>
            <a:ext cx="5249496" cy="6993525"/>
            <a:chOff x="0" y="0"/>
            <a:chExt cx="1382583" cy="184191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2583" cy="1841916"/>
            </a:xfrm>
            <a:custGeom>
              <a:avLst/>
              <a:gdLst/>
              <a:ahLst/>
              <a:cxnLst/>
              <a:rect l="l" t="t" r="r" b="b"/>
              <a:pathLst>
                <a:path w="1382583" h="1841916">
                  <a:moveTo>
                    <a:pt x="75214" y="0"/>
                  </a:moveTo>
                  <a:lnTo>
                    <a:pt x="1307369" y="0"/>
                  </a:lnTo>
                  <a:cubicBezTo>
                    <a:pt x="1327317" y="0"/>
                    <a:pt x="1346448" y="7924"/>
                    <a:pt x="1360554" y="22030"/>
                  </a:cubicBezTo>
                  <a:cubicBezTo>
                    <a:pt x="1374659" y="36135"/>
                    <a:pt x="1382583" y="55266"/>
                    <a:pt x="1382583" y="75214"/>
                  </a:cubicBezTo>
                  <a:lnTo>
                    <a:pt x="1382583" y="1766702"/>
                  </a:lnTo>
                  <a:cubicBezTo>
                    <a:pt x="1382583" y="1808241"/>
                    <a:pt x="1348909" y="1841916"/>
                    <a:pt x="1307369" y="1841916"/>
                  </a:cubicBezTo>
                  <a:lnTo>
                    <a:pt x="75214" y="1841916"/>
                  </a:lnTo>
                  <a:cubicBezTo>
                    <a:pt x="33675" y="1841916"/>
                    <a:pt x="0" y="1808241"/>
                    <a:pt x="0" y="1766702"/>
                  </a:cubicBezTo>
                  <a:lnTo>
                    <a:pt x="0" y="75214"/>
                  </a:lnTo>
                  <a:cubicBezTo>
                    <a:pt x="0" y="33675"/>
                    <a:pt x="33675" y="0"/>
                    <a:pt x="75214" y="0"/>
                  </a:cubicBezTo>
                  <a:close/>
                </a:path>
              </a:pathLst>
            </a:custGeom>
            <a:solidFill>
              <a:srgbClr val="00996F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382583" cy="18704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070736" y="265253"/>
            <a:ext cx="6442356" cy="2306902"/>
            <a:chOff x="0" y="0"/>
            <a:chExt cx="1696752" cy="6075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96752" cy="607579"/>
            </a:xfrm>
            <a:custGeom>
              <a:avLst/>
              <a:gdLst/>
              <a:ahLst/>
              <a:cxnLst/>
              <a:rect l="l" t="t" r="r" b="b"/>
              <a:pathLst>
                <a:path w="1696752" h="607579">
                  <a:moveTo>
                    <a:pt x="61288" y="0"/>
                  </a:moveTo>
                  <a:lnTo>
                    <a:pt x="1635464" y="0"/>
                  </a:lnTo>
                  <a:cubicBezTo>
                    <a:pt x="1669313" y="0"/>
                    <a:pt x="1696752" y="27439"/>
                    <a:pt x="1696752" y="61288"/>
                  </a:cubicBezTo>
                  <a:lnTo>
                    <a:pt x="1696752" y="546291"/>
                  </a:lnTo>
                  <a:cubicBezTo>
                    <a:pt x="1696752" y="562546"/>
                    <a:pt x="1690295" y="578135"/>
                    <a:pt x="1678801" y="589628"/>
                  </a:cubicBezTo>
                  <a:cubicBezTo>
                    <a:pt x="1667308" y="601122"/>
                    <a:pt x="1651719" y="607579"/>
                    <a:pt x="1635464" y="607579"/>
                  </a:cubicBezTo>
                  <a:lnTo>
                    <a:pt x="61288" y="607579"/>
                  </a:lnTo>
                  <a:cubicBezTo>
                    <a:pt x="27439" y="607579"/>
                    <a:pt x="0" y="580140"/>
                    <a:pt x="0" y="546291"/>
                  </a:cubicBezTo>
                  <a:lnTo>
                    <a:pt x="0" y="61288"/>
                  </a:lnTo>
                  <a:cubicBezTo>
                    <a:pt x="0" y="27439"/>
                    <a:pt x="27439" y="0"/>
                    <a:pt x="61288" y="0"/>
                  </a:cubicBezTo>
                  <a:close/>
                </a:path>
              </a:pathLst>
            </a:custGeom>
            <a:solidFill>
              <a:srgbClr val="00996F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696752" cy="636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894411" y="361298"/>
            <a:ext cx="4882381" cy="2210857"/>
            <a:chOff x="0" y="0"/>
            <a:chExt cx="1285894" cy="5822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85894" cy="582283"/>
            </a:xfrm>
            <a:custGeom>
              <a:avLst/>
              <a:gdLst/>
              <a:ahLst/>
              <a:cxnLst/>
              <a:rect l="l" t="t" r="r" b="b"/>
              <a:pathLst>
                <a:path w="1285894" h="582283">
                  <a:moveTo>
                    <a:pt x="80870" y="0"/>
                  </a:moveTo>
                  <a:lnTo>
                    <a:pt x="1205025" y="0"/>
                  </a:lnTo>
                  <a:cubicBezTo>
                    <a:pt x="1226473" y="0"/>
                    <a:pt x="1247042" y="8520"/>
                    <a:pt x="1262208" y="23686"/>
                  </a:cubicBezTo>
                  <a:cubicBezTo>
                    <a:pt x="1277374" y="38852"/>
                    <a:pt x="1285894" y="59422"/>
                    <a:pt x="1285894" y="80870"/>
                  </a:cubicBezTo>
                  <a:lnTo>
                    <a:pt x="1285894" y="501413"/>
                  </a:lnTo>
                  <a:cubicBezTo>
                    <a:pt x="1285894" y="522861"/>
                    <a:pt x="1277374" y="543431"/>
                    <a:pt x="1262208" y="558597"/>
                  </a:cubicBezTo>
                  <a:cubicBezTo>
                    <a:pt x="1247042" y="573763"/>
                    <a:pt x="1226473" y="582283"/>
                    <a:pt x="1205025" y="582283"/>
                  </a:cubicBezTo>
                  <a:lnTo>
                    <a:pt x="80870" y="582283"/>
                  </a:lnTo>
                  <a:cubicBezTo>
                    <a:pt x="36207" y="582283"/>
                    <a:pt x="0" y="546077"/>
                    <a:pt x="0" y="501413"/>
                  </a:cubicBezTo>
                  <a:lnTo>
                    <a:pt x="0" y="80870"/>
                  </a:lnTo>
                  <a:cubicBezTo>
                    <a:pt x="0" y="59422"/>
                    <a:pt x="8520" y="38852"/>
                    <a:pt x="23686" y="23686"/>
                  </a:cubicBezTo>
                  <a:cubicBezTo>
                    <a:pt x="38852" y="8520"/>
                    <a:pt x="59422" y="0"/>
                    <a:pt x="80870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285894" cy="610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894411" y="1066939"/>
            <a:ext cx="4273833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177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MSARE – </a:t>
            </a:r>
            <a:r>
              <a:rPr lang="ar-EG" sz="4177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مساري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96029" y="5037400"/>
            <a:ext cx="5193707" cy="4697216"/>
            <a:chOff x="0" y="0"/>
            <a:chExt cx="1367890" cy="12371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67890" cy="1237127"/>
            </a:xfrm>
            <a:custGeom>
              <a:avLst/>
              <a:gdLst/>
              <a:ahLst/>
              <a:cxnLst/>
              <a:rect l="l" t="t" r="r" b="b"/>
              <a:pathLst>
                <a:path w="1367890" h="1237127">
                  <a:moveTo>
                    <a:pt x="76022" y="0"/>
                  </a:moveTo>
                  <a:lnTo>
                    <a:pt x="1291867" y="0"/>
                  </a:lnTo>
                  <a:cubicBezTo>
                    <a:pt x="1333853" y="0"/>
                    <a:pt x="1367890" y="34036"/>
                    <a:pt x="1367890" y="76022"/>
                  </a:cubicBezTo>
                  <a:lnTo>
                    <a:pt x="1367890" y="1161105"/>
                  </a:lnTo>
                  <a:cubicBezTo>
                    <a:pt x="1367890" y="1181267"/>
                    <a:pt x="1359880" y="1200604"/>
                    <a:pt x="1345623" y="1214860"/>
                  </a:cubicBezTo>
                  <a:cubicBezTo>
                    <a:pt x="1331367" y="1229117"/>
                    <a:pt x="1312030" y="1237127"/>
                    <a:pt x="1291867" y="1237127"/>
                  </a:cubicBezTo>
                  <a:lnTo>
                    <a:pt x="76022" y="1237127"/>
                  </a:lnTo>
                  <a:cubicBezTo>
                    <a:pt x="55860" y="1237127"/>
                    <a:pt x="36523" y="1229117"/>
                    <a:pt x="22266" y="1214860"/>
                  </a:cubicBezTo>
                  <a:cubicBezTo>
                    <a:pt x="8009" y="1200604"/>
                    <a:pt x="0" y="1181267"/>
                    <a:pt x="0" y="1161105"/>
                  </a:cubicBezTo>
                  <a:lnTo>
                    <a:pt x="0" y="76022"/>
                  </a:lnTo>
                  <a:cubicBezTo>
                    <a:pt x="0" y="55860"/>
                    <a:pt x="8009" y="36523"/>
                    <a:pt x="22266" y="22266"/>
                  </a:cubicBezTo>
                  <a:cubicBezTo>
                    <a:pt x="36523" y="8009"/>
                    <a:pt x="55860" y="0"/>
                    <a:pt x="76022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1367890" cy="126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54416" y="5268178"/>
            <a:ext cx="4826118" cy="438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Expected </a:t>
            </a:r>
            <a:r>
              <a:rPr lang="ar-EG" sz="16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— المخرجات المتوقعة</a:t>
            </a:r>
          </a:p>
          <a:p>
            <a:pPr algn="just" rtl="1">
              <a:lnSpc>
                <a:spcPts val="196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Deliverables</a:t>
            </a:r>
            <a:endParaRPr lang="ar-EG" sz="1600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marL="302264" lvl="1" indent="-151132" algn="just" rt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وثيقة متطلبات النظام (</a:t>
            </a:r>
            <a:r>
              <a:rPr lang="en-US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SRS Document</a:t>
            </a: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): تتضمن تفاصيل الوظائف المطلوبة والقيود الفنية للنظام.</a:t>
            </a:r>
          </a:p>
          <a:p>
            <a:pPr algn="just" rtl="1">
              <a:lnSpc>
                <a:spcPts val="1960"/>
              </a:lnSpc>
              <a:spcBef>
                <a:spcPct val="0"/>
              </a:spcBef>
            </a:pPr>
            <a:endParaRPr lang="ar-EG" sz="1400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marL="302264" lvl="1" indent="-151132" algn="just" rt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دليل المستخدم (</a:t>
            </a:r>
            <a:r>
              <a:rPr lang="en-US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User Manual</a:t>
            </a: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): يوضح كيفية استخدام التطبيق وشرح ميزاته الأساسية.</a:t>
            </a:r>
          </a:p>
          <a:p>
            <a:pPr algn="just" rtl="1">
              <a:lnSpc>
                <a:spcPts val="1960"/>
              </a:lnSpc>
              <a:spcBef>
                <a:spcPct val="0"/>
              </a:spcBef>
            </a:pPr>
            <a:endParaRPr lang="ar-EG" sz="1400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marL="302264" lvl="1" indent="-151132" algn="just" rtl="1">
              <a:lnSpc>
                <a:spcPts val="1960"/>
              </a:lnSpc>
              <a:spcBef>
                <a:spcPct val="0"/>
              </a:spcBef>
              <a:buFont typeface="Arial"/>
              <a:buChar char="•"/>
            </a:pP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نموذج تجريبي (</a:t>
            </a:r>
            <a:r>
              <a:rPr lang="en-US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DEMO App</a:t>
            </a: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): يتم تطبيقه مبدئيًا داخل استاد الإنماء، مع قابلية التوسّع مستقبلًا ليشمل ما يلي:</a:t>
            </a:r>
          </a:p>
          <a:p>
            <a:pPr algn="just" rtl="1">
              <a:lnSpc>
                <a:spcPts val="1960"/>
              </a:lnSpc>
              <a:spcBef>
                <a:spcPct val="0"/>
              </a:spcBef>
            </a:pPr>
            <a:endParaRPr lang="ar-EG" sz="1400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marL="604528" lvl="2" indent="-201509" algn="just" rtl="1">
              <a:lnSpc>
                <a:spcPts val="1960"/>
              </a:lnSpc>
              <a:spcBef>
                <a:spcPct val="0"/>
              </a:spcBef>
              <a:buFont typeface="Arial"/>
              <a:buChar char="⚬"/>
            </a:pPr>
            <a:r>
              <a:rPr lang="en-US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Indoor Navigation</a:t>
            </a: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: نظام التنقل الداخلي داخل الاستاد.</a:t>
            </a:r>
          </a:p>
          <a:p>
            <a:pPr marL="604528" lvl="2" indent="-201509" algn="just" rtl="1">
              <a:lnSpc>
                <a:spcPts val="1960"/>
              </a:lnSpc>
              <a:spcBef>
                <a:spcPct val="0"/>
              </a:spcBef>
              <a:buFont typeface="Arial"/>
              <a:buChar char="⚬"/>
            </a:pPr>
            <a:r>
              <a:rPr lang="en-US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Smart Parking System</a:t>
            </a: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: نظام المواقف الذكي لتحديد المواقف الشاغرة واقتراح الأقرب للمستخدم.</a:t>
            </a:r>
          </a:p>
          <a:p>
            <a:pPr marL="604528" lvl="2" indent="-201509" algn="just" rtl="1">
              <a:lnSpc>
                <a:spcPts val="1960"/>
              </a:lnSpc>
              <a:spcBef>
                <a:spcPct val="0"/>
              </a:spcBef>
              <a:buFont typeface="Arial"/>
              <a:buChar char="⚬"/>
            </a:pPr>
            <a:r>
              <a:rPr lang="en-US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Exit Management</a:t>
            </a:r>
            <a:r>
              <a:rPr lang="ar-EG" sz="1400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: إدارة الخروج لتقليل الازدحام وتحسين تدفق الجماهير.</a:t>
            </a:r>
          </a:p>
          <a:p>
            <a:pPr algn="just" rtl="1">
              <a:lnSpc>
                <a:spcPts val="1960"/>
              </a:lnSpc>
              <a:spcBef>
                <a:spcPct val="0"/>
              </a:spcBef>
            </a:pPr>
            <a:endParaRPr lang="ar-EG" sz="1400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2894411" y="2961810"/>
            <a:ext cx="5058837" cy="6749960"/>
            <a:chOff x="0" y="0"/>
            <a:chExt cx="1332369" cy="177776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332368" cy="1777767"/>
            </a:xfrm>
            <a:custGeom>
              <a:avLst/>
              <a:gdLst/>
              <a:ahLst/>
              <a:cxnLst/>
              <a:rect l="l" t="t" r="r" b="b"/>
              <a:pathLst>
                <a:path w="1332368" h="1777767">
                  <a:moveTo>
                    <a:pt x="78049" y="0"/>
                  </a:moveTo>
                  <a:lnTo>
                    <a:pt x="1254319" y="0"/>
                  </a:lnTo>
                  <a:cubicBezTo>
                    <a:pt x="1275019" y="0"/>
                    <a:pt x="1294871" y="8223"/>
                    <a:pt x="1309508" y="22860"/>
                  </a:cubicBezTo>
                  <a:cubicBezTo>
                    <a:pt x="1324145" y="37497"/>
                    <a:pt x="1332368" y="57349"/>
                    <a:pt x="1332368" y="78049"/>
                  </a:cubicBezTo>
                  <a:lnTo>
                    <a:pt x="1332368" y="1699718"/>
                  </a:lnTo>
                  <a:cubicBezTo>
                    <a:pt x="1332368" y="1742823"/>
                    <a:pt x="1297425" y="1777767"/>
                    <a:pt x="1254319" y="1777767"/>
                  </a:cubicBezTo>
                  <a:lnTo>
                    <a:pt x="78049" y="1777767"/>
                  </a:lnTo>
                  <a:cubicBezTo>
                    <a:pt x="57349" y="1777767"/>
                    <a:pt x="37497" y="1769544"/>
                    <a:pt x="22860" y="1754907"/>
                  </a:cubicBezTo>
                  <a:cubicBezTo>
                    <a:pt x="8223" y="1740270"/>
                    <a:pt x="0" y="1720418"/>
                    <a:pt x="0" y="1699718"/>
                  </a:cubicBezTo>
                  <a:lnTo>
                    <a:pt x="0" y="78049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9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1332369" cy="18063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997273" y="3308585"/>
            <a:ext cx="4814533" cy="5642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2578"/>
              </a:lnSpc>
            </a:pPr>
            <a:r>
              <a:rPr lang="en-US" sz="1841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Methodology</a:t>
            </a:r>
            <a:r>
              <a:rPr lang="ar-EG" sz="1841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— المنهجية</a:t>
            </a:r>
          </a:p>
          <a:p>
            <a:pPr algn="just" rtl="1">
              <a:lnSpc>
                <a:spcPts val="2306"/>
              </a:lnSpc>
            </a:pPr>
            <a:endParaRPr lang="ar-EG" sz="1841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just" rtl="1">
              <a:lnSpc>
                <a:spcPts val="2306"/>
              </a:lnSpc>
            </a:pP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يعتمد المشروع على منهجية</a:t>
            </a:r>
          </a:p>
          <a:p>
            <a:pPr algn="just" rtl="1">
              <a:lnSpc>
                <a:spcPts val="2306"/>
              </a:lnSpc>
            </a:pP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</a:t>
            </a:r>
            <a:r>
              <a:rPr lang="en-US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Agile (Scrum Framework)</a:t>
            </a: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</a:t>
            </a:r>
          </a:p>
          <a:p>
            <a:pPr algn="just" rtl="1">
              <a:lnSpc>
                <a:spcPts val="2306"/>
              </a:lnSpc>
            </a:pP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من خلال دورات تطوير قصيرة  (</a:t>
            </a:r>
            <a:r>
              <a:rPr lang="en-US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Sprints</a:t>
            </a: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)</a:t>
            </a:r>
          </a:p>
          <a:p>
            <a:pPr algn="just" rtl="1">
              <a:lnSpc>
                <a:spcPts val="2306"/>
              </a:lnSpc>
            </a:pP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تتيح سرعة التنفيذ والتحسين المستمر بناءً على التغذية الراجعة.</a:t>
            </a:r>
          </a:p>
          <a:p>
            <a:pPr algn="just" rtl="1">
              <a:lnSpc>
                <a:spcPts val="2306"/>
              </a:lnSpc>
            </a:pPr>
            <a:endParaRPr lang="ar-EG" sz="1647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just" rtl="1">
              <a:lnSpc>
                <a:spcPts val="2306"/>
              </a:lnSpc>
            </a:pP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الجانب التقني يشمل:</a:t>
            </a:r>
          </a:p>
          <a:p>
            <a:pPr algn="just" rtl="1">
              <a:lnSpc>
                <a:spcPts val="2306"/>
              </a:lnSpc>
            </a:pPr>
            <a:endParaRPr lang="ar-EG" sz="1647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just" rtl="1">
              <a:lnSpc>
                <a:spcPts val="2306"/>
              </a:lnSpc>
            </a:pPr>
            <a:r>
              <a:rPr lang="en-US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Situm SDK</a:t>
            </a: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: لتوجيه المستخدم بدقة داخل الاستاد.</a:t>
            </a:r>
          </a:p>
          <a:p>
            <a:pPr algn="just" rtl="1">
              <a:lnSpc>
                <a:spcPts val="2306"/>
              </a:lnSpc>
            </a:pPr>
            <a:endParaRPr lang="ar-EG" sz="1647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just" rtl="1">
              <a:lnSpc>
                <a:spcPts val="2306"/>
              </a:lnSpc>
            </a:pPr>
            <a:r>
              <a:rPr lang="en-US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Flutter + Firebase</a:t>
            </a: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: لهيكلة البيانات والمزامنة اللحظية بين المستخدم والنظام.</a:t>
            </a:r>
          </a:p>
          <a:p>
            <a:pPr algn="just" rtl="1">
              <a:lnSpc>
                <a:spcPts val="2306"/>
              </a:lnSpc>
            </a:pPr>
            <a:endParaRPr lang="ar-EG" sz="1647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just" rtl="1">
              <a:lnSpc>
                <a:spcPts val="2306"/>
              </a:lnSpc>
            </a:pPr>
            <a:r>
              <a:rPr lang="en-US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Augmented Reality (AR)</a:t>
            </a: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: لعرض مسار تفاعلي مباشر نحو المقعد.</a:t>
            </a:r>
          </a:p>
          <a:p>
            <a:pPr algn="just" rtl="1">
              <a:lnSpc>
                <a:spcPts val="2306"/>
              </a:lnSpc>
            </a:pPr>
            <a:endParaRPr lang="ar-EG" sz="1647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just" rtl="1">
              <a:lnSpc>
                <a:spcPts val="2306"/>
              </a:lnSpc>
            </a:pPr>
            <a:r>
              <a:rPr lang="en-US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Occupancy Analysis</a:t>
            </a:r>
            <a:r>
              <a:rPr lang="ar-EG" sz="1647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: يستخدم بيانات الوقت الفعلي لاقتراح أقرب موقف متاح وتحديث ألوان البوابات حسب مستوى الازدحام.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6185355" y="361298"/>
            <a:ext cx="6226841" cy="2120472"/>
            <a:chOff x="0" y="0"/>
            <a:chExt cx="1639991" cy="55847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639991" cy="558478"/>
            </a:xfrm>
            <a:custGeom>
              <a:avLst/>
              <a:gdLst/>
              <a:ahLst/>
              <a:cxnLst/>
              <a:rect l="l" t="t" r="r" b="b"/>
              <a:pathLst>
                <a:path w="1639991" h="558478">
                  <a:moveTo>
                    <a:pt x="63409" y="0"/>
                  </a:moveTo>
                  <a:lnTo>
                    <a:pt x="1576582" y="0"/>
                  </a:lnTo>
                  <a:cubicBezTo>
                    <a:pt x="1593399" y="0"/>
                    <a:pt x="1609527" y="6681"/>
                    <a:pt x="1621419" y="18572"/>
                  </a:cubicBezTo>
                  <a:cubicBezTo>
                    <a:pt x="1633310" y="30464"/>
                    <a:pt x="1639991" y="46592"/>
                    <a:pt x="1639991" y="63409"/>
                  </a:cubicBezTo>
                  <a:lnTo>
                    <a:pt x="1639991" y="495069"/>
                  </a:lnTo>
                  <a:cubicBezTo>
                    <a:pt x="1639991" y="511886"/>
                    <a:pt x="1633310" y="528014"/>
                    <a:pt x="1621419" y="539906"/>
                  </a:cubicBezTo>
                  <a:cubicBezTo>
                    <a:pt x="1609527" y="551798"/>
                    <a:pt x="1593399" y="558478"/>
                    <a:pt x="1576582" y="558478"/>
                  </a:cubicBezTo>
                  <a:lnTo>
                    <a:pt x="63409" y="558478"/>
                  </a:lnTo>
                  <a:cubicBezTo>
                    <a:pt x="46592" y="558478"/>
                    <a:pt x="30464" y="551798"/>
                    <a:pt x="18572" y="539906"/>
                  </a:cubicBezTo>
                  <a:cubicBezTo>
                    <a:pt x="6681" y="528014"/>
                    <a:pt x="0" y="511886"/>
                    <a:pt x="0" y="495069"/>
                  </a:cubicBezTo>
                  <a:lnTo>
                    <a:pt x="0" y="63409"/>
                  </a:lnTo>
                  <a:cubicBezTo>
                    <a:pt x="0" y="46592"/>
                    <a:pt x="6681" y="30464"/>
                    <a:pt x="18572" y="18572"/>
                  </a:cubicBezTo>
                  <a:cubicBezTo>
                    <a:pt x="30464" y="6681"/>
                    <a:pt x="46592" y="0"/>
                    <a:pt x="63409" y="0"/>
                  </a:cubicBezTo>
                  <a:close/>
                </a:path>
              </a:pathLst>
            </a:custGeom>
            <a:solidFill>
              <a:srgbClr val="DDDDDD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1639991" cy="58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6280071" y="512147"/>
            <a:ext cx="6013645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2221"/>
              </a:lnSpc>
              <a:spcBef>
                <a:spcPct val="0"/>
              </a:spcBef>
            </a:pP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يهدف المشروع إلى تحسين تجربة المشجعين داخل الملاعب الرياضية من خلال تطبيق جوال ذكي يوفّر رحلة رقمية متكاملة تبدأ من لحظة الوصول وحتى المغادرة. يعتمد المشروع على تقنيات الذكاء الاصطناعي (</a:t>
            </a:r>
            <a:r>
              <a:rPr lang="en-US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AI</a:t>
            </a: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) والواقع </a:t>
            </a: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sym typeface="Noto Naskh Arabic"/>
                <a:rtl/>
              </a:rPr>
              <a:t>المعزز (</a:t>
            </a:r>
            <a:r>
              <a:rPr lang="en-US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Augmented Reality</a:t>
            </a: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sym typeface="Noto Naskh Arabic"/>
                <a:rtl/>
              </a:rPr>
              <a:t>)</a:t>
            </a: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والرؤية الحاسوبية </a:t>
            </a: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MS Gothic" panose="020B0609070205080204" pitchFamily="49" charset="-128"/>
                <a:cs typeface="Noto Naskh Arabic"/>
                <a:sym typeface="Noto Naskh Arabic"/>
                <a:rtl/>
              </a:rPr>
              <a:t>(</a:t>
            </a:r>
            <a:r>
              <a:rPr lang="en-US" sz="1586" dirty="0">
                <a:solidFill>
                  <a:srgbClr val="000000"/>
                </a:solidFill>
                <a:latin typeface="Myanmar Text" panose="020B0502040204020203" pitchFamily="34" charset="0"/>
                <a:ea typeface="MS Gothic" panose="020B0609070205080204" pitchFamily="49" charset="-128"/>
                <a:cs typeface="Myanmar Text" panose="020B0502040204020203" pitchFamily="34" charset="0"/>
                <a:sym typeface="Noto Naskh Arabic"/>
              </a:rPr>
              <a:t>Computer Vision</a:t>
            </a: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MS Gothic" panose="020B0609070205080204" pitchFamily="49" charset="-128"/>
                <a:cs typeface="Noto Naskh Arabic"/>
                <a:sym typeface="Noto Naskh Arabic"/>
                <a:rtl/>
              </a:rPr>
              <a:t>)</a:t>
            </a:r>
            <a:r>
              <a:rPr lang="ar-EG" sz="158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لتسهيل التنقل داخل الملعب، وتحديد المواقف الشاغرة، والمساهمة في تقليل الازدحام عند الخروج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496029" y="361298"/>
            <a:ext cx="5193707" cy="4249096"/>
            <a:chOff x="0" y="0"/>
            <a:chExt cx="1367890" cy="11191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67890" cy="1119103"/>
            </a:xfrm>
            <a:custGeom>
              <a:avLst/>
              <a:gdLst/>
              <a:ahLst/>
              <a:cxnLst/>
              <a:rect l="l" t="t" r="r" b="b"/>
              <a:pathLst>
                <a:path w="1367890" h="1119103">
                  <a:moveTo>
                    <a:pt x="76022" y="0"/>
                  </a:moveTo>
                  <a:lnTo>
                    <a:pt x="1291867" y="0"/>
                  </a:lnTo>
                  <a:cubicBezTo>
                    <a:pt x="1333853" y="0"/>
                    <a:pt x="1367890" y="34036"/>
                    <a:pt x="1367890" y="76022"/>
                  </a:cubicBezTo>
                  <a:lnTo>
                    <a:pt x="1367890" y="1043081"/>
                  </a:lnTo>
                  <a:cubicBezTo>
                    <a:pt x="1367890" y="1063243"/>
                    <a:pt x="1359880" y="1082580"/>
                    <a:pt x="1345623" y="1096837"/>
                  </a:cubicBezTo>
                  <a:cubicBezTo>
                    <a:pt x="1331367" y="1111094"/>
                    <a:pt x="1312030" y="1119103"/>
                    <a:pt x="1291867" y="1119103"/>
                  </a:cubicBezTo>
                  <a:lnTo>
                    <a:pt x="76022" y="1119103"/>
                  </a:lnTo>
                  <a:cubicBezTo>
                    <a:pt x="55860" y="1119103"/>
                    <a:pt x="36523" y="1111094"/>
                    <a:pt x="22266" y="1096837"/>
                  </a:cubicBezTo>
                  <a:cubicBezTo>
                    <a:pt x="8009" y="1082580"/>
                    <a:pt x="0" y="1063243"/>
                    <a:pt x="0" y="1043081"/>
                  </a:cubicBezTo>
                  <a:lnTo>
                    <a:pt x="0" y="76022"/>
                  </a:lnTo>
                  <a:cubicBezTo>
                    <a:pt x="0" y="55860"/>
                    <a:pt x="8009" y="36523"/>
                    <a:pt x="22266" y="22266"/>
                  </a:cubicBezTo>
                  <a:cubicBezTo>
                    <a:pt x="36523" y="8009"/>
                    <a:pt x="55860" y="0"/>
                    <a:pt x="76022" y="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ar-SA">
                <a:latin typeface="Myanmar Text" panose="020B0502040204020203" pitchFamily="34" charset="0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1367890" cy="1147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15257" y="625560"/>
            <a:ext cx="4874454" cy="4016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2347"/>
              </a:lnSpc>
              <a:spcBef>
                <a:spcPct val="0"/>
              </a:spcBef>
            </a:pPr>
            <a:r>
              <a:rPr lang="ar-EG" sz="167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تجربة المستخدم (</a:t>
            </a:r>
            <a:r>
              <a:rPr lang="en-US" sz="167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Myanmar Text" panose="020B0502040204020203" pitchFamily="34" charset="0"/>
                <a:sym typeface="Noto Naskh Arabic"/>
              </a:rPr>
              <a:t>User Journey</a:t>
            </a:r>
            <a:r>
              <a:rPr lang="ar-EG" sz="1676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)</a:t>
            </a: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endParaRPr lang="ar-EG" sz="1676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r>
              <a:rPr lang="ar-EG" sz="1492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يبدأ المستخدم بفتح التطبيق، حيث تُنشأ خريطة مخصصة لمساره داخل الاستاد.</a:t>
            </a: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r>
              <a:rPr lang="ar-EG" sz="1492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بعدها يقوم بتحميل تذكرته أو تحديد مقعده داخل التطبيق.</a:t>
            </a: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r>
              <a:rPr lang="ar-EG" sz="1492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يقترح النظام أقرب موقف متاح بناءً على موقع المقعد لتقليل المسافة بين الموقف والبوابة.</a:t>
            </a: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r>
              <a:rPr lang="ar-EG" sz="1492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عند الوصول، يوجّه التطبيق المستخدم إلى البوابة الأنسب للدخول.</a:t>
            </a: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r>
              <a:rPr lang="ar-EG" sz="1492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أثناء استخدامه للتطبيق للتوجه إلى مقعده، يمكنه إضافة وجهات أخرى مثل دورة المياه أو متجر الوجبات الخفيفة، ليقوم النظام بتحديث المسار تلقائيًا وفقًا للوجهة الجديدة.</a:t>
            </a: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r>
              <a:rPr lang="ar-EG" sz="1492" dirty="0">
                <a:solidFill>
                  <a:srgbClr val="000000"/>
                </a:solidFill>
                <a:latin typeface="Myanmar Text" panose="020B0502040204020203" pitchFamily="34" charset="0"/>
                <a:ea typeface="Noto Naskh Arabic"/>
                <a:cs typeface="Noto Naskh Arabic"/>
                <a:sym typeface="Noto Naskh Arabic"/>
                <a:rtl/>
              </a:rPr>
              <a:t> وفي نهاية التجربة، يرشد التطبيق المستخدم إلى موقف سيارته المسجل مسبقًا ثم إلى البوابة الأقل ازدحامًا لتسهيل الخروج.</a:t>
            </a:r>
          </a:p>
          <a:p>
            <a:pPr algn="r" rtl="1">
              <a:lnSpc>
                <a:spcPts val="2089"/>
              </a:lnSpc>
              <a:spcBef>
                <a:spcPct val="0"/>
              </a:spcBef>
            </a:pPr>
            <a:endParaRPr lang="ar-EG" sz="1492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  <a:p>
            <a:pPr algn="ctr" rtl="1">
              <a:lnSpc>
                <a:spcPts val="1663"/>
              </a:lnSpc>
              <a:spcBef>
                <a:spcPct val="0"/>
              </a:spcBef>
            </a:pPr>
            <a:endParaRPr lang="ar-EG" sz="1492" dirty="0">
              <a:solidFill>
                <a:srgbClr val="000000"/>
              </a:solidFill>
              <a:latin typeface="Myanmar Text" panose="020B0502040204020203" pitchFamily="34" charset="0"/>
              <a:ea typeface="Noto Naskh Arabic"/>
              <a:cs typeface="Noto Naskh Arabic"/>
              <a:sym typeface="Noto Naskh Arabic"/>
              <a:rtl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37452DD-5210-0764-65C6-15B932567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34259"/>
              </p:ext>
            </p:extLst>
          </p:nvPr>
        </p:nvGraphicFramePr>
        <p:xfrm>
          <a:off x="6162422" y="2839104"/>
          <a:ext cx="6350669" cy="7182642"/>
        </p:xfrm>
        <a:graphic>
          <a:graphicData uri="http://schemas.openxmlformats.org/drawingml/2006/table">
            <a:tbl>
              <a:tblPr/>
              <a:tblGrid>
                <a:gridCol w="1888353">
                  <a:extLst>
                    <a:ext uri="{9D8B030D-6E8A-4147-A177-3AD203B41FA5}">
                      <a16:colId xmlns:a16="http://schemas.microsoft.com/office/drawing/2014/main" val="2905709552"/>
                    </a:ext>
                  </a:extLst>
                </a:gridCol>
                <a:gridCol w="2231158">
                  <a:extLst>
                    <a:ext uri="{9D8B030D-6E8A-4147-A177-3AD203B41FA5}">
                      <a16:colId xmlns:a16="http://schemas.microsoft.com/office/drawing/2014/main" val="4144102136"/>
                    </a:ext>
                  </a:extLst>
                </a:gridCol>
                <a:gridCol w="2231158">
                  <a:extLst>
                    <a:ext uri="{9D8B030D-6E8A-4147-A177-3AD203B41FA5}">
                      <a16:colId xmlns:a16="http://schemas.microsoft.com/office/drawing/2014/main" val="3785345523"/>
                    </a:ext>
                  </a:extLst>
                </a:gridCol>
              </a:tblGrid>
              <a:tr h="728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r-SA" sz="1400" dirty="0" err="1">
                          <a:solidFill>
                            <a:srgbClr val="FFFFFF"/>
                          </a:solidFill>
                          <a:effectLst/>
                        </a:rPr>
                        <a:t>اﻟﻣﺻدر</a:t>
                      </a:r>
                      <a:r>
                        <a:rPr lang="ar-SA" sz="1400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ar-SA" sz="1400" dirty="0" err="1">
                          <a:solidFill>
                            <a:srgbClr val="FFFFFF"/>
                          </a:solidFill>
                          <a:effectLst/>
                        </a:rPr>
                        <a:t>اﻟرﺳﻣﻲ</a:t>
                      </a:r>
                      <a:endParaRPr lang="ar-SA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r-SA" sz="1400">
                          <a:solidFill>
                            <a:srgbClr val="FFFFFF"/>
                          </a:solidFill>
                          <a:effectLst/>
                        </a:rPr>
                        <a:t>اﻟﻐرض واﻟﻔﺎﺋدة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r-SA" sz="1400" dirty="0" err="1">
                          <a:solidFill>
                            <a:srgbClr val="FFFFFF"/>
                          </a:solidFill>
                          <a:effectLst/>
                        </a:rPr>
                        <a:t>اﻷداة</a:t>
                      </a:r>
                      <a:r>
                        <a:rPr lang="ar-SA" sz="1400" dirty="0">
                          <a:solidFill>
                            <a:srgbClr val="FFFFFF"/>
                          </a:solidFill>
                          <a:effectLst/>
                        </a:rPr>
                        <a:t> / </a:t>
                      </a:r>
                      <a:r>
                        <a:rPr lang="ar-SA" sz="1400" dirty="0" err="1">
                          <a:solidFill>
                            <a:srgbClr val="FFFFFF"/>
                          </a:solidFill>
                          <a:effectLst/>
                        </a:rPr>
                        <a:t>اﻟﺗﻘﻧﯾﺔ</a:t>
                      </a:r>
                      <a:endParaRPr lang="ar-SA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98842"/>
                  </a:ext>
                </a:extLst>
              </a:tr>
              <a:tr h="18032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  <a:hlinkClick r:id="rId3"/>
                        </a:rPr>
                        <a:t>Firebase Products</a:t>
                      </a:r>
                      <a:endParaRPr lang="en-US" sz="1400" dirty="0"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r-SA" sz="1400" dirty="0">
                          <a:solidFill>
                            <a:srgbClr val="333333"/>
                          </a:solidFill>
                          <a:effectLst/>
                        </a:rPr>
                        <a:t>منصة سحابية متكاملة من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Google </a:t>
                      </a:r>
                      <a:r>
                        <a:rPr lang="ar-SA" sz="1400" dirty="0">
                          <a:solidFill>
                            <a:srgbClr val="333333"/>
                          </a:solidFill>
                          <a:effectLst/>
                        </a:rPr>
                        <a:t>لتخزين بيانات الملاعب والمواقف بشكل لحظي، مع إشعارات فورية (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FCM)، </a:t>
                      </a:r>
                      <a:r>
                        <a:rPr lang="ar-SA" sz="1400" dirty="0">
                          <a:solidFill>
                            <a:srgbClr val="333333"/>
                          </a:solidFill>
                          <a:effectLst/>
                        </a:rPr>
                        <a:t>وتسجيل دخول آمن (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Auth)، </a:t>
                      </a:r>
                      <a:r>
                        <a:rPr lang="ar-SA" sz="1400" dirty="0">
                          <a:solidFill>
                            <a:srgbClr val="333333"/>
                          </a:solidFill>
                          <a:effectLst/>
                        </a:rPr>
                        <a:t>وتخزين ملفات الخرائط (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Storage)، </a:t>
                      </a:r>
                      <a:r>
                        <a:rPr lang="ar-SA" sz="1400" dirty="0">
                          <a:solidFill>
                            <a:srgbClr val="333333"/>
                          </a:solidFill>
                          <a:effectLst/>
                        </a:rPr>
                        <a:t>وتنفيذ عمليات ذكية (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Cloud Functions).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Firebase Ecosystem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583920"/>
                  </a:ext>
                </a:extLst>
              </a:tr>
              <a:tr h="1311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  <a:hlinkClick r:id="rId4"/>
                        </a:rPr>
                        <a:t>Add Firebase to your Flutter app</a:t>
                      </a:r>
                      <a:endParaRPr lang="en-US" sz="1400" dirty="0"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إطار تطوير مفتوح المصدر من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Google </a:t>
                      </a: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لبناء تطبيقات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Android </a:t>
                      </a: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و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iOS </a:t>
                      </a: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من كود واحد، يتميز بسرعة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Hot Reload </a:t>
                      </a: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والتكامل الكامل مع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Firebase.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Firebase Ecosystem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96386"/>
                  </a:ext>
                </a:extLst>
              </a:tr>
              <a:tr h="1557354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nb-NO" sz="1400" b="0" i="0" u="sng" dirty="0">
                          <a:solidFill>
                            <a:srgbClr val="1A62FF"/>
                          </a:solidFill>
                          <a:effectLst/>
                          <a:hlinkClick r:id="rId5"/>
                        </a:rPr>
                        <a:t>Situm Flutter SDK</a:t>
                      </a:r>
                      <a:endParaRPr lang="nb-NO" sz="1400" dirty="0">
                        <a:effectLst/>
                      </a:endParaRPr>
                    </a:p>
                    <a:p>
                      <a:pPr algn="ctr" rtl="0">
                        <a:buNone/>
                      </a:pPr>
                      <a:r>
                        <a:rPr lang="nb-NO" sz="1400" b="0" i="0" u="sng" dirty="0">
                          <a:solidFill>
                            <a:srgbClr val="1A62FF"/>
                          </a:solidFill>
                          <a:effectLst/>
                          <a:hlinkClick r:id="rId6"/>
                        </a:rPr>
                        <a:t>Situm AR Plugin</a:t>
                      </a:r>
                      <a:endParaRPr lang="nb-NO" sz="1400" dirty="0"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ar-SA" sz="1400" b="0" i="0">
                          <a:solidFill>
                            <a:srgbClr val="333333"/>
                          </a:solidFill>
                          <a:effectLst/>
                        </a:rPr>
                        <a:t>يتضمن النظام ملاحة داخلية (</a:t>
                      </a:r>
                      <a:r>
                        <a:rPr lang="en-US" sz="1400" b="0" i="0">
                          <a:solidFill>
                            <a:srgbClr val="333333"/>
                          </a:solidFill>
                          <a:effectLst/>
                        </a:rPr>
                        <a:t>Indoor Navigation) </a:t>
                      </a:r>
                      <a:r>
                        <a:rPr lang="ar-SA" sz="1400" b="0" i="0">
                          <a:solidFill>
                            <a:srgbClr val="333333"/>
                          </a:solidFill>
                          <a:effectLst/>
                        </a:rPr>
                        <a:t>تعتمد على </a:t>
                      </a:r>
                      <a:r>
                        <a:rPr lang="en-US" sz="1400" b="0" i="0">
                          <a:solidFill>
                            <a:srgbClr val="333333"/>
                          </a:solidFill>
                          <a:effectLst/>
                        </a:rPr>
                        <a:t>Situm SDK، </a:t>
                      </a:r>
                      <a:r>
                        <a:rPr lang="ar-SA" sz="1400" b="0" i="0">
                          <a:solidFill>
                            <a:srgbClr val="333333"/>
                          </a:solidFill>
                          <a:effectLst/>
                        </a:rPr>
                        <a:t>مدعومة بطبقة توجيه بصري عبر الواقع المعزز (</a:t>
                      </a:r>
                      <a:r>
                        <a:rPr lang="en-US" sz="1400" b="0" i="0">
                          <a:solidFill>
                            <a:srgbClr val="333333"/>
                          </a:solidFill>
                          <a:effectLst/>
                        </a:rPr>
                        <a:t>AR) </a:t>
                      </a:r>
                      <a:r>
                        <a:rPr lang="ar-SA" sz="1400" b="0" i="0">
                          <a:solidFill>
                            <a:srgbClr val="333333"/>
                          </a:solidFill>
                          <a:effectLst/>
                        </a:rPr>
                        <a:t>لعرض المسار بشكل تفاعلي داخل التطبيق.</a:t>
                      </a:r>
                      <a:endParaRPr lang="ar-SA" sz="140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Firebase Ecosystem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73018"/>
                  </a:ext>
                </a:extLst>
              </a:tr>
              <a:tr h="8939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  <a:hlinkClick r:id="rId7"/>
                        </a:rPr>
                        <a:t>Firebase Database REST API</a:t>
                      </a:r>
                      <a:endParaRPr lang="en-US" sz="1400" dirty="0"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1">
                        <a:buNone/>
                      </a:pP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ﻟرﺻد ﺣﺎﻟﺔ اﻟﻣواﻗف واﻟﺑواﺑﺎت )ازدﺣﺎم/ﺳﻌﺔ( وإرﺳﺎل اﻟﺑﯾﺎﻧﺎت إﻟﻰ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Firestore </a:t>
                      </a: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ﻋﺑر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API REST 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Firebase Ecosystem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95595"/>
                  </a:ext>
                </a:extLst>
              </a:tr>
              <a:tr h="8882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u="sng" dirty="0">
                          <a:solidFill>
                            <a:srgbClr val="1A62FF"/>
                          </a:solidFill>
                          <a:effectLst/>
                          <a:hlinkClick r:id="rId8"/>
                        </a:rPr>
                        <a:t>Builder.io Plugin</a:t>
                      </a:r>
                      <a:endParaRPr lang="en-US" sz="1400" u="sng" dirty="0">
                        <a:solidFill>
                          <a:srgbClr val="1A62FF"/>
                        </a:solidFill>
                        <a:effectLst/>
                      </a:endParaRP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ﺗﺻﻣﯾم واﺟﮭﺎت اﻟﻣﺳﺗﺧدم وﺗﺣوﯾﻠﮭﺎ إﻟﻰ ﻛود </a:t>
                      </a:r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Flutter </a:t>
                      </a:r>
                      <a:r>
                        <a:rPr lang="ar-SA" sz="1400">
                          <a:solidFill>
                            <a:srgbClr val="333333"/>
                          </a:solidFill>
                          <a:effectLst/>
                        </a:rPr>
                        <a:t>ﺑﺷﻛل ﻣﺑﺎﺷر ﻟﺗﻘﻠﯾل اﻷﺧطﺎء وﺗﺳرﯾﻊ اﻟﺗطوﯾر.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Firebase Ecosystem</a:t>
                      </a:r>
                    </a:p>
                  </a:txBody>
                  <a:tcPr marL="51649" marR="51649" marT="25824" marB="25824" anchor="ctr">
                    <a:lnL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68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47320"/>
                  </a:ext>
                </a:extLst>
              </a:tr>
            </a:tbl>
          </a:graphicData>
        </a:graphic>
      </p:graphicFrame>
      <p:sp>
        <p:nvSpPr>
          <p:cNvPr id="41" name="Rectangle 1">
            <a:hlinkClick r:id="rId6"/>
            <a:extLst>
              <a:ext uri="{FF2B5EF4-FFF2-40B4-BE49-F238E27FC236}">
                <a16:creationId xmlns:a16="http://schemas.microsoft.com/office/drawing/2014/main" id="{5CBA2D4E-11BB-4857-757E-416714EC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1600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511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Myanmar Text</vt:lpstr>
      <vt:lpstr>Aptos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MSARE – ﻣﺳﺎري</dc:title>
  <cp:lastModifiedBy>عبدالمجيد عبدالرحيم بن حسين احمد</cp:lastModifiedBy>
  <cp:revision>2</cp:revision>
  <dcterms:created xsi:type="dcterms:W3CDTF">2006-08-16T00:00:00Z</dcterms:created>
  <dcterms:modified xsi:type="dcterms:W3CDTF">2025-10-23T20:42:26Z</dcterms:modified>
  <dc:identifier>DAG2o4Gs9YI</dc:identifier>
</cp:coreProperties>
</file>