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931842-3617-40F2-AF2F-305DCFDBE1B7}">
  <a:tblStyle styleId="{86931842-3617-40F2-AF2F-305DCFDB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4706d82a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4706d82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4706d82a9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4706d82a9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4706d82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54706d82a9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4706d82a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4706d82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54706d82a9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10eedb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b10eedbaf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4706d82a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4706d82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54706d82a9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ec9549ce8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ec9549c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fec9549ce8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ec9549ce8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ec9549c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ec9549ce8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ec9549ce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ec9549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fec9549ce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706d82a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4706d82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54706d82a9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ec9549ce8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ec9549c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fec9549ce8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ec9549ce8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ec9549c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ec9549ce8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685800" y="4038600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 NAME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371600" y="4408488"/>
            <a:ext cx="6400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0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26892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 rot="5400000">
            <a:off x="2667000" y="-1524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 rot="5400000">
            <a:off x="5204618" y="2643982"/>
            <a:ext cx="521176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1013618" y="357981"/>
            <a:ext cx="5211763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685800" y="1828800"/>
            <a:ext cx="3886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00600" y="1828800"/>
            <a:ext cx="3886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84212" y="1828799"/>
            <a:ext cx="3887788" cy="7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84212" y="2590799"/>
            <a:ext cx="3887788" cy="353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4797425" y="1828798"/>
            <a:ext cx="38893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4797425" y="2590799"/>
            <a:ext cx="3889375" cy="353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83820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575050" y="838200"/>
            <a:ext cx="5111750" cy="528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000251"/>
            <a:ext cx="3008313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792288" y="5026025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914400" y="838200"/>
            <a:ext cx="724217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792288" y="5592763"/>
            <a:ext cx="5486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8288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5800" y="3352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Presentation by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Muhammad Raees (mr2714@rit.edu)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Kaleem Nawaz Khan (kk5271@rit.edu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5800" y="9366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85"/>
              <a:t>Project 1</a:t>
            </a:r>
            <a:endParaRPr b="1" sz="4185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85"/>
              <a:t>Linear Feature Engineering </a:t>
            </a:r>
            <a:endParaRPr b="1" sz="4185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85"/>
              <a:buFont typeface="Arial"/>
              <a:buNone/>
            </a:pPr>
            <a:r>
              <a:t/>
            </a:r>
            <a:endParaRPr b="1" sz="418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 </a:t>
            </a:r>
            <a:r>
              <a:rPr lang="en-US"/>
              <a:t>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K-Fold Cross Validation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Divide training set into training and validation set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Varying 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3, 5, 8, 10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K=5 is used in the final code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Recorded cross validation 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Original Features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Higher-order Features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Reduced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 </a:t>
            </a:r>
            <a:r>
              <a:rPr lang="en-US"/>
              <a:t>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72650" y="1828800"/>
            <a:ext cx="89937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</a:t>
            </a:r>
            <a:r>
              <a:rPr lang="en-US"/>
              <a:t>est error is estimated while applying cross-validation on the training set/validation set.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Validation error increases with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Higher-order polynomial </a:t>
            </a:r>
            <a:r>
              <a:rPr lang="en-US"/>
              <a:t>&gt; X</a:t>
            </a:r>
            <a:r>
              <a:rPr baseline="30000" lang="en-US"/>
              <a:t>3</a:t>
            </a:r>
            <a:r>
              <a:rPr lang="en-US"/>
              <a:t> , i.e., increasing </a:t>
            </a:r>
            <a:r>
              <a:rPr lang="en-US"/>
              <a:t>complexity</a:t>
            </a:r>
            <a:r>
              <a:rPr lang="en-US"/>
              <a:t>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Reducing polynomial degree, i.e. X</a:t>
            </a:r>
            <a:r>
              <a:rPr baseline="30000" lang="en-US"/>
              <a:t>1/2</a:t>
            </a:r>
            <a:endParaRPr baseline="30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Functions such as, Sin, Log,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Increasing</a:t>
            </a:r>
            <a:r>
              <a:rPr lang="en-US"/>
              <a:t> complexity reduces training error at the cost of validation error (overfitting)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Stuck with X</a:t>
            </a:r>
            <a:r>
              <a:rPr baseline="30000" lang="en-US"/>
              <a:t>3</a:t>
            </a:r>
            <a:endParaRPr baseline="30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K-fold cross-validation to report and keep a check on overfitting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linear regression model is trained on data.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Training model on original features does not captures the underlying pattern.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Higher order models can approximate better and reduce overfitting.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Increasing degree of model to &gt; X</a:t>
            </a:r>
            <a:r>
              <a:rPr baseline="30000" lang="en-US"/>
              <a:t>3</a:t>
            </a:r>
            <a:r>
              <a:rPr lang="en-US"/>
              <a:t> increases overfitting.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</a:t>
            </a:r>
            <a:r>
              <a:rPr lang="en-US"/>
              <a:t>ross-validation provides better estimates of validation error.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04800" y="32004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Questions?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8600" y="11430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2160650"/>
            <a:ext cx="82296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Linear Regression Model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Feature Selection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Cross-Validation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Overfitting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Conclusion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Model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Linear Model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y = W</a:t>
            </a:r>
            <a:r>
              <a:rPr baseline="30000" lang="en-US"/>
              <a:t>T</a:t>
            </a:r>
            <a:r>
              <a:rPr lang="en-US"/>
              <a:t>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w = (Z</a:t>
            </a:r>
            <a:r>
              <a:rPr baseline="30000" lang="en-US"/>
              <a:t>T</a:t>
            </a:r>
            <a:r>
              <a:rPr lang="en-US"/>
              <a:t>Z)</a:t>
            </a:r>
            <a:r>
              <a:rPr baseline="30000" lang="en-US"/>
              <a:t>-1</a:t>
            </a:r>
            <a:r>
              <a:rPr lang="en-US"/>
              <a:t> (Z*y)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Mean Squared Error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Dataset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Input: 928*8 (Z)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Output: 926*1 (y)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training error with linear model with original 8 features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                         = 109.39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900" y="3109650"/>
            <a:ext cx="1896275" cy="5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013" y="5499689"/>
            <a:ext cx="1896275" cy="48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34175" y="1307675"/>
            <a:ext cx="8581500" cy="52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Started training with original features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Then applied feature selection (Training Error=125.5)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83" y="2277875"/>
            <a:ext cx="635184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800"/>
            <a:ext cx="8839204" cy="413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Following combinations of features are applied and tested 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4953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{86931842-3617-40F2-AF2F-305DCFDBE1B7}</a:tableStyleId>
              </a:tblPr>
              <a:tblGrid>
                <a:gridCol w="2222425"/>
                <a:gridCol w="2697325"/>
                <a:gridCol w="3309850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+ X</a:t>
                      </a:r>
                      <a:r>
                        <a:rPr baseline="30000" lang="en-US" sz="2000"/>
                        <a:t>2</a:t>
                      </a:r>
                      <a:endParaRPr baseline="30000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+ X</a:t>
                      </a:r>
                      <a:r>
                        <a:rPr baseline="30000" lang="en-US" sz="2000"/>
                        <a:t>2</a:t>
                      </a:r>
                      <a:r>
                        <a:rPr lang="en-US" sz="2000"/>
                        <a:t> + X</a:t>
                      </a:r>
                      <a:r>
                        <a:rPr baseline="30000" lang="en-US" sz="2000"/>
                        <a:t>3</a:t>
                      </a:r>
                      <a:endParaRPr baseline="30000" sz="2000"/>
                    </a:p>
                  </a:txBody>
                  <a:tcPr marT="91425" marB="91425" marR="91425" marL="91425"/>
                </a:tc>
              </a:tr>
              <a:tr h="59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+ Sin(X)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+ Sin(X) + Log(X)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X+X</a:t>
                      </a:r>
                      <a:r>
                        <a:rPr baseline="30000" lang="en-US" sz="2000"/>
                        <a:t>2</a:t>
                      </a:r>
                      <a:r>
                        <a:rPr lang="en-US" sz="2000"/>
                        <a:t> + X</a:t>
                      </a:r>
                      <a:r>
                        <a:rPr baseline="30000" lang="en-US" sz="2000"/>
                        <a:t>3</a:t>
                      </a:r>
                      <a:r>
                        <a:rPr lang="en-US" sz="2000"/>
                        <a:t> + Sin(X)+Log(X)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/>
                        <a:t>X+ X</a:t>
                      </a:r>
                      <a:r>
                        <a:rPr baseline="30000" lang="en-US" sz="2000"/>
                        <a:t>2</a:t>
                      </a:r>
                      <a:r>
                        <a:rPr lang="en-US" sz="2000"/>
                        <a:t> + Sin(X)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+ X</a:t>
                      </a:r>
                      <a:r>
                        <a:rPr baseline="30000" lang="en-US" sz="2000"/>
                        <a:t>2</a:t>
                      </a:r>
                      <a:r>
                        <a:rPr lang="en-US" sz="2000"/>
                        <a:t> + X</a:t>
                      </a:r>
                      <a:r>
                        <a:rPr baseline="30000" lang="en-US" sz="2000"/>
                        <a:t>3 </a:t>
                      </a:r>
                      <a:r>
                        <a:rPr lang="en-US" sz="2000"/>
                        <a:t> + Sin(X)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X + X</a:t>
                      </a:r>
                      <a:r>
                        <a:rPr baseline="30000" lang="en-US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+ X</a:t>
                      </a:r>
                      <a:r>
                        <a:rPr baseline="30000" lang="en-US" sz="20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+ Sin(X) + X</a:t>
                      </a:r>
                      <a:r>
                        <a:rPr baseline="30000" lang="en-US" sz="2000">
                          <a:solidFill>
                            <a:schemeClr val="dk1"/>
                          </a:solidFill>
                        </a:rPr>
                        <a:t>1/2</a:t>
                      </a:r>
                      <a:endParaRPr baseline="30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+ X</a:t>
                      </a:r>
                      <a:r>
                        <a:rPr baseline="30000" lang="en-US" sz="2000"/>
                        <a:t>2</a:t>
                      </a:r>
                      <a:r>
                        <a:rPr lang="en-US" sz="2000"/>
                        <a:t> + Log(X</a:t>
                      </a:r>
                      <a:r>
                        <a:rPr baseline="30000" lang="en-US" sz="2000"/>
                        <a:t>2</a:t>
                      </a:r>
                      <a:r>
                        <a:rPr lang="en-US" sz="2000"/>
                        <a:t>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 + X</a:t>
                      </a:r>
                      <a:r>
                        <a:rPr baseline="30000" lang="en-US" sz="2000"/>
                        <a:t>2</a:t>
                      </a:r>
                      <a:r>
                        <a:rPr lang="en-US" sz="2000"/>
                        <a:t> + X</a:t>
                      </a:r>
                      <a:r>
                        <a:rPr baseline="30000" lang="en-US" sz="2000"/>
                        <a:t>3</a:t>
                      </a:r>
                      <a:r>
                        <a:rPr lang="en-US" sz="2000"/>
                        <a:t> + X</a:t>
                      </a:r>
                      <a:r>
                        <a:rPr baseline="30000" lang="en-US" sz="2000"/>
                        <a:t>1/2</a:t>
                      </a:r>
                      <a:endParaRPr baseline="30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X+ X</a:t>
                      </a:r>
                      <a:r>
                        <a:rPr baseline="30000" lang="en-US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+ X</a:t>
                      </a:r>
                      <a:r>
                        <a:rPr baseline="30000" lang="en-US" sz="2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+ X</a:t>
                      </a:r>
                      <a:r>
                        <a:rPr baseline="30000" lang="en-US" sz="2000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329775" y="139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{86931842-3617-40F2-AF2F-305DCFDBE1B7}</a:tableStyleId>
              </a:tblPr>
              <a:tblGrid>
                <a:gridCol w="3749425"/>
                <a:gridCol w="1802525"/>
                <a:gridCol w="1482850"/>
                <a:gridCol w="1453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Feature Set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Feature Count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Train Error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Test Error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Original</a:t>
                      </a:r>
                      <a:r>
                        <a:rPr lang="en-US" sz="1800"/>
                        <a:t> Features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8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107.2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132.5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Higher</a:t>
                      </a:r>
                      <a:r>
                        <a:rPr b="1" lang="en-US" sz="1800"/>
                        <a:t>-order </a:t>
                      </a:r>
                      <a:r>
                        <a:rPr b="1" lang="en-US" sz="1800"/>
                        <a:t>features (X, X</a:t>
                      </a:r>
                      <a:r>
                        <a:rPr b="1" baseline="30000" lang="en-US" sz="1800"/>
                        <a:t>2</a:t>
                      </a:r>
                      <a:r>
                        <a:rPr b="1" lang="en-US" sz="1800"/>
                        <a:t>, X</a:t>
                      </a:r>
                      <a:r>
                        <a:rPr b="1" baseline="30000" lang="en-US" sz="1800"/>
                        <a:t>3</a:t>
                      </a:r>
                      <a:r>
                        <a:rPr b="1" lang="en-US" sz="1800"/>
                        <a:t>)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42.7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67.8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Higher-order features (upto X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34.5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130.5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Higher-order features (upto X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31.8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519</a:t>
                      </a:r>
                      <a:r>
                        <a:rPr lang="en-US" sz="1800"/>
                        <a:t>.5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igher-order features (sin, log, X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r>
                        <a:rPr lang="en-US" sz="1800"/>
                        <a:t>.7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r>
                        <a:rPr lang="en-US" sz="1800"/>
                        <a:t>.6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Performed on all feature sets (previous slide)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Error is reported on average of features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646050" y="762000"/>
            <a:ext cx="82695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329775" y="29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{86931842-3617-40F2-AF2F-305DCFDBE1B7}</a:tableStyleId>
              </a:tblPr>
              <a:tblGrid>
                <a:gridCol w="3666600"/>
                <a:gridCol w="1752825"/>
                <a:gridCol w="1416575"/>
                <a:gridCol w="1652600"/>
              </a:tblGrid>
              <a:tr h="10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Feature Set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Feature Count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Train Error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(Avg of feature sets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Test Error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Avg of feature sets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10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Reduced Features (Correlation)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⅝ of total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172.45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Reduced Features (Random)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upto ⅝ of total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173.8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Error is reported on reduced features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646050" y="762000"/>
            <a:ext cx="82695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0" y="2038350"/>
            <a:ext cx="8595876" cy="45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ConferencingWorkshop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0504D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