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A20F71-1E91-4363-A9D3-5679720AD793}">
  <a:tblStyle styleId="{02A20F71-1E91-4363-A9D3-5679720AD79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a4421255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a442125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9a44212550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4706d82a9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4706d82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54706d82a9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4706d82a9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4706d82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54706d82a9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8248f4c5d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8248f4c5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68248f4c5d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8248f4c5d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8248f4c5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68248f4c5d_0_1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ec9549ce8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ec9549c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fec9549ce8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8248f4c5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8248f4c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68248f4c5d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8248f4c5d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8248f4c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68248f4c5d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8248f4c5d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8248f4c5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68248f4c5d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ea23c14d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ea23c1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9ea23c14d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685800" y="4038600"/>
            <a:ext cx="7772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 NAME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371600" y="4408488"/>
            <a:ext cx="6400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b="0" i="1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26892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685800" y="990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 rot="5400000">
            <a:off x="2667000" y="-1524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 rot="5400000">
            <a:off x="5204618" y="2643982"/>
            <a:ext cx="521176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 rot="5400000">
            <a:off x="1013618" y="357981"/>
            <a:ext cx="5211763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21525" y="1460400"/>
            <a:ext cx="8394000" cy="5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685800" y="990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685800" y="1828800"/>
            <a:ext cx="3886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800600" y="1828800"/>
            <a:ext cx="38862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85800" y="990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85800" y="990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84212" y="1828799"/>
            <a:ext cx="3887788" cy="762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84212" y="2590799"/>
            <a:ext cx="3887788" cy="353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4797425" y="1828798"/>
            <a:ext cx="3889375" cy="762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4797425" y="2590799"/>
            <a:ext cx="3889375" cy="353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83820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575050" y="838200"/>
            <a:ext cx="5111750" cy="528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2000251"/>
            <a:ext cx="3008313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792288" y="5026025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0"/>
          <p:cNvSpPr/>
          <p:nvPr>
            <p:ph idx="2" type="pic"/>
          </p:nvPr>
        </p:nvSpPr>
        <p:spPr>
          <a:xfrm>
            <a:off x="914400" y="838200"/>
            <a:ext cx="7242176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792288" y="5592763"/>
            <a:ext cx="5486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990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8288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85800" y="33528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Presentation by</a:t>
            </a:r>
            <a:endParaRPr sz="2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Muhammad Raees (mr2714@rit.edu)</a:t>
            </a:r>
            <a:endParaRPr sz="2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Asya Vitko (av8258@rit.edu)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5800" y="9366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185"/>
              <a:t>Project 4</a:t>
            </a:r>
            <a:endParaRPr b="1" sz="4185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185"/>
              <a:t>PCA and Classification</a:t>
            </a:r>
            <a:endParaRPr b="1" sz="4185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85"/>
              <a:buFont typeface="Arial"/>
              <a:buNone/>
            </a:pPr>
            <a:r>
              <a:t/>
            </a:r>
            <a:endParaRPr b="1" sz="418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Face Identification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21525" y="1384200"/>
            <a:ext cx="8394000" cy="50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face identification, using linear and KNN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Train PCA on N=280 images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Transform test data to PCA space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Test on N=120 and reduced N=70 test set face images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The linear method provides confidence scores for 35 classes of faces.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We used a max threshold distance between the neighbors to identify/differentiate face classes.</a:t>
            </a:r>
            <a:endParaRPr/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344413" y="495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{02A20F71-1E91-4363-A9D3-5679720AD793}</a:tableStyleId>
              </a:tblPr>
              <a:tblGrid>
                <a:gridCol w="619575"/>
                <a:gridCol w="1937225"/>
                <a:gridCol w="1952875"/>
                <a:gridCol w="1935125"/>
                <a:gridCol w="2153025"/>
              </a:tblGrid>
              <a:tr h="626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Sr.</a:t>
                      </a:r>
                      <a:endParaRPr b="1"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  <a:endParaRPr b="1"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Recognition Accuracy</a:t>
                      </a:r>
                      <a:endParaRPr b="1"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 Accuracy</a:t>
                      </a:r>
                      <a:endParaRPr b="1"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Classification Accuracy – Reduced</a:t>
                      </a:r>
                      <a:endParaRPr b="1"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4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Classification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60%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53%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91%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4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K-NN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89%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56%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96%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521525" y="1460400"/>
            <a:ext cx="8394000" cy="50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leading eigenfaces contain informative face features - hairs, eyes, nose, chin, etc.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Leading 47 eigenfaces represent around 80% of total variance, around 110 represent 90% or so.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Optimal reconstruction error range can be chosen by examining variance and images visually.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Face identification task is low on accuracy, other methods, feature expansion or basis expansion could be experimented.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04800" y="320040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Questions?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21525" y="1460400"/>
            <a:ext cx="8394000" cy="50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implemented dimensionality reduction upto 300 eigenfaces with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Eigenvalue Decomposition PCA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Singular Value Decomposition (SVD)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Image Reconstruction at different eigenfaces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25 to 300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Face Recognition and Identification</a:t>
            </a:r>
            <a:r>
              <a:rPr lang="en-US"/>
              <a:t>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Linear Classification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K-Nearest </a:t>
            </a:r>
            <a:r>
              <a:rPr lang="en-US"/>
              <a:t>Neighbors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- Leading Eigenfaces as an Image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75" y="2876875"/>
            <a:ext cx="8839200" cy="26001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551475" y="2102275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5 PCs, N=400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- Importance of Eigenfaces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75" y="3113550"/>
            <a:ext cx="8839199" cy="213814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551475" y="2102275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Not leading PCs, N=400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PCA/SVD - Importance of Eigenfaces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804225"/>
            <a:ext cx="8839198" cy="37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551475" y="2102275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Cumulative Variance - Contribution</a:t>
            </a:r>
            <a:r>
              <a:rPr lang="en-US"/>
              <a:t>, N=400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Reconstruction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6875"/>
            <a:ext cx="9143998" cy="484309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551475" y="1187875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Cumulative Variance - Contribution, N=400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Reconstruction Error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804225"/>
            <a:ext cx="8839198" cy="37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type="title"/>
          </p:nvPr>
        </p:nvSpPr>
        <p:spPr>
          <a:xfrm>
            <a:off x="551475" y="2102275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Observation</a:t>
            </a:r>
            <a:r>
              <a:rPr lang="en-US"/>
              <a:t>, N=400</a:t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551475" y="1492675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Cumulative Variance 90-95%, N=400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Face </a:t>
            </a:r>
            <a:r>
              <a:rPr lang="en-US"/>
              <a:t>Recognition</a:t>
            </a:r>
            <a:r>
              <a:rPr lang="en-US"/>
              <a:t> and Identification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521525" y="1384200"/>
            <a:ext cx="8394000" cy="50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dataset is divided into training and testing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Training - 35 subjects and 8 images per subject.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Testing - 2 images for each of the 35 subjects.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Testing - 10</a:t>
            </a:r>
            <a:r>
              <a:rPr lang="en-US"/>
              <a:t> images for each of the 5 subjects.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Testing</a:t>
            </a:r>
            <a:r>
              <a:rPr lang="en-US"/>
              <a:t> - 15 non-face images for recognition task.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face classification, we </a:t>
            </a:r>
            <a:r>
              <a:rPr lang="en-US"/>
              <a:t>as well</a:t>
            </a:r>
            <a:r>
              <a:rPr lang="en-US"/>
              <a:t> do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Train PCA on N=280 images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Test on 70 (35x2) </a:t>
            </a:r>
            <a:r>
              <a:rPr lang="en-US"/>
              <a:t>representative</a:t>
            </a:r>
            <a:r>
              <a:rPr lang="en-US"/>
              <a:t> images.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Report the accuracy.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85800" y="762000"/>
            <a:ext cx="8229600" cy="69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Face Recognition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21525" y="1460400"/>
            <a:ext cx="8394000" cy="508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 face recognition, using linear and KNN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Train PCA on N=280 images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Transform test data to PCA space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Test on 120 test set face images, and 15 "non-face" images. N=135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Report the accuracy.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linear method gives a positive confidence score if it recognizes an image as a face.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used a max threshold distance between the neighbors to recognize face and non-face images.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ConferencingWorkshop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C0504D"/>
      </a:accent1>
      <a:accent2>
        <a:srgbClr val="D9969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