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2"/>
  </p:notesMasterIdLst>
  <p:sldIdLst>
    <p:sldId id="569" r:id="rId2"/>
    <p:sldId id="604" r:id="rId3"/>
    <p:sldId id="571" r:id="rId4"/>
    <p:sldId id="572" r:id="rId5"/>
    <p:sldId id="580" r:id="rId6"/>
    <p:sldId id="581" r:id="rId7"/>
    <p:sldId id="583" r:id="rId8"/>
    <p:sldId id="582" r:id="rId9"/>
    <p:sldId id="584" r:id="rId10"/>
    <p:sldId id="585" r:id="rId11"/>
    <p:sldId id="605" r:id="rId12"/>
    <p:sldId id="606" r:id="rId13"/>
    <p:sldId id="587" r:id="rId14"/>
    <p:sldId id="588" r:id="rId15"/>
    <p:sldId id="589" r:id="rId16"/>
    <p:sldId id="592" r:id="rId17"/>
    <p:sldId id="593" r:id="rId18"/>
    <p:sldId id="594" r:id="rId19"/>
    <p:sldId id="607" r:id="rId20"/>
    <p:sldId id="596" r:id="rId21"/>
    <p:sldId id="598" r:id="rId22"/>
    <p:sldId id="599" r:id="rId23"/>
    <p:sldId id="609" r:id="rId24"/>
    <p:sldId id="608" r:id="rId25"/>
    <p:sldId id="600" r:id="rId26"/>
    <p:sldId id="601" r:id="rId27"/>
    <p:sldId id="577" r:id="rId28"/>
    <p:sldId id="602" r:id="rId29"/>
    <p:sldId id="603" r:id="rId30"/>
    <p:sldId id="5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10"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3D8AAA-A5F4-4910-ADAD-C47283FFA9F9}"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US"/>
        </a:p>
      </dgm:t>
    </dgm:pt>
    <dgm:pt modelId="{92188940-08E0-4DBE-805F-1C71E0BD7509}">
      <dgm:prSet phldrT="[Text]"/>
      <dgm:spPr/>
      <dgm:t>
        <a:bodyPr/>
        <a:lstStyle/>
        <a:p>
          <a:r>
            <a:rPr lang="en-US" dirty="0"/>
            <a:t>Original data from the disk</a:t>
          </a:r>
        </a:p>
      </dgm:t>
    </dgm:pt>
    <dgm:pt modelId="{D2D7D3EE-9C76-4FCD-8145-11F7E673FF61}" type="parTrans" cxnId="{30F731C2-5722-4A31-8BEE-9052711D4867}">
      <dgm:prSet/>
      <dgm:spPr/>
      <dgm:t>
        <a:bodyPr/>
        <a:lstStyle/>
        <a:p>
          <a:endParaRPr lang="en-US"/>
        </a:p>
      </dgm:t>
    </dgm:pt>
    <dgm:pt modelId="{1D79B027-AF82-4446-914F-75848A8D5F9C}" type="sibTrans" cxnId="{30F731C2-5722-4A31-8BEE-9052711D4867}">
      <dgm:prSet/>
      <dgm:spPr/>
      <dgm:t>
        <a:bodyPr/>
        <a:lstStyle/>
        <a:p>
          <a:endParaRPr lang="en-US"/>
        </a:p>
      </dgm:t>
    </dgm:pt>
    <dgm:pt modelId="{B320A178-7073-47EB-84FA-963C8C8844E3}">
      <dgm:prSet phldrT="[Text]"/>
      <dgm:spPr/>
      <dgm:t>
        <a:bodyPr/>
        <a:lstStyle/>
        <a:p>
          <a:r>
            <a:rPr lang="en-US" dirty="0"/>
            <a:t>Refactor data to generate hierarchical representation</a:t>
          </a:r>
        </a:p>
      </dgm:t>
    </dgm:pt>
    <dgm:pt modelId="{29E3A1A4-9FA7-4992-BC7F-8600679B6B18}" type="parTrans" cxnId="{CD9DB278-16EE-42FA-AC63-B14076CF7053}">
      <dgm:prSet/>
      <dgm:spPr/>
      <dgm:t>
        <a:bodyPr/>
        <a:lstStyle/>
        <a:p>
          <a:endParaRPr lang="en-US"/>
        </a:p>
      </dgm:t>
    </dgm:pt>
    <dgm:pt modelId="{EA3D7F58-27D8-4DDB-B62E-D14991DC474E}" type="sibTrans" cxnId="{CD9DB278-16EE-42FA-AC63-B14076CF7053}">
      <dgm:prSet/>
      <dgm:spPr/>
      <dgm:t>
        <a:bodyPr/>
        <a:lstStyle/>
        <a:p>
          <a:endParaRPr lang="en-US"/>
        </a:p>
      </dgm:t>
    </dgm:pt>
    <dgm:pt modelId="{43AC294C-2497-4E76-B08D-D5CFEA2D2869}">
      <dgm:prSet phldrT="[Text]"/>
      <dgm:spPr/>
      <dgm:t>
        <a:bodyPr/>
        <a:lstStyle/>
        <a:p>
          <a:r>
            <a:rPr lang="en-US" dirty="0"/>
            <a:t>Erasure coding at each level</a:t>
          </a:r>
        </a:p>
      </dgm:t>
    </dgm:pt>
    <dgm:pt modelId="{FE7A35F5-B259-4C05-B9AE-2442F93D5392}" type="parTrans" cxnId="{FA711066-8B67-4C69-B15D-23C295912465}">
      <dgm:prSet/>
      <dgm:spPr/>
      <dgm:t>
        <a:bodyPr/>
        <a:lstStyle/>
        <a:p>
          <a:endParaRPr lang="en-US"/>
        </a:p>
      </dgm:t>
    </dgm:pt>
    <dgm:pt modelId="{B5EDD829-DEFD-430C-A00F-8CDE25434417}" type="sibTrans" cxnId="{FA711066-8B67-4C69-B15D-23C295912465}">
      <dgm:prSet/>
      <dgm:spPr/>
      <dgm:t>
        <a:bodyPr/>
        <a:lstStyle/>
        <a:p>
          <a:endParaRPr lang="en-US"/>
        </a:p>
      </dgm:t>
    </dgm:pt>
    <dgm:pt modelId="{07996D27-12CE-448F-96A3-19DA93364E59}">
      <dgm:prSet phldrT="[Text]"/>
      <dgm:spPr/>
      <dgm:t>
        <a:bodyPr/>
        <a:lstStyle/>
        <a:p>
          <a:r>
            <a:rPr lang="en-US" dirty="0"/>
            <a:t>Data Distribution </a:t>
          </a:r>
        </a:p>
      </dgm:t>
    </dgm:pt>
    <dgm:pt modelId="{446D57C3-73AA-414F-8B13-ECCC1BAADE64}" type="parTrans" cxnId="{45926BFD-F6E5-4B12-B7D4-1581ECF1B5DE}">
      <dgm:prSet/>
      <dgm:spPr/>
      <dgm:t>
        <a:bodyPr/>
        <a:lstStyle/>
        <a:p>
          <a:endParaRPr lang="en-US"/>
        </a:p>
      </dgm:t>
    </dgm:pt>
    <dgm:pt modelId="{CC1E1CA5-D577-4A14-B23A-0E549767ED7A}" type="sibTrans" cxnId="{45926BFD-F6E5-4B12-B7D4-1581ECF1B5DE}">
      <dgm:prSet/>
      <dgm:spPr/>
      <dgm:t>
        <a:bodyPr/>
        <a:lstStyle/>
        <a:p>
          <a:endParaRPr lang="en-US"/>
        </a:p>
      </dgm:t>
    </dgm:pt>
    <dgm:pt modelId="{E2E1AC5A-C11E-4F90-9171-F4DED44F46C4}" type="pres">
      <dgm:prSet presAssocID="{5B3D8AAA-A5F4-4910-ADAD-C47283FFA9F9}" presName="Name0" presStyleCnt="0">
        <dgm:presLayoutVars>
          <dgm:dir/>
          <dgm:resizeHandles val="exact"/>
        </dgm:presLayoutVars>
      </dgm:prSet>
      <dgm:spPr/>
    </dgm:pt>
    <dgm:pt modelId="{D72F106A-B607-418E-8893-AC16EA5FF034}" type="pres">
      <dgm:prSet presAssocID="{92188940-08E0-4DBE-805F-1C71E0BD7509}" presName="node" presStyleLbl="node1" presStyleIdx="0" presStyleCnt="4">
        <dgm:presLayoutVars>
          <dgm:bulletEnabled val="1"/>
        </dgm:presLayoutVars>
      </dgm:prSet>
      <dgm:spPr/>
    </dgm:pt>
    <dgm:pt modelId="{F78B3253-09AA-4409-A569-3D976FD4BD7F}" type="pres">
      <dgm:prSet presAssocID="{1D79B027-AF82-4446-914F-75848A8D5F9C}" presName="sibTrans" presStyleLbl="sibTrans1D1" presStyleIdx="0" presStyleCnt="3"/>
      <dgm:spPr/>
    </dgm:pt>
    <dgm:pt modelId="{3AC516F3-4365-4803-A9C3-D657781001A9}" type="pres">
      <dgm:prSet presAssocID="{1D79B027-AF82-4446-914F-75848A8D5F9C}" presName="connectorText" presStyleLbl="sibTrans1D1" presStyleIdx="0" presStyleCnt="3"/>
      <dgm:spPr/>
    </dgm:pt>
    <dgm:pt modelId="{C58980CA-78D9-46FE-B785-DBE66CD5A144}" type="pres">
      <dgm:prSet presAssocID="{B320A178-7073-47EB-84FA-963C8C8844E3}" presName="node" presStyleLbl="node1" presStyleIdx="1" presStyleCnt="4">
        <dgm:presLayoutVars>
          <dgm:bulletEnabled val="1"/>
        </dgm:presLayoutVars>
      </dgm:prSet>
      <dgm:spPr/>
    </dgm:pt>
    <dgm:pt modelId="{1B6BDCDF-619D-41DD-A535-C9DA722A6572}" type="pres">
      <dgm:prSet presAssocID="{EA3D7F58-27D8-4DDB-B62E-D14991DC474E}" presName="sibTrans" presStyleLbl="sibTrans1D1" presStyleIdx="1" presStyleCnt="3"/>
      <dgm:spPr/>
    </dgm:pt>
    <dgm:pt modelId="{CBD9BC42-8080-418B-9335-A45B88E73876}" type="pres">
      <dgm:prSet presAssocID="{EA3D7F58-27D8-4DDB-B62E-D14991DC474E}" presName="connectorText" presStyleLbl="sibTrans1D1" presStyleIdx="1" presStyleCnt="3"/>
      <dgm:spPr/>
    </dgm:pt>
    <dgm:pt modelId="{40E7DA14-05D3-4EAF-AF1F-A01D987E0D9E}" type="pres">
      <dgm:prSet presAssocID="{43AC294C-2497-4E76-B08D-D5CFEA2D2869}" presName="node" presStyleLbl="node1" presStyleIdx="2" presStyleCnt="4">
        <dgm:presLayoutVars>
          <dgm:bulletEnabled val="1"/>
        </dgm:presLayoutVars>
      </dgm:prSet>
      <dgm:spPr/>
    </dgm:pt>
    <dgm:pt modelId="{96EB8CBE-D4ED-427C-974C-7D212CB76035}" type="pres">
      <dgm:prSet presAssocID="{B5EDD829-DEFD-430C-A00F-8CDE25434417}" presName="sibTrans" presStyleLbl="sibTrans1D1" presStyleIdx="2" presStyleCnt="3"/>
      <dgm:spPr/>
    </dgm:pt>
    <dgm:pt modelId="{CDBB7A9B-0DDC-493C-A67A-6C71949C9B76}" type="pres">
      <dgm:prSet presAssocID="{B5EDD829-DEFD-430C-A00F-8CDE25434417}" presName="connectorText" presStyleLbl="sibTrans1D1" presStyleIdx="2" presStyleCnt="3"/>
      <dgm:spPr/>
    </dgm:pt>
    <dgm:pt modelId="{FA461DCC-E47C-4F5E-8B08-8B3D1A2C4A4A}" type="pres">
      <dgm:prSet presAssocID="{07996D27-12CE-448F-96A3-19DA93364E59}" presName="node" presStyleLbl="node1" presStyleIdx="3" presStyleCnt="4">
        <dgm:presLayoutVars>
          <dgm:bulletEnabled val="1"/>
        </dgm:presLayoutVars>
      </dgm:prSet>
      <dgm:spPr/>
    </dgm:pt>
  </dgm:ptLst>
  <dgm:cxnLst>
    <dgm:cxn modelId="{524B6131-704F-4F72-B764-F0C719A74AD3}" type="presOf" srcId="{B320A178-7073-47EB-84FA-963C8C8844E3}" destId="{C58980CA-78D9-46FE-B785-DBE66CD5A144}" srcOrd="0" destOrd="0" presId="urn:microsoft.com/office/officeart/2005/8/layout/bProcess3"/>
    <dgm:cxn modelId="{FA711066-8B67-4C69-B15D-23C295912465}" srcId="{5B3D8AAA-A5F4-4910-ADAD-C47283FFA9F9}" destId="{43AC294C-2497-4E76-B08D-D5CFEA2D2869}" srcOrd="2" destOrd="0" parTransId="{FE7A35F5-B259-4C05-B9AE-2442F93D5392}" sibTransId="{B5EDD829-DEFD-430C-A00F-8CDE25434417}"/>
    <dgm:cxn modelId="{FC757748-04B1-4C51-BD91-591B6A1DAB85}" type="presOf" srcId="{07996D27-12CE-448F-96A3-19DA93364E59}" destId="{FA461DCC-E47C-4F5E-8B08-8B3D1A2C4A4A}" srcOrd="0" destOrd="0" presId="urn:microsoft.com/office/officeart/2005/8/layout/bProcess3"/>
    <dgm:cxn modelId="{A5D8FE4F-256A-4E6D-8481-7E08F6136B7B}" type="presOf" srcId="{92188940-08E0-4DBE-805F-1C71E0BD7509}" destId="{D72F106A-B607-418E-8893-AC16EA5FF034}" srcOrd="0" destOrd="0" presId="urn:microsoft.com/office/officeart/2005/8/layout/bProcess3"/>
    <dgm:cxn modelId="{2593DC77-B788-4CFB-84BA-C6FE04A2B12A}" type="presOf" srcId="{1D79B027-AF82-4446-914F-75848A8D5F9C}" destId="{3AC516F3-4365-4803-A9C3-D657781001A9}" srcOrd="1" destOrd="0" presId="urn:microsoft.com/office/officeart/2005/8/layout/bProcess3"/>
    <dgm:cxn modelId="{CD9DB278-16EE-42FA-AC63-B14076CF7053}" srcId="{5B3D8AAA-A5F4-4910-ADAD-C47283FFA9F9}" destId="{B320A178-7073-47EB-84FA-963C8C8844E3}" srcOrd="1" destOrd="0" parTransId="{29E3A1A4-9FA7-4992-BC7F-8600679B6B18}" sibTransId="{EA3D7F58-27D8-4DDB-B62E-D14991DC474E}"/>
    <dgm:cxn modelId="{30F731C2-5722-4A31-8BEE-9052711D4867}" srcId="{5B3D8AAA-A5F4-4910-ADAD-C47283FFA9F9}" destId="{92188940-08E0-4DBE-805F-1C71E0BD7509}" srcOrd="0" destOrd="0" parTransId="{D2D7D3EE-9C76-4FCD-8145-11F7E673FF61}" sibTransId="{1D79B027-AF82-4446-914F-75848A8D5F9C}"/>
    <dgm:cxn modelId="{A06733CF-589D-41D3-B803-84ABC30E4D9B}" type="presOf" srcId="{B5EDD829-DEFD-430C-A00F-8CDE25434417}" destId="{CDBB7A9B-0DDC-493C-A67A-6C71949C9B76}" srcOrd="1" destOrd="0" presId="urn:microsoft.com/office/officeart/2005/8/layout/bProcess3"/>
    <dgm:cxn modelId="{3DDE65D6-C0E8-4B5F-ADB5-346E7ADA426E}" type="presOf" srcId="{B5EDD829-DEFD-430C-A00F-8CDE25434417}" destId="{96EB8CBE-D4ED-427C-974C-7D212CB76035}" srcOrd="0" destOrd="0" presId="urn:microsoft.com/office/officeart/2005/8/layout/bProcess3"/>
    <dgm:cxn modelId="{43CF05E1-5D8F-4389-A733-019041CB9F63}" type="presOf" srcId="{1D79B027-AF82-4446-914F-75848A8D5F9C}" destId="{F78B3253-09AA-4409-A569-3D976FD4BD7F}" srcOrd="0" destOrd="0" presId="urn:microsoft.com/office/officeart/2005/8/layout/bProcess3"/>
    <dgm:cxn modelId="{B7CB0EF0-038B-4195-97EB-28B163735885}" type="presOf" srcId="{EA3D7F58-27D8-4DDB-B62E-D14991DC474E}" destId="{1B6BDCDF-619D-41DD-A535-C9DA722A6572}" srcOrd="0" destOrd="0" presId="urn:microsoft.com/office/officeart/2005/8/layout/bProcess3"/>
    <dgm:cxn modelId="{BAF22CF7-7E6A-4578-97EF-506C4FA001CF}" type="presOf" srcId="{43AC294C-2497-4E76-B08D-D5CFEA2D2869}" destId="{40E7DA14-05D3-4EAF-AF1F-A01D987E0D9E}" srcOrd="0" destOrd="0" presId="urn:microsoft.com/office/officeart/2005/8/layout/bProcess3"/>
    <dgm:cxn modelId="{F5F6A0F8-FDAB-4200-8A13-99E3D512B2C3}" type="presOf" srcId="{EA3D7F58-27D8-4DDB-B62E-D14991DC474E}" destId="{CBD9BC42-8080-418B-9335-A45B88E73876}" srcOrd="1" destOrd="0" presId="urn:microsoft.com/office/officeart/2005/8/layout/bProcess3"/>
    <dgm:cxn modelId="{B02826FA-A222-4A26-B59B-92B51D3C28A2}" type="presOf" srcId="{5B3D8AAA-A5F4-4910-ADAD-C47283FFA9F9}" destId="{E2E1AC5A-C11E-4F90-9171-F4DED44F46C4}" srcOrd="0" destOrd="0" presId="urn:microsoft.com/office/officeart/2005/8/layout/bProcess3"/>
    <dgm:cxn modelId="{45926BFD-F6E5-4B12-B7D4-1581ECF1B5DE}" srcId="{5B3D8AAA-A5F4-4910-ADAD-C47283FFA9F9}" destId="{07996D27-12CE-448F-96A3-19DA93364E59}" srcOrd="3" destOrd="0" parTransId="{446D57C3-73AA-414F-8B13-ECCC1BAADE64}" sibTransId="{CC1E1CA5-D577-4A14-B23A-0E549767ED7A}"/>
    <dgm:cxn modelId="{FE4E8EFB-1A1D-4068-BE1D-2218FD63913C}" type="presParOf" srcId="{E2E1AC5A-C11E-4F90-9171-F4DED44F46C4}" destId="{D72F106A-B607-418E-8893-AC16EA5FF034}" srcOrd="0" destOrd="0" presId="urn:microsoft.com/office/officeart/2005/8/layout/bProcess3"/>
    <dgm:cxn modelId="{CD858AAF-27D3-468E-8A9B-FEA027D220C6}" type="presParOf" srcId="{E2E1AC5A-C11E-4F90-9171-F4DED44F46C4}" destId="{F78B3253-09AA-4409-A569-3D976FD4BD7F}" srcOrd="1" destOrd="0" presId="urn:microsoft.com/office/officeart/2005/8/layout/bProcess3"/>
    <dgm:cxn modelId="{6A38E4D1-7E3D-4D61-8BAD-516554309C0A}" type="presParOf" srcId="{F78B3253-09AA-4409-A569-3D976FD4BD7F}" destId="{3AC516F3-4365-4803-A9C3-D657781001A9}" srcOrd="0" destOrd="0" presId="urn:microsoft.com/office/officeart/2005/8/layout/bProcess3"/>
    <dgm:cxn modelId="{8DECA1D0-E1FC-450D-A91A-38196EE9164D}" type="presParOf" srcId="{E2E1AC5A-C11E-4F90-9171-F4DED44F46C4}" destId="{C58980CA-78D9-46FE-B785-DBE66CD5A144}" srcOrd="2" destOrd="0" presId="urn:microsoft.com/office/officeart/2005/8/layout/bProcess3"/>
    <dgm:cxn modelId="{4500D548-8F19-4934-B086-D18DB67004B1}" type="presParOf" srcId="{E2E1AC5A-C11E-4F90-9171-F4DED44F46C4}" destId="{1B6BDCDF-619D-41DD-A535-C9DA722A6572}" srcOrd="3" destOrd="0" presId="urn:microsoft.com/office/officeart/2005/8/layout/bProcess3"/>
    <dgm:cxn modelId="{CC69CC95-4E88-4BE7-AFB8-23B797DD4F2F}" type="presParOf" srcId="{1B6BDCDF-619D-41DD-A535-C9DA722A6572}" destId="{CBD9BC42-8080-418B-9335-A45B88E73876}" srcOrd="0" destOrd="0" presId="urn:microsoft.com/office/officeart/2005/8/layout/bProcess3"/>
    <dgm:cxn modelId="{CB5ED57E-829C-4478-ADDF-19D826D17E92}" type="presParOf" srcId="{E2E1AC5A-C11E-4F90-9171-F4DED44F46C4}" destId="{40E7DA14-05D3-4EAF-AF1F-A01D987E0D9E}" srcOrd="4" destOrd="0" presId="urn:microsoft.com/office/officeart/2005/8/layout/bProcess3"/>
    <dgm:cxn modelId="{363BEBBC-7473-4C2E-A786-2CF9A1E9FE5F}" type="presParOf" srcId="{E2E1AC5A-C11E-4F90-9171-F4DED44F46C4}" destId="{96EB8CBE-D4ED-427C-974C-7D212CB76035}" srcOrd="5" destOrd="0" presId="urn:microsoft.com/office/officeart/2005/8/layout/bProcess3"/>
    <dgm:cxn modelId="{BF930F62-1211-4803-957D-81530B235070}" type="presParOf" srcId="{96EB8CBE-D4ED-427C-974C-7D212CB76035}" destId="{CDBB7A9B-0DDC-493C-A67A-6C71949C9B76}" srcOrd="0" destOrd="0" presId="urn:microsoft.com/office/officeart/2005/8/layout/bProcess3"/>
    <dgm:cxn modelId="{6860A27D-0127-4A39-94EF-848C0A165DBE}" type="presParOf" srcId="{E2E1AC5A-C11E-4F90-9171-F4DED44F46C4}" destId="{FA461DCC-E47C-4F5E-8B08-8B3D1A2C4A4A}"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3D8AAA-A5F4-4910-ADAD-C47283FFA9F9}"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US"/>
        </a:p>
      </dgm:t>
    </dgm:pt>
    <dgm:pt modelId="{92188940-08E0-4DBE-805F-1C71E0BD7509}">
      <dgm:prSet phldrT="[Text]"/>
      <dgm:spPr/>
      <dgm:t>
        <a:bodyPr/>
        <a:lstStyle/>
        <a:p>
          <a:r>
            <a:rPr lang="en-US"/>
            <a:t>Data Gathering</a:t>
          </a:r>
          <a:endParaRPr lang="en-US" dirty="0"/>
        </a:p>
      </dgm:t>
    </dgm:pt>
    <dgm:pt modelId="{D2D7D3EE-9C76-4FCD-8145-11F7E673FF61}" type="parTrans" cxnId="{30F731C2-5722-4A31-8BEE-9052711D4867}">
      <dgm:prSet/>
      <dgm:spPr/>
      <dgm:t>
        <a:bodyPr/>
        <a:lstStyle/>
        <a:p>
          <a:endParaRPr lang="en-US"/>
        </a:p>
      </dgm:t>
    </dgm:pt>
    <dgm:pt modelId="{1D79B027-AF82-4446-914F-75848A8D5F9C}" type="sibTrans" cxnId="{30F731C2-5722-4A31-8BEE-9052711D4867}">
      <dgm:prSet/>
      <dgm:spPr/>
      <dgm:t>
        <a:bodyPr/>
        <a:lstStyle/>
        <a:p>
          <a:endParaRPr lang="en-US"/>
        </a:p>
      </dgm:t>
    </dgm:pt>
    <dgm:pt modelId="{AB3AC02E-DA82-4171-9ADA-088F6155EBD7}">
      <dgm:prSet phldrT="[Text]"/>
      <dgm:spPr/>
      <dgm:t>
        <a:bodyPr/>
        <a:lstStyle/>
        <a:p>
          <a:r>
            <a:rPr lang="en-US" dirty="0"/>
            <a:t>Erasure Decoding </a:t>
          </a:r>
        </a:p>
      </dgm:t>
    </dgm:pt>
    <dgm:pt modelId="{8A35CF25-D8B8-43DE-B26B-BC88F9DB91ED}" type="parTrans" cxnId="{2E64AF2E-7BED-4D11-A599-287C11C0BC07}">
      <dgm:prSet/>
      <dgm:spPr/>
      <dgm:t>
        <a:bodyPr/>
        <a:lstStyle/>
        <a:p>
          <a:endParaRPr lang="en-US"/>
        </a:p>
      </dgm:t>
    </dgm:pt>
    <dgm:pt modelId="{BF21EC81-4DE8-4E38-9779-AB596FDA7310}" type="sibTrans" cxnId="{2E64AF2E-7BED-4D11-A599-287C11C0BC07}">
      <dgm:prSet/>
      <dgm:spPr/>
      <dgm:t>
        <a:bodyPr/>
        <a:lstStyle/>
        <a:p>
          <a:endParaRPr lang="en-US"/>
        </a:p>
      </dgm:t>
    </dgm:pt>
    <dgm:pt modelId="{958CADA3-5A5B-4F4E-85EB-8D4668A31A00}">
      <dgm:prSet phldrT="[Text]"/>
      <dgm:spPr/>
      <dgm:t>
        <a:bodyPr/>
        <a:lstStyle/>
        <a:p>
          <a:r>
            <a:rPr lang="en-US" dirty="0"/>
            <a:t>Reconstruction </a:t>
          </a:r>
        </a:p>
      </dgm:t>
    </dgm:pt>
    <dgm:pt modelId="{16CEE9EA-5A17-4C3B-A84E-5F40F9D5853D}" type="parTrans" cxnId="{451115A2-A946-4DFE-80CA-D5638253EE5C}">
      <dgm:prSet/>
      <dgm:spPr/>
      <dgm:t>
        <a:bodyPr/>
        <a:lstStyle/>
        <a:p>
          <a:endParaRPr lang="en-US"/>
        </a:p>
      </dgm:t>
    </dgm:pt>
    <dgm:pt modelId="{378C46A6-CAB2-4E21-8CB8-616AFBABF190}" type="sibTrans" cxnId="{451115A2-A946-4DFE-80CA-D5638253EE5C}">
      <dgm:prSet/>
      <dgm:spPr/>
      <dgm:t>
        <a:bodyPr/>
        <a:lstStyle/>
        <a:p>
          <a:endParaRPr lang="en-US"/>
        </a:p>
      </dgm:t>
    </dgm:pt>
    <dgm:pt modelId="{606769A4-81C7-4957-8674-DF5BF8B845FF}">
      <dgm:prSet phldrT="[Text]"/>
      <dgm:spPr/>
      <dgm:t>
        <a:bodyPr/>
        <a:lstStyle/>
        <a:p>
          <a:r>
            <a:rPr lang="en-US" dirty="0"/>
            <a:t>Restored Data</a:t>
          </a:r>
        </a:p>
      </dgm:t>
    </dgm:pt>
    <dgm:pt modelId="{85250ED4-6AD2-4DC0-885E-29051B22E6C4}" type="parTrans" cxnId="{190238F0-98EA-4356-96A5-5725635161F7}">
      <dgm:prSet/>
      <dgm:spPr/>
      <dgm:t>
        <a:bodyPr/>
        <a:lstStyle/>
        <a:p>
          <a:endParaRPr lang="en-US"/>
        </a:p>
      </dgm:t>
    </dgm:pt>
    <dgm:pt modelId="{0EF7E9B8-BB7D-4A49-8385-3C6018CB3D73}" type="sibTrans" cxnId="{190238F0-98EA-4356-96A5-5725635161F7}">
      <dgm:prSet/>
      <dgm:spPr/>
      <dgm:t>
        <a:bodyPr/>
        <a:lstStyle/>
        <a:p>
          <a:endParaRPr lang="en-US"/>
        </a:p>
      </dgm:t>
    </dgm:pt>
    <dgm:pt modelId="{E2E1AC5A-C11E-4F90-9171-F4DED44F46C4}" type="pres">
      <dgm:prSet presAssocID="{5B3D8AAA-A5F4-4910-ADAD-C47283FFA9F9}" presName="Name0" presStyleCnt="0">
        <dgm:presLayoutVars>
          <dgm:dir val="rev"/>
          <dgm:resizeHandles val="exact"/>
        </dgm:presLayoutVars>
      </dgm:prSet>
      <dgm:spPr/>
    </dgm:pt>
    <dgm:pt modelId="{D72F106A-B607-418E-8893-AC16EA5FF034}" type="pres">
      <dgm:prSet presAssocID="{92188940-08E0-4DBE-805F-1C71E0BD7509}" presName="node" presStyleLbl="node1" presStyleIdx="0" presStyleCnt="4">
        <dgm:presLayoutVars>
          <dgm:bulletEnabled val="1"/>
        </dgm:presLayoutVars>
      </dgm:prSet>
      <dgm:spPr/>
    </dgm:pt>
    <dgm:pt modelId="{F78B3253-09AA-4409-A569-3D976FD4BD7F}" type="pres">
      <dgm:prSet presAssocID="{1D79B027-AF82-4446-914F-75848A8D5F9C}" presName="sibTrans" presStyleLbl="sibTrans1D1" presStyleIdx="0" presStyleCnt="3"/>
      <dgm:spPr/>
    </dgm:pt>
    <dgm:pt modelId="{3AC516F3-4365-4803-A9C3-D657781001A9}" type="pres">
      <dgm:prSet presAssocID="{1D79B027-AF82-4446-914F-75848A8D5F9C}" presName="connectorText" presStyleLbl="sibTrans1D1" presStyleIdx="0" presStyleCnt="3"/>
      <dgm:spPr/>
    </dgm:pt>
    <dgm:pt modelId="{48D07385-D2F1-4CC0-BD75-26631AD02A8B}" type="pres">
      <dgm:prSet presAssocID="{AB3AC02E-DA82-4171-9ADA-088F6155EBD7}" presName="node" presStyleLbl="node1" presStyleIdx="1" presStyleCnt="4">
        <dgm:presLayoutVars>
          <dgm:bulletEnabled val="1"/>
        </dgm:presLayoutVars>
      </dgm:prSet>
      <dgm:spPr/>
    </dgm:pt>
    <dgm:pt modelId="{DEE7EA10-15D0-476C-A854-A0F75B76A647}" type="pres">
      <dgm:prSet presAssocID="{BF21EC81-4DE8-4E38-9779-AB596FDA7310}" presName="sibTrans" presStyleLbl="sibTrans1D1" presStyleIdx="1" presStyleCnt="3"/>
      <dgm:spPr/>
    </dgm:pt>
    <dgm:pt modelId="{443B4E41-862A-4312-B2B4-C275B38C4653}" type="pres">
      <dgm:prSet presAssocID="{BF21EC81-4DE8-4E38-9779-AB596FDA7310}" presName="connectorText" presStyleLbl="sibTrans1D1" presStyleIdx="1" presStyleCnt="3"/>
      <dgm:spPr/>
    </dgm:pt>
    <dgm:pt modelId="{AB437B4B-19AD-4647-9638-31A9B48DA327}" type="pres">
      <dgm:prSet presAssocID="{958CADA3-5A5B-4F4E-85EB-8D4668A31A00}" presName="node" presStyleLbl="node1" presStyleIdx="2" presStyleCnt="4">
        <dgm:presLayoutVars>
          <dgm:bulletEnabled val="1"/>
        </dgm:presLayoutVars>
      </dgm:prSet>
      <dgm:spPr/>
    </dgm:pt>
    <dgm:pt modelId="{0CCE922A-0510-4070-B4AA-63CC536D489F}" type="pres">
      <dgm:prSet presAssocID="{378C46A6-CAB2-4E21-8CB8-616AFBABF190}" presName="sibTrans" presStyleLbl="sibTrans1D1" presStyleIdx="2" presStyleCnt="3"/>
      <dgm:spPr/>
    </dgm:pt>
    <dgm:pt modelId="{D09FF318-E90D-4910-8594-918C400940C1}" type="pres">
      <dgm:prSet presAssocID="{378C46A6-CAB2-4E21-8CB8-616AFBABF190}" presName="connectorText" presStyleLbl="sibTrans1D1" presStyleIdx="2" presStyleCnt="3"/>
      <dgm:spPr/>
    </dgm:pt>
    <dgm:pt modelId="{5F722302-E3E6-4BC9-AC0F-D16A0F64B8D8}" type="pres">
      <dgm:prSet presAssocID="{606769A4-81C7-4957-8674-DF5BF8B845FF}" presName="node" presStyleLbl="node1" presStyleIdx="3" presStyleCnt="4">
        <dgm:presLayoutVars>
          <dgm:bulletEnabled val="1"/>
        </dgm:presLayoutVars>
      </dgm:prSet>
      <dgm:spPr/>
    </dgm:pt>
  </dgm:ptLst>
  <dgm:cxnLst>
    <dgm:cxn modelId="{AF7B9903-133A-4901-BE67-39BA38EB9899}" type="presOf" srcId="{BF21EC81-4DE8-4E38-9779-AB596FDA7310}" destId="{443B4E41-862A-4312-B2B4-C275B38C4653}" srcOrd="1" destOrd="0" presId="urn:microsoft.com/office/officeart/2005/8/layout/bProcess3"/>
    <dgm:cxn modelId="{3E814E0A-FC59-4621-BEA5-EE7AD3DBA62F}" type="presOf" srcId="{958CADA3-5A5B-4F4E-85EB-8D4668A31A00}" destId="{AB437B4B-19AD-4647-9638-31A9B48DA327}" srcOrd="0" destOrd="0" presId="urn:microsoft.com/office/officeart/2005/8/layout/bProcess3"/>
    <dgm:cxn modelId="{2E64AF2E-7BED-4D11-A599-287C11C0BC07}" srcId="{5B3D8AAA-A5F4-4910-ADAD-C47283FFA9F9}" destId="{AB3AC02E-DA82-4171-9ADA-088F6155EBD7}" srcOrd="1" destOrd="0" parTransId="{8A35CF25-D8B8-43DE-B26B-BC88F9DB91ED}" sibTransId="{BF21EC81-4DE8-4E38-9779-AB596FDA7310}"/>
    <dgm:cxn modelId="{FB4BBF42-F60C-40AC-8B7D-12527104BF9E}" type="presOf" srcId="{AB3AC02E-DA82-4171-9ADA-088F6155EBD7}" destId="{48D07385-D2F1-4CC0-BD75-26631AD02A8B}" srcOrd="0" destOrd="0" presId="urn:microsoft.com/office/officeart/2005/8/layout/bProcess3"/>
    <dgm:cxn modelId="{20C9744E-7D8A-415E-9624-65CDD803A774}" type="presOf" srcId="{BF21EC81-4DE8-4E38-9779-AB596FDA7310}" destId="{DEE7EA10-15D0-476C-A854-A0F75B76A647}" srcOrd="0" destOrd="0" presId="urn:microsoft.com/office/officeart/2005/8/layout/bProcess3"/>
    <dgm:cxn modelId="{A5D8FE4F-256A-4E6D-8481-7E08F6136B7B}" type="presOf" srcId="{92188940-08E0-4DBE-805F-1C71E0BD7509}" destId="{D72F106A-B607-418E-8893-AC16EA5FF034}" srcOrd="0" destOrd="0" presId="urn:microsoft.com/office/officeart/2005/8/layout/bProcess3"/>
    <dgm:cxn modelId="{2593DC77-B788-4CFB-84BA-C6FE04A2B12A}" type="presOf" srcId="{1D79B027-AF82-4446-914F-75848A8D5F9C}" destId="{3AC516F3-4365-4803-A9C3-D657781001A9}" srcOrd="1" destOrd="0" presId="urn:microsoft.com/office/officeart/2005/8/layout/bProcess3"/>
    <dgm:cxn modelId="{ED52995A-4024-4086-B3A7-D6F9272A0404}" type="presOf" srcId="{606769A4-81C7-4957-8674-DF5BF8B845FF}" destId="{5F722302-E3E6-4BC9-AC0F-D16A0F64B8D8}" srcOrd="0" destOrd="0" presId="urn:microsoft.com/office/officeart/2005/8/layout/bProcess3"/>
    <dgm:cxn modelId="{589796A0-6EA7-4627-BF9C-2BEC66C893C3}" type="presOf" srcId="{378C46A6-CAB2-4E21-8CB8-616AFBABF190}" destId="{D09FF318-E90D-4910-8594-918C400940C1}" srcOrd="1" destOrd="0" presId="urn:microsoft.com/office/officeart/2005/8/layout/bProcess3"/>
    <dgm:cxn modelId="{451115A2-A946-4DFE-80CA-D5638253EE5C}" srcId="{5B3D8AAA-A5F4-4910-ADAD-C47283FFA9F9}" destId="{958CADA3-5A5B-4F4E-85EB-8D4668A31A00}" srcOrd="2" destOrd="0" parTransId="{16CEE9EA-5A17-4C3B-A84E-5F40F9D5853D}" sibTransId="{378C46A6-CAB2-4E21-8CB8-616AFBABF190}"/>
    <dgm:cxn modelId="{30F731C2-5722-4A31-8BEE-9052711D4867}" srcId="{5B3D8AAA-A5F4-4910-ADAD-C47283FFA9F9}" destId="{92188940-08E0-4DBE-805F-1C71E0BD7509}" srcOrd="0" destOrd="0" parTransId="{D2D7D3EE-9C76-4FCD-8145-11F7E673FF61}" sibTransId="{1D79B027-AF82-4446-914F-75848A8D5F9C}"/>
    <dgm:cxn modelId="{43CF05E1-5D8F-4389-A733-019041CB9F63}" type="presOf" srcId="{1D79B027-AF82-4446-914F-75848A8D5F9C}" destId="{F78B3253-09AA-4409-A569-3D976FD4BD7F}" srcOrd="0" destOrd="0" presId="urn:microsoft.com/office/officeart/2005/8/layout/bProcess3"/>
    <dgm:cxn modelId="{111ADFE2-AA1A-4BF1-AA1C-8F3FFB6D90BE}" type="presOf" srcId="{378C46A6-CAB2-4E21-8CB8-616AFBABF190}" destId="{0CCE922A-0510-4070-B4AA-63CC536D489F}" srcOrd="0" destOrd="0" presId="urn:microsoft.com/office/officeart/2005/8/layout/bProcess3"/>
    <dgm:cxn modelId="{190238F0-98EA-4356-96A5-5725635161F7}" srcId="{5B3D8AAA-A5F4-4910-ADAD-C47283FFA9F9}" destId="{606769A4-81C7-4957-8674-DF5BF8B845FF}" srcOrd="3" destOrd="0" parTransId="{85250ED4-6AD2-4DC0-885E-29051B22E6C4}" sibTransId="{0EF7E9B8-BB7D-4A49-8385-3C6018CB3D73}"/>
    <dgm:cxn modelId="{B02826FA-A222-4A26-B59B-92B51D3C28A2}" type="presOf" srcId="{5B3D8AAA-A5F4-4910-ADAD-C47283FFA9F9}" destId="{E2E1AC5A-C11E-4F90-9171-F4DED44F46C4}" srcOrd="0" destOrd="0" presId="urn:microsoft.com/office/officeart/2005/8/layout/bProcess3"/>
    <dgm:cxn modelId="{FE4E8EFB-1A1D-4068-BE1D-2218FD63913C}" type="presParOf" srcId="{E2E1AC5A-C11E-4F90-9171-F4DED44F46C4}" destId="{D72F106A-B607-418E-8893-AC16EA5FF034}" srcOrd="0" destOrd="0" presId="urn:microsoft.com/office/officeart/2005/8/layout/bProcess3"/>
    <dgm:cxn modelId="{CD858AAF-27D3-468E-8A9B-FEA027D220C6}" type="presParOf" srcId="{E2E1AC5A-C11E-4F90-9171-F4DED44F46C4}" destId="{F78B3253-09AA-4409-A569-3D976FD4BD7F}" srcOrd="1" destOrd="0" presId="urn:microsoft.com/office/officeart/2005/8/layout/bProcess3"/>
    <dgm:cxn modelId="{6A38E4D1-7E3D-4D61-8BAD-516554309C0A}" type="presParOf" srcId="{F78B3253-09AA-4409-A569-3D976FD4BD7F}" destId="{3AC516F3-4365-4803-A9C3-D657781001A9}" srcOrd="0" destOrd="0" presId="urn:microsoft.com/office/officeart/2005/8/layout/bProcess3"/>
    <dgm:cxn modelId="{D3B80EFF-EE10-4EE7-AE7C-81D9108A011D}" type="presParOf" srcId="{E2E1AC5A-C11E-4F90-9171-F4DED44F46C4}" destId="{48D07385-D2F1-4CC0-BD75-26631AD02A8B}" srcOrd="2" destOrd="0" presId="urn:microsoft.com/office/officeart/2005/8/layout/bProcess3"/>
    <dgm:cxn modelId="{C8F9B075-6B32-4D78-9364-350B02168F33}" type="presParOf" srcId="{E2E1AC5A-C11E-4F90-9171-F4DED44F46C4}" destId="{DEE7EA10-15D0-476C-A854-A0F75B76A647}" srcOrd="3" destOrd="0" presId="urn:microsoft.com/office/officeart/2005/8/layout/bProcess3"/>
    <dgm:cxn modelId="{7113FAF1-B5DC-4232-9331-F7D63D0CED0D}" type="presParOf" srcId="{DEE7EA10-15D0-476C-A854-A0F75B76A647}" destId="{443B4E41-862A-4312-B2B4-C275B38C4653}" srcOrd="0" destOrd="0" presId="urn:microsoft.com/office/officeart/2005/8/layout/bProcess3"/>
    <dgm:cxn modelId="{BA687310-5F69-4DE9-9D00-F4495FAB37F3}" type="presParOf" srcId="{E2E1AC5A-C11E-4F90-9171-F4DED44F46C4}" destId="{AB437B4B-19AD-4647-9638-31A9B48DA327}" srcOrd="4" destOrd="0" presId="urn:microsoft.com/office/officeart/2005/8/layout/bProcess3"/>
    <dgm:cxn modelId="{DB2D2624-5575-4BB7-A79E-AA95B6F4377F}" type="presParOf" srcId="{E2E1AC5A-C11E-4F90-9171-F4DED44F46C4}" destId="{0CCE922A-0510-4070-B4AA-63CC536D489F}" srcOrd="5" destOrd="0" presId="urn:microsoft.com/office/officeart/2005/8/layout/bProcess3"/>
    <dgm:cxn modelId="{975024DF-9980-4774-9C06-AB0A673AA77D}" type="presParOf" srcId="{0CCE922A-0510-4070-B4AA-63CC536D489F}" destId="{D09FF318-E90D-4910-8594-918C400940C1}" srcOrd="0" destOrd="0" presId="urn:microsoft.com/office/officeart/2005/8/layout/bProcess3"/>
    <dgm:cxn modelId="{F3F6D480-88A6-4B39-8DAB-7982B50788F0}" type="presParOf" srcId="{E2E1AC5A-C11E-4F90-9171-F4DED44F46C4}" destId="{5F722302-E3E6-4BC9-AC0F-D16A0F64B8D8}" srcOrd="6" destOrd="0" presId="urn:microsoft.com/office/officeart/2005/8/layout/b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B3253-09AA-4409-A569-3D976FD4BD7F}">
      <dsp:nvSpPr>
        <dsp:cNvPr id="0" name=""/>
        <dsp:cNvSpPr/>
      </dsp:nvSpPr>
      <dsp:spPr>
        <a:xfrm>
          <a:off x="2269492" y="1152853"/>
          <a:ext cx="491310" cy="91440"/>
        </a:xfrm>
        <a:custGeom>
          <a:avLst/>
          <a:gdLst/>
          <a:ahLst/>
          <a:cxnLst/>
          <a:rect l="0" t="0" r="0" b="0"/>
          <a:pathLst>
            <a:path>
              <a:moveTo>
                <a:pt x="0" y="45720"/>
              </a:moveTo>
              <a:lnTo>
                <a:pt x="49131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02099" y="1195964"/>
        <a:ext cx="26095" cy="5219"/>
      </dsp:txXfrm>
    </dsp:sp>
    <dsp:sp modelId="{D72F106A-B607-418E-8893-AC16EA5FF034}">
      <dsp:nvSpPr>
        <dsp:cNvPr id="0" name=""/>
        <dsp:cNvSpPr/>
      </dsp:nvSpPr>
      <dsp:spPr>
        <a:xfrm>
          <a:off x="2118" y="517821"/>
          <a:ext cx="2269174" cy="136150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Original data from the disk</a:t>
          </a:r>
        </a:p>
      </dsp:txBody>
      <dsp:txXfrm>
        <a:off x="2118" y="517821"/>
        <a:ext cx="2269174" cy="1361504"/>
      </dsp:txXfrm>
    </dsp:sp>
    <dsp:sp modelId="{1B6BDCDF-619D-41DD-A535-C9DA722A6572}">
      <dsp:nvSpPr>
        <dsp:cNvPr id="0" name=""/>
        <dsp:cNvSpPr/>
      </dsp:nvSpPr>
      <dsp:spPr>
        <a:xfrm>
          <a:off x="5060576" y="1152853"/>
          <a:ext cx="491310" cy="91440"/>
        </a:xfrm>
        <a:custGeom>
          <a:avLst/>
          <a:gdLst/>
          <a:ahLst/>
          <a:cxnLst/>
          <a:rect l="0" t="0" r="0" b="0"/>
          <a:pathLst>
            <a:path>
              <a:moveTo>
                <a:pt x="0" y="45720"/>
              </a:moveTo>
              <a:lnTo>
                <a:pt x="49131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3184" y="1195964"/>
        <a:ext cx="26095" cy="5219"/>
      </dsp:txXfrm>
    </dsp:sp>
    <dsp:sp modelId="{C58980CA-78D9-46FE-B785-DBE66CD5A144}">
      <dsp:nvSpPr>
        <dsp:cNvPr id="0" name=""/>
        <dsp:cNvSpPr/>
      </dsp:nvSpPr>
      <dsp:spPr>
        <a:xfrm>
          <a:off x="2793202" y="517821"/>
          <a:ext cx="2269174" cy="136150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Refactor data to generate hierarchical representation</a:t>
          </a:r>
        </a:p>
      </dsp:txBody>
      <dsp:txXfrm>
        <a:off x="2793202" y="517821"/>
        <a:ext cx="2269174" cy="1361504"/>
      </dsp:txXfrm>
    </dsp:sp>
    <dsp:sp modelId="{96EB8CBE-D4ED-427C-974C-7D212CB76035}">
      <dsp:nvSpPr>
        <dsp:cNvPr id="0" name=""/>
        <dsp:cNvSpPr/>
      </dsp:nvSpPr>
      <dsp:spPr>
        <a:xfrm>
          <a:off x="7851661" y="1152853"/>
          <a:ext cx="491310" cy="91440"/>
        </a:xfrm>
        <a:custGeom>
          <a:avLst/>
          <a:gdLst/>
          <a:ahLst/>
          <a:cxnLst/>
          <a:rect l="0" t="0" r="0" b="0"/>
          <a:pathLst>
            <a:path>
              <a:moveTo>
                <a:pt x="0" y="45720"/>
              </a:moveTo>
              <a:lnTo>
                <a:pt x="49131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84268" y="1195964"/>
        <a:ext cx="26095" cy="5219"/>
      </dsp:txXfrm>
    </dsp:sp>
    <dsp:sp modelId="{40E7DA14-05D3-4EAF-AF1F-A01D987E0D9E}">
      <dsp:nvSpPr>
        <dsp:cNvPr id="0" name=""/>
        <dsp:cNvSpPr/>
      </dsp:nvSpPr>
      <dsp:spPr>
        <a:xfrm>
          <a:off x="5584287" y="517821"/>
          <a:ext cx="2269174" cy="136150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Erasure coding at each level</a:t>
          </a:r>
        </a:p>
      </dsp:txBody>
      <dsp:txXfrm>
        <a:off x="5584287" y="517821"/>
        <a:ext cx="2269174" cy="1361504"/>
      </dsp:txXfrm>
    </dsp:sp>
    <dsp:sp modelId="{FA461DCC-E47C-4F5E-8B08-8B3D1A2C4A4A}">
      <dsp:nvSpPr>
        <dsp:cNvPr id="0" name=""/>
        <dsp:cNvSpPr/>
      </dsp:nvSpPr>
      <dsp:spPr>
        <a:xfrm>
          <a:off x="8375371" y="517821"/>
          <a:ext cx="2269174" cy="136150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Data Distribution </a:t>
          </a:r>
        </a:p>
      </dsp:txBody>
      <dsp:txXfrm>
        <a:off x="8375371" y="517821"/>
        <a:ext cx="2269174" cy="1361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B3253-09AA-4409-A569-3D976FD4BD7F}">
      <dsp:nvSpPr>
        <dsp:cNvPr id="0" name=""/>
        <dsp:cNvSpPr/>
      </dsp:nvSpPr>
      <dsp:spPr>
        <a:xfrm>
          <a:off x="7885861" y="1152853"/>
          <a:ext cx="491310" cy="91440"/>
        </a:xfrm>
        <a:custGeom>
          <a:avLst/>
          <a:gdLst/>
          <a:ahLst/>
          <a:cxnLst/>
          <a:rect l="0" t="0" r="0" b="0"/>
          <a:pathLst>
            <a:path>
              <a:moveTo>
                <a:pt x="491310" y="45720"/>
              </a:moveTo>
              <a:lnTo>
                <a:pt x="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18468" y="1195964"/>
        <a:ext cx="26095" cy="5219"/>
      </dsp:txXfrm>
    </dsp:sp>
    <dsp:sp modelId="{D72F106A-B607-418E-8893-AC16EA5FF034}">
      <dsp:nvSpPr>
        <dsp:cNvPr id="0" name=""/>
        <dsp:cNvSpPr/>
      </dsp:nvSpPr>
      <dsp:spPr>
        <a:xfrm>
          <a:off x="8375371" y="517821"/>
          <a:ext cx="2269174" cy="136150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Data Gathering</a:t>
          </a:r>
          <a:endParaRPr lang="en-US" sz="2100" kern="1200" dirty="0"/>
        </a:p>
      </dsp:txBody>
      <dsp:txXfrm>
        <a:off x="8375371" y="517821"/>
        <a:ext cx="2269174" cy="1361504"/>
      </dsp:txXfrm>
    </dsp:sp>
    <dsp:sp modelId="{DEE7EA10-15D0-476C-A854-A0F75B76A647}">
      <dsp:nvSpPr>
        <dsp:cNvPr id="0" name=""/>
        <dsp:cNvSpPr/>
      </dsp:nvSpPr>
      <dsp:spPr>
        <a:xfrm>
          <a:off x="5094776" y="1152853"/>
          <a:ext cx="491310" cy="91440"/>
        </a:xfrm>
        <a:custGeom>
          <a:avLst/>
          <a:gdLst/>
          <a:ahLst/>
          <a:cxnLst/>
          <a:rect l="0" t="0" r="0" b="0"/>
          <a:pathLst>
            <a:path>
              <a:moveTo>
                <a:pt x="491310" y="45720"/>
              </a:moveTo>
              <a:lnTo>
                <a:pt x="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7384" y="1195964"/>
        <a:ext cx="26095" cy="5219"/>
      </dsp:txXfrm>
    </dsp:sp>
    <dsp:sp modelId="{48D07385-D2F1-4CC0-BD75-26631AD02A8B}">
      <dsp:nvSpPr>
        <dsp:cNvPr id="0" name=""/>
        <dsp:cNvSpPr/>
      </dsp:nvSpPr>
      <dsp:spPr>
        <a:xfrm>
          <a:off x="5584287" y="517821"/>
          <a:ext cx="2269174" cy="136150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Erasure Decoding </a:t>
          </a:r>
        </a:p>
      </dsp:txBody>
      <dsp:txXfrm>
        <a:off x="5584287" y="517821"/>
        <a:ext cx="2269174" cy="1361504"/>
      </dsp:txXfrm>
    </dsp:sp>
    <dsp:sp modelId="{0CCE922A-0510-4070-B4AA-63CC536D489F}">
      <dsp:nvSpPr>
        <dsp:cNvPr id="0" name=""/>
        <dsp:cNvSpPr/>
      </dsp:nvSpPr>
      <dsp:spPr>
        <a:xfrm>
          <a:off x="2303692" y="1152853"/>
          <a:ext cx="491310" cy="91440"/>
        </a:xfrm>
        <a:custGeom>
          <a:avLst/>
          <a:gdLst/>
          <a:ahLst/>
          <a:cxnLst/>
          <a:rect l="0" t="0" r="0" b="0"/>
          <a:pathLst>
            <a:path>
              <a:moveTo>
                <a:pt x="491310" y="45720"/>
              </a:moveTo>
              <a:lnTo>
                <a:pt x="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6299" y="1195964"/>
        <a:ext cx="26095" cy="5219"/>
      </dsp:txXfrm>
    </dsp:sp>
    <dsp:sp modelId="{AB437B4B-19AD-4647-9638-31A9B48DA327}">
      <dsp:nvSpPr>
        <dsp:cNvPr id="0" name=""/>
        <dsp:cNvSpPr/>
      </dsp:nvSpPr>
      <dsp:spPr>
        <a:xfrm>
          <a:off x="2793202" y="517821"/>
          <a:ext cx="2269174" cy="136150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Reconstruction </a:t>
          </a:r>
        </a:p>
      </dsp:txBody>
      <dsp:txXfrm>
        <a:off x="2793202" y="517821"/>
        <a:ext cx="2269174" cy="1361504"/>
      </dsp:txXfrm>
    </dsp:sp>
    <dsp:sp modelId="{5F722302-E3E6-4BC9-AC0F-D16A0F64B8D8}">
      <dsp:nvSpPr>
        <dsp:cNvPr id="0" name=""/>
        <dsp:cNvSpPr/>
      </dsp:nvSpPr>
      <dsp:spPr>
        <a:xfrm>
          <a:off x="2118" y="517821"/>
          <a:ext cx="2269174" cy="136150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Restored Data</a:t>
          </a:r>
        </a:p>
      </dsp:txBody>
      <dsp:txXfrm>
        <a:off x="2118" y="517821"/>
        <a:ext cx="2269174" cy="13615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56CF4-7713-44A9-9E4E-71F64011CDAA}"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D2B5E-C036-4E14-8DF1-6DB4D5FBC9AD}" type="slidenum">
              <a:rPr lang="en-US" smtClean="0"/>
              <a:t>‹#›</a:t>
            </a:fld>
            <a:endParaRPr lang="en-US"/>
          </a:p>
        </p:txBody>
      </p:sp>
    </p:spTree>
    <p:extLst>
      <p:ext uri="{BB962C8B-B14F-4D97-AF65-F5344CB8AC3E}">
        <p14:creationId xmlns:p14="http://schemas.microsoft.com/office/powerpoint/2010/main" val="13503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3D2B5E-C036-4E14-8DF1-6DB4D5FBC9AD}" type="slidenum">
              <a:rPr lang="en-US" smtClean="0"/>
              <a:t>2</a:t>
            </a:fld>
            <a:endParaRPr lang="en-US"/>
          </a:p>
        </p:txBody>
      </p:sp>
    </p:spTree>
    <p:extLst>
      <p:ext uri="{BB962C8B-B14F-4D97-AF65-F5344CB8AC3E}">
        <p14:creationId xmlns:p14="http://schemas.microsoft.com/office/powerpoint/2010/main" val="1202191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arial" panose="020B0604020202020204" pitchFamily="34" charset="0"/>
              </a:rPr>
              <a:t>M</a:t>
            </a:r>
            <a:r>
              <a:rPr lang="en-US" b="0" i="0" dirty="0">
                <a:solidFill>
                  <a:srgbClr val="333333"/>
                </a:solidFill>
                <a:effectLst/>
                <a:latin typeface="arial" panose="020B0604020202020204" pitchFamily="34" charset="0"/>
              </a:rPr>
              <a:t>ixed </a:t>
            </a:r>
            <a:r>
              <a:rPr lang="en-US" b="1" i="0" dirty="0">
                <a:solidFill>
                  <a:srgbClr val="333333"/>
                </a:solidFill>
                <a:effectLst/>
                <a:latin typeface="arial" panose="020B0604020202020204" pitchFamily="34" charset="0"/>
              </a:rPr>
              <a:t>I</a:t>
            </a:r>
            <a:r>
              <a:rPr lang="en-US" b="0" i="0" dirty="0">
                <a:solidFill>
                  <a:srgbClr val="333333"/>
                </a:solidFill>
                <a:effectLst/>
                <a:latin typeface="arial" panose="020B0604020202020204" pitchFamily="34" charset="0"/>
              </a:rPr>
              <a:t>nteger </a:t>
            </a:r>
            <a:r>
              <a:rPr lang="en-US" b="1" i="0" dirty="0">
                <a:solidFill>
                  <a:srgbClr val="333333"/>
                </a:solidFill>
                <a:effectLst/>
                <a:latin typeface="arial" panose="020B0604020202020204" pitchFamily="34" charset="0"/>
              </a:rPr>
              <a:t>D</a:t>
            </a:r>
            <a:r>
              <a:rPr lang="en-US" b="0" i="0" dirty="0">
                <a:solidFill>
                  <a:srgbClr val="333333"/>
                </a:solidFill>
                <a:effectLst/>
                <a:latin typeface="arial" panose="020B0604020202020204" pitchFamily="34" charset="0"/>
              </a:rPr>
              <a:t>istributed </a:t>
            </a:r>
            <a:r>
              <a:rPr lang="en-US" b="1" i="0" dirty="0">
                <a:solidFill>
                  <a:srgbClr val="333333"/>
                </a:solidFill>
                <a:effectLst/>
                <a:latin typeface="arial" panose="020B0604020202020204" pitchFamily="34" charset="0"/>
              </a:rPr>
              <a:t>A</a:t>
            </a:r>
            <a:r>
              <a:rPr lang="en-US" b="0" i="0" dirty="0">
                <a:solidFill>
                  <a:srgbClr val="333333"/>
                </a:solidFill>
                <a:effectLst/>
                <a:latin typeface="arial" panose="020B0604020202020204" pitchFamily="34" charset="0"/>
              </a:rPr>
              <a:t>nt </a:t>
            </a:r>
            <a:r>
              <a:rPr lang="en-US" b="1" i="0" dirty="0">
                <a:solidFill>
                  <a:srgbClr val="333333"/>
                </a:solidFill>
                <a:effectLst/>
                <a:latin typeface="arial" panose="020B0604020202020204" pitchFamily="34" charset="0"/>
              </a:rPr>
              <a:t>C</a:t>
            </a:r>
            <a:r>
              <a:rPr lang="en-US" b="0" i="0" dirty="0">
                <a:solidFill>
                  <a:srgbClr val="333333"/>
                </a:solidFill>
                <a:effectLst/>
                <a:latin typeface="arial" panose="020B0604020202020204" pitchFamily="34" charset="0"/>
              </a:rPr>
              <a:t>olony </a:t>
            </a:r>
            <a:r>
              <a:rPr lang="en-US" b="1" i="0" dirty="0">
                <a:solidFill>
                  <a:srgbClr val="333333"/>
                </a:solidFill>
                <a:effectLst/>
                <a:latin typeface="arial" panose="020B0604020202020204" pitchFamily="34" charset="0"/>
              </a:rPr>
              <a:t>O</a:t>
            </a:r>
            <a:r>
              <a:rPr lang="en-US" b="0" i="0" dirty="0">
                <a:solidFill>
                  <a:srgbClr val="333333"/>
                </a:solidFill>
                <a:effectLst/>
                <a:latin typeface="arial" panose="020B0604020202020204" pitchFamily="34" charset="0"/>
              </a:rPr>
              <a:t>ptimization (MIDACO)</a:t>
            </a:r>
          </a:p>
          <a:p>
            <a:r>
              <a:rPr lang="en-US" b="0" i="0" dirty="0">
                <a:solidFill>
                  <a:srgbClr val="333333"/>
                </a:solidFill>
                <a:effectLst/>
                <a:latin typeface="arial" panose="020B0604020202020204" pitchFamily="34" charset="0"/>
              </a:rPr>
              <a:t>mixed integer </a:t>
            </a:r>
            <a:r>
              <a:rPr lang="en-US" b="0" i="0" dirty="0">
                <a:solidFill>
                  <a:srgbClr val="E8EAED"/>
                </a:solidFill>
                <a:effectLst/>
                <a:latin typeface="Google Sans"/>
              </a:rPr>
              <a:t>Nonlinear Programming (MINLP)</a:t>
            </a:r>
            <a:endParaRPr lang="en-US" dirty="0"/>
          </a:p>
          <a:p>
            <a:endParaRPr lang="en-US" dirty="0"/>
          </a:p>
        </p:txBody>
      </p:sp>
      <p:sp>
        <p:nvSpPr>
          <p:cNvPr id="4" name="Slide Number Placeholder 3"/>
          <p:cNvSpPr>
            <a:spLocks noGrp="1"/>
          </p:cNvSpPr>
          <p:nvPr>
            <p:ph type="sldNum" sz="quarter" idx="5"/>
          </p:nvPr>
        </p:nvSpPr>
        <p:spPr/>
        <p:txBody>
          <a:bodyPr/>
          <a:lstStyle/>
          <a:p>
            <a:fld id="{1F3D2B5E-C036-4E14-8DF1-6DB4D5FBC9AD}" type="slidenum">
              <a:rPr lang="en-US" smtClean="0"/>
              <a:t>18</a:t>
            </a:fld>
            <a:endParaRPr lang="en-US"/>
          </a:p>
        </p:txBody>
      </p:sp>
    </p:spTree>
    <p:extLst>
      <p:ext uri="{BB962C8B-B14F-4D97-AF65-F5344CB8AC3E}">
        <p14:creationId xmlns:p14="http://schemas.microsoft.com/office/powerpoint/2010/main" val="3675011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MP/GPU can accelerate refactoring, compression/decompression, and erasure coding/decoding are expensive operations.</a:t>
            </a:r>
          </a:p>
        </p:txBody>
      </p:sp>
      <p:sp>
        <p:nvSpPr>
          <p:cNvPr id="4" name="Slide Number Placeholder 3"/>
          <p:cNvSpPr>
            <a:spLocks noGrp="1"/>
          </p:cNvSpPr>
          <p:nvPr>
            <p:ph type="sldNum" sz="quarter" idx="5"/>
          </p:nvPr>
        </p:nvSpPr>
        <p:spPr/>
        <p:txBody>
          <a:bodyPr/>
          <a:lstStyle/>
          <a:p>
            <a:fld id="{1F3D2B5E-C036-4E14-8DF1-6DB4D5FBC9AD}" type="slidenum">
              <a:rPr lang="en-US" smtClean="0"/>
              <a:t>25</a:t>
            </a:fld>
            <a:endParaRPr lang="en-US"/>
          </a:p>
        </p:txBody>
      </p:sp>
    </p:spTree>
    <p:extLst>
      <p:ext uri="{BB962C8B-B14F-4D97-AF65-F5344CB8AC3E}">
        <p14:creationId xmlns:p14="http://schemas.microsoft.com/office/powerpoint/2010/main" val="977505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storage overhead 7.5x </a:t>
            </a:r>
          </a:p>
          <a:p>
            <a:pPr algn="l"/>
            <a:r>
              <a:rPr lang="en-US" sz="1800" b="0" i="0" u="none" strike="noStrike" baseline="0" dirty="0">
                <a:latin typeface="LinLibertineT"/>
              </a:rPr>
              <a:t>Network overhead 3x</a:t>
            </a:r>
            <a:endParaRPr lang="en-US" dirty="0"/>
          </a:p>
        </p:txBody>
      </p:sp>
      <p:sp>
        <p:nvSpPr>
          <p:cNvPr id="4" name="Slide Number Placeholder 3"/>
          <p:cNvSpPr>
            <a:spLocks noGrp="1"/>
          </p:cNvSpPr>
          <p:nvPr>
            <p:ph type="sldNum" sz="quarter" idx="5"/>
          </p:nvPr>
        </p:nvSpPr>
        <p:spPr/>
        <p:txBody>
          <a:bodyPr/>
          <a:lstStyle/>
          <a:p>
            <a:fld id="{1F3D2B5E-C036-4E14-8DF1-6DB4D5FBC9AD}" type="slidenum">
              <a:rPr lang="en-US" smtClean="0"/>
              <a:t>27</a:t>
            </a:fld>
            <a:endParaRPr lang="en-US"/>
          </a:p>
        </p:txBody>
      </p:sp>
    </p:spTree>
    <p:extLst>
      <p:ext uri="{BB962C8B-B14F-4D97-AF65-F5344CB8AC3E}">
        <p14:creationId xmlns:p14="http://schemas.microsoft.com/office/powerpoint/2010/main" val="2418243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Growth in Modern Science </a:t>
            </a:r>
          </a:p>
          <a:p>
            <a:r>
              <a:rPr lang="en-US" b="0" i="0" dirty="0">
                <a:solidFill>
                  <a:srgbClr val="040C28"/>
                </a:solidFill>
                <a:effectLst/>
                <a:latin typeface="Google Sans"/>
              </a:rPr>
              <a:t>Simulation of the edge region of magnetically confined thermonuclear fusion plasma</a:t>
            </a:r>
            <a:endParaRPr lang="en-US" dirty="0"/>
          </a:p>
        </p:txBody>
      </p:sp>
      <p:sp>
        <p:nvSpPr>
          <p:cNvPr id="4" name="Slide Number Placeholder 3"/>
          <p:cNvSpPr>
            <a:spLocks noGrp="1"/>
          </p:cNvSpPr>
          <p:nvPr>
            <p:ph type="sldNum" sz="quarter" idx="5"/>
          </p:nvPr>
        </p:nvSpPr>
        <p:spPr/>
        <p:txBody>
          <a:bodyPr/>
          <a:lstStyle/>
          <a:p>
            <a:fld id="{1F3D2B5E-C036-4E14-8DF1-6DB4D5FBC9AD}" type="slidenum">
              <a:rPr lang="en-US" smtClean="0"/>
              <a:t>3</a:t>
            </a:fld>
            <a:endParaRPr lang="en-US"/>
          </a:p>
        </p:txBody>
      </p:sp>
    </p:spTree>
    <p:extLst>
      <p:ext uri="{BB962C8B-B14F-4D97-AF65-F5344CB8AC3E}">
        <p14:creationId xmlns:p14="http://schemas.microsoft.com/office/powerpoint/2010/main" val="51668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data can be reconstructed using only the top-level(s) and error decreases with lower levels added</a:t>
            </a:r>
          </a:p>
        </p:txBody>
      </p:sp>
      <p:sp>
        <p:nvSpPr>
          <p:cNvPr id="4" name="Slide Number Placeholder 3"/>
          <p:cNvSpPr>
            <a:spLocks noGrp="1"/>
          </p:cNvSpPr>
          <p:nvPr>
            <p:ph type="sldNum" sz="quarter" idx="5"/>
          </p:nvPr>
        </p:nvSpPr>
        <p:spPr/>
        <p:txBody>
          <a:bodyPr/>
          <a:lstStyle/>
          <a:p>
            <a:fld id="{1F3D2B5E-C036-4E14-8DF1-6DB4D5FBC9AD}" type="slidenum">
              <a:rPr lang="en-US" smtClean="0"/>
              <a:t>6</a:t>
            </a:fld>
            <a:endParaRPr lang="en-US"/>
          </a:p>
        </p:txBody>
      </p:sp>
    </p:spTree>
    <p:extLst>
      <p:ext uri="{BB962C8B-B14F-4D97-AF65-F5344CB8AC3E}">
        <p14:creationId xmlns:p14="http://schemas.microsoft.com/office/powerpoint/2010/main" val="249574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MGRAD ensures: multi-level compression and refactoring using linear quantization, Huffman encoding, and </a:t>
            </a:r>
            <a:r>
              <a:rPr lang="en-US" dirty="0" err="1"/>
              <a:t>bitplane</a:t>
            </a:r>
            <a:r>
              <a:rPr lang="en-US" dirty="0"/>
              <a:t> encoding</a:t>
            </a:r>
          </a:p>
        </p:txBody>
      </p:sp>
      <p:sp>
        <p:nvSpPr>
          <p:cNvPr id="4" name="Slide Number Placeholder 3"/>
          <p:cNvSpPr>
            <a:spLocks noGrp="1"/>
          </p:cNvSpPr>
          <p:nvPr>
            <p:ph type="sldNum" sz="quarter" idx="5"/>
          </p:nvPr>
        </p:nvSpPr>
        <p:spPr/>
        <p:txBody>
          <a:bodyPr/>
          <a:lstStyle/>
          <a:p>
            <a:fld id="{1F3D2B5E-C036-4E14-8DF1-6DB4D5FBC9AD}" type="slidenum">
              <a:rPr lang="en-US" smtClean="0"/>
              <a:t>8</a:t>
            </a:fld>
            <a:endParaRPr lang="en-US"/>
          </a:p>
        </p:txBody>
      </p:sp>
    </p:spTree>
    <p:extLst>
      <p:ext uri="{BB962C8B-B14F-4D97-AF65-F5344CB8AC3E}">
        <p14:creationId xmlns:p14="http://schemas.microsoft.com/office/powerpoint/2010/main" val="130835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t>Erasure coding with different fault tolerance configurations is then applied to each level so that the number of parity fragments created for each level decreases from the top to the bottom. </a:t>
            </a:r>
            <a:r>
              <a:rPr lang="en-US" sz="1800" b="0" i="0" u="none" strike="noStrike" baseline="0" dirty="0">
                <a:latin typeface="LinLibertineT"/>
              </a:rPr>
              <a:t>If the size of the refactored data at the </a:t>
            </a:r>
            <a:r>
              <a:rPr lang="en-US" sz="1800" b="0" i="0" u="none" strike="noStrike" baseline="0" dirty="0">
                <a:latin typeface="LibertineMathMI"/>
              </a:rPr>
              <a:t>𝑗</a:t>
            </a:r>
            <a:r>
              <a:rPr lang="en-US" sz="1800" b="0" i="0" u="none" strike="noStrike" baseline="0" dirty="0" err="1">
                <a:latin typeface="LinLibertineT"/>
              </a:rPr>
              <a:t>th</a:t>
            </a:r>
            <a:r>
              <a:rPr lang="en-US" sz="1800" b="0" i="0" u="none" strike="noStrike" baseline="0" dirty="0">
                <a:latin typeface="LinLibertineT"/>
              </a:rPr>
              <a:t> level is </a:t>
            </a:r>
            <a:r>
              <a:rPr lang="en-US" sz="1800" b="0" i="0" u="none" strike="noStrike" baseline="0" dirty="0">
                <a:latin typeface="LibertineMathMI"/>
              </a:rPr>
              <a:t>𝑠</a:t>
            </a:r>
            <a:r>
              <a:rPr lang="en-US" sz="1800" b="0" i="0" u="none" strike="noStrike" baseline="0" dirty="0">
                <a:latin typeface="LibertineMathMI7"/>
              </a:rPr>
              <a:t>𝑗 </a:t>
            </a:r>
            <a:r>
              <a:rPr lang="en-US" sz="1800" b="0" i="0" u="none" strike="noStrike" baseline="0" dirty="0">
                <a:latin typeface="LinLibertineT"/>
              </a:rPr>
              <a:t>, the size of each parity fragment of level </a:t>
            </a:r>
            <a:r>
              <a:rPr lang="en-US" sz="1800" b="0" i="0" u="none" strike="noStrike" baseline="0" dirty="0">
                <a:latin typeface="LibertineMathMI"/>
              </a:rPr>
              <a:t>𝑗 </a:t>
            </a:r>
            <a:r>
              <a:rPr lang="en-US" sz="1800" b="0" i="0" u="none" strike="noStrike" baseline="0" dirty="0">
                <a:latin typeface="LinLibertineT"/>
              </a:rPr>
              <a:t>is </a:t>
            </a:r>
            <a:r>
              <a:rPr lang="en-US" sz="1800" b="0" i="0" u="none" strike="noStrike" baseline="0" dirty="0">
                <a:latin typeface="LibertineMathMI7"/>
              </a:rPr>
              <a:t>𝑠</a:t>
            </a:r>
            <a:r>
              <a:rPr lang="en-US" sz="1800" b="0" i="0" u="none" strike="noStrike" baseline="0" dirty="0">
                <a:latin typeface="LibertineMathMI5"/>
              </a:rPr>
              <a:t>𝑗/(</a:t>
            </a:r>
            <a:r>
              <a:rPr lang="en-US" sz="1800" b="0" i="0" u="none" strike="noStrike" baseline="0" dirty="0">
                <a:latin typeface="LibertineMathMI7"/>
              </a:rPr>
              <a:t>𝑛</a:t>
            </a:r>
            <a:r>
              <a:rPr lang="en-US" sz="1800" b="0" i="0" u="none" strike="noStrike" baseline="0" dirty="0">
                <a:latin typeface="txsys"/>
              </a:rPr>
              <a:t>−</a:t>
            </a:r>
            <a:r>
              <a:rPr lang="en-US" sz="1800" b="0" i="0" u="none" strike="noStrike" baseline="0" dirty="0">
                <a:latin typeface="LibertineMathMI7"/>
              </a:rPr>
              <a:t>𝑚</a:t>
            </a:r>
            <a:r>
              <a:rPr lang="en-US" sz="1800" b="0" i="0" u="none" strike="noStrike" baseline="0" dirty="0">
                <a:latin typeface="LibertineMathMI5"/>
              </a:rPr>
              <a:t>𝑗)</a:t>
            </a:r>
          </a:p>
        </p:txBody>
      </p:sp>
      <p:sp>
        <p:nvSpPr>
          <p:cNvPr id="4" name="Slide Number Placeholder 3"/>
          <p:cNvSpPr>
            <a:spLocks noGrp="1"/>
          </p:cNvSpPr>
          <p:nvPr>
            <p:ph type="sldNum" sz="quarter" idx="5"/>
          </p:nvPr>
        </p:nvSpPr>
        <p:spPr/>
        <p:txBody>
          <a:bodyPr/>
          <a:lstStyle/>
          <a:p>
            <a:fld id="{1F3D2B5E-C036-4E14-8DF1-6DB4D5FBC9AD}" type="slidenum">
              <a:rPr lang="en-US" smtClean="0"/>
              <a:t>10</a:t>
            </a:fld>
            <a:endParaRPr lang="en-US"/>
          </a:p>
        </p:txBody>
      </p:sp>
    </p:spTree>
    <p:extLst>
      <p:ext uri="{BB962C8B-B14F-4D97-AF65-F5344CB8AC3E}">
        <p14:creationId xmlns:p14="http://schemas.microsoft.com/office/powerpoint/2010/main" val="2690431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F3D2B5E-C036-4E14-8DF1-6DB4D5FBC9AD}" type="slidenum">
              <a:rPr lang="en-US" smtClean="0"/>
              <a:t>13</a:t>
            </a:fld>
            <a:endParaRPr lang="en-US"/>
          </a:p>
        </p:txBody>
      </p:sp>
    </p:spTree>
    <p:extLst>
      <p:ext uri="{BB962C8B-B14F-4D97-AF65-F5344CB8AC3E}">
        <p14:creationId xmlns:p14="http://schemas.microsoft.com/office/powerpoint/2010/main" val="37248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arial" panose="020B0604020202020204" pitchFamily="34" charset="0"/>
              </a:rPr>
              <a:t>M</a:t>
            </a:r>
            <a:r>
              <a:rPr lang="en-US" b="0" i="0" dirty="0">
                <a:solidFill>
                  <a:srgbClr val="333333"/>
                </a:solidFill>
                <a:effectLst/>
                <a:latin typeface="arial" panose="020B0604020202020204" pitchFamily="34" charset="0"/>
              </a:rPr>
              <a:t>ixed </a:t>
            </a:r>
            <a:r>
              <a:rPr lang="en-US" b="1" i="0" dirty="0">
                <a:solidFill>
                  <a:srgbClr val="333333"/>
                </a:solidFill>
                <a:effectLst/>
                <a:latin typeface="arial" panose="020B0604020202020204" pitchFamily="34" charset="0"/>
              </a:rPr>
              <a:t>I</a:t>
            </a:r>
            <a:r>
              <a:rPr lang="en-US" b="0" i="0" dirty="0">
                <a:solidFill>
                  <a:srgbClr val="333333"/>
                </a:solidFill>
                <a:effectLst/>
                <a:latin typeface="arial" panose="020B0604020202020204" pitchFamily="34" charset="0"/>
              </a:rPr>
              <a:t>nteger </a:t>
            </a:r>
            <a:r>
              <a:rPr lang="en-US" b="1" i="0" dirty="0">
                <a:solidFill>
                  <a:srgbClr val="333333"/>
                </a:solidFill>
                <a:effectLst/>
                <a:latin typeface="arial" panose="020B0604020202020204" pitchFamily="34" charset="0"/>
              </a:rPr>
              <a:t>D</a:t>
            </a:r>
            <a:r>
              <a:rPr lang="en-US" b="0" i="0" dirty="0">
                <a:solidFill>
                  <a:srgbClr val="333333"/>
                </a:solidFill>
                <a:effectLst/>
                <a:latin typeface="arial" panose="020B0604020202020204" pitchFamily="34" charset="0"/>
              </a:rPr>
              <a:t>istributed </a:t>
            </a:r>
            <a:r>
              <a:rPr lang="en-US" b="1" i="0" dirty="0">
                <a:solidFill>
                  <a:srgbClr val="333333"/>
                </a:solidFill>
                <a:effectLst/>
                <a:latin typeface="arial" panose="020B0604020202020204" pitchFamily="34" charset="0"/>
              </a:rPr>
              <a:t>A</a:t>
            </a:r>
            <a:r>
              <a:rPr lang="en-US" b="0" i="0" dirty="0">
                <a:solidFill>
                  <a:srgbClr val="333333"/>
                </a:solidFill>
                <a:effectLst/>
                <a:latin typeface="arial" panose="020B0604020202020204" pitchFamily="34" charset="0"/>
              </a:rPr>
              <a:t>nt </a:t>
            </a:r>
            <a:r>
              <a:rPr lang="en-US" b="1" i="0" dirty="0">
                <a:solidFill>
                  <a:srgbClr val="333333"/>
                </a:solidFill>
                <a:effectLst/>
                <a:latin typeface="arial" panose="020B0604020202020204" pitchFamily="34" charset="0"/>
              </a:rPr>
              <a:t>C</a:t>
            </a:r>
            <a:r>
              <a:rPr lang="en-US" b="0" i="0" dirty="0">
                <a:solidFill>
                  <a:srgbClr val="333333"/>
                </a:solidFill>
                <a:effectLst/>
                <a:latin typeface="arial" panose="020B0604020202020204" pitchFamily="34" charset="0"/>
              </a:rPr>
              <a:t>olony </a:t>
            </a:r>
            <a:r>
              <a:rPr lang="en-US" b="1" i="0" dirty="0">
                <a:solidFill>
                  <a:srgbClr val="333333"/>
                </a:solidFill>
                <a:effectLst/>
                <a:latin typeface="arial" panose="020B0604020202020204" pitchFamily="34" charset="0"/>
              </a:rPr>
              <a:t>O</a:t>
            </a:r>
            <a:r>
              <a:rPr lang="en-US" b="0" i="0" dirty="0">
                <a:solidFill>
                  <a:srgbClr val="333333"/>
                </a:solidFill>
                <a:effectLst/>
                <a:latin typeface="arial" panose="020B0604020202020204" pitchFamily="34" charset="0"/>
              </a:rPr>
              <a:t>ptimization (MIDACO)</a:t>
            </a:r>
          </a:p>
          <a:p>
            <a:r>
              <a:rPr lang="en-US" b="0" i="0" dirty="0">
                <a:solidFill>
                  <a:srgbClr val="333333"/>
                </a:solidFill>
                <a:effectLst/>
                <a:latin typeface="arial" panose="020B0604020202020204" pitchFamily="34" charset="0"/>
              </a:rPr>
              <a:t>mixed integer </a:t>
            </a:r>
            <a:r>
              <a:rPr lang="en-US" b="0" i="0" dirty="0">
                <a:solidFill>
                  <a:srgbClr val="E8EAED"/>
                </a:solidFill>
                <a:effectLst/>
                <a:latin typeface="Google Sans"/>
              </a:rPr>
              <a:t>Nonlinear Programming (MINLP)</a:t>
            </a:r>
            <a:endParaRPr lang="en-US" dirty="0"/>
          </a:p>
        </p:txBody>
      </p:sp>
      <p:sp>
        <p:nvSpPr>
          <p:cNvPr id="4" name="Slide Number Placeholder 3"/>
          <p:cNvSpPr>
            <a:spLocks noGrp="1"/>
          </p:cNvSpPr>
          <p:nvPr>
            <p:ph type="sldNum" sz="quarter" idx="5"/>
          </p:nvPr>
        </p:nvSpPr>
        <p:spPr/>
        <p:txBody>
          <a:bodyPr/>
          <a:lstStyle/>
          <a:p>
            <a:fld id="{1F3D2B5E-C036-4E14-8DF1-6DB4D5FBC9AD}" type="slidenum">
              <a:rPr lang="en-US" smtClean="0"/>
              <a:t>14</a:t>
            </a:fld>
            <a:endParaRPr lang="en-US"/>
          </a:p>
        </p:txBody>
      </p:sp>
    </p:spTree>
    <p:extLst>
      <p:ext uri="{BB962C8B-B14F-4D97-AF65-F5344CB8AC3E}">
        <p14:creationId xmlns:p14="http://schemas.microsoft.com/office/powerpoint/2010/main" val="2964254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F3D2B5E-C036-4E14-8DF1-6DB4D5FBC9AD}" type="slidenum">
              <a:rPr lang="en-US" smtClean="0"/>
              <a:t>15</a:t>
            </a:fld>
            <a:endParaRPr lang="en-US"/>
          </a:p>
        </p:txBody>
      </p:sp>
    </p:spTree>
    <p:extLst>
      <p:ext uri="{BB962C8B-B14F-4D97-AF65-F5344CB8AC3E}">
        <p14:creationId xmlns:p14="http://schemas.microsoft.com/office/powerpoint/2010/main" val="297585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𝑗</a:t>
            </a:r>
            <a:r>
              <a:rPr lang="en-US" baseline="30000" dirty="0" err="1"/>
              <a:t>th</a:t>
            </a:r>
            <a:r>
              <a:rPr lang="en-US" dirty="0"/>
              <a:t> level is encoded into 𝑛−𝑚𝑗 data and 𝑚𝑗 parity EC-fragments (𝑛 EC-fragments in total which are distributed to 𝑛 storage systems, one per each system), it means level 𝑗 can tolerate 𝑚𝑗 concurrent failures.</a:t>
            </a:r>
          </a:p>
          <a:p>
            <a:endParaRPr lang="en-US" dirty="0"/>
          </a:p>
        </p:txBody>
      </p:sp>
      <p:sp>
        <p:nvSpPr>
          <p:cNvPr id="4" name="Slide Number Placeholder 3"/>
          <p:cNvSpPr>
            <a:spLocks noGrp="1"/>
          </p:cNvSpPr>
          <p:nvPr>
            <p:ph type="sldNum" sz="quarter" idx="5"/>
          </p:nvPr>
        </p:nvSpPr>
        <p:spPr/>
        <p:txBody>
          <a:bodyPr/>
          <a:lstStyle/>
          <a:p>
            <a:fld id="{1F3D2B5E-C036-4E14-8DF1-6DB4D5FBC9AD}" type="slidenum">
              <a:rPr lang="en-US" smtClean="0"/>
              <a:t>16</a:t>
            </a:fld>
            <a:endParaRPr lang="en-US"/>
          </a:p>
        </p:txBody>
      </p:sp>
    </p:spTree>
    <p:extLst>
      <p:ext uri="{BB962C8B-B14F-4D97-AF65-F5344CB8AC3E}">
        <p14:creationId xmlns:p14="http://schemas.microsoft.com/office/powerpoint/2010/main" val="225832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0057713A-DD95-41BB-A8E1-76AFDA183EDC}" type="datetime1">
              <a:rPr lang="en-US" smtClean="0"/>
              <a:t>3/5/2024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0287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D383FB7E-3EF4-4F89-B3EC-F99DF81AD6DB}" type="datetime1">
              <a:rPr lang="en-US" smtClean="0"/>
              <a:t>3/5/2024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8786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2874C0B6-1FF6-42AC-A469-67546DB20588}" type="datetime1">
              <a:rPr lang="en-US" smtClean="0"/>
              <a:t>3/5/2024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1872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CFB54E3F-B7C4-4371-BF6A-EB62F4BF56AB}" type="datetime1">
              <a:rPr lang="en-US" smtClean="0"/>
              <a:t>3/5/2024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9811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D0F7F3A-8E69-4F24-9DF0-C1A386A9E8F5}" type="datetime1">
              <a:rPr lang="en-US" smtClean="0"/>
              <a:t>3/5/2024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7302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1"/>
        <p:cNvGrpSpPr/>
        <p:nvPr/>
      </p:nvGrpSpPr>
      <p:grpSpPr>
        <a:xfrm>
          <a:off x="0" y="0"/>
          <a:ext cx="0" cy="0"/>
          <a:chOff x="0" y="0"/>
          <a:chExt cx="0" cy="0"/>
        </a:xfrm>
      </p:grpSpPr>
      <p:cxnSp>
        <p:nvCxnSpPr>
          <p:cNvPr id="22" name="Google Shape;22;p4"/>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3213483" y="2127701"/>
            <a:ext cx="8428800" cy="4003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11349600" y="6509100"/>
            <a:ext cx="731600" cy="380400"/>
          </a:xfrm>
          <a:prstGeom prst="rect">
            <a:avLst/>
          </a:prstGeom>
        </p:spPr>
        <p:txBody>
          <a:bodyPr spcFirstLastPara="1" wrap="square" lIns="91425" tIns="91425" rIns="91425" bIns="91425" anchor="ctr" anchorCtr="0">
            <a:noAutofit/>
          </a:bodyPr>
          <a:lstStyle>
            <a:lvl1pPr lvl="0">
              <a:lnSpc>
                <a:spcPct val="80000"/>
              </a:lnSpc>
              <a:buSzPts val="770"/>
              <a:buNone/>
              <a:defRPr sz="1387"/>
            </a:lvl1pPr>
            <a:lvl2pPr lvl="1">
              <a:lnSpc>
                <a:spcPct val="80000"/>
              </a:lnSpc>
              <a:buSzPts val="770"/>
              <a:buNone/>
              <a:defRPr sz="1387"/>
            </a:lvl2pPr>
            <a:lvl3pPr lvl="2">
              <a:lnSpc>
                <a:spcPct val="80000"/>
              </a:lnSpc>
              <a:buSzPts val="770"/>
              <a:buNone/>
              <a:defRPr sz="1387"/>
            </a:lvl3pPr>
            <a:lvl4pPr lvl="3">
              <a:lnSpc>
                <a:spcPct val="80000"/>
              </a:lnSpc>
              <a:buSzPts val="770"/>
              <a:buNone/>
              <a:defRPr sz="1387"/>
            </a:lvl4pPr>
            <a:lvl5pPr lvl="4">
              <a:lnSpc>
                <a:spcPct val="80000"/>
              </a:lnSpc>
              <a:buSzPts val="770"/>
              <a:buNone/>
              <a:defRPr sz="1387"/>
            </a:lvl5pPr>
            <a:lvl6pPr lvl="5">
              <a:lnSpc>
                <a:spcPct val="80000"/>
              </a:lnSpc>
              <a:buSzPts val="770"/>
              <a:buNone/>
              <a:defRPr sz="1387"/>
            </a:lvl6pPr>
            <a:lvl7pPr lvl="6">
              <a:lnSpc>
                <a:spcPct val="80000"/>
              </a:lnSpc>
              <a:buSzPts val="770"/>
              <a:buNone/>
              <a:defRPr sz="1387"/>
            </a:lvl7pPr>
            <a:lvl8pPr lvl="7">
              <a:lnSpc>
                <a:spcPct val="80000"/>
              </a:lnSpc>
              <a:buSzPts val="770"/>
              <a:buNone/>
              <a:defRPr sz="1387"/>
            </a:lvl8pPr>
            <a:lvl9pPr lvl="8">
              <a:lnSpc>
                <a:spcPct val="80000"/>
              </a:lnSpc>
              <a:buSzPts val="770"/>
              <a:buNone/>
              <a:defRPr sz="1387"/>
            </a:lvl9pPr>
          </a:lstStyle>
          <a:p>
            <a:fld id="{00000000-1234-1234-1234-123412341234}" type="slidenum">
              <a:rPr lang="en" smtClean="0"/>
              <a:pPr/>
              <a:t>‹#›</a:t>
            </a:fld>
            <a:endParaRPr lang="en"/>
          </a:p>
        </p:txBody>
      </p:sp>
      <p:cxnSp>
        <p:nvCxnSpPr>
          <p:cNvPr id="2" name="Google Shape;22;p4">
            <a:extLst>
              <a:ext uri="{FF2B5EF4-FFF2-40B4-BE49-F238E27FC236}">
                <a16:creationId xmlns:a16="http://schemas.microsoft.com/office/drawing/2014/main" id="{F6CC7510-44EE-85EE-70EB-82F0BCA716F0}"/>
              </a:ext>
            </a:extLst>
          </p:cNvPr>
          <p:cNvCxnSpPr>
            <a:cxnSpLocks/>
          </p:cNvCxnSpPr>
          <p:nvPr userDrawn="1"/>
        </p:nvCxnSpPr>
        <p:spPr>
          <a:xfrm>
            <a:off x="3303632" y="554200"/>
            <a:ext cx="8325600" cy="0"/>
          </a:xfrm>
          <a:prstGeom prst="straightConnector1">
            <a:avLst/>
          </a:prstGeom>
          <a:noFill/>
          <a:ln w="38100" cap="flat" cmpd="sng">
            <a:solidFill>
              <a:srgbClr val="FF6600"/>
            </a:solidFill>
            <a:prstDash val="solid"/>
            <a:round/>
            <a:headEnd type="none" w="sm" len="sm"/>
            <a:tailEnd type="none" w="sm" len="sm"/>
          </a:ln>
        </p:spPr>
      </p:cxnSp>
      <p:cxnSp>
        <p:nvCxnSpPr>
          <p:cNvPr id="3" name="Google Shape;24;p4">
            <a:extLst>
              <a:ext uri="{FF2B5EF4-FFF2-40B4-BE49-F238E27FC236}">
                <a16:creationId xmlns:a16="http://schemas.microsoft.com/office/drawing/2014/main" id="{E3B73946-32FE-B8CF-EDC7-E5CE513B9A15}"/>
              </a:ext>
            </a:extLst>
          </p:cNvPr>
          <p:cNvCxnSpPr>
            <a:cxnSpLocks/>
          </p:cNvCxnSpPr>
          <p:nvPr userDrawn="1"/>
        </p:nvCxnSpPr>
        <p:spPr>
          <a:xfrm>
            <a:off x="618836" y="554182"/>
            <a:ext cx="192495" cy="18"/>
          </a:xfrm>
          <a:prstGeom prst="straightConnector1">
            <a:avLst/>
          </a:prstGeom>
          <a:noFill/>
          <a:ln w="19050" cap="flat" cmpd="sng">
            <a:solidFill>
              <a:srgbClr val="FF6600"/>
            </a:solidFill>
            <a:prstDash val="solid"/>
            <a:round/>
            <a:headEnd type="none" w="sm" len="sm"/>
            <a:tailEnd type="none" w="sm" len="sm"/>
          </a:ln>
        </p:spPr>
      </p:cxnSp>
      <p:pic>
        <p:nvPicPr>
          <p:cNvPr id="4" name="Google Shape;52;p13">
            <a:extLst>
              <a:ext uri="{FF2B5EF4-FFF2-40B4-BE49-F238E27FC236}">
                <a16:creationId xmlns:a16="http://schemas.microsoft.com/office/drawing/2014/main" id="{D10024B2-B07E-E458-125F-27911302FA8F}"/>
              </a:ext>
            </a:extLst>
          </p:cNvPr>
          <p:cNvPicPr preferRelativeResize="0"/>
          <p:nvPr userDrawn="1"/>
        </p:nvPicPr>
        <p:blipFill rotWithShape="1">
          <a:blip r:embed="rId2">
            <a:alphaModFix/>
          </a:blip>
          <a:srcRect t="41449" b="42366"/>
          <a:stretch/>
        </p:blipFill>
        <p:spPr>
          <a:xfrm>
            <a:off x="10092596" y="168460"/>
            <a:ext cx="1536636" cy="248700"/>
          </a:xfrm>
          <a:prstGeom prst="rect">
            <a:avLst/>
          </a:prstGeom>
          <a:noFill/>
          <a:ln>
            <a:noFill/>
          </a:ln>
        </p:spPr>
      </p:pic>
    </p:spTree>
    <p:extLst>
      <p:ext uri="{BB962C8B-B14F-4D97-AF65-F5344CB8AC3E}">
        <p14:creationId xmlns:p14="http://schemas.microsoft.com/office/powerpoint/2010/main" val="37895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278165"/>
            <a:ext cx="979054" cy="747070"/>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hasCustomPrompt="1"/>
          </p:nvPr>
        </p:nvSpPr>
        <p:spPr>
          <a:xfrm>
            <a:off x="838200" y="554200"/>
            <a:ext cx="10515600" cy="1099543"/>
          </a:xfrm>
        </p:spPr>
        <p:txBody>
          <a:bodyPr>
            <a:normAutofit/>
          </a:bodyPr>
          <a:lstStyle>
            <a:lvl1pPr>
              <a:defRPr sz="4000">
                <a:solidFill>
                  <a:srgbClr val="FF6600"/>
                </a:solidFill>
              </a:defRPr>
            </a:lvl1pPr>
          </a:lstStyle>
          <a:p>
            <a:r>
              <a:rPr lang="en-US" dirty="0"/>
              <a:t>Click to edit Master title style </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1791855"/>
            <a:ext cx="10515600" cy="4511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93EAC37-6999-4154-83D1-50B2676C0A95}" type="datetime1">
              <a:rPr lang="en-US" smtClean="0"/>
              <a:t>3/5/2024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cxnSp>
        <p:nvCxnSpPr>
          <p:cNvPr id="8" name="Google Shape;22;p4">
            <a:extLst>
              <a:ext uri="{FF2B5EF4-FFF2-40B4-BE49-F238E27FC236}">
                <a16:creationId xmlns:a16="http://schemas.microsoft.com/office/drawing/2014/main" id="{BCB91DE2-99F6-31B9-EE68-77D1D19FF851}"/>
              </a:ext>
            </a:extLst>
          </p:cNvPr>
          <p:cNvCxnSpPr>
            <a:cxnSpLocks/>
          </p:cNvCxnSpPr>
          <p:nvPr userDrawn="1"/>
        </p:nvCxnSpPr>
        <p:spPr>
          <a:xfrm>
            <a:off x="3303632" y="554200"/>
            <a:ext cx="8325600" cy="0"/>
          </a:xfrm>
          <a:prstGeom prst="straightConnector1">
            <a:avLst/>
          </a:prstGeom>
          <a:noFill/>
          <a:ln w="38100" cap="flat" cmpd="sng">
            <a:solidFill>
              <a:srgbClr val="FF6600"/>
            </a:solidFill>
            <a:prstDash val="solid"/>
            <a:round/>
            <a:headEnd type="none" w="sm" len="sm"/>
            <a:tailEnd type="none" w="sm" len="sm"/>
          </a:ln>
        </p:spPr>
      </p:cxnSp>
      <p:cxnSp>
        <p:nvCxnSpPr>
          <p:cNvPr id="9" name="Google Shape;24;p4">
            <a:extLst>
              <a:ext uri="{FF2B5EF4-FFF2-40B4-BE49-F238E27FC236}">
                <a16:creationId xmlns:a16="http://schemas.microsoft.com/office/drawing/2014/main" id="{1272C292-0E96-AF51-693B-F87D53B8BBD8}"/>
              </a:ext>
            </a:extLst>
          </p:cNvPr>
          <p:cNvCxnSpPr>
            <a:cxnSpLocks/>
          </p:cNvCxnSpPr>
          <p:nvPr userDrawn="1"/>
        </p:nvCxnSpPr>
        <p:spPr>
          <a:xfrm>
            <a:off x="618836" y="554182"/>
            <a:ext cx="192495" cy="18"/>
          </a:xfrm>
          <a:prstGeom prst="straightConnector1">
            <a:avLst/>
          </a:prstGeom>
          <a:noFill/>
          <a:ln w="19050" cap="flat" cmpd="sng">
            <a:solidFill>
              <a:srgbClr val="FF6600"/>
            </a:solidFill>
            <a:prstDash val="solid"/>
            <a:round/>
            <a:headEnd type="none" w="sm" len="sm"/>
            <a:tailEnd type="none" w="sm" len="sm"/>
          </a:ln>
        </p:spPr>
      </p:cxnSp>
      <p:pic>
        <p:nvPicPr>
          <p:cNvPr id="10" name="Google Shape;52;p13">
            <a:extLst>
              <a:ext uri="{FF2B5EF4-FFF2-40B4-BE49-F238E27FC236}">
                <a16:creationId xmlns:a16="http://schemas.microsoft.com/office/drawing/2014/main" id="{D8632915-D4A6-97D3-51B3-65B9B1067871}"/>
              </a:ext>
            </a:extLst>
          </p:cNvPr>
          <p:cNvPicPr preferRelativeResize="0"/>
          <p:nvPr userDrawn="1"/>
        </p:nvPicPr>
        <p:blipFill rotWithShape="1">
          <a:blip r:embed="rId2">
            <a:alphaModFix/>
          </a:blip>
          <a:srcRect t="41449" b="42366"/>
          <a:stretch/>
        </p:blipFill>
        <p:spPr>
          <a:xfrm>
            <a:off x="10092596" y="168460"/>
            <a:ext cx="1536636" cy="248700"/>
          </a:xfrm>
          <a:prstGeom prst="rect">
            <a:avLst/>
          </a:prstGeom>
          <a:noFill/>
          <a:ln>
            <a:noFill/>
          </a:ln>
        </p:spPr>
      </p:pic>
    </p:spTree>
    <p:extLst>
      <p:ext uri="{BB962C8B-B14F-4D97-AF65-F5344CB8AC3E}">
        <p14:creationId xmlns:p14="http://schemas.microsoft.com/office/powerpoint/2010/main" val="75240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853C2410-A40B-4E23-BCF8-D2FC758D2B76}" type="datetime1">
              <a:rPr lang="en-US" smtClean="0"/>
              <a:t>3/5/2024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3575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0" y="278166"/>
            <a:ext cx="1717963" cy="1051870"/>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6E1420F5-BDF1-4809-9E16-142E7EC1A862}" type="datetime1">
              <a:rPr lang="en-US" smtClean="0"/>
              <a:t>3/5/2024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
        <p:nvSpPr>
          <p:cNvPr id="9" name="Title 1">
            <a:extLst>
              <a:ext uri="{FF2B5EF4-FFF2-40B4-BE49-F238E27FC236}">
                <a16:creationId xmlns:a16="http://schemas.microsoft.com/office/drawing/2014/main" id="{F1EDD2E6-D85D-B02A-AEC3-07A267028474}"/>
              </a:ext>
            </a:extLst>
          </p:cNvPr>
          <p:cNvSpPr>
            <a:spLocks noGrp="1"/>
          </p:cNvSpPr>
          <p:nvPr>
            <p:ph type="title"/>
          </p:nvPr>
        </p:nvSpPr>
        <p:spPr>
          <a:xfrm>
            <a:off x="838200" y="554200"/>
            <a:ext cx="10515600" cy="1099543"/>
          </a:xfrm>
        </p:spPr>
        <p:txBody>
          <a:bodyPr/>
          <a:lstStyle>
            <a:lvl1pPr>
              <a:defRPr>
                <a:solidFill>
                  <a:srgbClr val="FF6600"/>
                </a:solidFill>
              </a:defRPr>
            </a:lvl1pPr>
          </a:lstStyle>
          <a:p>
            <a:r>
              <a:rPr lang="en-US" dirty="0"/>
              <a:t>Objective </a:t>
            </a:r>
          </a:p>
        </p:txBody>
      </p:sp>
      <p:cxnSp>
        <p:nvCxnSpPr>
          <p:cNvPr id="10" name="Google Shape;22;p4">
            <a:extLst>
              <a:ext uri="{FF2B5EF4-FFF2-40B4-BE49-F238E27FC236}">
                <a16:creationId xmlns:a16="http://schemas.microsoft.com/office/drawing/2014/main" id="{4B02B808-689C-8B28-7A91-F4A3D197B73D}"/>
              </a:ext>
            </a:extLst>
          </p:cNvPr>
          <p:cNvCxnSpPr>
            <a:cxnSpLocks/>
          </p:cNvCxnSpPr>
          <p:nvPr userDrawn="1"/>
        </p:nvCxnSpPr>
        <p:spPr>
          <a:xfrm>
            <a:off x="3303632" y="554200"/>
            <a:ext cx="8325600" cy="0"/>
          </a:xfrm>
          <a:prstGeom prst="straightConnector1">
            <a:avLst/>
          </a:prstGeom>
          <a:noFill/>
          <a:ln w="38100" cap="flat" cmpd="sng">
            <a:solidFill>
              <a:srgbClr val="FF6600"/>
            </a:solidFill>
            <a:prstDash val="solid"/>
            <a:round/>
            <a:headEnd type="none" w="sm" len="sm"/>
            <a:tailEnd type="none" w="sm" len="sm"/>
          </a:ln>
        </p:spPr>
      </p:cxnSp>
      <p:cxnSp>
        <p:nvCxnSpPr>
          <p:cNvPr id="11" name="Google Shape;24;p4">
            <a:extLst>
              <a:ext uri="{FF2B5EF4-FFF2-40B4-BE49-F238E27FC236}">
                <a16:creationId xmlns:a16="http://schemas.microsoft.com/office/drawing/2014/main" id="{64674416-E14D-1F50-2DC1-5A81D3A50CFD}"/>
              </a:ext>
            </a:extLst>
          </p:cNvPr>
          <p:cNvCxnSpPr>
            <a:cxnSpLocks/>
          </p:cNvCxnSpPr>
          <p:nvPr userDrawn="1"/>
        </p:nvCxnSpPr>
        <p:spPr>
          <a:xfrm>
            <a:off x="618836" y="554182"/>
            <a:ext cx="192495" cy="18"/>
          </a:xfrm>
          <a:prstGeom prst="straightConnector1">
            <a:avLst/>
          </a:prstGeom>
          <a:noFill/>
          <a:ln w="19050" cap="flat" cmpd="sng">
            <a:solidFill>
              <a:srgbClr val="FF6600"/>
            </a:solidFill>
            <a:prstDash val="solid"/>
            <a:round/>
            <a:headEnd type="none" w="sm" len="sm"/>
            <a:tailEnd type="none" w="sm" len="sm"/>
          </a:ln>
        </p:spPr>
      </p:cxnSp>
      <p:pic>
        <p:nvPicPr>
          <p:cNvPr id="12" name="Google Shape;52;p13">
            <a:extLst>
              <a:ext uri="{FF2B5EF4-FFF2-40B4-BE49-F238E27FC236}">
                <a16:creationId xmlns:a16="http://schemas.microsoft.com/office/drawing/2014/main" id="{AFA7AAA8-F1B9-EC4C-CA77-11492AC21D50}"/>
              </a:ext>
            </a:extLst>
          </p:cNvPr>
          <p:cNvPicPr preferRelativeResize="0"/>
          <p:nvPr userDrawn="1"/>
        </p:nvPicPr>
        <p:blipFill rotWithShape="1">
          <a:blip r:embed="rId2">
            <a:alphaModFix/>
          </a:blip>
          <a:srcRect t="41449" b="42366"/>
          <a:stretch/>
        </p:blipFill>
        <p:spPr>
          <a:xfrm>
            <a:off x="10092596" y="168460"/>
            <a:ext cx="1536636" cy="248700"/>
          </a:xfrm>
          <a:prstGeom prst="rect">
            <a:avLst/>
          </a:prstGeom>
          <a:noFill/>
          <a:ln>
            <a:noFill/>
          </a:ln>
        </p:spPr>
      </p:pic>
    </p:spTree>
    <p:extLst>
      <p:ext uri="{BB962C8B-B14F-4D97-AF65-F5344CB8AC3E}">
        <p14:creationId xmlns:p14="http://schemas.microsoft.com/office/powerpoint/2010/main" val="353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0A910885-16AB-4AC4-8613-237B45C25489}" type="datetime1">
              <a:rPr lang="en-US" smtClean="0"/>
              <a:t>3/5/2024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3769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C941C140-7D27-431C-AEB8-892258F61692}" type="datetime1">
              <a:rPr lang="en-US" smtClean="0"/>
              <a:t>3/5/2024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458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65F559D4-A8B3-49D2-AF75-6BCEF4B5344B}" type="datetime1">
              <a:rPr lang="en-US" smtClean="0"/>
              <a:t>3/5/2024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0936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2D4F2A2C-9067-4985-85F0-D99C103E33BE}" type="datetime1">
              <a:rPr lang="en-US" smtClean="0"/>
              <a:t>3/5/2024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4495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57BF-54CE-4BEB-9EF8-055847B6337E}" type="datetime1">
              <a:rPr lang="en-US" smtClean="0"/>
              <a:t>3/5/2024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293064738"/>
      </p:ext>
    </p:extLst>
  </p:cSld>
  <p:clrMap bg1="lt1" tx1="dk1" bg2="lt2" tx2="dk2" accent1="accent1" accent2="accent2" accent3="accent3" accent4="accent4" accent5="accent5" accent6="accent6" hlink="hlink" folHlink="folHlink"/>
  <p:sldLayoutIdLst>
    <p:sldLayoutId id="2147483682" r:id="rId1"/>
    <p:sldLayoutId id="2147483688" r:id="rId2"/>
    <p:sldLayoutId id="2147483683" r:id="rId3"/>
    <p:sldLayoutId id="2147483684" r:id="rId4"/>
    <p:sldLayoutId id="2147483685" r:id="rId5"/>
    <p:sldLayoutId id="2147483686" r:id="rId6"/>
    <p:sldLayoutId id="2147483680" r:id="rId7"/>
    <p:sldLayoutId id="2147483675" r:id="rId8"/>
    <p:sldLayoutId id="2147483676" r:id="rId9"/>
    <p:sldLayoutId id="2147483677" r:id="rId10"/>
    <p:sldLayoutId id="2147483678" r:id="rId11"/>
    <p:sldLayoutId id="2147483679" r:id="rId12"/>
    <p:sldLayoutId id="2147483681" r:id="rId13"/>
  </p:sldLayoutIdLst>
  <p:hf hdr="0" ftr="0" dt="0"/>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ithub.com/openstack/liberasurecod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lobus/globus-cli"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www.midaco-solver.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CODARcode/MGAR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4" name="Rectangle 13">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3B51B1">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E1C96B7-563B-7F71-427C-E583349E1A1F}"/>
              </a:ext>
            </a:extLst>
          </p:cNvPr>
          <p:cNvSpPr>
            <a:spLocks noGrp="1"/>
          </p:cNvSpPr>
          <p:nvPr>
            <p:ph type="ctrTitle"/>
          </p:nvPr>
        </p:nvSpPr>
        <p:spPr>
          <a:xfrm>
            <a:off x="432620" y="1640518"/>
            <a:ext cx="11228438" cy="1948255"/>
          </a:xfrm>
        </p:spPr>
        <p:txBody>
          <a:bodyPr vert="horz" lIns="91440" tIns="45720" rIns="91440" bIns="45720" rtlCol="0" anchor="ctr">
            <a:normAutofit fontScale="90000"/>
          </a:bodyPr>
          <a:lstStyle/>
          <a:p>
            <a:pPr algn="ctr"/>
            <a:r>
              <a:rPr lang="en-US" sz="3600" dirty="0"/>
              <a:t>RAPIDS</a:t>
            </a:r>
            <a:br>
              <a:rPr lang="en-US" sz="3600" dirty="0"/>
            </a:br>
            <a:r>
              <a:rPr lang="en-US" sz="3600" dirty="0"/>
              <a:t>Reconciling Availability, Accuracy, and Performance in</a:t>
            </a:r>
            <a:br>
              <a:rPr lang="en-US" sz="3600" dirty="0"/>
            </a:br>
            <a:r>
              <a:rPr lang="en-US" sz="3600" dirty="0"/>
              <a:t>Managing Geo-Distributed Scientific Data</a:t>
            </a:r>
          </a:p>
        </p:txBody>
      </p:sp>
      <p:sp>
        <p:nvSpPr>
          <p:cNvPr id="3" name="Text Placeholder 2">
            <a:extLst>
              <a:ext uri="{FF2B5EF4-FFF2-40B4-BE49-F238E27FC236}">
                <a16:creationId xmlns:a16="http://schemas.microsoft.com/office/drawing/2014/main" id="{5D30A0BF-D37F-4E9F-9A79-8A72F13114B5}"/>
              </a:ext>
            </a:extLst>
          </p:cNvPr>
          <p:cNvSpPr>
            <a:spLocks/>
          </p:cNvSpPr>
          <p:nvPr/>
        </p:nvSpPr>
        <p:spPr>
          <a:xfrm>
            <a:off x="3707635" y="5153285"/>
            <a:ext cx="4773682" cy="833864"/>
          </a:xfrm>
          <a:prstGeom prst="rect">
            <a:avLst/>
          </a:prstGeom>
        </p:spPr>
        <p:txBody>
          <a:bodyPr vert="horz" lIns="91440" tIns="45720" rIns="91440" bIns="45720" rtlCol="0">
            <a:normAutofit/>
          </a:bodyPr>
          <a:lstStyle/>
          <a:p>
            <a:pPr marL="316218" algn="ctr" defTabSz="758952">
              <a:spcAft>
                <a:spcPts val="498"/>
              </a:spcAft>
            </a:pPr>
            <a:r>
              <a:rPr lang="en-US" sz="1660" kern="1200" dirty="0">
                <a:solidFill>
                  <a:schemeClr val="tx1"/>
                </a:solidFill>
                <a:latin typeface="+mn-lt"/>
                <a:ea typeface="+mn-ea"/>
                <a:cs typeface="+mn-cs"/>
              </a:rPr>
              <a:t>Muhammad Raees</a:t>
            </a:r>
          </a:p>
          <a:p>
            <a:pPr marL="316218" algn="ctr" defTabSz="758952">
              <a:spcAft>
                <a:spcPts val="498"/>
              </a:spcAft>
            </a:pPr>
            <a:r>
              <a:rPr lang="en-US" sz="1660" kern="1200" dirty="0">
                <a:solidFill>
                  <a:schemeClr val="tx1"/>
                </a:solidFill>
                <a:latin typeface="+mn-lt"/>
                <a:ea typeface="+mn-ea"/>
                <a:cs typeface="+mn-cs"/>
              </a:rPr>
              <a:t>mr2714@rit.edu</a:t>
            </a:r>
            <a:endParaRPr lang="en-US" sz="2000" dirty="0"/>
          </a:p>
        </p:txBody>
      </p:sp>
      <p:sp>
        <p:nvSpPr>
          <p:cNvPr id="4" name="Slide Number Placeholder 3">
            <a:extLst>
              <a:ext uri="{FF2B5EF4-FFF2-40B4-BE49-F238E27FC236}">
                <a16:creationId xmlns:a16="http://schemas.microsoft.com/office/drawing/2014/main" id="{A2741542-10E0-2EFF-707B-4AFBCAEC8693}"/>
              </a:ext>
            </a:extLst>
          </p:cNvPr>
          <p:cNvSpPr>
            <a:spLocks/>
          </p:cNvSpPr>
          <p:nvPr/>
        </p:nvSpPr>
        <p:spPr>
          <a:xfrm>
            <a:off x="8005262" y="5752505"/>
            <a:ext cx="2295039" cy="305474"/>
          </a:xfrm>
          <a:prstGeom prst="rect">
            <a:avLst/>
          </a:prstGeom>
        </p:spPr>
        <p:txBody>
          <a:bodyPr vert="horz" lIns="91440" tIns="45720" rIns="91440" bIns="45720" rtlCol="0" anchor="ctr">
            <a:normAutofit/>
          </a:bodyPr>
          <a:lstStyle/>
          <a:p>
            <a:pPr defTabSz="758952">
              <a:spcAft>
                <a:spcPts val="498"/>
              </a:spcAft>
            </a:pPr>
            <a:fld id="{00000000-1234-1234-1234-123412341234}" type="slidenum">
              <a:rPr lang="en-US" sz="996" kern="1200">
                <a:solidFill>
                  <a:srgbClr val="555555"/>
                </a:solidFill>
                <a:latin typeface="+mn-lt"/>
                <a:ea typeface="+mn-ea"/>
                <a:cs typeface="+mn-cs"/>
              </a:rPr>
              <a:pPr defTabSz="758952">
                <a:spcAft>
                  <a:spcPts val="498"/>
                </a:spcAft>
              </a:pPr>
              <a:t>1</a:t>
            </a:fld>
            <a:endParaRPr lang="en-US" sz="1200">
              <a:solidFill>
                <a:srgbClr val="FFFFFF"/>
              </a:solidFill>
            </a:endParaRPr>
          </a:p>
        </p:txBody>
      </p:sp>
      <p:sp>
        <p:nvSpPr>
          <p:cNvPr id="5" name="Text Placeholder 2">
            <a:extLst>
              <a:ext uri="{FF2B5EF4-FFF2-40B4-BE49-F238E27FC236}">
                <a16:creationId xmlns:a16="http://schemas.microsoft.com/office/drawing/2014/main" id="{9C54C1D8-4491-6441-C377-BB83FEEBC034}"/>
              </a:ext>
            </a:extLst>
          </p:cNvPr>
          <p:cNvSpPr txBox="1">
            <a:spLocks/>
          </p:cNvSpPr>
          <p:nvPr/>
        </p:nvSpPr>
        <p:spPr>
          <a:xfrm>
            <a:off x="1917290" y="3588773"/>
            <a:ext cx="8121445" cy="693662"/>
          </a:xfrm>
          <a:prstGeom prst="rect">
            <a:avLst/>
          </a:prstGeom>
        </p:spPr>
        <p:txBody>
          <a:bodyPr spcFirstLastPara="1" vert="horz" wrap="square" lIns="91440" tIns="45720" rIns="91440" bIns="45720" rtlCol="0" anchor="t" anchorCtr="0">
            <a:normAutofit/>
          </a:bodyPr>
          <a:lstStyle>
            <a:lvl1pPr marL="609585" lvl="0" indent="-457189" algn="l" defTabSz="914400" rtl="0" eaLnBrk="1" latinLnBrk="0" hangingPunct="1">
              <a:lnSpc>
                <a:spcPct val="10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10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10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10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10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316218" indent="0" algn="ctr" defTabSz="758952">
              <a:spcAft>
                <a:spcPts val="498"/>
              </a:spcAft>
              <a:buNone/>
            </a:pPr>
            <a:r>
              <a:rPr lang="en-US" sz="1660" kern="1200" dirty="0" err="1">
                <a:solidFill>
                  <a:schemeClr val="tx1"/>
                </a:solidFill>
                <a:latin typeface="+mn-lt"/>
                <a:ea typeface="+mn-ea"/>
                <a:cs typeface="+mn-cs"/>
              </a:rPr>
              <a:t>Lipeng</a:t>
            </a:r>
            <a:r>
              <a:rPr lang="en-US" sz="1660" kern="1200" dirty="0">
                <a:solidFill>
                  <a:schemeClr val="tx1"/>
                </a:solidFill>
                <a:latin typeface="+mn-lt"/>
                <a:ea typeface="+mn-ea"/>
                <a:cs typeface="+mn-cs"/>
              </a:rPr>
              <a:t> Wan, </a:t>
            </a:r>
            <a:r>
              <a:rPr lang="en-US" sz="1660" kern="1200" dirty="0" err="1">
                <a:solidFill>
                  <a:schemeClr val="tx1"/>
                </a:solidFill>
                <a:latin typeface="+mn-lt"/>
                <a:ea typeface="+mn-ea"/>
                <a:cs typeface="+mn-cs"/>
              </a:rPr>
              <a:t>Jieyang</a:t>
            </a:r>
            <a:r>
              <a:rPr lang="en-US" sz="1660" kern="1200" dirty="0">
                <a:solidFill>
                  <a:schemeClr val="tx1"/>
                </a:solidFill>
                <a:latin typeface="+mn-lt"/>
                <a:ea typeface="+mn-ea"/>
                <a:cs typeface="+mn-cs"/>
              </a:rPr>
              <a:t> Chen, Xin Liang, Ana </a:t>
            </a:r>
            <a:r>
              <a:rPr lang="en-US" sz="1660" kern="1200" dirty="0" err="1">
                <a:solidFill>
                  <a:schemeClr val="tx1"/>
                </a:solidFill>
                <a:latin typeface="+mn-lt"/>
                <a:ea typeface="+mn-ea"/>
                <a:cs typeface="+mn-cs"/>
              </a:rPr>
              <a:t>Gainaru</a:t>
            </a:r>
            <a:r>
              <a:rPr lang="en-US" sz="1660" kern="1200" dirty="0">
                <a:solidFill>
                  <a:schemeClr val="tx1"/>
                </a:solidFill>
                <a:latin typeface="+mn-lt"/>
                <a:ea typeface="+mn-ea"/>
                <a:cs typeface="+mn-cs"/>
              </a:rPr>
              <a:t>, and others</a:t>
            </a:r>
            <a:endParaRPr lang="en-US" sz="2000" dirty="0"/>
          </a:p>
        </p:txBody>
      </p:sp>
    </p:spTree>
    <p:extLst>
      <p:ext uri="{BB962C8B-B14F-4D97-AF65-F5344CB8AC3E}">
        <p14:creationId xmlns:p14="http://schemas.microsoft.com/office/powerpoint/2010/main" val="4014943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0CA2-A619-5C44-0825-36E5B60FBECD}"/>
              </a:ext>
            </a:extLst>
          </p:cNvPr>
          <p:cNvSpPr>
            <a:spLocks noGrp="1"/>
          </p:cNvSpPr>
          <p:nvPr>
            <p:ph type="title"/>
          </p:nvPr>
        </p:nvSpPr>
        <p:spPr/>
        <p:txBody>
          <a:bodyPr/>
          <a:lstStyle/>
          <a:p>
            <a:r>
              <a:rPr lang="en-US" dirty="0"/>
              <a:t>Erasure Coding</a:t>
            </a:r>
          </a:p>
        </p:txBody>
      </p:sp>
      <p:sp>
        <p:nvSpPr>
          <p:cNvPr id="3" name="Content Placeholder 2">
            <a:extLst>
              <a:ext uri="{FF2B5EF4-FFF2-40B4-BE49-F238E27FC236}">
                <a16:creationId xmlns:a16="http://schemas.microsoft.com/office/drawing/2014/main" id="{42A72A0A-728D-9CDF-969E-2FFB8B5A9EF8}"/>
              </a:ext>
            </a:extLst>
          </p:cNvPr>
          <p:cNvSpPr>
            <a:spLocks noGrp="1"/>
          </p:cNvSpPr>
          <p:nvPr>
            <p:ph idx="1"/>
          </p:nvPr>
        </p:nvSpPr>
        <p:spPr>
          <a:xfrm>
            <a:off x="838200" y="1791855"/>
            <a:ext cx="8767916" cy="4511945"/>
          </a:xfrm>
        </p:spPr>
        <p:txBody>
          <a:bodyPr>
            <a:normAutofit/>
          </a:bodyPr>
          <a:lstStyle/>
          <a:p>
            <a:r>
              <a:rPr lang="en-US" dirty="0"/>
              <a:t>Erasure coding (each level) with </a:t>
            </a:r>
            <a:r>
              <a:rPr lang="en-US" u="sng" dirty="0"/>
              <a:t>fault tolerance</a:t>
            </a:r>
            <a:endParaRPr lang="en-US" dirty="0"/>
          </a:p>
          <a:p>
            <a:pPr lvl="1"/>
            <a:r>
              <a:rPr lang="en-US" dirty="0"/>
              <a:t>Encoded into 𝑛−𝑚𝑗 data and 𝑚𝑗 parity</a:t>
            </a:r>
          </a:p>
          <a:p>
            <a:pPr lvl="1"/>
            <a:r>
              <a:rPr lang="en-US" dirty="0"/>
              <a:t>Parity 𝑚1 &gt; 𝑚2 &gt; 𝑚3 &gt; 𝑚4</a:t>
            </a:r>
          </a:p>
          <a:p>
            <a:endParaRPr lang="en-US" dirty="0"/>
          </a:p>
          <a:p>
            <a:r>
              <a:rPr lang="en-US" dirty="0"/>
              <a:t>Reduces storage and network overhead compared to whole data compression </a:t>
            </a:r>
          </a:p>
          <a:p>
            <a:pPr lvl="1"/>
            <a:r>
              <a:rPr lang="en-US" dirty="0"/>
              <a:t>Data s1 &lt; s2 &lt; s3 &lt; s4</a:t>
            </a:r>
          </a:p>
          <a:p>
            <a:pPr lvl="2"/>
            <a:r>
              <a:rPr lang="en-US" dirty="0"/>
              <a:t>Smaller duplication overhead.</a:t>
            </a:r>
          </a:p>
        </p:txBody>
      </p:sp>
      <p:sp>
        <p:nvSpPr>
          <p:cNvPr id="4" name="Slide Number Placeholder 3">
            <a:extLst>
              <a:ext uri="{FF2B5EF4-FFF2-40B4-BE49-F238E27FC236}">
                <a16:creationId xmlns:a16="http://schemas.microsoft.com/office/drawing/2014/main" id="{8C39045E-2747-C4D6-388A-887075D83ABD}"/>
              </a:ext>
            </a:extLst>
          </p:cNvPr>
          <p:cNvSpPr>
            <a:spLocks noGrp="1"/>
          </p:cNvSpPr>
          <p:nvPr>
            <p:ph type="sldNum" sz="quarter" idx="12"/>
          </p:nvPr>
        </p:nvSpPr>
        <p:spPr/>
        <p:txBody>
          <a:bodyPr/>
          <a:lstStyle/>
          <a:p>
            <a:fld id="{51845F5A-061D-4825-9AE9-D7794091C6CF}" type="slidenum">
              <a:rPr lang="en-US" smtClean="0"/>
              <a:t>10</a:t>
            </a:fld>
            <a:endParaRPr lang="en-US"/>
          </a:p>
        </p:txBody>
      </p:sp>
      <p:pic>
        <p:nvPicPr>
          <p:cNvPr id="6" name="Picture 5">
            <a:extLst>
              <a:ext uri="{FF2B5EF4-FFF2-40B4-BE49-F238E27FC236}">
                <a16:creationId xmlns:a16="http://schemas.microsoft.com/office/drawing/2014/main" id="{2719DD77-45C2-958E-BD61-298096361BC6}"/>
              </a:ext>
            </a:extLst>
          </p:cNvPr>
          <p:cNvPicPr>
            <a:picLocks noChangeAspect="1"/>
          </p:cNvPicPr>
          <p:nvPr/>
        </p:nvPicPr>
        <p:blipFill>
          <a:blip r:embed="rId3"/>
          <a:stretch>
            <a:fillRect/>
          </a:stretch>
        </p:blipFill>
        <p:spPr>
          <a:xfrm>
            <a:off x="9924600" y="1278587"/>
            <a:ext cx="2240474" cy="5044877"/>
          </a:xfrm>
          <a:prstGeom prst="rect">
            <a:avLst/>
          </a:prstGeom>
        </p:spPr>
      </p:pic>
      <p:sp>
        <p:nvSpPr>
          <p:cNvPr id="7" name="TextBox 6">
            <a:extLst>
              <a:ext uri="{FF2B5EF4-FFF2-40B4-BE49-F238E27FC236}">
                <a16:creationId xmlns:a16="http://schemas.microsoft.com/office/drawing/2014/main" id="{BEDD48C7-52F8-D257-DAF2-190DF691244B}"/>
              </a:ext>
            </a:extLst>
          </p:cNvPr>
          <p:cNvSpPr txBox="1"/>
          <p:nvPr/>
        </p:nvSpPr>
        <p:spPr>
          <a:xfrm>
            <a:off x="235974" y="6441912"/>
            <a:ext cx="6096000" cy="307777"/>
          </a:xfrm>
          <a:prstGeom prst="rect">
            <a:avLst/>
          </a:prstGeom>
          <a:noFill/>
        </p:spPr>
        <p:txBody>
          <a:bodyPr wrap="square">
            <a:spAutoFit/>
          </a:bodyPr>
          <a:lstStyle/>
          <a:p>
            <a:r>
              <a:rPr lang="en-US" sz="1400" dirty="0">
                <a:hlinkClick r:id="rId4"/>
              </a:rPr>
              <a:t>https://github.com/openstack/liberasurecode</a:t>
            </a:r>
            <a:endParaRPr lang="en-US" sz="1400" dirty="0"/>
          </a:p>
        </p:txBody>
      </p:sp>
    </p:spTree>
    <p:extLst>
      <p:ext uri="{BB962C8B-B14F-4D97-AF65-F5344CB8AC3E}">
        <p14:creationId xmlns:p14="http://schemas.microsoft.com/office/powerpoint/2010/main" val="372929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4A42-7F19-5F3A-F4DF-1226F38617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227624-740F-77AD-726E-9D12EFB5519E}"/>
              </a:ext>
            </a:extLst>
          </p:cNvPr>
          <p:cNvSpPr>
            <a:spLocks noGrp="1"/>
          </p:cNvSpPr>
          <p:nvPr>
            <p:ph type="title"/>
          </p:nvPr>
        </p:nvSpPr>
        <p:spPr/>
        <p:txBody>
          <a:bodyPr/>
          <a:lstStyle/>
          <a:p>
            <a:r>
              <a:rPr lang="en-US" dirty="0"/>
              <a:t>Distributed Storage </a:t>
            </a:r>
          </a:p>
        </p:txBody>
      </p:sp>
      <p:pic>
        <p:nvPicPr>
          <p:cNvPr id="6" name="Content Placeholder 5">
            <a:extLst>
              <a:ext uri="{FF2B5EF4-FFF2-40B4-BE49-F238E27FC236}">
                <a16:creationId xmlns:a16="http://schemas.microsoft.com/office/drawing/2014/main" id="{1A301BDB-49A2-D14D-34BC-F05B6DD4A5B7}"/>
              </a:ext>
            </a:extLst>
          </p:cNvPr>
          <p:cNvPicPr>
            <a:picLocks noGrp="1" noChangeAspect="1"/>
          </p:cNvPicPr>
          <p:nvPr>
            <p:ph idx="1"/>
          </p:nvPr>
        </p:nvPicPr>
        <p:blipFill>
          <a:blip r:embed="rId2"/>
          <a:stretch>
            <a:fillRect/>
          </a:stretch>
        </p:blipFill>
        <p:spPr>
          <a:xfrm>
            <a:off x="838200" y="1653743"/>
            <a:ext cx="10515600" cy="4000862"/>
          </a:xfrm>
        </p:spPr>
      </p:pic>
      <p:sp>
        <p:nvSpPr>
          <p:cNvPr id="4" name="Slide Number Placeholder 3">
            <a:extLst>
              <a:ext uri="{FF2B5EF4-FFF2-40B4-BE49-F238E27FC236}">
                <a16:creationId xmlns:a16="http://schemas.microsoft.com/office/drawing/2014/main" id="{A0F17645-58CE-A382-6314-62867B72ED96}"/>
              </a:ext>
            </a:extLst>
          </p:cNvPr>
          <p:cNvSpPr>
            <a:spLocks noGrp="1"/>
          </p:cNvSpPr>
          <p:nvPr>
            <p:ph type="sldNum" sz="quarter" idx="12"/>
          </p:nvPr>
        </p:nvSpPr>
        <p:spPr/>
        <p:txBody>
          <a:bodyPr/>
          <a:lstStyle/>
          <a:p>
            <a:fld id="{51845F5A-061D-4825-9AE9-D7794091C6CF}" type="slidenum">
              <a:rPr lang="en-US" smtClean="0"/>
              <a:t>11</a:t>
            </a:fld>
            <a:endParaRPr lang="en-US"/>
          </a:p>
        </p:txBody>
      </p:sp>
      <p:sp>
        <p:nvSpPr>
          <p:cNvPr id="3" name="Arrow: Up 2">
            <a:extLst>
              <a:ext uri="{FF2B5EF4-FFF2-40B4-BE49-F238E27FC236}">
                <a16:creationId xmlns:a16="http://schemas.microsoft.com/office/drawing/2014/main" id="{925C8F2A-F7C2-14AE-0096-C579BE618790}"/>
              </a:ext>
            </a:extLst>
          </p:cNvPr>
          <p:cNvSpPr/>
          <p:nvPr/>
        </p:nvSpPr>
        <p:spPr>
          <a:xfrm>
            <a:off x="3965122" y="5595613"/>
            <a:ext cx="317241" cy="48493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54B8187-20C2-46E8-C7F8-E1E75A39261C}"/>
              </a:ext>
            </a:extLst>
          </p:cNvPr>
          <p:cNvSpPr txBox="1"/>
          <p:nvPr/>
        </p:nvSpPr>
        <p:spPr>
          <a:xfrm>
            <a:off x="3422780" y="6093028"/>
            <a:ext cx="1401924" cy="369332"/>
          </a:xfrm>
          <a:prstGeom prst="rect">
            <a:avLst/>
          </a:prstGeom>
          <a:noFill/>
        </p:spPr>
        <p:txBody>
          <a:bodyPr wrap="square">
            <a:spAutoFit/>
          </a:bodyPr>
          <a:lstStyle/>
          <a:p>
            <a:pPr algn="ctr"/>
            <a:r>
              <a:rPr lang="en-US" dirty="0"/>
              <a:t>MGRAD</a:t>
            </a:r>
          </a:p>
        </p:txBody>
      </p:sp>
      <p:sp>
        <p:nvSpPr>
          <p:cNvPr id="5" name="Arrow: Up 4">
            <a:extLst>
              <a:ext uri="{FF2B5EF4-FFF2-40B4-BE49-F238E27FC236}">
                <a16:creationId xmlns:a16="http://schemas.microsoft.com/office/drawing/2014/main" id="{1E4AB15D-3CA7-03F2-D1A5-AD1FC3A11795}"/>
              </a:ext>
            </a:extLst>
          </p:cNvPr>
          <p:cNvSpPr/>
          <p:nvPr/>
        </p:nvSpPr>
        <p:spPr>
          <a:xfrm>
            <a:off x="5635690" y="5605445"/>
            <a:ext cx="317241" cy="48493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98EE2F8-DDDA-3F8E-CB3F-D4CA3BC93E7F}"/>
              </a:ext>
            </a:extLst>
          </p:cNvPr>
          <p:cNvSpPr txBox="1"/>
          <p:nvPr/>
        </p:nvSpPr>
        <p:spPr>
          <a:xfrm>
            <a:off x="5093348" y="6102860"/>
            <a:ext cx="1401924" cy="369332"/>
          </a:xfrm>
          <a:prstGeom prst="rect">
            <a:avLst/>
          </a:prstGeom>
          <a:noFill/>
        </p:spPr>
        <p:txBody>
          <a:bodyPr wrap="square">
            <a:spAutoFit/>
          </a:bodyPr>
          <a:lstStyle/>
          <a:p>
            <a:pPr algn="ctr"/>
            <a:r>
              <a:rPr lang="en-US" dirty="0"/>
              <a:t>EC</a:t>
            </a:r>
          </a:p>
        </p:txBody>
      </p:sp>
      <p:sp>
        <p:nvSpPr>
          <p:cNvPr id="9" name="Arrow: Up 8">
            <a:extLst>
              <a:ext uri="{FF2B5EF4-FFF2-40B4-BE49-F238E27FC236}">
                <a16:creationId xmlns:a16="http://schemas.microsoft.com/office/drawing/2014/main" id="{3D490C33-5535-A0DC-E591-D5026217B652}"/>
              </a:ext>
            </a:extLst>
          </p:cNvPr>
          <p:cNvSpPr/>
          <p:nvPr/>
        </p:nvSpPr>
        <p:spPr>
          <a:xfrm>
            <a:off x="8405187" y="5608090"/>
            <a:ext cx="317241" cy="48493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4EC87E-61DE-94D4-94E7-661907895B4D}"/>
              </a:ext>
            </a:extLst>
          </p:cNvPr>
          <p:cNvSpPr txBox="1"/>
          <p:nvPr/>
        </p:nvSpPr>
        <p:spPr>
          <a:xfrm>
            <a:off x="7862846" y="6102860"/>
            <a:ext cx="1401924" cy="369332"/>
          </a:xfrm>
          <a:prstGeom prst="rect">
            <a:avLst/>
          </a:prstGeom>
          <a:noFill/>
        </p:spPr>
        <p:txBody>
          <a:bodyPr wrap="square">
            <a:spAutoFit/>
          </a:bodyPr>
          <a:lstStyle/>
          <a:p>
            <a:pPr algn="ctr"/>
            <a:r>
              <a:rPr lang="en-US" dirty="0"/>
              <a:t>Distribute </a:t>
            </a:r>
          </a:p>
        </p:txBody>
      </p:sp>
      <p:sp>
        <p:nvSpPr>
          <p:cNvPr id="12" name="TextBox 11">
            <a:extLst>
              <a:ext uri="{FF2B5EF4-FFF2-40B4-BE49-F238E27FC236}">
                <a16:creationId xmlns:a16="http://schemas.microsoft.com/office/drawing/2014/main" id="{879C5A5E-410F-8AC3-2624-6AE7404DE9D8}"/>
              </a:ext>
            </a:extLst>
          </p:cNvPr>
          <p:cNvSpPr txBox="1"/>
          <p:nvPr/>
        </p:nvSpPr>
        <p:spPr>
          <a:xfrm>
            <a:off x="249506" y="6446371"/>
            <a:ext cx="3611399" cy="307777"/>
          </a:xfrm>
          <a:prstGeom prst="rect">
            <a:avLst/>
          </a:prstGeom>
          <a:noFill/>
        </p:spPr>
        <p:txBody>
          <a:bodyPr wrap="square">
            <a:spAutoFit/>
          </a:bodyPr>
          <a:lstStyle/>
          <a:p>
            <a:r>
              <a:rPr lang="en-US" sz="1400" dirty="0">
                <a:hlinkClick r:id="rId3"/>
              </a:rPr>
              <a:t>https://github.com/globus/globus-cli</a:t>
            </a:r>
            <a:endParaRPr lang="en-US" sz="1400" dirty="0"/>
          </a:p>
        </p:txBody>
      </p:sp>
    </p:spTree>
    <p:extLst>
      <p:ext uri="{BB962C8B-B14F-4D97-AF65-F5344CB8AC3E}">
        <p14:creationId xmlns:p14="http://schemas.microsoft.com/office/powerpoint/2010/main" val="319794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472FB-555F-69B6-2DAF-D70C741A1B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6C041-BDE4-B8C2-F2FA-79555DE5B534}"/>
              </a:ext>
            </a:extLst>
          </p:cNvPr>
          <p:cNvSpPr>
            <a:spLocks noGrp="1"/>
          </p:cNvSpPr>
          <p:nvPr>
            <p:ph type="title"/>
          </p:nvPr>
        </p:nvSpPr>
        <p:spPr/>
        <p:txBody>
          <a:bodyPr/>
          <a:lstStyle/>
          <a:p>
            <a:r>
              <a:rPr lang="en-US" dirty="0"/>
              <a:t>RAPIDS – Get Data </a:t>
            </a:r>
          </a:p>
        </p:txBody>
      </p:sp>
      <p:pic>
        <p:nvPicPr>
          <p:cNvPr id="6" name="Content Placeholder 5">
            <a:extLst>
              <a:ext uri="{FF2B5EF4-FFF2-40B4-BE49-F238E27FC236}">
                <a16:creationId xmlns:a16="http://schemas.microsoft.com/office/drawing/2014/main" id="{234EED95-44A1-2765-85FA-3CDAEFAAB6F9}"/>
              </a:ext>
            </a:extLst>
          </p:cNvPr>
          <p:cNvPicPr>
            <a:picLocks noGrp="1" noChangeAspect="1"/>
          </p:cNvPicPr>
          <p:nvPr>
            <p:ph idx="1"/>
          </p:nvPr>
        </p:nvPicPr>
        <p:blipFill>
          <a:blip r:embed="rId2"/>
          <a:stretch>
            <a:fillRect/>
          </a:stretch>
        </p:blipFill>
        <p:spPr>
          <a:xfrm>
            <a:off x="838200" y="1679468"/>
            <a:ext cx="10515600" cy="3932242"/>
          </a:xfrm>
        </p:spPr>
      </p:pic>
      <p:sp>
        <p:nvSpPr>
          <p:cNvPr id="4" name="Slide Number Placeholder 3">
            <a:extLst>
              <a:ext uri="{FF2B5EF4-FFF2-40B4-BE49-F238E27FC236}">
                <a16:creationId xmlns:a16="http://schemas.microsoft.com/office/drawing/2014/main" id="{210DA69F-393B-AC45-48DD-F7E62FA17039}"/>
              </a:ext>
            </a:extLst>
          </p:cNvPr>
          <p:cNvSpPr>
            <a:spLocks noGrp="1"/>
          </p:cNvSpPr>
          <p:nvPr>
            <p:ph type="sldNum" sz="quarter" idx="12"/>
          </p:nvPr>
        </p:nvSpPr>
        <p:spPr/>
        <p:txBody>
          <a:bodyPr/>
          <a:lstStyle/>
          <a:p>
            <a:fld id="{51845F5A-061D-4825-9AE9-D7794091C6CF}" type="slidenum">
              <a:rPr lang="en-US" smtClean="0"/>
              <a:t>12</a:t>
            </a:fld>
            <a:endParaRPr lang="en-US"/>
          </a:p>
        </p:txBody>
      </p:sp>
      <p:sp>
        <p:nvSpPr>
          <p:cNvPr id="3" name="Arrow: Up 2">
            <a:extLst>
              <a:ext uri="{FF2B5EF4-FFF2-40B4-BE49-F238E27FC236}">
                <a16:creationId xmlns:a16="http://schemas.microsoft.com/office/drawing/2014/main" id="{4DA3769A-EE44-BB48-63F5-E691607708D4}"/>
              </a:ext>
            </a:extLst>
          </p:cNvPr>
          <p:cNvSpPr/>
          <p:nvPr/>
        </p:nvSpPr>
        <p:spPr>
          <a:xfrm>
            <a:off x="5268786" y="5516446"/>
            <a:ext cx="317241" cy="48493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Up 4">
            <a:extLst>
              <a:ext uri="{FF2B5EF4-FFF2-40B4-BE49-F238E27FC236}">
                <a16:creationId xmlns:a16="http://schemas.microsoft.com/office/drawing/2014/main" id="{8AA6E2B5-DB41-F7C7-7D04-E91AB25DFF0D}"/>
              </a:ext>
            </a:extLst>
          </p:cNvPr>
          <p:cNvSpPr/>
          <p:nvPr/>
        </p:nvSpPr>
        <p:spPr>
          <a:xfrm>
            <a:off x="8110684" y="5516446"/>
            <a:ext cx="317241" cy="48493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12ED78C-4174-5961-007C-43669B2BF5BD}"/>
              </a:ext>
            </a:extLst>
          </p:cNvPr>
          <p:cNvSpPr txBox="1"/>
          <p:nvPr/>
        </p:nvSpPr>
        <p:spPr>
          <a:xfrm>
            <a:off x="4369353" y="6119134"/>
            <a:ext cx="2116106" cy="369332"/>
          </a:xfrm>
          <a:prstGeom prst="rect">
            <a:avLst/>
          </a:prstGeom>
          <a:noFill/>
        </p:spPr>
        <p:txBody>
          <a:bodyPr wrap="square">
            <a:spAutoFit/>
          </a:bodyPr>
          <a:lstStyle/>
          <a:p>
            <a:pPr algn="ctr"/>
            <a:r>
              <a:rPr lang="en-US" dirty="0"/>
              <a:t>Reconstruct</a:t>
            </a:r>
          </a:p>
        </p:txBody>
      </p:sp>
      <p:sp>
        <p:nvSpPr>
          <p:cNvPr id="8" name="TextBox 7">
            <a:extLst>
              <a:ext uri="{FF2B5EF4-FFF2-40B4-BE49-F238E27FC236}">
                <a16:creationId xmlns:a16="http://schemas.microsoft.com/office/drawing/2014/main" id="{A9094189-2386-096A-BBD2-185BDC90342F}"/>
              </a:ext>
            </a:extLst>
          </p:cNvPr>
          <p:cNvSpPr txBox="1"/>
          <p:nvPr/>
        </p:nvSpPr>
        <p:spPr>
          <a:xfrm>
            <a:off x="7169263" y="6119134"/>
            <a:ext cx="2200082" cy="369332"/>
          </a:xfrm>
          <a:prstGeom prst="rect">
            <a:avLst/>
          </a:prstGeom>
          <a:noFill/>
        </p:spPr>
        <p:txBody>
          <a:bodyPr wrap="square">
            <a:spAutoFit/>
          </a:bodyPr>
          <a:lstStyle/>
          <a:p>
            <a:pPr algn="ctr"/>
            <a:r>
              <a:rPr lang="en-US" dirty="0"/>
              <a:t>Gather</a:t>
            </a:r>
          </a:p>
        </p:txBody>
      </p:sp>
    </p:spTree>
    <p:extLst>
      <p:ext uri="{BB962C8B-B14F-4D97-AF65-F5344CB8AC3E}">
        <p14:creationId xmlns:p14="http://schemas.microsoft.com/office/powerpoint/2010/main" val="387791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14A4-1AB1-7422-DDAA-A24CBE917AE0}"/>
              </a:ext>
            </a:extLst>
          </p:cNvPr>
          <p:cNvSpPr>
            <a:spLocks noGrp="1"/>
          </p:cNvSpPr>
          <p:nvPr>
            <p:ph type="title"/>
          </p:nvPr>
        </p:nvSpPr>
        <p:spPr/>
        <p:txBody>
          <a:bodyPr/>
          <a:lstStyle/>
          <a:p>
            <a:r>
              <a:rPr lang="en-US" dirty="0"/>
              <a:t>RAPIDS – Get Data  </a:t>
            </a:r>
          </a:p>
        </p:txBody>
      </p:sp>
      <p:sp>
        <p:nvSpPr>
          <p:cNvPr id="3" name="Content Placeholder 2">
            <a:extLst>
              <a:ext uri="{FF2B5EF4-FFF2-40B4-BE49-F238E27FC236}">
                <a16:creationId xmlns:a16="http://schemas.microsoft.com/office/drawing/2014/main" id="{D0519C7A-DF4A-F3AA-F6E2-6D45219BAF42}"/>
              </a:ext>
            </a:extLst>
          </p:cNvPr>
          <p:cNvSpPr>
            <a:spLocks noGrp="1"/>
          </p:cNvSpPr>
          <p:nvPr>
            <p:ph idx="1"/>
          </p:nvPr>
        </p:nvSpPr>
        <p:spPr/>
        <p:txBody>
          <a:bodyPr>
            <a:normAutofit/>
          </a:bodyPr>
          <a:lstStyle/>
          <a:p>
            <a:r>
              <a:rPr lang="en-US" dirty="0"/>
              <a:t>Data gathering optimization </a:t>
            </a:r>
          </a:p>
          <a:p>
            <a:pPr lvl="1"/>
            <a:r>
              <a:rPr lang="en-US" dirty="0"/>
              <a:t>Which fragment fetched from which source</a:t>
            </a:r>
          </a:p>
          <a:p>
            <a:pPr lvl="2"/>
            <a:r>
              <a:rPr lang="en-US" dirty="0"/>
              <a:t>Network overhead / latency</a:t>
            </a:r>
          </a:p>
          <a:p>
            <a:endParaRPr lang="en-US" dirty="0"/>
          </a:p>
          <a:p>
            <a:r>
              <a:rPr lang="en-US" dirty="0"/>
              <a:t>Reconstruction – Fault tolerance configuration is critical for availability and accuracy</a:t>
            </a:r>
          </a:p>
          <a:p>
            <a:pPr lvl="1"/>
            <a:r>
              <a:rPr lang="en-US" dirty="0"/>
              <a:t>Minimize the expected relative error</a:t>
            </a:r>
          </a:p>
        </p:txBody>
      </p:sp>
      <p:sp>
        <p:nvSpPr>
          <p:cNvPr id="4" name="Slide Number Placeholder 3">
            <a:extLst>
              <a:ext uri="{FF2B5EF4-FFF2-40B4-BE49-F238E27FC236}">
                <a16:creationId xmlns:a16="http://schemas.microsoft.com/office/drawing/2014/main" id="{F2AB6119-8D61-6CA7-A8DA-E7E589277D06}"/>
              </a:ext>
            </a:extLst>
          </p:cNvPr>
          <p:cNvSpPr>
            <a:spLocks noGrp="1"/>
          </p:cNvSpPr>
          <p:nvPr>
            <p:ph type="sldNum" sz="quarter" idx="12"/>
          </p:nvPr>
        </p:nvSpPr>
        <p:spPr/>
        <p:txBody>
          <a:bodyPr/>
          <a:lstStyle/>
          <a:p>
            <a:fld id="{51845F5A-061D-4825-9AE9-D7794091C6CF}" type="slidenum">
              <a:rPr lang="en-US" smtClean="0"/>
              <a:t>13</a:t>
            </a:fld>
            <a:endParaRPr lang="en-US"/>
          </a:p>
        </p:txBody>
      </p:sp>
    </p:spTree>
    <p:extLst>
      <p:ext uri="{BB962C8B-B14F-4D97-AF65-F5344CB8AC3E}">
        <p14:creationId xmlns:p14="http://schemas.microsoft.com/office/powerpoint/2010/main" val="170530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31CA-7E10-C38C-BF45-0AEBD7E749E7}"/>
              </a:ext>
            </a:extLst>
          </p:cNvPr>
          <p:cNvSpPr>
            <a:spLocks noGrp="1"/>
          </p:cNvSpPr>
          <p:nvPr>
            <p:ph type="title"/>
          </p:nvPr>
        </p:nvSpPr>
        <p:spPr/>
        <p:txBody>
          <a:bodyPr/>
          <a:lstStyle/>
          <a:p>
            <a:r>
              <a:rPr lang="en-US" dirty="0"/>
              <a:t>Data Gathering </a:t>
            </a:r>
          </a:p>
        </p:txBody>
      </p:sp>
      <p:sp>
        <p:nvSpPr>
          <p:cNvPr id="3" name="Content Placeholder 2">
            <a:extLst>
              <a:ext uri="{FF2B5EF4-FFF2-40B4-BE49-F238E27FC236}">
                <a16:creationId xmlns:a16="http://schemas.microsoft.com/office/drawing/2014/main" id="{220DCD07-A279-B1D4-B9B2-EE00D8F57C96}"/>
              </a:ext>
            </a:extLst>
          </p:cNvPr>
          <p:cNvSpPr>
            <a:spLocks noGrp="1"/>
          </p:cNvSpPr>
          <p:nvPr>
            <p:ph idx="1"/>
          </p:nvPr>
        </p:nvSpPr>
        <p:spPr>
          <a:xfrm>
            <a:off x="838199" y="1791855"/>
            <a:ext cx="9574161" cy="4511945"/>
          </a:xfrm>
        </p:spPr>
        <p:txBody>
          <a:bodyPr>
            <a:normAutofit/>
          </a:bodyPr>
          <a:lstStyle/>
          <a:p>
            <a:r>
              <a:rPr lang="en-US" dirty="0"/>
              <a:t>Find a set with values of enough fragments (fragments, systems) to minimize data transfer time</a:t>
            </a:r>
          </a:p>
          <a:p>
            <a:pPr lvl="1"/>
            <a:r>
              <a:rPr lang="en-US" dirty="0"/>
              <a:t>Find time for each transfer request (including multiple request sources)</a:t>
            </a:r>
          </a:p>
          <a:p>
            <a:pPr lvl="1"/>
            <a:r>
              <a:rPr lang="en-US" dirty="0"/>
              <a:t>Reduce average time for all requests</a:t>
            </a:r>
          </a:p>
          <a:p>
            <a:pPr lvl="1"/>
            <a:endParaRPr lang="en-US" dirty="0"/>
          </a:p>
          <a:p>
            <a:r>
              <a:rPr lang="en-US" dirty="0"/>
              <a:t>Fetch a subset of fragments</a:t>
            </a:r>
          </a:p>
          <a:p>
            <a:pPr lvl="1"/>
            <a:r>
              <a:rPr lang="en-US" dirty="0"/>
              <a:t>Prioritize high-bandwidth</a:t>
            </a:r>
          </a:p>
          <a:p>
            <a:pPr lvl="1"/>
            <a:r>
              <a:rPr lang="en-US" dirty="0"/>
              <a:t>Reduce concurrency</a:t>
            </a:r>
          </a:p>
        </p:txBody>
      </p:sp>
      <p:sp>
        <p:nvSpPr>
          <p:cNvPr id="4" name="Slide Number Placeholder 3">
            <a:extLst>
              <a:ext uri="{FF2B5EF4-FFF2-40B4-BE49-F238E27FC236}">
                <a16:creationId xmlns:a16="http://schemas.microsoft.com/office/drawing/2014/main" id="{AC5D239F-081F-24A0-F331-377557E79AFD}"/>
              </a:ext>
            </a:extLst>
          </p:cNvPr>
          <p:cNvSpPr>
            <a:spLocks noGrp="1"/>
          </p:cNvSpPr>
          <p:nvPr>
            <p:ph type="sldNum" sz="quarter" idx="12"/>
          </p:nvPr>
        </p:nvSpPr>
        <p:spPr/>
        <p:txBody>
          <a:bodyPr/>
          <a:lstStyle/>
          <a:p>
            <a:fld id="{51845F5A-061D-4825-9AE9-D7794091C6CF}" type="slidenum">
              <a:rPr lang="en-US" smtClean="0"/>
              <a:t>14</a:t>
            </a:fld>
            <a:endParaRPr lang="en-US"/>
          </a:p>
        </p:txBody>
      </p:sp>
      <p:pic>
        <p:nvPicPr>
          <p:cNvPr id="8" name="Picture 7">
            <a:extLst>
              <a:ext uri="{FF2B5EF4-FFF2-40B4-BE49-F238E27FC236}">
                <a16:creationId xmlns:a16="http://schemas.microsoft.com/office/drawing/2014/main" id="{9F5D805A-FAC9-D60C-2CB6-659C08A26E4E}"/>
              </a:ext>
            </a:extLst>
          </p:cNvPr>
          <p:cNvPicPr>
            <a:picLocks noChangeAspect="1"/>
          </p:cNvPicPr>
          <p:nvPr/>
        </p:nvPicPr>
        <p:blipFill>
          <a:blip r:embed="rId3"/>
          <a:stretch>
            <a:fillRect/>
          </a:stretch>
        </p:blipFill>
        <p:spPr>
          <a:xfrm>
            <a:off x="8276103" y="3174972"/>
            <a:ext cx="3412194" cy="3154051"/>
          </a:xfrm>
          <a:prstGeom prst="rect">
            <a:avLst/>
          </a:prstGeom>
        </p:spPr>
      </p:pic>
      <p:sp>
        <p:nvSpPr>
          <p:cNvPr id="6" name="TextBox 5">
            <a:extLst>
              <a:ext uri="{FF2B5EF4-FFF2-40B4-BE49-F238E27FC236}">
                <a16:creationId xmlns:a16="http://schemas.microsoft.com/office/drawing/2014/main" id="{AF72A8D2-0452-D7AF-E0D8-6C39643D70ED}"/>
              </a:ext>
            </a:extLst>
          </p:cNvPr>
          <p:cNvSpPr txBox="1"/>
          <p:nvPr/>
        </p:nvSpPr>
        <p:spPr>
          <a:xfrm>
            <a:off x="157316" y="6354246"/>
            <a:ext cx="6096000" cy="307777"/>
          </a:xfrm>
          <a:prstGeom prst="rect">
            <a:avLst/>
          </a:prstGeom>
          <a:noFill/>
        </p:spPr>
        <p:txBody>
          <a:bodyPr wrap="square">
            <a:spAutoFit/>
          </a:bodyPr>
          <a:lstStyle/>
          <a:p>
            <a:r>
              <a:rPr lang="en-US" sz="1400" dirty="0">
                <a:hlinkClick r:id="rId4"/>
              </a:rPr>
              <a:t>http://www.midaco-solver.com</a:t>
            </a:r>
            <a:endParaRPr lang="en-US" sz="1400" dirty="0"/>
          </a:p>
        </p:txBody>
      </p:sp>
    </p:spTree>
    <p:extLst>
      <p:ext uri="{BB962C8B-B14F-4D97-AF65-F5344CB8AC3E}">
        <p14:creationId xmlns:p14="http://schemas.microsoft.com/office/powerpoint/2010/main" val="221897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200AC9-3E5F-1C2B-017E-DAFFED146933}"/>
              </a:ext>
            </a:extLst>
          </p:cNvPr>
          <p:cNvPicPr>
            <a:picLocks noChangeAspect="1"/>
          </p:cNvPicPr>
          <p:nvPr/>
        </p:nvPicPr>
        <p:blipFill rotWithShape="1">
          <a:blip r:embed="rId3"/>
          <a:srcRect t="23912"/>
          <a:stretch/>
        </p:blipFill>
        <p:spPr>
          <a:xfrm>
            <a:off x="9913301" y="2212258"/>
            <a:ext cx="2057426" cy="3244645"/>
          </a:xfrm>
          <a:prstGeom prst="rect">
            <a:avLst/>
          </a:prstGeom>
        </p:spPr>
      </p:pic>
      <p:pic>
        <p:nvPicPr>
          <p:cNvPr id="7" name="Picture 6">
            <a:extLst>
              <a:ext uri="{FF2B5EF4-FFF2-40B4-BE49-F238E27FC236}">
                <a16:creationId xmlns:a16="http://schemas.microsoft.com/office/drawing/2014/main" id="{C8197405-4C08-5C19-11A1-63BFEAA933B2}"/>
              </a:ext>
            </a:extLst>
          </p:cNvPr>
          <p:cNvPicPr>
            <a:picLocks noChangeAspect="1"/>
          </p:cNvPicPr>
          <p:nvPr/>
        </p:nvPicPr>
        <p:blipFill>
          <a:blip r:embed="rId4"/>
          <a:stretch>
            <a:fillRect/>
          </a:stretch>
        </p:blipFill>
        <p:spPr>
          <a:xfrm>
            <a:off x="8278761" y="1311474"/>
            <a:ext cx="2152626" cy="4847070"/>
          </a:xfrm>
          <a:prstGeom prst="rect">
            <a:avLst/>
          </a:prstGeom>
        </p:spPr>
      </p:pic>
      <p:sp>
        <p:nvSpPr>
          <p:cNvPr id="2" name="Title 1">
            <a:extLst>
              <a:ext uri="{FF2B5EF4-FFF2-40B4-BE49-F238E27FC236}">
                <a16:creationId xmlns:a16="http://schemas.microsoft.com/office/drawing/2014/main" id="{E88D555A-B4F9-8482-2050-514A357F3648}"/>
              </a:ext>
            </a:extLst>
          </p:cNvPr>
          <p:cNvSpPr>
            <a:spLocks noGrp="1"/>
          </p:cNvSpPr>
          <p:nvPr>
            <p:ph type="title"/>
          </p:nvPr>
        </p:nvSpPr>
        <p:spPr/>
        <p:txBody>
          <a:bodyPr/>
          <a:lstStyle/>
          <a:p>
            <a:r>
              <a:rPr lang="en-US" dirty="0"/>
              <a:t>Fault Tolerance </a:t>
            </a:r>
          </a:p>
        </p:txBody>
      </p:sp>
      <p:sp>
        <p:nvSpPr>
          <p:cNvPr id="3" name="Content Placeholder 2">
            <a:extLst>
              <a:ext uri="{FF2B5EF4-FFF2-40B4-BE49-F238E27FC236}">
                <a16:creationId xmlns:a16="http://schemas.microsoft.com/office/drawing/2014/main" id="{416AE075-37F4-5663-9ABA-38756BF9FFCB}"/>
              </a:ext>
            </a:extLst>
          </p:cNvPr>
          <p:cNvSpPr>
            <a:spLocks noGrp="1"/>
          </p:cNvSpPr>
          <p:nvPr>
            <p:ph idx="1"/>
          </p:nvPr>
        </p:nvSpPr>
        <p:spPr>
          <a:xfrm>
            <a:off x="838200" y="1791855"/>
            <a:ext cx="8561440" cy="4511945"/>
          </a:xfrm>
        </p:spPr>
        <p:txBody>
          <a:bodyPr>
            <a:normAutofit/>
          </a:bodyPr>
          <a:lstStyle/>
          <a:p>
            <a:r>
              <a:rPr lang="en-US" dirty="0"/>
              <a:t>Erasure coding defines data restructuring</a:t>
            </a:r>
          </a:p>
          <a:p>
            <a:pPr lvl="1"/>
            <a:r>
              <a:rPr lang="en-US" dirty="0"/>
              <a:t>how many failures each level can sustain</a:t>
            </a:r>
          </a:p>
          <a:p>
            <a:r>
              <a:rPr lang="en-US" dirty="0"/>
              <a:t>If failure (N) &gt; m1, </a:t>
            </a:r>
          </a:p>
          <a:p>
            <a:pPr lvl="1"/>
            <a:r>
              <a:rPr lang="en-US" dirty="0"/>
              <a:t>Data will be unavailable for reconstruction</a:t>
            </a:r>
          </a:p>
          <a:p>
            <a:pPr lvl="1"/>
            <a:r>
              <a:rPr lang="en-US" dirty="0"/>
              <a:t>Max error (1), data is useless</a:t>
            </a:r>
          </a:p>
          <a:p>
            <a:r>
              <a:rPr lang="en-US" dirty="0"/>
              <a:t>If m</a:t>
            </a:r>
            <a:r>
              <a:rPr lang="en-US" baseline="-25000" dirty="0"/>
              <a:t>j+1 </a:t>
            </a:r>
            <a:r>
              <a:rPr lang="en-US" dirty="0"/>
              <a:t>&lt; 𝑁 &lt;= </a:t>
            </a:r>
            <a:r>
              <a:rPr lang="en-US" dirty="0" err="1"/>
              <a:t>m</a:t>
            </a:r>
            <a:r>
              <a:rPr lang="en-US" baseline="-25000" dirty="0" err="1"/>
              <a:t>j</a:t>
            </a:r>
            <a:r>
              <a:rPr lang="en-US" dirty="0"/>
              <a:t>, </a:t>
            </a:r>
          </a:p>
          <a:p>
            <a:pPr lvl="1"/>
            <a:r>
              <a:rPr lang="en-US" dirty="0"/>
              <a:t>Data will be available for reconstruction</a:t>
            </a:r>
          </a:p>
          <a:p>
            <a:pPr lvl="1"/>
            <a:r>
              <a:rPr lang="en-US" dirty="0"/>
              <a:t>Error 𝑒𝑗</a:t>
            </a:r>
          </a:p>
        </p:txBody>
      </p:sp>
      <p:sp>
        <p:nvSpPr>
          <p:cNvPr id="4" name="Slide Number Placeholder 3">
            <a:extLst>
              <a:ext uri="{FF2B5EF4-FFF2-40B4-BE49-F238E27FC236}">
                <a16:creationId xmlns:a16="http://schemas.microsoft.com/office/drawing/2014/main" id="{3FD2482C-C62A-5F32-0DA2-56187623B974}"/>
              </a:ext>
            </a:extLst>
          </p:cNvPr>
          <p:cNvSpPr>
            <a:spLocks noGrp="1"/>
          </p:cNvSpPr>
          <p:nvPr>
            <p:ph type="sldNum" sz="quarter" idx="12"/>
          </p:nvPr>
        </p:nvSpPr>
        <p:spPr/>
        <p:txBody>
          <a:bodyPr/>
          <a:lstStyle/>
          <a:p>
            <a:fld id="{51845F5A-061D-4825-9AE9-D7794091C6CF}" type="slidenum">
              <a:rPr lang="en-US" smtClean="0"/>
              <a:t>15</a:t>
            </a:fld>
            <a:endParaRPr lang="en-US"/>
          </a:p>
        </p:txBody>
      </p:sp>
    </p:spTree>
    <p:extLst>
      <p:ext uri="{BB962C8B-B14F-4D97-AF65-F5344CB8AC3E}">
        <p14:creationId xmlns:p14="http://schemas.microsoft.com/office/powerpoint/2010/main" val="363040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9A20-9642-151E-EE83-2926F97CA8C7}"/>
              </a:ext>
            </a:extLst>
          </p:cNvPr>
          <p:cNvSpPr>
            <a:spLocks noGrp="1"/>
          </p:cNvSpPr>
          <p:nvPr>
            <p:ph type="title"/>
          </p:nvPr>
        </p:nvSpPr>
        <p:spPr/>
        <p:txBody>
          <a:bodyPr/>
          <a:lstStyle/>
          <a:p>
            <a:r>
              <a:rPr lang="en-US" dirty="0"/>
              <a:t>Fault Tolerance </a:t>
            </a:r>
          </a:p>
        </p:txBody>
      </p:sp>
      <p:sp>
        <p:nvSpPr>
          <p:cNvPr id="3" name="Content Placeholder 2">
            <a:extLst>
              <a:ext uri="{FF2B5EF4-FFF2-40B4-BE49-F238E27FC236}">
                <a16:creationId xmlns:a16="http://schemas.microsoft.com/office/drawing/2014/main" id="{7BCFC933-0EB9-CD81-74CF-88667991E10F}"/>
              </a:ext>
            </a:extLst>
          </p:cNvPr>
          <p:cNvSpPr>
            <a:spLocks noGrp="1"/>
          </p:cNvSpPr>
          <p:nvPr>
            <p:ph idx="1"/>
          </p:nvPr>
        </p:nvSpPr>
        <p:spPr/>
        <p:txBody>
          <a:bodyPr>
            <a:normAutofit/>
          </a:bodyPr>
          <a:lstStyle/>
          <a:p>
            <a:r>
              <a:rPr lang="en-US" dirty="0"/>
              <a:t> Minimize faults (each level) to reduce error under constraints (optimization)</a:t>
            </a:r>
          </a:p>
          <a:p>
            <a:pPr lvl="1"/>
            <a:r>
              <a:rPr lang="en-US" dirty="0"/>
              <a:t>Storage overhead should not exceed the threshold (defined)</a:t>
            </a:r>
          </a:p>
          <a:p>
            <a:pPr lvl="1"/>
            <a:r>
              <a:rPr lang="en-US" dirty="0"/>
              <a:t>Number of failures at each level can tolerate should follow 𝑚1 &gt; 𝑚2 &gt; . . . &gt; 𝑚𝑙 ≥ 1 as (𝑠1 &lt; 𝑠2 &lt; . . . &lt; 𝑠𝑙 )</a:t>
            </a:r>
          </a:p>
          <a:p>
            <a:pPr lvl="1"/>
            <a:endParaRPr lang="en-US" dirty="0"/>
          </a:p>
          <a:p>
            <a:r>
              <a:rPr lang="en-US" dirty="0"/>
              <a:t>Small solution space – Brute-force search</a:t>
            </a:r>
          </a:p>
          <a:p>
            <a:pPr lvl="1"/>
            <a:r>
              <a:rPr lang="en-US" sz="2400" b="0" i="0" u="none" strike="noStrike" baseline="0" dirty="0">
                <a:latin typeface="LibertineMathMI"/>
              </a:rPr>
              <a:t>𝑂</a:t>
            </a:r>
            <a:r>
              <a:rPr lang="en-US" dirty="0"/>
              <a:t>(Storage systems – refactor levels)</a:t>
            </a:r>
            <a:r>
              <a:rPr lang="en-US" baseline="30000" dirty="0"/>
              <a:t>4</a:t>
            </a:r>
          </a:p>
          <a:p>
            <a:r>
              <a:rPr lang="en-US" dirty="0"/>
              <a:t>Large solution space – Heuristic search</a:t>
            </a:r>
          </a:p>
        </p:txBody>
      </p:sp>
      <p:sp>
        <p:nvSpPr>
          <p:cNvPr id="4" name="Slide Number Placeholder 3">
            <a:extLst>
              <a:ext uri="{FF2B5EF4-FFF2-40B4-BE49-F238E27FC236}">
                <a16:creationId xmlns:a16="http://schemas.microsoft.com/office/drawing/2014/main" id="{93C7A02A-C64E-D34D-95A0-0C2276C2020B}"/>
              </a:ext>
            </a:extLst>
          </p:cNvPr>
          <p:cNvSpPr>
            <a:spLocks noGrp="1"/>
          </p:cNvSpPr>
          <p:nvPr>
            <p:ph type="sldNum" sz="quarter" idx="12"/>
          </p:nvPr>
        </p:nvSpPr>
        <p:spPr/>
        <p:txBody>
          <a:bodyPr/>
          <a:lstStyle/>
          <a:p>
            <a:fld id="{51845F5A-061D-4825-9AE9-D7794091C6CF}" type="slidenum">
              <a:rPr lang="en-US" smtClean="0"/>
              <a:t>16</a:t>
            </a:fld>
            <a:endParaRPr lang="en-US"/>
          </a:p>
        </p:txBody>
      </p:sp>
    </p:spTree>
    <p:extLst>
      <p:ext uri="{BB962C8B-B14F-4D97-AF65-F5344CB8AC3E}">
        <p14:creationId xmlns:p14="http://schemas.microsoft.com/office/powerpoint/2010/main" val="148583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7E54-E89F-8E3B-CCE6-B043B723E488}"/>
              </a:ext>
            </a:extLst>
          </p:cNvPr>
          <p:cNvSpPr>
            <a:spLocks noGrp="1"/>
          </p:cNvSpPr>
          <p:nvPr>
            <p:ph type="title"/>
          </p:nvPr>
        </p:nvSpPr>
        <p:spPr/>
        <p:txBody>
          <a:bodyPr/>
          <a:lstStyle/>
          <a:p>
            <a:r>
              <a:rPr lang="en-US" dirty="0"/>
              <a:t>Fault Tolerance Heuristic </a:t>
            </a:r>
          </a:p>
        </p:txBody>
      </p:sp>
      <p:sp>
        <p:nvSpPr>
          <p:cNvPr id="3" name="Content Placeholder 2">
            <a:extLst>
              <a:ext uri="{FF2B5EF4-FFF2-40B4-BE49-F238E27FC236}">
                <a16:creationId xmlns:a16="http://schemas.microsoft.com/office/drawing/2014/main" id="{54215E41-69A2-DDCD-680C-C55D0A95A739}"/>
              </a:ext>
            </a:extLst>
          </p:cNvPr>
          <p:cNvSpPr>
            <a:spLocks noGrp="1"/>
          </p:cNvSpPr>
          <p:nvPr>
            <p:ph idx="1"/>
          </p:nvPr>
        </p:nvSpPr>
        <p:spPr>
          <a:xfrm>
            <a:off x="838200" y="1791855"/>
            <a:ext cx="9180443" cy="4511945"/>
          </a:xfrm>
        </p:spPr>
        <p:txBody>
          <a:bodyPr>
            <a:normAutofit fontScale="92500"/>
          </a:bodyPr>
          <a:lstStyle/>
          <a:p>
            <a:pPr marL="514350" indent="-514350">
              <a:buFont typeface="+mj-lt"/>
              <a:buAutoNum type="arabicPeriod"/>
            </a:pPr>
            <a:r>
              <a:rPr lang="en-US" dirty="0"/>
              <a:t>Set initial fault tolerance configuration </a:t>
            </a:r>
            <a:r>
              <a:rPr lang="en-US" dirty="0" err="1"/>
              <a:t>w.r.t.</a:t>
            </a:r>
            <a:r>
              <a:rPr lang="en-US" dirty="0"/>
              <a:t> overall storage overhead – reducing search space </a:t>
            </a:r>
          </a:p>
          <a:p>
            <a:pPr marL="514350" indent="-514350">
              <a:buFont typeface="+mj-lt"/>
              <a:buAutoNum type="arabicPeriod"/>
            </a:pPr>
            <a:r>
              <a:rPr lang="en-US" dirty="0"/>
              <a:t>Increment parity on the level (bottom start)</a:t>
            </a:r>
          </a:p>
          <a:p>
            <a:pPr marL="514350" indent="-514350">
              <a:buFont typeface="+mj-lt"/>
              <a:buAutoNum type="arabicPeriod"/>
            </a:pPr>
            <a:r>
              <a:rPr lang="en-US" dirty="0"/>
              <a:t>If storage overhead is violated</a:t>
            </a:r>
          </a:p>
          <a:p>
            <a:pPr marL="971550" lvl="1" indent="-514350">
              <a:buFont typeface="+mj-lt"/>
              <a:buAutoNum type="romanLcPeriod"/>
            </a:pPr>
            <a:r>
              <a:rPr lang="en-US" dirty="0"/>
              <a:t>Reduce/use the last stable configuration </a:t>
            </a:r>
          </a:p>
          <a:p>
            <a:pPr marL="971550" lvl="1" indent="-514350">
              <a:buFont typeface="+mj-lt"/>
              <a:buAutoNum type="romanLcPeriod"/>
            </a:pPr>
            <a:r>
              <a:rPr lang="en-US" dirty="0"/>
              <a:t>Move to the level above in the hierarchy and go to step 2</a:t>
            </a:r>
          </a:p>
          <a:p>
            <a:pPr marL="0" indent="0">
              <a:buNone/>
            </a:pPr>
            <a:r>
              <a:rPr lang="en-US" dirty="0"/>
              <a:t>Assumptions </a:t>
            </a:r>
          </a:p>
          <a:p>
            <a:pPr marL="971550" lvl="1" indent="-514350">
              <a:buFont typeface="+mj-lt"/>
              <a:buAutoNum type="romanLcPeriod"/>
            </a:pPr>
            <a:r>
              <a:rPr lang="en-US" sz="2400" b="0" i="0" u="none" strike="noStrike" baseline="0" dirty="0">
                <a:latin typeface="LibertineMathMI"/>
              </a:rPr>
              <a:t>𝑠</a:t>
            </a:r>
            <a:r>
              <a:rPr lang="en-US" sz="2400" b="0" i="0" u="none" strike="noStrike" baseline="0" dirty="0">
                <a:latin typeface="LinLibertineT"/>
              </a:rPr>
              <a:t>1 </a:t>
            </a:r>
            <a:r>
              <a:rPr lang="en-US" sz="2400" b="0" i="0" u="none" strike="noStrike" baseline="0" dirty="0">
                <a:latin typeface="txsys"/>
              </a:rPr>
              <a:t>≪ </a:t>
            </a:r>
            <a:r>
              <a:rPr lang="en-US" sz="2400" b="0" i="0" u="none" strike="noStrike" baseline="0" dirty="0">
                <a:latin typeface="LibertineMathMI"/>
              </a:rPr>
              <a:t>𝑠</a:t>
            </a:r>
            <a:r>
              <a:rPr lang="en-US" sz="2400" b="0" i="0" u="none" strike="noStrike" baseline="0" dirty="0">
                <a:latin typeface="LinLibertineT"/>
              </a:rPr>
              <a:t>2 </a:t>
            </a:r>
            <a:r>
              <a:rPr lang="en-US" sz="2400" b="0" i="0" u="none" strike="noStrike" baseline="0" dirty="0">
                <a:latin typeface="txsys"/>
              </a:rPr>
              <a:t>≪ </a:t>
            </a:r>
            <a:r>
              <a:rPr lang="en-US" sz="2400" b="0" i="0" u="none" strike="noStrike" baseline="0" dirty="0">
                <a:latin typeface="LibertineMathMI"/>
              </a:rPr>
              <a:t>𝑠</a:t>
            </a:r>
            <a:r>
              <a:rPr lang="en-US" sz="2400" b="0" i="0" u="none" strike="noStrike" baseline="0" dirty="0">
                <a:latin typeface="LinLibertineT"/>
              </a:rPr>
              <a:t>3 </a:t>
            </a:r>
            <a:r>
              <a:rPr lang="en-US" sz="2400" b="0" i="0" u="none" strike="noStrike" baseline="0" dirty="0">
                <a:latin typeface="txsys"/>
              </a:rPr>
              <a:t>≪ </a:t>
            </a:r>
            <a:r>
              <a:rPr lang="en-US" sz="2400" b="0" i="0" u="none" strike="noStrike" baseline="0" dirty="0">
                <a:latin typeface="LibertineMathMI"/>
              </a:rPr>
              <a:t>𝑠</a:t>
            </a:r>
            <a:r>
              <a:rPr lang="en-US" sz="2400" b="0" i="0" u="none" strike="noStrike" baseline="0" dirty="0">
                <a:latin typeface="LinLibertineT"/>
              </a:rPr>
              <a:t>4</a:t>
            </a:r>
          </a:p>
          <a:p>
            <a:pPr marL="914400" lvl="1" indent="-457200">
              <a:buFont typeface="+mj-lt"/>
              <a:buAutoNum type="romanLcPeriod"/>
            </a:pPr>
            <a:r>
              <a:rPr lang="en-US" sz="2400" b="0" i="0" u="none" strike="noStrike" baseline="0" dirty="0">
                <a:latin typeface="LibertineMathMI"/>
              </a:rPr>
              <a:t>𝑒</a:t>
            </a:r>
            <a:r>
              <a:rPr lang="en-US" sz="2400" b="0" i="0" u="none" strike="noStrike" baseline="0" dirty="0">
                <a:latin typeface="LinLibertineT"/>
              </a:rPr>
              <a:t>1 </a:t>
            </a:r>
            <a:r>
              <a:rPr lang="en-US" sz="2400" b="0" i="0" u="none" strike="noStrike" baseline="0" dirty="0">
                <a:latin typeface="txsys"/>
              </a:rPr>
              <a:t>≫ </a:t>
            </a:r>
            <a:r>
              <a:rPr lang="en-US" sz="2400" b="0" i="0" u="none" strike="noStrike" baseline="0" dirty="0">
                <a:latin typeface="LibertineMathMI"/>
              </a:rPr>
              <a:t>𝑒</a:t>
            </a:r>
            <a:r>
              <a:rPr lang="en-US" sz="2400" b="0" i="0" u="none" strike="noStrike" baseline="0" dirty="0">
                <a:latin typeface="LinLibertineT"/>
              </a:rPr>
              <a:t>2 </a:t>
            </a:r>
            <a:r>
              <a:rPr lang="en-US" sz="2400" b="0" i="0" u="none" strike="noStrike" baseline="0" dirty="0">
                <a:latin typeface="txsys"/>
              </a:rPr>
              <a:t>≫ </a:t>
            </a:r>
            <a:r>
              <a:rPr lang="en-US" sz="2400" b="0" i="0" u="none" strike="noStrike" baseline="0" dirty="0">
                <a:latin typeface="LibertineMathMI"/>
              </a:rPr>
              <a:t>𝑒</a:t>
            </a:r>
            <a:r>
              <a:rPr lang="en-US" sz="2400" b="0" i="0" u="none" strike="noStrike" baseline="0" dirty="0">
                <a:latin typeface="LinLibertineT"/>
              </a:rPr>
              <a:t>3 </a:t>
            </a:r>
            <a:r>
              <a:rPr lang="en-US" sz="2400" b="0" i="0" u="none" strike="noStrike" baseline="0" dirty="0">
                <a:latin typeface="txsys"/>
              </a:rPr>
              <a:t>≫ </a:t>
            </a:r>
            <a:r>
              <a:rPr lang="en-US" sz="2400" b="0" i="0" u="none" strike="noStrike" baseline="0" dirty="0">
                <a:latin typeface="LibertineMathMI"/>
              </a:rPr>
              <a:t>𝑒</a:t>
            </a:r>
            <a:r>
              <a:rPr lang="en-US" sz="2400" b="0" i="0" u="none" strike="noStrike" baseline="0" dirty="0">
                <a:latin typeface="LinLibertineT"/>
              </a:rPr>
              <a:t>4</a:t>
            </a:r>
            <a:endParaRPr lang="en-US" dirty="0"/>
          </a:p>
        </p:txBody>
      </p:sp>
      <p:sp>
        <p:nvSpPr>
          <p:cNvPr id="4" name="Slide Number Placeholder 3">
            <a:extLst>
              <a:ext uri="{FF2B5EF4-FFF2-40B4-BE49-F238E27FC236}">
                <a16:creationId xmlns:a16="http://schemas.microsoft.com/office/drawing/2014/main" id="{7B7C5C0B-366C-3FB7-AEBC-85C6AE9E7963}"/>
              </a:ext>
            </a:extLst>
          </p:cNvPr>
          <p:cNvSpPr>
            <a:spLocks noGrp="1"/>
          </p:cNvSpPr>
          <p:nvPr>
            <p:ph type="sldNum" sz="quarter" idx="12"/>
          </p:nvPr>
        </p:nvSpPr>
        <p:spPr/>
        <p:txBody>
          <a:bodyPr/>
          <a:lstStyle/>
          <a:p>
            <a:fld id="{51845F5A-061D-4825-9AE9-D7794091C6CF}" type="slidenum">
              <a:rPr lang="en-US" smtClean="0"/>
              <a:t>17</a:t>
            </a:fld>
            <a:endParaRPr lang="en-US"/>
          </a:p>
        </p:txBody>
      </p:sp>
      <p:pic>
        <p:nvPicPr>
          <p:cNvPr id="5" name="Picture 4">
            <a:extLst>
              <a:ext uri="{FF2B5EF4-FFF2-40B4-BE49-F238E27FC236}">
                <a16:creationId xmlns:a16="http://schemas.microsoft.com/office/drawing/2014/main" id="{2C860361-0371-67E8-0FB7-0456B836FF1E}"/>
              </a:ext>
            </a:extLst>
          </p:cNvPr>
          <p:cNvPicPr>
            <a:picLocks noChangeAspect="1"/>
          </p:cNvPicPr>
          <p:nvPr/>
        </p:nvPicPr>
        <p:blipFill rotWithShape="1">
          <a:blip r:embed="rId2"/>
          <a:srcRect l="7070"/>
          <a:stretch/>
        </p:blipFill>
        <p:spPr>
          <a:xfrm>
            <a:off x="9901083" y="1103971"/>
            <a:ext cx="2082087" cy="5044877"/>
          </a:xfrm>
          <a:prstGeom prst="rect">
            <a:avLst/>
          </a:prstGeom>
        </p:spPr>
      </p:pic>
    </p:spTree>
    <p:extLst>
      <p:ext uri="{BB962C8B-B14F-4D97-AF65-F5344CB8AC3E}">
        <p14:creationId xmlns:p14="http://schemas.microsoft.com/office/powerpoint/2010/main" val="3362156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4780-5758-9428-2846-4743C8DFDF0F}"/>
              </a:ext>
            </a:extLst>
          </p:cNvPr>
          <p:cNvSpPr>
            <a:spLocks noGrp="1"/>
          </p:cNvSpPr>
          <p:nvPr>
            <p:ph type="title"/>
          </p:nvPr>
        </p:nvSpPr>
        <p:spPr/>
        <p:txBody>
          <a:bodyPr/>
          <a:lstStyle/>
          <a:p>
            <a:r>
              <a:rPr lang="en-US" dirty="0"/>
              <a:t>Recap</a:t>
            </a:r>
          </a:p>
        </p:txBody>
      </p:sp>
      <p:graphicFrame>
        <p:nvGraphicFramePr>
          <p:cNvPr id="5" name="Content Placeholder 4">
            <a:extLst>
              <a:ext uri="{FF2B5EF4-FFF2-40B4-BE49-F238E27FC236}">
                <a16:creationId xmlns:a16="http://schemas.microsoft.com/office/drawing/2014/main" id="{A86AE631-71C3-9454-ED09-1AD733395D60}"/>
              </a:ext>
            </a:extLst>
          </p:cNvPr>
          <p:cNvGraphicFramePr>
            <a:graphicFrameLocks noGrp="1"/>
          </p:cNvGraphicFramePr>
          <p:nvPr>
            <p:ph idx="1"/>
            <p:extLst>
              <p:ext uri="{D42A27DB-BD31-4B8C-83A1-F6EECF244321}">
                <p14:modId xmlns:p14="http://schemas.microsoft.com/office/powerpoint/2010/main" val="2136759965"/>
              </p:ext>
            </p:extLst>
          </p:nvPr>
        </p:nvGraphicFramePr>
        <p:xfrm>
          <a:off x="838200" y="2020768"/>
          <a:ext cx="10646664" cy="2397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AE9C3B4-DFD4-7B9A-9949-20D121FE989F}"/>
              </a:ext>
            </a:extLst>
          </p:cNvPr>
          <p:cNvSpPr>
            <a:spLocks noGrp="1"/>
          </p:cNvSpPr>
          <p:nvPr>
            <p:ph type="sldNum" sz="quarter" idx="12"/>
          </p:nvPr>
        </p:nvSpPr>
        <p:spPr/>
        <p:txBody>
          <a:bodyPr/>
          <a:lstStyle/>
          <a:p>
            <a:fld id="{51845F5A-061D-4825-9AE9-D7794091C6CF}" type="slidenum">
              <a:rPr lang="en-US" smtClean="0"/>
              <a:t>18</a:t>
            </a:fld>
            <a:endParaRPr lang="en-US"/>
          </a:p>
        </p:txBody>
      </p:sp>
      <p:cxnSp>
        <p:nvCxnSpPr>
          <p:cNvPr id="7" name="Straight Arrow Connector 6">
            <a:extLst>
              <a:ext uri="{FF2B5EF4-FFF2-40B4-BE49-F238E27FC236}">
                <a16:creationId xmlns:a16="http://schemas.microsoft.com/office/drawing/2014/main" id="{5824CAB2-F433-0F99-86B5-3EB4CD9D49C5}"/>
              </a:ext>
            </a:extLst>
          </p:cNvPr>
          <p:cNvCxnSpPr/>
          <p:nvPr/>
        </p:nvCxnSpPr>
        <p:spPr>
          <a:xfrm>
            <a:off x="1566672" y="2353524"/>
            <a:ext cx="90586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D8B0BB-B08B-8E1C-B220-A4EA069E1659}"/>
              </a:ext>
            </a:extLst>
          </p:cNvPr>
          <p:cNvSpPr txBox="1"/>
          <p:nvPr/>
        </p:nvSpPr>
        <p:spPr>
          <a:xfrm>
            <a:off x="4546537" y="2020768"/>
            <a:ext cx="3098925" cy="369332"/>
          </a:xfrm>
          <a:prstGeom prst="rect">
            <a:avLst/>
          </a:prstGeom>
          <a:noFill/>
        </p:spPr>
        <p:txBody>
          <a:bodyPr wrap="none" rtlCol="0">
            <a:spAutoFit/>
          </a:bodyPr>
          <a:lstStyle/>
          <a:p>
            <a:r>
              <a:rPr lang="en-US" dirty="0"/>
              <a:t>Meta Data Management </a:t>
            </a:r>
          </a:p>
        </p:txBody>
      </p:sp>
      <p:graphicFrame>
        <p:nvGraphicFramePr>
          <p:cNvPr id="9" name="Content Placeholder 4">
            <a:extLst>
              <a:ext uri="{FF2B5EF4-FFF2-40B4-BE49-F238E27FC236}">
                <a16:creationId xmlns:a16="http://schemas.microsoft.com/office/drawing/2014/main" id="{C3AAC695-1E68-8B4E-3666-C9A1BC08FA84}"/>
              </a:ext>
            </a:extLst>
          </p:cNvPr>
          <p:cNvGraphicFramePr>
            <a:graphicFrameLocks/>
          </p:cNvGraphicFramePr>
          <p:nvPr>
            <p:extLst>
              <p:ext uri="{D42A27DB-BD31-4B8C-83A1-F6EECF244321}">
                <p14:modId xmlns:p14="http://schemas.microsoft.com/office/powerpoint/2010/main" val="4098440519"/>
              </p:ext>
            </p:extLst>
          </p:nvPr>
        </p:nvGraphicFramePr>
        <p:xfrm>
          <a:off x="838200" y="3777848"/>
          <a:ext cx="10646664" cy="23971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a:extLst>
              <a:ext uri="{FF2B5EF4-FFF2-40B4-BE49-F238E27FC236}">
                <a16:creationId xmlns:a16="http://schemas.microsoft.com/office/drawing/2014/main" id="{70C08758-808E-4281-F5EF-1FEC7B02921F}"/>
              </a:ext>
            </a:extLst>
          </p:cNvPr>
          <p:cNvSpPr txBox="1"/>
          <p:nvPr/>
        </p:nvSpPr>
        <p:spPr>
          <a:xfrm>
            <a:off x="4168878" y="3925939"/>
            <a:ext cx="1111045" cy="369332"/>
          </a:xfrm>
          <a:prstGeom prst="rect">
            <a:avLst/>
          </a:prstGeom>
          <a:noFill/>
        </p:spPr>
        <p:txBody>
          <a:bodyPr wrap="square">
            <a:spAutoFit/>
          </a:bodyPr>
          <a:lstStyle/>
          <a:p>
            <a:pPr algn="ctr"/>
            <a:r>
              <a:rPr lang="en-US" sz="1800" b="0" i="0" u="none" strike="noStrike" baseline="0" dirty="0">
                <a:solidFill>
                  <a:srgbClr val="FF0000"/>
                </a:solidFill>
                <a:latin typeface="LinLibertineT"/>
              </a:rPr>
              <a:t>MGARD</a:t>
            </a:r>
            <a:endParaRPr lang="en-US" dirty="0">
              <a:solidFill>
                <a:srgbClr val="FF0000"/>
              </a:solidFill>
            </a:endParaRPr>
          </a:p>
        </p:txBody>
      </p:sp>
      <p:sp>
        <p:nvSpPr>
          <p:cNvPr id="11" name="TextBox 10">
            <a:extLst>
              <a:ext uri="{FF2B5EF4-FFF2-40B4-BE49-F238E27FC236}">
                <a16:creationId xmlns:a16="http://schemas.microsoft.com/office/drawing/2014/main" id="{AD247531-2499-A13F-BE78-076948951B74}"/>
              </a:ext>
            </a:extLst>
          </p:cNvPr>
          <p:cNvSpPr txBox="1"/>
          <p:nvPr/>
        </p:nvSpPr>
        <p:spPr>
          <a:xfrm>
            <a:off x="6691245" y="3884353"/>
            <a:ext cx="1691148" cy="369332"/>
          </a:xfrm>
          <a:prstGeom prst="rect">
            <a:avLst/>
          </a:prstGeom>
          <a:noFill/>
        </p:spPr>
        <p:txBody>
          <a:bodyPr wrap="square">
            <a:spAutoFit/>
          </a:bodyPr>
          <a:lstStyle/>
          <a:p>
            <a:pPr algn="ctr"/>
            <a:r>
              <a:rPr lang="en-US" sz="1800" b="0" i="0" u="none" strike="noStrike" baseline="0" dirty="0" err="1">
                <a:solidFill>
                  <a:srgbClr val="FF0000"/>
                </a:solidFill>
                <a:latin typeface="LinLibertineT"/>
              </a:rPr>
              <a:t>liberasurecode</a:t>
            </a:r>
            <a:endParaRPr lang="en-US" dirty="0">
              <a:solidFill>
                <a:srgbClr val="FF0000"/>
              </a:solidFill>
            </a:endParaRPr>
          </a:p>
        </p:txBody>
      </p:sp>
      <p:sp>
        <p:nvSpPr>
          <p:cNvPr id="13" name="TextBox 12">
            <a:extLst>
              <a:ext uri="{FF2B5EF4-FFF2-40B4-BE49-F238E27FC236}">
                <a16:creationId xmlns:a16="http://schemas.microsoft.com/office/drawing/2014/main" id="{A02D63FF-262D-2CB5-46DA-BBB0CDFE1143}"/>
              </a:ext>
            </a:extLst>
          </p:cNvPr>
          <p:cNvSpPr txBox="1"/>
          <p:nvPr/>
        </p:nvSpPr>
        <p:spPr>
          <a:xfrm>
            <a:off x="9441819" y="3914357"/>
            <a:ext cx="1691149" cy="369332"/>
          </a:xfrm>
          <a:prstGeom prst="rect">
            <a:avLst/>
          </a:prstGeom>
          <a:noFill/>
        </p:spPr>
        <p:txBody>
          <a:bodyPr wrap="square">
            <a:spAutoFit/>
          </a:bodyPr>
          <a:lstStyle/>
          <a:p>
            <a:pPr algn="ctr"/>
            <a:r>
              <a:rPr lang="en-US" sz="1800" b="0" i="0" u="none" strike="noStrike" baseline="0" dirty="0">
                <a:solidFill>
                  <a:srgbClr val="FF0000"/>
                </a:solidFill>
                <a:latin typeface="LinLibertineT"/>
              </a:rPr>
              <a:t>(CLI) of Globus</a:t>
            </a:r>
            <a:endParaRPr lang="en-US" dirty="0">
              <a:solidFill>
                <a:srgbClr val="FF0000"/>
              </a:solidFill>
            </a:endParaRPr>
          </a:p>
        </p:txBody>
      </p:sp>
      <p:sp>
        <p:nvSpPr>
          <p:cNvPr id="18" name="TextBox 17">
            <a:extLst>
              <a:ext uri="{FF2B5EF4-FFF2-40B4-BE49-F238E27FC236}">
                <a16:creationId xmlns:a16="http://schemas.microsoft.com/office/drawing/2014/main" id="{C2FA92EF-88B5-2FA2-9911-BDAA010E8FF2}"/>
              </a:ext>
            </a:extLst>
          </p:cNvPr>
          <p:cNvSpPr txBox="1"/>
          <p:nvPr/>
        </p:nvSpPr>
        <p:spPr>
          <a:xfrm>
            <a:off x="9694606" y="5710160"/>
            <a:ext cx="1438362" cy="646331"/>
          </a:xfrm>
          <a:prstGeom prst="rect">
            <a:avLst/>
          </a:prstGeom>
          <a:noFill/>
        </p:spPr>
        <p:txBody>
          <a:bodyPr wrap="square">
            <a:spAutoFit/>
          </a:bodyPr>
          <a:lstStyle/>
          <a:p>
            <a:pPr algn="ctr"/>
            <a:r>
              <a:rPr lang="en-US" sz="1800" b="0" i="0" u="none" strike="noStrike" baseline="0" dirty="0">
                <a:solidFill>
                  <a:srgbClr val="FF0000"/>
                </a:solidFill>
                <a:latin typeface="LinLibertineT"/>
              </a:rPr>
              <a:t>MINLP Solver</a:t>
            </a:r>
          </a:p>
          <a:p>
            <a:pPr algn="ctr"/>
            <a:r>
              <a:rPr lang="en-US" b="0" i="0" dirty="0">
                <a:solidFill>
                  <a:srgbClr val="FF0000"/>
                </a:solidFill>
                <a:effectLst/>
                <a:latin typeface="arial" panose="020B0604020202020204" pitchFamily="34" charset="0"/>
              </a:rPr>
              <a:t>MIDACO</a:t>
            </a:r>
            <a:endParaRPr lang="en-US" dirty="0">
              <a:solidFill>
                <a:srgbClr val="FF0000"/>
              </a:solidFill>
            </a:endParaRPr>
          </a:p>
        </p:txBody>
      </p:sp>
    </p:spTree>
    <p:extLst>
      <p:ext uri="{BB962C8B-B14F-4D97-AF65-F5344CB8AC3E}">
        <p14:creationId xmlns:p14="http://schemas.microsoft.com/office/powerpoint/2010/main" val="213895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6ADA-E3D6-E8C1-ADB8-82CDAB754A59}"/>
              </a:ext>
            </a:extLst>
          </p:cNvPr>
          <p:cNvSpPr>
            <a:spLocks noGrp="1"/>
          </p:cNvSpPr>
          <p:nvPr>
            <p:ph type="title"/>
          </p:nvPr>
        </p:nvSpPr>
        <p:spPr/>
        <p:txBody>
          <a:bodyPr/>
          <a:lstStyle/>
          <a:p>
            <a:r>
              <a:rPr lang="en-US" dirty="0"/>
              <a:t>Meta Data Management </a:t>
            </a:r>
          </a:p>
        </p:txBody>
      </p:sp>
      <p:sp>
        <p:nvSpPr>
          <p:cNvPr id="3" name="Content Placeholder 2">
            <a:extLst>
              <a:ext uri="{FF2B5EF4-FFF2-40B4-BE49-F238E27FC236}">
                <a16:creationId xmlns:a16="http://schemas.microsoft.com/office/drawing/2014/main" id="{714E4B71-9E12-EC58-2655-DAC2E53B8F96}"/>
              </a:ext>
            </a:extLst>
          </p:cNvPr>
          <p:cNvSpPr>
            <a:spLocks noGrp="1"/>
          </p:cNvSpPr>
          <p:nvPr>
            <p:ph idx="1"/>
          </p:nvPr>
        </p:nvSpPr>
        <p:spPr/>
        <p:txBody>
          <a:bodyPr/>
          <a:lstStyle/>
          <a:p>
            <a:r>
              <a:rPr lang="en-US" dirty="0"/>
              <a:t>Track all the data and parity fragments</a:t>
            </a:r>
          </a:p>
          <a:p>
            <a:pPr lvl="1"/>
            <a:r>
              <a:rPr lang="en-US" dirty="0"/>
              <a:t>key-value database (fragment: system)</a:t>
            </a:r>
          </a:p>
          <a:p>
            <a:pPr lvl="1"/>
            <a:r>
              <a:rPr lang="en-US" dirty="0"/>
              <a:t>Restoring lost fragments – EC (fragment: system)</a:t>
            </a:r>
          </a:p>
          <a:p>
            <a:pPr lvl="1"/>
            <a:r>
              <a:rPr lang="en-US" dirty="0"/>
              <a:t>Reconstruction information </a:t>
            </a:r>
          </a:p>
          <a:p>
            <a:pPr lvl="1"/>
            <a:r>
              <a:rPr lang="en-US" dirty="0">
                <a:solidFill>
                  <a:srgbClr val="FF0000"/>
                </a:solidFill>
              </a:rPr>
              <a:t>Central – Prone to failure</a:t>
            </a:r>
            <a:r>
              <a:rPr lang="en-US" dirty="0"/>
              <a:t> </a:t>
            </a:r>
          </a:p>
        </p:txBody>
      </p:sp>
      <p:sp>
        <p:nvSpPr>
          <p:cNvPr id="4" name="Slide Number Placeholder 3">
            <a:extLst>
              <a:ext uri="{FF2B5EF4-FFF2-40B4-BE49-F238E27FC236}">
                <a16:creationId xmlns:a16="http://schemas.microsoft.com/office/drawing/2014/main" id="{4E2D1D7D-EFB5-2C9E-A5E9-1A2EA036AFA4}"/>
              </a:ext>
            </a:extLst>
          </p:cNvPr>
          <p:cNvSpPr>
            <a:spLocks noGrp="1"/>
          </p:cNvSpPr>
          <p:nvPr>
            <p:ph type="sldNum" sz="quarter" idx="12"/>
          </p:nvPr>
        </p:nvSpPr>
        <p:spPr/>
        <p:txBody>
          <a:bodyPr/>
          <a:lstStyle/>
          <a:p>
            <a:fld id="{51845F5A-061D-4825-9AE9-D7794091C6CF}" type="slidenum">
              <a:rPr lang="en-US" smtClean="0"/>
              <a:t>19</a:t>
            </a:fld>
            <a:endParaRPr lang="en-US"/>
          </a:p>
        </p:txBody>
      </p:sp>
    </p:spTree>
    <p:extLst>
      <p:ext uri="{BB962C8B-B14F-4D97-AF65-F5344CB8AC3E}">
        <p14:creationId xmlns:p14="http://schemas.microsoft.com/office/powerpoint/2010/main" val="261021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4238-A9C1-8E24-E59B-2BB88067E0E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DC945F6-03C2-A0FD-AB13-210452D75068}"/>
              </a:ext>
            </a:extLst>
          </p:cNvPr>
          <p:cNvSpPr>
            <a:spLocks noGrp="1"/>
          </p:cNvSpPr>
          <p:nvPr>
            <p:ph idx="1"/>
          </p:nvPr>
        </p:nvSpPr>
        <p:spPr/>
        <p:txBody>
          <a:bodyPr/>
          <a:lstStyle/>
          <a:p>
            <a:pPr marL="0" indent="0">
              <a:buNone/>
            </a:pPr>
            <a:r>
              <a:rPr lang="en-US" dirty="0"/>
              <a:t>Increase the performance of geo-distributed data (scientific) storage systems by</a:t>
            </a:r>
          </a:p>
          <a:p>
            <a:pPr lvl="1"/>
            <a:r>
              <a:rPr lang="en-US" dirty="0"/>
              <a:t>Reducing storage and network overhead</a:t>
            </a:r>
          </a:p>
          <a:p>
            <a:pPr lvl="1"/>
            <a:r>
              <a:rPr lang="en-US" dirty="0"/>
              <a:t>Improving data access/latency</a:t>
            </a:r>
          </a:p>
          <a:p>
            <a:pPr marL="0" indent="0">
              <a:buNone/>
            </a:pPr>
            <a:r>
              <a:rPr lang="en-US" dirty="0"/>
              <a:t>While maintaining the same level of data </a:t>
            </a:r>
          </a:p>
          <a:p>
            <a:pPr lvl="1"/>
            <a:r>
              <a:rPr lang="en-US" dirty="0"/>
              <a:t>Availability </a:t>
            </a:r>
          </a:p>
          <a:p>
            <a:pPr lvl="1"/>
            <a:r>
              <a:rPr lang="en-US" dirty="0"/>
              <a:t>Accuracy </a:t>
            </a:r>
          </a:p>
        </p:txBody>
      </p:sp>
      <p:sp>
        <p:nvSpPr>
          <p:cNvPr id="4" name="Slide Number Placeholder 3">
            <a:extLst>
              <a:ext uri="{FF2B5EF4-FFF2-40B4-BE49-F238E27FC236}">
                <a16:creationId xmlns:a16="http://schemas.microsoft.com/office/drawing/2014/main" id="{710560A3-EB25-EEEF-0877-0489C21FD0FC}"/>
              </a:ext>
            </a:extLst>
          </p:cNvPr>
          <p:cNvSpPr>
            <a:spLocks noGrp="1"/>
          </p:cNvSpPr>
          <p:nvPr>
            <p:ph type="sldNum" sz="quarter" idx="12"/>
          </p:nvPr>
        </p:nvSpPr>
        <p:spPr/>
        <p:txBody>
          <a:bodyPr/>
          <a:lstStyle/>
          <a:p>
            <a:fld id="{51845F5A-061D-4825-9AE9-D7794091C6CF}" type="slidenum">
              <a:rPr lang="en-US" smtClean="0"/>
              <a:t>2</a:t>
            </a:fld>
            <a:endParaRPr lang="en-US"/>
          </a:p>
        </p:txBody>
      </p:sp>
    </p:spTree>
    <p:extLst>
      <p:ext uri="{BB962C8B-B14F-4D97-AF65-F5344CB8AC3E}">
        <p14:creationId xmlns:p14="http://schemas.microsoft.com/office/powerpoint/2010/main" val="3004003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310D-7C50-31E9-EF9F-40FED1B5580A}"/>
              </a:ext>
            </a:extLst>
          </p:cNvPr>
          <p:cNvSpPr>
            <a:spLocks noGrp="1"/>
          </p:cNvSpPr>
          <p:nvPr>
            <p:ph type="title"/>
          </p:nvPr>
        </p:nvSpPr>
        <p:spPr/>
        <p:txBody>
          <a:bodyPr>
            <a:normAutofit/>
          </a:bodyPr>
          <a:lstStyle/>
          <a:p>
            <a:r>
              <a:rPr lang="en-US" dirty="0"/>
              <a:t>Evaluation – Data Sets</a:t>
            </a:r>
          </a:p>
        </p:txBody>
      </p:sp>
      <p:sp>
        <p:nvSpPr>
          <p:cNvPr id="3" name="Content Placeholder 2">
            <a:extLst>
              <a:ext uri="{FF2B5EF4-FFF2-40B4-BE49-F238E27FC236}">
                <a16:creationId xmlns:a16="http://schemas.microsoft.com/office/drawing/2014/main" id="{C440AEB4-9294-AD57-4EF3-E1E149BA27CE}"/>
              </a:ext>
            </a:extLst>
          </p:cNvPr>
          <p:cNvSpPr>
            <a:spLocks noGrp="1"/>
          </p:cNvSpPr>
          <p:nvPr>
            <p:ph idx="1"/>
          </p:nvPr>
        </p:nvSpPr>
        <p:spPr>
          <a:xfrm>
            <a:off x="838200" y="1791855"/>
            <a:ext cx="6418006" cy="4511945"/>
          </a:xfrm>
        </p:spPr>
        <p:txBody>
          <a:bodyPr>
            <a:normAutofit/>
          </a:bodyPr>
          <a:lstStyle/>
          <a:p>
            <a:r>
              <a:rPr lang="en-US" dirty="0"/>
              <a:t>NYX cosmology simulation</a:t>
            </a:r>
          </a:p>
          <a:p>
            <a:r>
              <a:rPr lang="en-US" dirty="0"/>
              <a:t>SCALE-LETKF weather simulation</a:t>
            </a:r>
          </a:p>
          <a:p>
            <a:r>
              <a:rPr lang="en-US" dirty="0"/>
              <a:t>Hurricane Isabel climate simulation</a:t>
            </a:r>
          </a:p>
        </p:txBody>
      </p:sp>
      <p:sp>
        <p:nvSpPr>
          <p:cNvPr id="4" name="Slide Number Placeholder 3">
            <a:extLst>
              <a:ext uri="{FF2B5EF4-FFF2-40B4-BE49-F238E27FC236}">
                <a16:creationId xmlns:a16="http://schemas.microsoft.com/office/drawing/2014/main" id="{A72082E1-A91B-AECC-57D4-8630C1EBEC96}"/>
              </a:ext>
            </a:extLst>
          </p:cNvPr>
          <p:cNvSpPr>
            <a:spLocks noGrp="1"/>
          </p:cNvSpPr>
          <p:nvPr>
            <p:ph type="sldNum" sz="quarter" idx="12"/>
          </p:nvPr>
        </p:nvSpPr>
        <p:spPr/>
        <p:txBody>
          <a:bodyPr/>
          <a:lstStyle/>
          <a:p>
            <a:fld id="{51845F5A-061D-4825-9AE9-D7794091C6CF}" type="slidenum">
              <a:rPr lang="en-US" smtClean="0"/>
              <a:t>20</a:t>
            </a:fld>
            <a:endParaRPr lang="en-US"/>
          </a:p>
        </p:txBody>
      </p:sp>
      <p:pic>
        <p:nvPicPr>
          <p:cNvPr id="7" name="Picture 6">
            <a:extLst>
              <a:ext uri="{FF2B5EF4-FFF2-40B4-BE49-F238E27FC236}">
                <a16:creationId xmlns:a16="http://schemas.microsoft.com/office/drawing/2014/main" id="{585C8AE6-17E8-2197-0C8F-8CB5D9655E3E}"/>
              </a:ext>
            </a:extLst>
          </p:cNvPr>
          <p:cNvPicPr>
            <a:picLocks noChangeAspect="1"/>
          </p:cNvPicPr>
          <p:nvPr/>
        </p:nvPicPr>
        <p:blipFill>
          <a:blip r:embed="rId2"/>
          <a:stretch>
            <a:fillRect/>
          </a:stretch>
        </p:blipFill>
        <p:spPr>
          <a:xfrm>
            <a:off x="7364360" y="1503547"/>
            <a:ext cx="4396163" cy="2035927"/>
          </a:xfrm>
          <a:prstGeom prst="rect">
            <a:avLst/>
          </a:prstGeom>
        </p:spPr>
      </p:pic>
      <p:sp>
        <p:nvSpPr>
          <p:cNvPr id="6" name="TextBox 5">
            <a:extLst>
              <a:ext uri="{FF2B5EF4-FFF2-40B4-BE49-F238E27FC236}">
                <a16:creationId xmlns:a16="http://schemas.microsoft.com/office/drawing/2014/main" id="{2E41E35E-E0A0-B6FC-9639-7B2A3BC6953F}"/>
              </a:ext>
            </a:extLst>
          </p:cNvPr>
          <p:cNvSpPr txBox="1"/>
          <p:nvPr/>
        </p:nvSpPr>
        <p:spPr>
          <a:xfrm>
            <a:off x="838200" y="3626144"/>
            <a:ext cx="10515599" cy="2677656"/>
          </a:xfrm>
          <a:prstGeom prst="rect">
            <a:avLst/>
          </a:prstGeom>
          <a:noFill/>
        </p:spPr>
        <p:txBody>
          <a:bodyPr wrap="square">
            <a:spAutoFit/>
          </a:bodyPr>
          <a:lstStyle/>
          <a:p>
            <a:pPr marL="285750" indent="-285750">
              <a:buFont typeface="Arial" panose="020B0604020202020204" pitchFamily="34" charset="0"/>
              <a:buChar char="•"/>
            </a:pPr>
            <a:r>
              <a:rPr lang="en-US" sz="2400" dirty="0"/>
              <a:t>Oak Ridge Leadership Computing Facility (OLCF)</a:t>
            </a:r>
          </a:p>
          <a:p>
            <a:pPr marL="742950" lvl="1" indent="-285750">
              <a:buFont typeface="Arial" panose="020B0604020202020204" pitchFamily="34" charset="0"/>
              <a:buChar char="•"/>
            </a:pPr>
            <a:r>
              <a:rPr lang="en-US" sz="2400" dirty="0"/>
              <a:t>704-compute node cluster; where each node has</a:t>
            </a:r>
          </a:p>
          <a:p>
            <a:pPr marL="1200150" lvl="2" indent="-285750">
              <a:buFont typeface="Arial" panose="020B0604020202020204" pitchFamily="34" charset="0"/>
              <a:buChar char="•"/>
            </a:pPr>
            <a:r>
              <a:rPr lang="en-US" sz="2400" dirty="0"/>
              <a:t>2 16-core Processors (32 cores)</a:t>
            </a:r>
          </a:p>
          <a:p>
            <a:pPr marL="1200150" lvl="2" indent="-285750">
              <a:buFont typeface="Arial" panose="020B0604020202020204" pitchFamily="34" charset="0"/>
              <a:buChar char="•"/>
            </a:pPr>
            <a:r>
              <a:rPr lang="en-US" sz="2400" dirty="0"/>
              <a:t>256GB of memory</a:t>
            </a:r>
          </a:p>
          <a:p>
            <a:pPr marL="742950" lvl="1" indent="-285750">
              <a:buFont typeface="Arial" panose="020B0604020202020204" pitchFamily="34" charset="0"/>
              <a:buChar char="•"/>
            </a:pPr>
            <a:r>
              <a:rPr lang="en-US" sz="2400" dirty="0"/>
              <a:t>9 GPU nodes; where each node has</a:t>
            </a:r>
          </a:p>
          <a:p>
            <a:pPr marL="1200150" lvl="2" indent="-285750">
              <a:buFont typeface="Arial" panose="020B0604020202020204" pitchFamily="34" charset="0"/>
              <a:buChar char="•"/>
            </a:pPr>
            <a:r>
              <a:rPr lang="en-US" sz="2400" dirty="0"/>
              <a:t>2 NVIDIA K80 GPUs, 2 Intel Xeon 14-core processors</a:t>
            </a:r>
          </a:p>
          <a:p>
            <a:pPr marL="1200150" lvl="2" indent="-285750">
              <a:buFont typeface="Arial" panose="020B0604020202020204" pitchFamily="34" charset="0"/>
              <a:buChar char="•"/>
            </a:pPr>
            <a:r>
              <a:rPr lang="en-US" sz="2400" dirty="0"/>
              <a:t>1TB memory</a:t>
            </a:r>
          </a:p>
        </p:txBody>
      </p:sp>
    </p:spTree>
    <p:extLst>
      <p:ext uri="{BB962C8B-B14F-4D97-AF65-F5344CB8AC3E}">
        <p14:creationId xmlns:p14="http://schemas.microsoft.com/office/powerpoint/2010/main" val="2992320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A1C4-CB17-DE47-3DE5-3883CCE6D529}"/>
              </a:ext>
            </a:extLst>
          </p:cNvPr>
          <p:cNvSpPr>
            <a:spLocks noGrp="1"/>
          </p:cNvSpPr>
          <p:nvPr>
            <p:ph type="title"/>
          </p:nvPr>
        </p:nvSpPr>
        <p:spPr/>
        <p:txBody>
          <a:bodyPr/>
          <a:lstStyle/>
          <a:p>
            <a:r>
              <a:rPr lang="en-US" dirty="0"/>
              <a:t>Evaluation – Error and Storage </a:t>
            </a:r>
          </a:p>
        </p:txBody>
      </p:sp>
      <p:pic>
        <p:nvPicPr>
          <p:cNvPr id="8" name="Content Placeholder 7">
            <a:extLst>
              <a:ext uri="{FF2B5EF4-FFF2-40B4-BE49-F238E27FC236}">
                <a16:creationId xmlns:a16="http://schemas.microsoft.com/office/drawing/2014/main" id="{BD561BD4-92CB-FE15-3B34-5FB55A60B728}"/>
              </a:ext>
            </a:extLst>
          </p:cNvPr>
          <p:cNvPicPr>
            <a:picLocks noGrp="1" noChangeAspect="1"/>
          </p:cNvPicPr>
          <p:nvPr>
            <p:ph idx="1"/>
          </p:nvPr>
        </p:nvPicPr>
        <p:blipFill>
          <a:blip r:embed="rId2"/>
          <a:stretch>
            <a:fillRect/>
          </a:stretch>
        </p:blipFill>
        <p:spPr>
          <a:xfrm>
            <a:off x="1052552" y="1792288"/>
            <a:ext cx="10086896" cy="4511675"/>
          </a:xfrm>
        </p:spPr>
      </p:pic>
      <p:sp>
        <p:nvSpPr>
          <p:cNvPr id="4" name="Slide Number Placeholder 3">
            <a:extLst>
              <a:ext uri="{FF2B5EF4-FFF2-40B4-BE49-F238E27FC236}">
                <a16:creationId xmlns:a16="http://schemas.microsoft.com/office/drawing/2014/main" id="{3A6D787C-5CB7-24EF-EAE3-FF851FD07E4F}"/>
              </a:ext>
            </a:extLst>
          </p:cNvPr>
          <p:cNvSpPr>
            <a:spLocks noGrp="1"/>
          </p:cNvSpPr>
          <p:nvPr>
            <p:ph type="sldNum" sz="quarter" idx="12"/>
          </p:nvPr>
        </p:nvSpPr>
        <p:spPr/>
        <p:txBody>
          <a:bodyPr/>
          <a:lstStyle/>
          <a:p>
            <a:fld id="{51845F5A-061D-4825-9AE9-D7794091C6CF}" type="slidenum">
              <a:rPr lang="en-US" smtClean="0"/>
              <a:t>21</a:t>
            </a:fld>
            <a:endParaRPr lang="en-US"/>
          </a:p>
        </p:txBody>
      </p:sp>
    </p:spTree>
    <p:extLst>
      <p:ext uri="{BB962C8B-B14F-4D97-AF65-F5344CB8AC3E}">
        <p14:creationId xmlns:p14="http://schemas.microsoft.com/office/powerpoint/2010/main" val="615896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88BC-2670-D203-3424-BF1A860FD38A}"/>
              </a:ext>
            </a:extLst>
          </p:cNvPr>
          <p:cNvSpPr>
            <a:spLocks noGrp="1"/>
          </p:cNvSpPr>
          <p:nvPr>
            <p:ph type="title"/>
          </p:nvPr>
        </p:nvSpPr>
        <p:spPr/>
        <p:txBody>
          <a:bodyPr/>
          <a:lstStyle/>
          <a:p>
            <a:r>
              <a:rPr lang="en-US" dirty="0"/>
              <a:t>Evaluation – Latency </a:t>
            </a:r>
          </a:p>
        </p:txBody>
      </p:sp>
      <p:pic>
        <p:nvPicPr>
          <p:cNvPr id="6" name="Content Placeholder 5">
            <a:extLst>
              <a:ext uri="{FF2B5EF4-FFF2-40B4-BE49-F238E27FC236}">
                <a16:creationId xmlns:a16="http://schemas.microsoft.com/office/drawing/2014/main" id="{1609E848-6A2D-32D9-CD37-81019AE5E7F3}"/>
              </a:ext>
            </a:extLst>
          </p:cNvPr>
          <p:cNvPicPr>
            <a:picLocks noGrp="1" noChangeAspect="1"/>
          </p:cNvPicPr>
          <p:nvPr>
            <p:ph idx="1"/>
          </p:nvPr>
        </p:nvPicPr>
        <p:blipFill>
          <a:blip r:embed="rId2"/>
          <a:stretch>
            <a:fillRect/>
          </a:stretch>
        </p:blipFill>
        <p:spPr>
          <a:xfrm>
            <a:off x="251334" y="2155656"/>
            <a:ext cx="11689332" cy="3114434"/>
          </a:xfrm>
        </p:spPr>
      </p:pic>
      <p:sp>
        <p:nvSpPr>
          <p:cNvPr id="4" name="Slide Number Placeholder 3">
            <a:extLst>
              <a:ext uri="{FF2B5EF4-FFF2-40B4-BE49-F238E27FC236}">
                <a16:creationId xmlns:a16="http://schemas.microsoft.com/office/drawing/2014/main" id="{163A221C-A116-33FF-3E6F-659C3EC74B45}"/>
              </a:ext>
            </a:extLst>
          </p:cNvPr>
          <p:cNvSpPr>
            <a:spLocks noGrp="1"/>
          </p:cNvSpPr>
          <p:nvPr>
            <p:ph type="sldNum" sz="quarter" idx="12"/>
          </p:nvPr>
        </p:nvSpPr>
        <p:spPr/>
        <p:txBody>
          <a:bodyPr/>
          <a:lstStyle/>
          <a:p>
            <a:fld id="{51845F5A-061D-4825-9AE9-D7794091C6CF}" type="slidenum">
              <a:rPr lang="en-US" smtClean="0"/>
              <a:t>22</a:t>
            </a:fld>
            <a:endParaRPr lang="en-US"/>
          </a:p>
        </p:txBody>
      </p:sp>
    </p:spTree>
    <p:extLst>
      <p:ext uri="{BB962C8B-B14F-4D97-AF65-F5344CB8AC3E}">
        <p14:creationId xmlns:p14="http://schemas.microsoft.com/office/powerpoint/2010/main" val="3742859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3879-D3F3-4342-3ED0-B73954D00B04}"/>
              </a:ext>
            </a:extLst>
          </p:cNvPr>
          <p:cNvSpPr>
            <a:spLocks noGrp="1"/>
          </p:cNvSpPr>
          <p:nvPr>
            <p:ph type="title"/>
          </p:nvPr>
        </p:nvSpPr>
        <p:spPr/>
        <p:txBody>
          <a:bodyPr/>
          <a:lstStyle/>
          <a:p>
            <a:r>
              <a:rPr lang="en-US" dirty="0"/>
              <a:t>Evaluation – Data Gathering </a:t>
            </a:r>
          </a:p>
        </p:txBody>
      </p:sp>
      <p:pic>
        <p:nvPicPr>
          <p:cNvPr id="6" name="Content Placeholder 5">
            <a:extLst>
              <a:ext uri="{FF2B5EF4-FFF2-40B4-BE49-F238E27FC236}">
                <a16:creationId xmlns:a16="http://schemas.microsoft.com/office/drawing/2014/main" id="{F01E9215-E8E1-B560-2D23-AC068B4CE3BB}"/>
              </a:ext>
            </a:extLst>
          </p:cNvPr>
          <p:cNvPicPr>
            <a:picLocks noGrp="1" noChangeAspect="1"/>
          </p:cNvPicPr>
          <p:nvPr>
            <p:ph idx="1"/>
          </p:nvPr>
        </p:nvPicPr>
        <p:blipFill>
          <a:blip r:embed="rId2"/>
          <a:stretch>
            <a:fillRect/>
          </a:stretch>
        </p:blipFill>
        <p:spPr>
          <a:xfrm>
            <a:off x="432889" y="2644878"/>
            <a:ext cx="11507252" cy="2851354"/>
          </a:xfrm>
        </p:spPr>
      </p:pic>
      <p:sp>
        <p:nvSpPr>
          <p:cNvPr id="4" name="Slide Number Placeholder 3">
            <a:extLst>
              <a:ext uri="{FF2B5EF4-FFF2-40B4-BE49-F238E27FC236}">
                <a16:creationId xmlns:a16="http://schemas.microsoft.com/office/drawing/2014/main" id="{7678B8A6-9C6C-14EF-5B90-21466E929402}"/>
              </a:ext>
            </a:extLst>
          </p:cNvPr>
          <p:cNvSpPr>
            <a:spLocks noGrp="1"/>
          </p:cNvSpPr>
          <p:nvPr>
            <p:ph type="sldNum" sz="quarter" idx="12"/>
          </p:nvPr>
        </p:nvSpPr>
        <p:spPr/>
        <p:txBody>
          <a:bodyPr/>
          <a:lstStyle/>
          <a:p>
            <a:fld id="{51845F5A-061D-4825-9AE9-D7794091C6CF}" type="slidenum">
              <a:rPr lang="en-US" smtClean="0"/>
              <a:t>23</a:t>
            </a:fld>
            <a:endParaRPr lang="en-US"/>
          </a:p>
        </p:txBody>
      </p:sp>
      <p:sp>
        <p:nvSpPr>
          <p:cNvPr id="7" name="TextBox 6">
            <a:extLst>
              <a:ext uri="{FF2B5EF4-FFF2-40B4-BE49-F238E27FC236}">
                <a16:creationId xmlns:a16="http://schemas.microsoft.com/office/drawing/2014/main" id="{1C47A602-F875-FA4A-4AE0-28B4A56C665B}"/>
              </a:ext>
            </a:extLst>
          </p:cNvPr>
          <p:cNvSpPr txBox="1"/>
          <p:nvPr/>
        </p:nvSpPr>
        <p:spPr>
          <a:xfrm>
            <a:off x="432889" y="2275546"/>
            <a:ext cx="3187091" cy="369332"/>
          </a:xfrm>
          <a:prstGeom prst="rect">
            <a:avLst/>
          </a:prstGeom>
          <a:noFill/>
        </p:spPr>
        <p:txBody>
          <a:bodyPr wrap="none" rtlCol="0">
            <a:spAutoFit/>
          </a:bodyPr>
          <a:lstStyle/>
          <a:p>
            <a:r>
              <a:rPr lang="en-US" dirty="0"/>
              <a:t>Average over 50 iterations </a:t>
            </a:r>
          </a:p>
        </p:txBody>
      </p:sp>
      <p:sp>
        <p:nvSpPr>
          <p:cNvPr id="8" name="TextBox 7">
            <a:extLst>
              <a:ext uri="{FF2B5EF4-FFF2-40B4-BE49-F238E27FC236}">
                <a16:creationId xmlns:a16="http://schemas.microsoft.com/office/drawing/2014/main" id="{3E083FC0-C38E-00A0-905F-0F2F6B722506}"/>
              </a:ext>
            </a:extLst>
          </p:cNvPr>
          <p:cNvSpPr txBox="1"/>
          <p:nvPr/>
        </p:nvSpPr>
        <p:spPr>
          <a:xfrm>
            <a:off x="432889" y="5741625"/>
            <a:ext cx="6202339" cy="923330"/>
          </a:xfrm>
          <a:prstGeom prst="rect">
            <a:avLst/>
          </a:prstGeom>
          <a:noFill/>
        </p:spPr>
        <p:txBody>
          <a:bodyPr wrap="none" rtlCol="0">
            <a:spAutoFit/>
          </a:bodyPr>
          <a:lstStyle/>
          <a:p>
            <a:r>
              <a:rPr lang="en-US" dirty="0"/>
              <a:t>Random: varying the seed</a:t>
            </a:r>
          </a:p>
          <a:p>
            <a:r>
              <a:rPr lang="en-US" dirty="0"/>
              <a:t>Naïve: Sort by bandwidth and select from top-bottom</a:t>
            </a:r>
          </a:p>
          <a:p>
            <a:r>
              <a:rPr lang="en-US" dirty="0"/>
              <a:t>Optimized: Naïve + MIDACO </a:t>
            </a:r>
          </a:p>
        </p:txBody>
      </p:sp>
    </p:spTree>
    <p:extLst>
      <p:ext uri="{BB962C8B-B14F-4D97-AF65-F5344CB8AC3E}">
        <p14:creationId xmlns:p14="http://schemas.microsoft.com/office/powerpoint/2010/main" val="2424670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9FBD-01D1-828C-D0AF-FC1171A78A84}"/>
              </a:ext>
            </a:extLst>
          </p:cNvPr>
          <p:cNvSpPr>
            <a:spLocks noGrp="1"/>
          </p:cNvSpPr>
          <p:nvPr>
            <p:ph type="title"/>
          </p:nvPr>
        </p:nvSpPr>
        <p:spPr/>
        <p:txBody>
          <a:bodyPr/>
          <a:lstStyle/>
          <a:p>
            <a:r>
              <a:rPr lang="en-US" dirty="0"/>
              <a:t>Evaluation – FT Heuristic </a:t>
            </a:r>
          </a:p>
        </p:txBody>
      </p:sp>
      <p:pic>
        <p:nvPicPr>
          <p:cNvPr id="6" name="Content Placeholder 5">
            <a:extLst>
              <a:ext uri="{FF2B5EF4-FFF2-40B4-BE49-F238E27FC236}">
                <a16:creationId xmlns:a16="http://schemas.microsoft.com/office/drawing/2014/main" id="{933EF91E-2D3C-E123-9C69-997C62D12CFB}"/>
              </a:ext>
            </a:extLst>
          </p:cNvPr>
          <p:cNvPicPr>
            <a:picLocks noGrp="1" noChangeAspect="1"/>
          </p:cNvPicPr>
          <p:nvPr>
            <p:ph idx="1"/>
          </p:nvPr>
        </p:nvPicPr>
        <p:blipFill>
          <a:blip r:embed="rId2"/>
          <a:stretch>
            <a:fillRect/>
          </a:stretch>
        </p:blipFill>
        <p:spPr>
          <a:xfrm>
            <a:off x="838200" y="2107899"/>
            <a:ext cx="10515600" cy="3880452"/>
          </a:xfrm>
        </p:spPr>
      </p:pic>
      <p:sp>
        <p:nvSpPr>
          <p:cNvPr id="4" name="Slide Number Placeholder 3">
            <a:extLst>
              <a:ext uri="{FF2B5EF4-FFF2-40B4-BE49-F238E27FC236}">
                <a16:creationId xmlns:a16="http://schemas.microsoft.com/office/drawing/2014/main" id="{5C21EF8A-601F-33BF-5FBD-36A2F2656586}"/>
              </a:ext>
            </a:extLst>
          </p:cNvPr>
          <p:cNvSpPr>
            <a:spLocks noGrp="1"/>
          </p:cNvSpPr>
          <p:nvPr>
            <p:ph type="sldNum" sz="quarter" idx="12"/>
          </p:nvPr>
        </p:nvSpPr>
        <p:spPr/>
        <p:txBody>
          <a:bodyPr/>
          <a:lstStyle/>
          <a:p>
            <a:fld id="{51845F5A-061D-4825-9AE9-D7794091C6CF}" type="slidenum">
              <a:rPr lang="en-US" smtClean="0"/>
              <a:t>24</a:t>
            </a:fld>
            <a:endParaRPr lang="en-US"/>
          </a:p>
        </p:txBody>
      </p:sp>
    </p:spTree>
    <p:extLst>
      <p:ext uri="{BB962C8B-B14F-4D97-AF65-F5344CB8AC3E}">
        <p14:creationId xmlns:p14="http://schemas.microsoft.com/office/powerpoint/2010/main" val="195356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5A0A-50A2-2DEA-192D-99DC6DA4F833}"/>
              </a:ext>
            </a:extLst>
          </p:cNvPr>
          <p:cNvSpPr>
            <a:spLocks noGrp="1"/>
          </p:cNvSpPr>
          <p:nvPr>
            <p:ph type="title"/>
          </p:nvPr>
        </p:nvSpPr>
        <p:spPr/>
        <p:txBody>
          <a:bodyPr/>
          <a:lstStyle/>
          <a:p>
            <a:r>
              <a:rPr lang="en-US" dirty="0"/>
              <a:t>Evaluation – Performance </a:t>
            </a:r>
          </a:p>
        </p:txBody>
      </p:sp>
      <p:sp>
        <p:nvSpPr>
          <p:cNvPr id="3" name="Content Placeholder 2">
            <a:extLst>
              <a:ext uri="{FF2B5EF4-FFF2-40B4-BE49-F238E27FC236}">
                <a16:creationId xmlns:a16="http://schemas.microsoft.com/office/drawing/2014/main" id="{A5E36E58-51A9-01A8-8DCD-2815B01B828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B4E1EB6-EDBF-1B70-CB2E-B77A94759E0E}"/>
              </a:ext>
            </a:extLst>
          </p:cNvPr>
          <p:cNvSpPr>
            <a:spLocks noGrp="1"/>
          </p:cNvSpPr>
          <p:nvPr>
            <p:ph type="sldNum" sz="quarter" idx="12"/>
          </p:nvPr>
        </p:nvSpPr>
        <p:spPr/>
        <p:txBody>
          <a:bodyPr/>
          <a:lstStyle/>
          <a:p>
            <a:fld id="{51845F5A-061D-4825-9AE9-D7794091C6CF}" type="slidenum">
              <a:rPr lang="en-US" smtClean="0"/>
              <a:t>25</a:t>
            </a:fld>
            <a:endParaRPr lang="en-US"/>
          </a:p>
        </p:txBody>
      </p:sp>
      <p:pic>
        <p:nvPicPr>
          <p:cNvPr id="10" name="Picture 9">
            <a:extLst>
              <a:ext uri="{FF2B5EF4-FFF2-40B4-BE49-F238E27FC236}">
                <a16:creationId xmlns:a16="http://schemas.microsoft.com/office/drawing/2014/main" id="{A1F4FA6E-E497-1B9B-2E45-969955B18F66}"/>
              </a:ext>
            </a:extLst>
          </p:cNvPr>
          <p:cNvPicPr>
            <a:picLocks noChangeAspect="1"/>
          </p:cNvPicPr>
          <p:nvPr/>
        </p:nvPicPr>
        <p:blipFill>
          <a:blip r:embed="rId3"/>
          <a:stretch>
            <a:fillRect/>
          </a:stretch>
        </p:blipFill>
        <p:spPr>
          <a:xfrm>
            <a:off x="568459" y="1424346"/>
            <a:ext cx="11055082" cy="5284839"/>
          </a:xfrm>
          <a:prstGeom prst="rect">
            <a:avLst/>
          </a:prstGeom>
        </p:spPr>
      </p:pic>
    </p:spTree>
    <p:extLst>
      <p:ext uri="{BB962C8B-B14F-4D97-AF65-F5344CB8AC3E}">
        <p14:creationId xmlns:p14="http://schemas.microsoft.com/office/powerpoint/2010/main" val="2221200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79F5-8CBC-2799-480C-D44EE71A7022}"/>
              </a:ext>
            </a:extLst>
          </p:cNvPr>
          <p:cNvSpPr>
            <a:spLocks noGrp="1"/>
          </p:cNvSpPr>
          <p:nvPr>
            <p:ph type="title"/>
          </p:nvPr>
        </p:nvSpPr>
        <p:spPr/>
        <p:txBody>
          <a:bodyPr/>
          <a:lstStyle/>
          <a:p>
            <a:r>
              <a:rPr lang="en-US" dirty="0"/>
              <a:t>Evaluation – Performance </a:t>
            </a:r>
          </a:p>
        </p:txBody>
      </p:sp>
      <p:pic>
        <p:nvPicPr>
          <p:cNvPr id="6" name="Content Placeholder 5">
            <a:extLst>
              <a:ext uri="{FF2B5EF4-FFF2-40B4-BE49-F238E27FC236}">
                <a16:creationId xmlns:a16="http://schemas.microsoft.com/office/drawing/2014/main" id="{4166A4B6-A14C-E1BC-3535-C09DA9E282E4}"/>
              </a:ext>
            </a:extLst>
          </p:cNvPr>
          <p:cNvPicPr>
            <a:picLocks noGrp="1" noChangeAspect="1"/>
          </p:cNvPicPr>
          <p:nvPr>
            <p:ph idx="1"/>
          </p:nvPr>
        </p:nvPicPr>
        <p:blipFill>
          <a:blip r:embed="rId2"/>
          <a:stretch>
            <a:fillRect/>
          </a:stretch>
        </p:blipFill>
        <p:spPr>
          <a:xfrm>
            <a:off x="215683" y="2467897"/>
            <a:ext cx="11671447" cy="3136490"/>
          </a:xfrm>
        </p:spPr>
      </p:pic>
      <p:sp>
        <p:nvSpPr>
          <p:cNvPr id="4" name="Slide Number Placeholder 3">
            <a:extLst>
              <a:ext uri="{FF2B5EF4-FFF2-40B4-BE49-F238E27FC236}">
                <a16:creationId xmlns:a16="http://schemas.microsoft.com/office/drawing/2014/main" id="{BCCB04FE-B50F-72D2-0D7E-CD227C7E384C}"/>
              </a:ext>
            </a:extLst>
          </p:cNvPr>
          <p:cNvSpPr>
            <a:spLocks noGrp="1"/>
          </p:cNvSpPr>
          <p:nvPr>
            <p:ph type="sldNum" sz="quarter" idx="12"/>
          </p:nvPr>
        </p:nvSpPr>
        <p:spPr/>
        <p:txBody>
          <a:bodyPr/>
          <a:lstStyle/>
          <a:p>
            <a:fld id="{51845F5A-061D-4825-9AE9-D7794091C6CF}" type="slidenum">
              <a:rPr lang="en-US" smtClean="0"/>
              <a:t>26</a:t>
            </a:fld>
            <a:endParaRPr lang="en-US"/>
          </a:p>
        </p:txBody>
      </p:sp>
    </p:spTree>
    <p:extLst>
      <p:ext uri="{BB962C8B-B14F-4D97-AF65-F5344CB8AC3E}">
        <p14:creationId xmlns:p14="http://schemas.microsoft.com/office/powerpoint/2010/main" val="274757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D0B5-4E88-59E8-A654-464828543B40}"/>
              </a:ext>
            </a:extLst>
          </p:cNvPr>
          <p:cNvSpPr>
            <a:spLocks noGrp="1"/>
          </p:cNvSpPr>
          <p:nvPr>
            <p:ph type="title"/>
          </p:nvPr>
        </p:nvSpPr>
        <p:spPr/>
        <p:txBody>
          <a:bodyPr/>
          <a:lstStyle/>
          <a:p>
            <a:r>
              <a:rPr lang="en-US" dirty="0"/>
              <a:t>RAPIDS </a:t>
            </a:r>
          </a:p>
        </p:txBody>
      </p:sp>
      <p:sp>
        <p:nvSpPr>
          <p:cNvPr id="3" name="Content Placeholder 2">
            <a:extLst>
              <a:ext uri="{FF2B5EF4-FFF2-40B4-BE49-F238E27FC236}">
                <a16:creationId xmlns:a16="http://schemas.microsoft.com/office/drawing/2014/main" id="{253B2D5A-34E3-C700-6C3F-DA3BE61FE9EB}"/>
              </a:ext>
            </a:extLst>
          </p:cNvPr>
          <p:cNvSpPr>
            <a:spLocks noGrp="1"/>
          </p:cNvSpPr>
          <p:nvPr>
            <p:ph idx="1"/>
          </p:nvPr>
        </p:nvSpPr>
        <p:spPr/>
        <p:txBody>
          <a:bodyPr>
            <a:normAutofit/>
          </a:bodyPr>
          <a:lstStyle/>
          <a:p>
            <a:r>
              <a:rPr lang="en-US" dirty="0"/>
              <a:t>Two optimization models. </a:t>
            </a:r>
          </a:p>
          <a:p>
            <a:pPr lvl="1"/>
            <a:r>
              <a:rPr lang="en-US" dirty="0"/>
              <a:t>A mixed integer nonlinear programming (MINLP) solver for gathering data – MIDACO</a:t>
            </a:r>
          </a:p>
          <a:p>
            <a:pPr lvl="1"/>
            <a:r>
              <a:rPr lang="en-US" dirty="0"/>
              <a:t>A heuristic algorithm compared to the brute-force search for optimizing fault tolerance</a:t>
            </a:r>
          </a:p>
          <a:p>
            <a:r>
              <a:rPr lang="en-US" dirty="0"/>
              <a:t>Evaluation results show </a:t>
            </a:r>
          </a:p>
          <a:p>
            <a:pPr lvl="1"/>
            <a:r>
              <a:rPr lang="en-US" dirty="0"/>
              <a:t>Minimum expected relative error</a:t>
            </a:r>
          </a:p>
          <a:p>
            <a:pPr lvl="1"/>
            <a:r>
              <a:rPr lang="en-US" dirty="0"/>
              <a:t>Reduced storage overhead </a:t>
            </a:r>
          </a:p>
          <a:p>
            <a:pPr lvl="1"/>
            <a:r>
              <a:rPr lang="en-US" dirty="0"/>
              <a:t>Higer data latency</a:t>
            </a:r>
          </a:p>
        </p:txBody>
      </p:sp>
      <p:sp>
        <p:nvSpPr>
          <p:cNvPr id="4" name="Slide Number Placeholder 3">
            <a:extLst>
              <a:ext uri="{FF2B5EF4-FFF2-40B4-BE49-F238E27FC236}">
                <a16:creationId xmlns:a16="http://schemas.microsoft.com/office/drawing/2014/main" id="{C2988134-E236-011F-1FBA-1DDF1FA8C801}"/>
              </a:ext>
            </a:extLst>
          </p:cNvPr>
          <p:cNvSpPr>
            <a:spLocks noGrp="1"/>
          </p:cNvSpPr>
          <p:nvPr>
            <p:ph type="sldNum" sz="quarter" idx="12"/>
          </p:nvPr>
        </p:nvSpPr>
        <p:spPr/>
        <p:txBody>
          <a:bodyPr/>
          <a:lstStyle/>
          <a:p>
            <a:fld id="{51845F5A-061D-4825-9AE9-D7794091C6CF}" type="slidenum">
              <a:rPr lang="en-US" smtClean="0"/>
              <a:t>27</a:t>
            </a:fld>
            <a:endParaRPr lang="en-US"/>
          </a:p>
        </p:txBody>
      </p:sp>
    </p:spTree>
    <p:extLst>
      <p:ext uri="{BB962C8B-B14F-4D97-AF65-F5344CB8AC3E}">
        <p14:creationId xmlns:p14="http://schemas.microsoft.com/office/powerpoint/2010/main" val="3676847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FD7A26-7419-CA08-897A-8C4EBD165DBB}"/>
              </a:ext>
            </a:extLst>
          </p:cNvPr>
          <p:cNvSpPr>
            <a:spLocks noGrp="1"/>
          </p:cNvSpPr>
          <p:nvPr>
            <p:ph type="title"/>
          </p:nvPr>
        </p:nvSpPr>
        <p:spPr/>
        <p:txBody>
          <a:bodyPr/>
          <a:lstStyle/>
          <a:p>
            <a:r>
              <a:rPr lang="en-US" dirty="0"/>
              <a:t>Thank You</a:t>
            </a:r>
          </a:p>
        </p:txBody>
      </p:sp>
      <p:sp>
        <p:nvSpPr>
          <p:cNvPr id="4" name="Slide Number Placeholder 3">
            <a:extLst>
              <a:ext uri="{FF2B5EF4-FFF2-40B4-BE49-F238E27FC236}">
                <a16:creationId xmlns:a16="http://schemas.microsoft.com/office/drawing/2014/main" id="{D39E2978-F443-1300-5C73-980C85201382}"/>
              </a:ext>
            </a:extLst>
          </p:cNvPr>
          <p:cNvSpPr>
            <a:spLocks noGrp="1"/>
          </p:cNvSpPr>
          <p:nvPr>
            <p:ph type="sldNum" sz="quarter" idx="12"/>
          </p:nvPr>
        </p:nvSpPr>
        <p:spPr/>
        <p:txBody>
          <a:bodyPr/>
          <a:lstStyle/>
          <a:p>
            <a:fld id="{51845F5A-061D-4825-9AE9-D7794091C6CF}" type="slidenum">
              <a:rPr lang="en-US" smtClean="0"/>
              <a:t>28</a:t>
            </a:fld>
            <a:endParaRPr lang="en-US"/>
          </a:p>
        </p:txBody>
      </p:sp>
    </p:spTree>
    <p:extLst>
      <p:ext uri="{BB962C8B-B14F-4D97-AF65-F5344CB8AC3E}">
        <p14:creationId xmlns:p14="http://schemas.microsoft.com/office/powerpoint/2010/main" val="3890428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4E29B9-A970-44BC-4C5A-C7A745724685}"/>
              </a:ext>
            </a:extLst>
          </p:cNvPr>
          <p:cNvSpPr>
            <a:spLocks noGrp="1"/>
          </p:cNvSpPr>
          <p:nvPr>
            <p:ph type="title"/>
          </p:nvPr>
        </p:nvSpPr>
        <p:spPr/>
        <p:txBody>
          <a:bodyPr/>
          <a:lstStyle/>
          <a:p>
            <a:r>
              <a:rPr lang="en-US" dirty="0"/>
              <a:t>Optimal Fault Tolerance Configurations</a:t>
            </a:r>
          </a:p>
        </p:txBody>
      </p:sp>
      <p:pic>
        <p:nvPicPr>
          <p:cNvPr id="8" name="Content Placeholder 7">
            <a:extLst>
              <a:ext uri="{FF2B5EF4-FFF2-40B4-BE49-F238E27FC236}">
                <a16:creationId xmlns:a16="http://schemas.microsoft.com/office/drawing/2014/main" id="{D5A1950A-DC62-1D81-9CA2-8FE31921B90E}"/>
              </a:ext>
            </a:extLst>
          </p:cNvPr>
          <p:cNvPicPr>
            <a:picLocks noGrp="1" noChangeAspect="1"/>
          </p:cNvPicPr>
          <p:nvPr>
            <p:ph idx="1"/>
          </p:nvPr>
        </p:nvPicPr>
        <p:blipFill>
          <a:blip r:embed="rId2"/>
          <a:stretch>
            <a:fillRect/>
          </a:stretch>
        </p:blipFill>
        <p:spPr>
          <a:xfrm>
            <a:off x="3339701" y="1749209"/>
            <a:ext cx="5066880" cy="4960931"/>
          </a:xfrm>
        </p:spPr>
      </p:pic>
      <p:sp>
        <p:nvSpPr>
          <p:cNvPr id="4" name="Slide Number Placeholder 3">
            <a:extLst>
              <a:ext uri="{FF2B5EF4-FFF2-40B4-BE49-F238E27FC236}">
                <a16:creationId xmlns:a16="http://schemas.microsoft.com/office/drawing/2014/main" id="{C161DDDD-AA28-21EB-218D-002FF91A7200}"/>
              </a:ext>
            </a:extLst>
          </p:cNvPr>
          <p:cNvSpPr>
            <a:spLocks noGrp="1"/>
          </p:cNvSpPr>
          <p:nvPr>
            <p:ph type="sldNum" sz="quarter" idx="12"/>
          </p:nvPr>
        </p:nvSpPr>
        <p:spPr/>
        <p:txBody>
          <a:bodyPr/>
          <a:lstStyle/>
          <a:p>
            <a:fld id="{51845F5A-061D-4825-9AE9-D7794091C6CF}" type="slidenum">
              <a:rPr lang="en-US" smtClean="0"/>
              <a:t>29</a:t>
            </a:fld>
            <a:endParaRPr lang="en-US"/>
          </a:p>
        </p:txBody>
      </p:sp>
    </p:spTree>
    <p:extLst>
      <p:ext uri="{BB962C8B-B14F-4D97-AF65-F5344CB8AC3E}">
        <p14:creationId xmlns:p14="http://schemas.microsoft.com/office/powerpoint/2010/main" val="36575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E98A-4304-C99E-C3F3-745C8D657B13}"/>
              </a:ext>
            </a:extLst>
          </p:cNvPr>
          <p:cNvSpPr>
            <a:spLocks noGrp="1"/>
          </p:cNvSpPr>
          <p:nvPr>
            <p:ph type="title"/>
          </p:nvPr>
        </p:nvSpPr>
        <p:spPr/>
        <p:txBody>
          <a:bodyPr/>
          <a:lstStyle/>
          <a:p>
            <a:r>
              <a:rPr lang="en-US" dirty="0"/>
              <a:t>Data Size Grows</a:t>
            </a:r>
          </a:p>
        </p:txBody>
      </p:sp>
      <p:sp>
        <p:nvSpPr>
          <p:cNvPr id="3" name="Content Placeholder 2">
            <a:extLst>
              <a:ext uri="{FF2B5EF4-FFF2-40B4-BE49-F238E27FC236}">
                <a16:creationId xmlns:a16="http://schemas.microsoft.com/office/drawing/2014/main" id="{6297DA22-9261-4D6E-D6A0-32FBE11CAAAB}"/>
              </a:ext>
            </a:extLst>
          </p:cNvPr>
          <p:cNvSpPr>
            <a:spLocks noGrp="1"/>
          </p:cNvSpPr>
          <p:nvPr>
            <p:ph idx="1"/>
          </p:nvPr>
        </p:nvSpPr>
        <p:spPr/>
        <p:txBody>
          <a:bodyPr>
            <a:normAutofit/>
          </a:bodyPr>
          <a:lstStyle/>
          <a:p>
            <a:r>
              <a:rPr lang="en-US" dirty="0"/>
              <a:t>Large scientific datasets</a:t>
            </a:r>
          </a:p>
          <a:p>
            <a:pPr lvl="1"/>
            <a:r>
              <a:rPr lang="en-US" dirty="0"/>
              <a:t>XGC gyrokinetic particle-in-cell code</a:t>
            </a:r>
          </a:p>
          <a:p>
            <a:pPr lvl="1"/>
            <a:r>
              <a:rPr lang="en-US" dirty="0"/>
              <a:t>Square Kilometer Array (SKA)</a:t>
            </a:r>
          </a:p>
          <a:p>
            <a:r>
              <a:rPr lang="en-US" dirty="0"/>
              <a:t>High-Performance Storage Needs</a:t>
            </a:r>
          </a:p>
          <a:p>
            <a:endParaRPr lang="en-US" dirty="0"/>
          </a:p>
          <a:p>
            <a:r>
              <a:rPr lang="en-US" dirty="0"/>
              <a:t>Managing failures is critical </a:t>
            </a:r>
          </a:p>
          <a:p>
            <a:pPr lvl="1"/>
            <a:r>
              <a:rPr lang="en-US" dirty="0"/>
              <a:t>Availability, accuracy, and performance</a:t>
            </a:r>
          </a:p>
        </p:txBody>
      </p:sp>
      <p:sp>
        <p:nvSpPr>
          <p:cNvPr id="4" name="Slide Number Placeholder 3">
            <a:extLst>
              <a:ext uri="{FF2B5EF4-FFF2-40B4-BE49-F238E27FC236}">
                <a16:creationId xmlns:a16="http://schemas.microsoft.com/office/drawing/2014/main" id="{536C9C9F-43BE-0C97-3CF3-68623DF28C35}"/>
              </a:ext>
            </a:extLst>
          </p:cNvPr>
          <p:cNvSpPr>
            <a:spLocks noGrp="1"/>
          </p:cNvSpPr>
          <p:nvPr>
            <p:ph type="sldNum" sz="quarter" idx="12"/>
          </p:nvPr>
        </p:nvSpPr>
        <p:spPr/>
        <p:txBody>
          <a:bodyPr/>
          <a:lstStyle/>
          <a:p>
            <a:fld id="{51845F5A-061D-4825-9AE9-D7794091C6CF}" type="slidenum">
              <a:rPr lang="en-US" smtClean="0"/>
              <a:t>3</a:t>
            </a:fld>
            <a:endParaRPr lang="en-US"/>
          </a:p>
        </p:txBody>
      </p:sp>
    </p:spTree>
    <p:extLst>
      <p:ext uri="{BB962C8B-B14F-4D97-AF65-F5344CB8AC3E}">
        <p14:creationId xmlns:p14="http://schemas.microsoft.com/office/powerpoint/2010/main" val="2287812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B59F9B9-2A96-9D43-6C67-0CA9D8A04C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53557-A792-937F-BBD2-721AC30BB540}"/>
              </a:ext>
            </a:extLst>
          </p:cNvPr>
          <p:cNvSpPr>
            <a:spLocks noGrp="1"/>
          </p:cNvSpPr>
          <p:nvPr>
            <p:ph type="title"/>
          </p:nvPr>
        </p:nvSpPr>
        <p:spPr/>
        <p:txBody>
          <a:bodyPr/>
          <a:lstStyle/>
          <a:p>
            <a:r>
              <a:rPr lang="en-US" dirty="0"/>
              <a:t>PMGRAD</a:t>
            </a:r>
          </a:p>
        </p:txBody>
      </p:sp>
      <p:sp>
        <p:nvSpPr>
          <p:cNvPr id="3" name="Content Placeholder 2">
            <a:extLst>
              <a:ext uri="{FF2B5EF4-FFF2-40B4-BE49-F238E27FC236}">
                <a16:creationId xmlns:a16="http://schemas.microsoft.com/office/drawing/2014/main" id="{0792D2F6-32E8-FDAE-2A8D-133FB6806E16}"/>
              </a:ext>
            </a:extLst>
          </p:cNvPr>
          <p:cNvSpPr>
            <a:spLocks noGrp="1"/>
          </p:cNvSpPr>
          <p:nvPr>
            <p:ph idx="1"/>
          </p:nvPr>
        </p:nvSpPr>
        <p:spPr/>
        <p:txBody>
          <a:bodyPr>
            <a:normAutofit/>
          </a:bodyPr>
          <a:lstStyle/>
          <a:p>
            <a:r>
              <a:rPr lang="en-US" dirty="0"/>
              <a:t>PMGARD, multilevel decomposition approach, with an error-controlled data refactoring and reconstruction framework for scientific data.</a:t>
            </a:r>
          </a:p>
          <a:p>
            <a:pPr lvl="1"/>
            <a:r>
              <a:rPr lang="en-US" dirty="0"/>
              <a:t>Decomposing original data into multiple components </a:t>
            </a:r>
          </a:p>
          <a:p>
            <a:pPr lvl="1"/>
            <a:r>
              <a:rPr lang="en-US" dirty="0"/>
              <a:t>Multilevel coefficients, at relative importance to the precision of the reconstructed data, are used to reconstruct the approximation of the original data</a:t>
            </a:r>
          </a:p>
        </p:txBody>
      </p:sp>
      <p:sp>
        <p:nvSpPr>
          <p:cNvPr id="4" name="Slide Number Placeholder 3">
            <a:extLst>
              <a:ext uri="{FF2B5EF4-FFF2-40B4-BE49-F238E27FC236}">
                <a16:creationId xmlns:a16="http://schemas.microsoft.com/office/drawing/2014/main" id="{A2703868-2FF0-4708-0C7A-8E70A668AD14}"/>
              </a:ext>
            </a:extLst>
          </p:cNvPr>
          <p:cNvSpPr>
            <a:spLocks noGrp="1"/>
          </p:cNvSpPr>
          <p:nvPr>
            <p:ph type="sldNum" sz="quarter" idx="12"/>
          </p:nvPr>
        </p:nvSpPr>
        <p:spPr/>
        <p:txBody>
          <a:bodyPr/>
          <a:lstStyle/>
          <a:p>
            <a:fld id="{51845F5A-061D-4825-9AE9-D7794091C6CF}" type="slidenum">
              <a:rPr lang="en-US" smtClean="0"/>
              <a:t>30</a:t>
            </a:fld>
            <a:endParaRPr lang="en-US"/>
          </a:p>
        </p:txBody>
      </p:sp>
    </p:spTree>
    <p:extLst>
      <p:ext uri="{BB962C8B-B14F-4D97-AF65-F5344CB8AC3E}">
        <p14:creationId xmlns:p14="http://schemas.microsoft.com/office/powerpoint/2010/main" val="325429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2EF0-8E1A-00E3-AA5E-FF567A3DD916}"/>
              </a:ext>
            </a:extLst>
          </p:cNvPr>
          <p:cNvSpPr>
            <a:spLocks noGrp="1"/>
          </p:cNvSpPr>
          <p:nvPr>
            <p:ph type="title"/>
          </p:nvPr>
        </p:nvSpPr>
        <p:spPr/>
        <p:txBody>
          <a:bodyPr vert="horz" lIns="91440" tIns="45720" rIns="91440" bIns="45720" rtlCol="0" anchor="ctr">
            <a:normAutofit/>
          </a:bodyPr>
          <a:lstStyle/>
          <a:p>
            <a:r>
              <a:rPr lang="en-US" dirty="0">
                <a:solidFill>
                  <a:srgbClr val="FF6600"/>
                </a:solidFill>
              </a:rPr>
              <a:t>Improving Resilience</a:t>
            </a:r>
          </a:p>
        </p:txBody>
      </p:sp>
      <p:sp>
        <p:nvSpPr>
          <p:cNvPr id="6" name="Text Placeholder 5">
            <a:extLst>
              <a:ext uri="{FF2B5EF4-FFF2-40B4-BE49-F238E27FC236}">
                <a16:creationId xmlns:a16="http://schemas.microsoft.com/office/drawing/2014/main" id="{31EB537B-2047-E83B-105E-E4CEDC6192F4}"/>
              </a:ext>
            </a:extLst>
          </p:cNvPr>
          <p:cNvSpPr>
            <a:spLocks noGrp="1"/>
          </p:cNvSpPr>
          <p:nvPr>
            <p:ph type="body" idx="1"/>
          </p:nvPr>
        </p:nvSpPr>
        <p:spPr>
          <a:xfrm>
            <a:off x="835152" y="1414927"/>
            <a:ext cx="4937760" cy="662694"/>
          </a:xfrm>
        </p:spPr>
        <p:txBody>
          <a:bodyPr/>
          <a:lstStyle/>
          <a:p>
            <a:r>
              <a:rPr lang="en-US" dirty="0"/>
              <a:t>Data Duplication</a:t>
            </a:r>
          </a:p>
        </p:txBody>
      </p:sp>
      <p:sp>
        <p:nvSpPr>
          <p:cNvPr id="3" name="Content Placeholder 2">
            <a:extLst>
              <a:ext uri="{FF2B5EF4-FFF2-40B4-BE49-F238E27FC236}">
                <a16:creationId xmlns:a16="http://schemas.microsoft.com/office/drawing/2014/main" id="{7113365E-3E35-EAC2-74C9-97F459F105B3}"/>
              </a:ext>
            </a:extLst>
          </p:cNvPr>
          <p:cNvSpPr>
            <a:spLocks noGrp="1"/>
          </p:cNvSpPr>
          <p:nvPr>
            <p:ph sz="half" idx="2"/>
          </p:nvPr>
        </p:nvSpPr>
        <p:spPr>
          <a:xfrm>
            <a:off x="835152" y="2264653"/>
            <a:ext cx="5260848" cy="3063240"/>
          </a:xfrm>
        </p:spPr>
        <p:txBody>
          <a:bodyPr>
            <a:normAutofit/>
          </a:bodyPr>
          <a:lstStyle/>
          <a:p>
            <a:r>
              <a:rPr lang="en-US" sz="2400" dirty="0"/>
              <a:t>Availability Improvement </a:t>
            </a:r>
          </a:p>
          <a:p>
            <a:r>
              <a:rPr lang="en-US" sz="2400" dirty="0"/>
              <a:t>Storage and Network Overhead</a:t>
            </a:r>
          </a:p>
        </p:txBody>
      </p:sp>
      <p:sp>
        <p:nvSpPr>
          <p:cNvPr id="8" name="Content Placeholder 7">
            <a:extLst>
              <a:ext uri="{FF2B5EF4-FFF2-40B4-BE49-F238E27FC236}">
                <a16:creationId xmlns:a16="http://schemas.microsoft.com/office/drawing/2014/main" id="{AC1D7577-120D-9ACE-7ED1-694083A561AE}"/>
              </a:ext>
            </a:extLst>
          </p:cNvPr>
          <p:cNvSpPr>
            <a:spLocks noGrp="1"/>
          </p:cNvSpPr>
          <p:nvPr>
            <p:ph sz="quarter" idx="4"/>
          </p:nvPr>
        </p:nvSpPr>
        <p:spPr>
          <a:xfrm>
            <a:off x="6416039" y="2264653"/>
            <a:ext cx="5343341" cy="3063240"/>
          </a:xfrm>
        </p:spPr>
        <p:txBody>
          <a:bodyPr>
            <a:normAutofit/>
          </a:bodyPr>
          <a:lstStyle/>
          <a:p>
            <a:r>
              <a:rPr lang="en-US" sz="2400" dirty="0"/>
              <a:t>Splitting data into data and parity fragments</a:t>
            </a:r>
          </a:p>
          <a:p>
            <a:r>
              <a:rPr lang="en-US" sz="2400" dirty="0"/>
              <a:t>Data restoration from a subset of fragments </a:t>
            </a:r>
          </a:p>
          <a:p>
            <a:endParaRPr lang="en-US" sz="2400" dirty="0"/>
          </a:p>
        </p:txBody>
      </p:sp>
      <p:sp>
        <p:nvSpPr>
          <p:cNvPr id="4" name="Slide Number Placeholder 3">
            <a:extLst>
              <a:ext uri="{FF2B5EF4-FFF2-40B4-BE49-F238E27FC236}">
                <a16:creationId xmlns:a16="http://schemas.microsoft.com/office/drawing/2014/main" id="{30658EC6-00C6-6D14-736F-859255784D96}"/>
              </a:ext>
            </a:extLst>
          </p:cNvPr>
          <p:cNvSpPr>
            <a:spLocks noGrp="1"/>
          </p:cNvSpPr>
          <p:nvPr>
            <p:ph type="sldNum" sz="quarter" idx="12"/>
          </p:nvPr>
        </p:nvSpPr>
        <p:spPr/>
        <p:txBody>
          <a:bodyPr/>
          <a:lstStyle/>
          <a:p>
            <a:fld id="{51845F5A-061D-4825-9AE9-D7794091C6CF}" type="slidenum">
              <a:rPr lang="en-US" smtClean="0"/>
              <a:t>4</a:t>
            </a:fld>
            <a:endParaRPr lang="en-US"/>
          </a:p>
        </p:txBody>
      </p:sp>
      <p:sp>
        <p:nvSpPr>
          <p:cNvPr id="10" name="Text Placeholder 5">
            <a:extLst>
              <a:ext uri="{FF2B5EF4-FFF2-40B4-BE49-F238E27FC236}">
                <a16:creationId xmlns:a16="http://schemas.microsoft.com/office/drawing/2014/main" id="{359B6FC8-2DDB-8D8B-BD9C-E1171BC1C855}"/>
              </a:ext>
            </a:extLst>
          </p:cNvPr>
          <p:cNvSpPr txBox="1">
            <a:spLocks/>
          </p:cNvSpPr>
          <p:nvPr/>
        </p:nvSpPr>
        <p:spPr>
          <a:xfrm>
            <a:off x="6422264" y="1414927"/>
            <a:ext cx="4937760" cy="662694"/>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Erasure Coding</a:t>
            </a:r>
          </a:p>
        </p:txBody>
      </p:sp>
      <p:pic>
        <p:nvPicPr>
          <p:cNvPr id="11" name="Picture 10">
            <a:extLst>
              <a:ext uri="{FF2B5EF4-FFF2-40B4-BE49-F238E27FC236}">
                <a16:creationId xmlns:a16="http://schemas.microsoft.com/office/drawing/2014/main" id="{6943028E-5817-E0A8-0148-313E4EF4DFCC}"/>
              </a:ext>
            </a:extLst>
          </p:cNvPr>
          <p:cNvPicPr>
            <a:picLocks noChangeAspect="1"/>
          </p:cNvPicPr>
          <p:nvPr/>
        </p:nvPicPr>
        <p:blipFill>
          <a:blip r:embed="rId2"/>
          <a:stretch>
            <a:fillRect/>
          </a:stretch>
        </p:blipFill>
        <p:spPr>
          <a:xfrm>
            <a:off x="6598722" y="4283862"/>
            <a:ext cx="4572396" cy="2088061"/>
          </a:xfrm>
          <a:prstGeom prst="rect">
            <a:avLst/>
          </a:prstGeom>
        </p:spPr>
      </p:pic>
      <p:pic>
        <p:nvPicPr>
          <p:cNvPr id="13" name="Picture 12">
            <a:extLst>
              <a:ext uri="{FF2B5EF4-FFF2-40B4-BE49-F238E27FC236}">
                <a16:creationId xmlns:a16="http://schemas.microsoft.com/office/drawing/2014/main" id="{24E27F4B-01BC-F70E-D266-591859E46A5B}"/>
              </a:ext>
            </a:extLst>
          </p:cNvPr>
          <p:cNvPicPr>
            <a:picLocks noChangeAspect="1"/>
          </p:cNvPicPr>
          <p:nvPr/>
        </p:nvPicPr>
        <p:blipFill>
          <a:blip r:embed="rId3"/>
          <a:stretch>
            <a:fillRect/>
          </a:stretch>
        </p:blipFill>
        <p:spPr>
          <a:xfrm>
            <a:off x="1728065" y="3475159"/>
            <a:ext cx="3475021" cy="2636748"/>
          </a:xfrm>
          <a:prstGeom prst="rect">
            <a:avLst/>
          </a:prstGeom>
        </p:spPr>
      </p:pic>
      <p:sp>
        <p:nvSpPr>
          <p:cNvPr id="14" name="Content Placeholder 2">
            <a:extLst>
              <a:ext uri="{FF2B5EF4-FFF2-40B4-BE49-F238E27FC236}">
                <a16:creationId xmlns:a16="http://schemas.microsoft.com/office/drawing/2014/main" id="{A47C6CD6-C72F-EECA-E69E-6DFF3CDE1638}"/>
              </a:ext>
            </a:extLst>
          </p:cNvPr>
          <p:cNvSpPr txBox="1">
            <a:spLocks/>
          </p:cNvSpPr>
          <p:nvPr/>
        </p:nvSpPr>
        <p:spPr>
          <a:xfrm>
            <a:off x="838200" y="4283862"/>
            <a:ext cx="10515600" cy="2019938"/>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Still, it is expensive to create, transfer, and store many (large) parity and data fragments to achieve high availability for large scientific datasets.</a:t>
            </a:r>
          </a:p>
        </p:txBody>
      </p:sp>
    </p:spTree>
    <p:extLst>
      <p:ext uri="{BB962C8B-B14F-4D97-AF65-F5344CB8AC3E}">
        <p14:creationId xmlns:p14="http://schemas.microsoft.com/office/powerpoint/2010/main" val="18407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1CA5-1892-054C-F1EA-0AF5EBD12268}"/>
              </a:ext>
            </a:extLst>
          </p:cNvPr>
          <p:cNvSpPr>
            <a:spLocks noGrp="1"/>
          </p:cNvSpPr>
          <p:nvPr>
            <p:ph type="title"/>
          </p:nvPr>
        </p:nvSpPr>
        <p:spPr/>
        <p:txBody>
          <a:bodyPr/>
          <a:lstStyle/>
          <a:p>
            <a:r>
              <a:rPr lang="en-US" dirty="0"/>
              <a:t>RAPIDS – Store Data</a:t>
            </a:r>
          </a:p>
        </p:txBody>
      </p:sp>
      <p:pic>
        <p:nvPicPr>
          <p:cNvPr id="6" name="Content Placeholder 5">
            <a:extLst>
              <a:ext uri="{FF2B5EF4-FFF2-40B4-BE49-F238E27FC236}">
                <a16:creationId xmlns:a16="http://schemas.microsoft.com/office/drawing/2014/main" id="{28B6B450-8F76-2A8C-CEA0-BEDA328ED7CF}"/>
              </a:ext>
            </a:extLst>
          </p:cNvPr>
          <p:cNvPicPr>
            <a:picLocks noGrp="1" noChangeAspect="1"/>
          </p:cNvPicPr>
          <p:nvPr>
            <p:ph idx="1"/>
          </p:nvPr>
        </p:nvPicPr>
        <p:blipFill rotWithShape="1">
          <a:blip r:embed="rId2"/>
          <a:srcRect l="3249" t="10765" r="8578"/>
          <a:stretch/>
        </p:blipFill>
        <p:spPr>
          <a:xfrm>
            <a:off x="838200" y="1771737"/>
            <a:ext cx="10291916" cy="3962960"/>
          </a:xfrm>
        </p:spPr>
      </p:pic>
      <p:sp>
        <p:nvSpPr>
          <p:cNvPr id="4" name="Slide Number Placeholder 3">
            <a:extLst>
              <a:ext uri="{FF2B5EF4-FFF2-40B4-BE49-F238E27FC236}">
                <a16:creationId xmlns:a16="http://schemas.microsoft.com/office/drawing/2014/main" id="{8C8704FD-BD67-6510-120C-0830659801EE}"/>
              </a:ext>
            </a:extLst>
          </p:cNvPr>
          <p:cNvSpPr>
            <a:spLocks noGrp="1"/>
          </p:cNvSpPr>
          <p:nvPr>
            <p:ph type="sldNum" sz="quarter" idx="12"/>
          </p:nvPr>
        </p:nvSpPr>
        <p:spPr/>
        <p:txBody>
          <a:bodyPr/>
          <a:lstStyle/>
          <a:p>
            <a:fld id="{51845F5A-061D-4825-9AE9-D7794091C6CF}" type="slidenum">
              <a:rPr lang="en-US" smtClean="0"/>
              <a:t>5</a:t>
            </a:fld>
            <a:endParaRPr lang="en-US"/>
          </a:p>
        </p:txBody>
      </p:sp>
    </p:spTree>
    <p:extLst>
      <p:ext uri="{BB962C8B-B14F-4D97-AF65-F5344CB8AC3E}">
        <p14:creationId xmlns:p14="http://schemas.microsoft.com/office/powerpoint/2010/main" val="401011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AB93-8EED-E87F-9DC0-84A99F26E242}"/>
              </a:ext>
            </a:extLst>
          </p:cNvPr>
          <p:cNvSpPr>
            <a:spLocks noGrp="1"/>
          </p:cNvSpPr>
          <p:nvPr>
            <p:ph type="title"/>
          </p:nvPr>
        </p:nvSpPr>
        <p:spPr/>
        <p:txBody>
          <a:bodyPr/>
          <a:lstStyle/>
          <a:p>
            <a:r>
              <a:rPr lang="en-US" dirty="0"/>
              <a:t>RAPIDS – Get Data</a:t>
            </a:r>
          </a:p>
        </p:txBody>
      </p:sp>
      <p:sp>
        <p:nvSpPr>
          <p:cNvPr id="4" name="Slide Number Placeholder 3">
            <a:extLst>
              <a:ext uri="{FF2B5EF4-FFF2-40B4-BE49-F238E27FC236}">
                <a16:creationId xmlns:a16="http://schemas.microsoft.com/office/drawing/2014/main" id="{590D4B89-9022-4207-BE44-126F1CEE4328}"/>
              </a:ext>
            </a:extLst>
          </p:cNvPr>
          <p:cNvSpPr>
            <a:spLocks noGrp="1"/>
          </p:cNvSpPr>
          <p:nvPr>
            <p:ph type="sldNum" sz="quarter" idx="12"/>
          </p:nvPr>
        </p:nvSpPr>
        <p:spPr/>
        <p:txBody>
          <a:bodyPr/>
          <a:lstStyle/>
          <a:p>
            <a:fld id="{51845F5A-061D-4825-9AE9-D7794091C6CF}" type="slidenum">
              <a:rPr lang="en-US" smtClean="0"/>
              <a:t>6</a:t>
            </a:fld>
            <a:endParaRPr lang="en-US"/>
          </a:p>
        </p:txBody>
      </p:sp>
      <p:pic>
        <p:nvPicPr>
          <p:cNvPr id="7" name="Content Placeholder 5">
            <a:extLst>
              <a:ext uri="{FF2B5EF4-FFF2-40B4-BE49-F238E27FC236}">
                <a16:creationId xmlns:a16="http://schemas.microsoft.com/office/drawing/2014/main" id="{5DE4995F-F44C-B733-F845-665D5839B7A8}"/>
              </a:ext>
            </a:extLst>
          </p:cNvPr>
          <p:cNvPicPr>
            <a:picLocks noChangeAspect="1"/>
          </p:cNvPicPr>
          <p:nvPr/>
        </p:nvPicPr>
        <p:blipFill>
          <a:blip r:embed="rId3"/>
          <a:stretch>
            <a:fillRect/>
          </a:stretch>
        </p:blipFill>
        <p:spPr>
          <a:xfrm>
            <a:off x="716526" y="1772959"/>
            <a:ext cx="10515600" cy="3932242"/>
          </a:xfrm>
          <a:prstGeom prst="rect">
            <a:avLst/>
          </a:prstGeom>
        </p:spPr>
      </p:pic>
    </p:spTree>
    <p:extLst>
      <p:ext uri="{BB962C8B-B14F-4D97-AF65-F5344CB8AC3E}">
        <p14:creationId xmlns:p14="http://schemas.microsoft.com/office/powerpoint/2010/main" val="210119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DA48B-5D26-2F2F-8AF0-98D7AC481B93}"/>
            </a:ext>
          </a:extLst>
        </p:cNvPr>
        <p:cNvGrpSpPr/>
        <p:nvPr/>
      </p:nvGrpSpPr>
      <p:grpSpPr>
        <a:xfrm>
          <a:off x="0" y="0"/>
          <a:ext cx="0" cy="0"/>
          <a:chOff x="0" y="0"/>
          <a:chExt cx="0" cy="0"/>
        </a:xfrm>
      </p:grpSpPr>
      <p:pic>
        <p:nvPicPr>
          <p:cNvPr id="10" name="Content Placeholder 5">
            <a:extLst>
              <a:ext uri="{FF2B5EF4-FFF2-40B4-BE49-F238E27FC236}">
                <a16:creationId xmlns:a16="http://schemas.microsoft.com/office/drawing/2014/main" id="{B47E4B0E-11D5-2300-8EC1-BAFC74E6CD46}"/>
              </a:ext>
            </a:extLst>
          </p:cNvPr>
          <p:cNvPicPr>
            <a:picLocks noGrp="1" noChangeAspect="1"/>
          </p:cNvPicPr>
          <p:nvPr>
            <p:ph idx="1"/>
          </p:nvPr>
        </p:nvPicPr>
        <p:blipFill rotWithShape="1">
          <a:blip r:embed="rId2"/>
          <a:srcRect l="3249" t="10765" r="8578"/>
          <a:stretch/>
        </p:blipFill>
        <p:spPr>
          <a:xfrm>
            <a:off x="838200" y="1771737"/>
            <a:ext cx="10291916" cy="3962960"/>
          </a:xfrm>
        </p:spPr>
      </p:pic>
      <p:sp>
        <p:nvSpPr>
          <p:cNvPr id="2" name="Title 1">
            <a:extLst>
              <a:ext uri="{FF2B5EF4-FFF2-40B4-BE49-F238E27FC236}">
                <a16:creationId xmlns:a16="http://schemas.microsoft.com/office/drawing/2014/main" id="{D72AB8D9-1119-9377-B13C-41E9DB887535}"/>
              </a:ext>
            </a:extLst>
          </p:cNvPr>
          <p:cNvSpPr>
            <a:spLocks noGrp="1"/>
          </p:cNvSpPr>
          <p:nvPr>
            <p:ph type="title"/>
          </p:nvPr>
        </p:nvSpPr>
        <p:spPr/>
        <p:txBody>
          <a:bodyPr/>
          <a:lstStyle/>
          <a:p>
            <a:r>
              <a:rPr lang="en-US" dirty="0"/>
              <a:t>Refactor &amp; Compress</a:t>
            </a:r>
          </a:p>
        </p:txBody>
      </p:sp>
      <p:sp>
        <p:nvSpPr>
          <p:cNvPr id="4" name="Slide Number Placeholder 3">
            <a:extLst>
              <a:ext uri="{FF2B5EF4-FFF2-40B4-BE49-F238E27FC236}">
                <a16:creationId xmlns:a16="http://schemas.microsoft.com/office/drawing/2014/main" id="{D19A70BE-C0DC-C8C1-51A4-1D20B624EDBD}"/>
              </a:ext>
            </a:extLst>
          </p:cNvPr>
          <p:cNvSpPr>
            <a:spLocks noGrp="1"/>
          </p:cNvSpPr>
          <p:nvPr>
            <p:ph type="sldNum" sz="quarter" idx="12"/>
          </p:nvPr>
        </p:nvSpPr>
        <p:spPr/>
        <p:txBody>
          <a:bodyPr/>
          <a:lstStyle/>
          <a:p>
            <a:fld id="{51845F5A-061D-4825-9AE9-D7794091C6CF}" type="slidenum">
              <a:rPr lang="en-US" smtClean="0"/>
              <a:t>7</a:t>
            </a:fld>
            <a:endParaRPr lang="en-US"/>
          </a:p>
        </p:txBody>
      </p:sp>
      <p:sp>
        <p:nvSpPr>
          <p:cNvPr id="3" name="Arrow: Up 2">
            <a:extLst>
              <a:ext uri="{FF2B5EF4-FFF2-40B4-BE49-F238E27FC236}">
                <a16:creationId xmlns:a16="http://schemas.microsoft.com/office/drawing/2014/main" id="{11A83587-0D0E-4EA8-C27D-D195DEEE2500}"/>
              </a:ext>
            </a:extLst>
          </p:cNvPr>
          <p:cNvSpPr/>
          <p:nvPr/>
        </p:nvSpPr>
        <p:spPr>
          <a:xfrm>
            <a:off x="3984171" y="5654605"/>
            <a:ext cx="317241" cy="48493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0DC1D41-CBA3-08B8-7748-9579CA6AC241}"/>
              </a:ext>
            </a:extLst>
          </p:cNvPr>
          <p:cNvSpPr txBox="1"/>
          <p:nvPr/>
        </p:nvSpPr>
        <p:spPr>
          <a:xfrm>
            <a:off x="3436776" y="6169580"/>
            <a:ext cx="1401924" cy="369332"/>
          </a:xfrm>
          <a:prstGeom prst="rect">
            <a:avLst/>
          </a:prstGeom>
          <a:noFill/>
        </p:spPr>
        <p:txBody>
          <a:bodyPr wrap="square">
            <a:spAutoFit/>
          </a:bodyPr>
          <a:lstStyle/>
          <a:p>
            <a:pPr algn="ctr"/>
            <a:r>
              <a:rPr lang="en-US" dirty="0"/>
              <a:t>MGRAD</a:t>
            </a:r>
          </a:p>
        </p:txBody>
      </p:sp>
    </p:spTree>
    <p:extLst>
      <p:ext uri="{BB962C8B-B14F-4D97-AF65-F5344CB8AC3E}">
        <p14:creationId xmlns:p14="http://schemas.microsoft.com/office/powerpoint/2010/main" val="288673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4800-8B66-8D39-E4AF-B43A9F5EFF4B}"/>
              </a:ext>
            </a:extLst>
          </p:cNvPr>
          <p:cNvSpPr>
            <a:spLocks noGrp="1"/>
          </p:cNvSpPr>
          <p:nvPr>
            <p:ph type="title"/>
          </p:nvPr>
        </p:nvSpPr>
        <p:spPr/>
        <p:txBody>
          <a:bodyPr>
            <a:normAutofit/>
          </a:bodyPr>
          <a:lstStyle/>
          <a:p>
            <a:r>
              <a:rPr lang="en-US" dirty="0"/>
              <a:t>Refactor &amp; Compress</a:t>
            </a:r>
          </a:p>
        </p:txBody>
      </p:sp>
      <p:sp>
        <p:nvSpPr>
          <p:cNvPr id="3" name="Content Placeholder 2">
            <a:extLst>
              <a:ext uri="{FF2B5EF4-FFF2-40B4-BE49-F238E27FC236}">
                <a16:creationId xmlns:a16="http://schemas.microsoft.com/office/drawing/2014/main" id="{FC47FF8B-0692-C23D-66D9-32C8EE72E10C}"/>
              </a:ext>
            </a:extLst>
          </p:cNvPr>
          <p:cNvSpPr>
            <a:spLocks noGrp="1"/>
          </p:cNvSpPr>
          <p:nvPr>
            <p:ph idx="1"/>
          </p:nvPr>
        </p:nvSpPr>
        <p:spPr>
          <a:xfrm>
            <a:off x="838200" y="1791855"/>
            <a:ext cx="8391525" cy="4511945"/>
          </a:xfrm>
        </p:spPr>
        <p:txBody>
          <a:bodyPr>
            <a:normAutofit/>
          </a:bodyPr>
          <a:lstStyle/>
          <a:p>
            <a:r>
              <a:rPr lang="en-US" dirty="0"/>
              <a:t>Error-bounded lossy compression</a:t>
            </a:r>
          </a:p>
          <a:p>
            <a:r>
              <a:rPr lang="en-US" dirty="0"/>
              <a:t>Refactor the original data into a hierarchical representation</a:t>
            </a:r>
          </a:p>
          <a:p>
            <a:pPr lvl="1"/>
            <a:r>
              <a:rPr lang="en-US" dirty="0"/>
              <a:t>E.g., 4 levels</a:t>
            </a:r>
          </a:p>
          <a:p>
            <a:pPr lvl="1"/>
            <a:r>
              <a:rPr lang="en-US" dirty="0"/>
              <a:t>Size: s1 &lt; s2 &lt; s3 &lt; s4</a:t>
            </a:r>
          </a:p>
          <a:p>
            <a:r>
              <a:rPr lang="en-US" dirty="0"/>
              <a:t>Data reduction is applied </a:t>
            </a:r>
          </a:p>
          <a:p>
            <a:pPr lvl="1"/>
            <a:r>
              <a:rPr lang="en-US" dirty="0"/>
              <a:t>Error in the reduced representation</a:t>
            </a:r>
          </a:p>
          <a:p>
            <a:pPr lvl="1"/>
            <a:r>
              <a:rPr lang="en-US" dirty="0"/>
              <a:t>Size: S &gt; s1 + s2 + s3 + s4 </a:t>
            </a:r>
          </a:p>
        </p:txBody>
      </p:sp>
      <p:sp>
        <p:nvSpPr>
          <p:cNvPr id="4" name="Slide Number Placeholder 3">
            <a:extLst>
              <a:ext uri="{FF2B5EF4-FFF2-40B4-BE49-F238E27FC236}">
                <a16:creationId xmlns:a16="http://schemas.microsoft.com/office/drawing/2014/main" id="{7F8CEA47-BC3B-DB99-CE32-00B4D28A6264}"/>
              </a:ext>
            </a:extLst>
          </p:cNvPr>
          <p:cNvSpPr>
            <a:spLocks noGrp="1"/>
          </p:cNvSpPr>
          <p:nvPr>
            <p:ph type="sldNum" sz="quarter" idx="12"/>
          </p:nvPr>
        </p:nvSpPr>
        <p:spPr/>
        <p:txBody>
          <a:bodyPr/>
          <a:lstStyle/>
          <a:p>
            <a:fld id="{51845F5A-061D-4825-9AE9-D7794091C6CF}" type="slidenum">
              <a:rPr lang="en-US" smtClean="0"/>
              <a:t>8</a:t>
            </a:fld>
            <a:endParaRPr lang="en-US"/>
          </a:p>
        </p:txBody>
      </p:sp>
      <p:pic>
        <p:nvPicPr>
          <p:cNvPr id="6" name="Picture 5">
            <a:extLst>
              <a:ext uri="{FF2B5EF4-FFF2-40B4-BE49-F238E27FC236}">
                <a16:creationId xmlns:a16="http://schemas.microsoft.com/office/drawing/2014/main" id="{F87854BE-DC8A-79C9-5CB7-751482AD124F}"/>
              </a:ext>
            </a:extLst>
          </p:cNvPr>
          <p:cNvPicPr>
            <a:picLocks noChangeAspect="1"/>
          </p:cNvPicPr>
          <p:nvPr/>
        </p:nvPicPr>
        <p:blipFill>
          <a:blip r:embed="rId3"/>
          <a:stretch>
            <a:fillRect/>
          </a:stretch>
        </p:blipFill>
        <p:spPr>
          <a:xfrm>
            <a:off x="9058186" y="1421959"/>
            <a:ext cx="2956816" cy="5044877"/>
          </a:xfrm>
          <a:prstGeom prst="rect">
            <a:avLst/>
          </a:prstGeom>
        </p:spPr>
      </p:pic>
      <p:sp>
        <p:nvSpPr>
          <p:cNvPr id="12" name="TextBox 11">
            <a:extLst>
              <a:ext uri="{FF2B5EF4-FFF2-40B4-BE49-F238E27FC236}">
                <a16:creationId xmlns:a16="http://schemas.microsoft.com/office/drawing/2014/main" id="{0B31E6F3-6756-0A74-8534-60B78657FA44}"/>
              </a:ext>
            </a:extLst>
          </p:cNvPr>
          <p:cNvSpPr txBox="1"/>
          <p:nvPr/>
        </p:nvSpPr>
        <p:spPr>
          <a:xfrm>
            <a:off x="98320" y="6433443"/>
            <a:ext cx="4925961" cy="307777"/>
          </a:xfrm>
          <a:prstGeom prst="rect">
            <a:avLst/>
          </a:prstGeom>
          <a:noFill/>
        </p:spPr>
        <p:txBody>
          <a:bodyPr wrap="square">
            <a:spAutoFit/>
          </a:bodyPr>
          <a:lstStyle/>
          <a:p>
            <a:r>
              <a:rPr lang="en-US" sz="1400" dirty="0">
                <a:hlinkClick r:id="rId4"/>
              </a:rPr>
              <a:t>https://github.com/CODARcode/MGARD</a:t>
            </a:r>
            <a:endParaRPr lang="en-US" sz="1400" dirty="0"/>
          </a:p>
        </p:txBody>
      </p:sp>
    </p:spTree>
    <p:extLst>
      <p:ext uri="{BB962C8B-B14F-4D97-AF65-F5344CB8AC3E}">
        <p14:creationId xmlns:p14="http://schemas.microsoft.com/office/powerpoint/2010/main" val="241688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4BBF7-6F59-9E79-BA11-A5B07755C0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15438-5DFA-0889-BCBC-19ACB72BE992}"/>
              </a:ext>
            </a:extLst>
          </p:cNvPr>
          <p:cNvSpPr>
            <a:spLocks noGrp="1"/>
          </p:cNvSpPr>
          <p:nvPr>
            <p:ph type="title"/>
          </p:nvPr>
        </p:nvSpPr>
        <p:spPr/>
        <p:txBody>
          <a:bodyPr/>
          <a:lstStyle/>
          <a:p>
            <a:r>
              <a:rPr lang="en-US" dirty="0"/>
              <a:t>Erasure Coding</a:t>
            </a:r>
          </a:p>
        </p:txBody>
      </p:sp>
      <p:pic>
        <p:nvPicPr>
          <p:cNvPr id="6" name="Content Placeholder 5">
            <a:extLst>
              <a:ext uri="{FF2B5EF4-FFF2-40B4-BE49-F238E27FC236}">
                <a16:creationId xmlns:a16="http://schemas.microsoft.com/office/drawing/2014/main" id="{33D90183-BD11-0FC2-D490-A6DE0954A0C8}"/>
              </a:ext>
            </a:extLst>
          </p:cNvPr>
          <p:cNvPicPr>
            <a:picLocks noGrp="1" noChangeAspect="1"/>
          </p:cNvPicPr>
          <p:nvPr>
            <p:ph idx="1"/>
          </p:nvPr>
        </p:nvPicPr>
        <p:blipFill>
          <a:blip r:embed="rId2"/>
          <a:stretch>
            <a:fillRect/>
          </a:stretch>
        </p:blipFill>
        <p:spPr>
          <a:xfrm>
            <a:off x="838200" y="1653743"/>
            <a:ext cx="10515600" cy="4000862"/>
          </a:xfrm>
        </p:spPr>
      </p:pic>
      <p:sp>
        <p:nvSpPr>
          <p:cNvPr id="4" name="Slide Number Placeholder 3">
            <a:extLst>
              <a:ext uri="{FF2B5EF4-FFF2-40B4-BE49-F238E27FC236}">
                <a16:creationId xmlns:a16="http://schemas.microsoft.com/office/drawing/2014/main" id="{1FEA4DE5-769B-2725-1F69-EB2F970F51AF}"/>
              </a:ext>
            </a:extLst>
          </p:cNvPr>
          <p:cNvSpPr>
            <a:spLocks noGrp="1"/>
          </p:cNvSpPr>
          <p:nvPr>
            <p:ph type="sldNum" sz="quarter" idx="12"/>
          </p:nvPr>
        </p:nvSpPr>
        <p:spPr/>
        <p:txBody>
          <a:bodyPr/>
          <a:lstStyle/>
          <a:p>
            <a:fld id="{51845F5A-061D-4825-9AE9-D7794091C6CF}" type="slidenum">
              <a:rPr lang="en-US" smtClean="0"/>
              <a:t>9</a:t>
            </a:fld>
            <a:endParaRPr lang="en-US"/>
          </a:p>
        </p:txBody>
      </p:sp>
      <p:sp>
        <p:nvSpPr>
          <p:cNvPr id="3" name="Arrow: Up 2">
            <a:extLst>
              <a:ext uri="{FF2B5EF4-FFF2-40B4-BE49-F238E27FC236}">
                <a16:creationId xmlns:a16="http://schemas.microsoft.com/office/drawing/2014/main" id="{CF06833A-F037-25B8-439B-F472318FF08A}"/>
              </a:ext>
            </a:extLst>
          </p:cNvPr>
          <p:cNvSpPr/>
          <p:nvPr/>
        </p:nvSpPr>
        <p:spPr>
          <a:xfrm>
            <a:off x="3965122" y="5654605"/>
            <a:ext cx="317241" cy="48493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36E692-C979-B22B-7929-69E6728BD92E}"/>
              </a:ext>
            </a:extLst>
          </p:cNvPr>
          <p:cNvSpPr txBox="1"/>
          <p:nvPr/>
        </p:nvSpPr>
        <p:spPr>
          <a:xfrm>
            <a:off x="3422780" y="6171684"/>
            <a:ext cx="1401924" cy="369332"/>
          </a:xfrm>
          <a:prstGeom prst="rect">
            <a:avLst/>
          </a:prstGeom>
          <a:noFill/>
        </p:spPr>
        <p:txBody>
          <a:bodyPr wrap="square">
            <a:spAutoFit/>
          </a:bodyPr>
          <a:lstStyle/>
          <a:p>
            <a:pPr algn="ctr"/>
            <a:r>
              <a:rPr lang="en-US" dirty="0"/>
              <a:t>MGRAD</a:t>
            </a:r>
          </a:p>
        </p:txBody>
      </p:sp>
      <p:sp>
        <p:nvSpPr>
          <p:cNvPr id="5" name="Arrow: Up 4">
            <a:extLst>
              <a:ext uri="{FF2B5EF4-FFF2-40B4-BE49-F238E27FC236}">
                <a16:creationId xmlns:a16="http://schemas.microsoft.com/office/drawing/2014/main" id="{6D36A42B-B7DA-9F3F-F007-C2E1C18C8DA0}"/>
              </a:ext>
            </a:extLst>
          </p:cNvPr>
          <p:cNvSpPr/>
          <p:nvPr/>
        </p:nvSpPr>
        <p:spPr>
          <a:xfrm>
            <a:off x="5635690" y="5654605"/>
            <a:ext cx="317241" cy="48493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8464A11-5222-DFB6-2B97-A1296B7A1F7D}"/>
              </a:ext>
            </a:extLst>
          </p:cNvPr>
          <p:cNvSpPr txBox="1"/>
          <p:nvPr/>
        </p:nvSpPr>
        <p:spPr>
          <a:xfrm>
            <a:off x="5093348" y="6171684"/>
            <a:ext cx="1401924" cy="369332"/>
          </a:xfrm>
          <a:prstGeom prst="rect">
            <a:avLst/>
          </a:prstGeom>
          <a:noFill/>
        </p:spPr>
        <p:txBody>
          <a:bodyPr wrap="square">
            <a:spAutoFit/>
          </a:bodyPr>
          <a:lstStyle/>
          <a:p>
            <a:pPr algn="ctr"/>
            <a:r>
              <a:rPr lang="en-US" dirty="0"/>
              <a:t>EC</a:t>
            </a:r>
          </a:p>
        </p:txBody>
      </p:sp>
    </p:spTree>
    <p:extLst>
      <p:ext uri="{BB962C8B-B14F-4D97-AF65-F5344CB8AC3E}">
        <p14:creationId xmlns:p14="http://schemas.microsoft.com/office/powerpoint/2010/main" val="3706036367"/>
      </p:ext>
    </p:extLst>
  </p:cSld>
  <p:clrMapOvr>
    <a:masterClrMapping/>
  </p:clrMapOvr>
</p:sld>
</file>

<file path=ppt/theme/theme1.xml><?xml version="1.0" encoding="utf-8"?>
<a:theme xmlns:a="http://schemas.openxmlformats.org/drawingml/2006/main" name="BrushVTI">
  <a:themeElements>
    <a:clrScheme name="AnalogousFromRegularSeed_2SEEDS">
      <a:dk1>
        <a:srgbClr val="000000"/>
      </a:dk1>
      <a:lt1>
        <a:srgbClr val="FFFFFF"/>
      </a:lt1>
      <a:dk2>
        <a:srgbClr val="242A41"/>
      </a:dk2>
      <a:lt2>
        <a:srgbClr val="E8E7E2"/>
      </a:lt2>
      <a:accent1>
        <a:srgbClr val="3B51B1"/>
      </a:accent1>
      <a:accent2>
        <a:srgbClr val="4D94C3"/>
      </a:accent2>
      <a:accent3>
        <a:srgbClr val="684DC3"/>
      </a:accent3>
      <a:accent4>
        <a:srgbClr val="B1723B"/>
      </a:accent4>
      <a:accent5>
        <a:srgbClr val="B1A445"/>
      </a:accent5>
      <a:accent6>
        <a:srgbClr val="8AAD39"/>
      </a:accent6>
      <a:hlink>
        <a:srgbClr val="968332"/>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4540</TotalTime>
  <Words>1150</Words>
  <Application>Microsoft Office PowerPoint</Application>
  <PresentationFormat>Widescreen</PresentationFormat>
  <Paragraphs>213</Paragraphs>
  <Slides>30</Slides>
  <Notes>12</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Arial</vt:lpstr>
      <vt:lpstr>Calibri</vt:lpstr>
      <vt:lpstr>Century Gothic</vt:lpstr>
      <vt:lpstr>Google Sans</vt:lpstr>
      <vt:lpstr>LibertineMathMI</vt:lpstr>
      <vt:lpstr>LibertineMathMI5</vt:lpstr>
      <vt:lpstr>LibertineMathMI7</vt:lpstr>
      <vt:lpstr>LinLibertineT</vt:lpstr>
      <vt:lpstr>txsys</vt:lpstr>
      <vt:lpstr>BrushVTI</vt:lpstr>
      <vt:lpstr>RAPIDS Reconciling Availability, Accuracy, and Performance in Managing Geo-Distributed Scientific Data</vt:lpstr>
      <vt:lpstr>Objective</vt:lpstr>
      <vt:lpstr>Data Size Grows</vt:lpstr>
      <vt:lpstr>Improving Resilience</vt:lpstr>
      <vt:lpstr>RAPIDS – Store Data</vt:lpstr>
      <vt:lpstr>RAPIDS – Get Data</vt:lpstr>
      <vt:lpstr>Refactor &amp; Compress</vt:lpstr>
      <vt:lpstr>Refactor &amp; Compress</vt:lpstr>
      <vt:lpstr>Erasure Coding</vt:lpstr>
      <vt:lpstr>Erasure Coding</vt:lpstr>
      <vt:lpstr>Distributed Storage </vt:lpstr>
      <vt:lpstr>RAPIDS – Get Data </vt:lpstr>
      <vt:lpstr>RAPIDS – Get Data  </vt:lpstr>
      <vt:lpstr>Data Gathering </vt:lpstr>
      <vt:lpstr>Fault Tolerance </vt:lpstr>
      <vt:lpstr>Fault Tolerance </vt:lpstr>
      <vt:lpstr>Fault Tolerance Heuristic </vt:lpstr>
      <vt:lpstr>Recap</vt:lpstr>
      <vt:lpstr>Meta Data Management </vt:lpstr>
      <vt:lpstr>Evaluation – Data Sets</vt:lpstr>
      <vt:lpstr>Evaluation – Error and Storage </vt:lpstr>
      <vt:lpstr>Evaluation – Latency </vt:lpstr>
      <vt:lpstr>Evaluation – Data Gathering </vt:lpstr>
      <vt:lpstr>Evaluation – FT Heuristic </vt:lpstr>
      <vt:lpstr>Evaluation – Performance </vt:lpstr>
      <vt:lpstr>Evaluation – Performance </vt:lpstr>
      <vt:lpstr>RAPIDS </vt:lpstr>
      <vt:lpstr>Thank You</vt:lpstr>
      <vt:lpstr>Optimal Fault Tolerance Configurations</vt:lpstr>
      <vt:lpstr>PMGRAD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RAPIDS</dc:title>
  <dc:creator>M. Raees</dc:creator>
  <cp:lastModifiedBy>M. Raees</cp:lastModifiedBy>
  <cp:revision>86</cp:revision>
  <dcterms:created xsi:type="dcterms:W3CDTF">2023-10-15T17:30:48Z</dcterms:created>
  <dcterms:modified xsi:type="dcterms:W3CDTF">2024-03-05T17:00:56Z</dcterms:modified>
</cp:coreProperties>
</file>