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8738B8-7DA2-4531-8BE7-3DF770EADB62}">
  <a:tblStyle styleId="{738738B8-7DA2-4531-8BE7-3DF770EADB6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8248f4c5d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8248f4c5d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a:t>
            </a:r>
            <a:r>
              <a:rPr lang="en-US"/>
              <a:t>implement</a:t>
            </a:r>
            <a:r>
              <a:rPr lang="en-US"/>
              <a:t> </a:t>
            </a:r>
            <a:r>
              <a:rPr lang="en-US"/>
              <a:t>different</a:t>
            </a:r>
            <a:r>
              <a:rPr lang="en-US"/>
              <a:t> </a:t>
            </a:r>
            <a:r>
              <a:rPr lang="en-US"/>
              <a:t>methods</a:t>
            </a:r>
            <a:r>
              <a:rPr lang="en-US"/>
              <a:t> to calculate the chamfer distance between two point clouds. The first one is standard reference point. The results from this methods are </a:t>
            </a:r>
            <a:r>
              <a:rPr lang="en-US"/>
              <a:t>used</a:t>
            </a:r>
            <a:r>
              <a:rPr lang="en-US"/>
              <a:t> to test the accuracy of other methods. Moreover this method also serves as the baseline. In the </a:t>
            </a:r>
            <a:r>
              <a:rPr lang="en-US"/>
              <a:t>second</a:t>
            </a:r>
            <a:r>
              <a:rPr lang="en-US"/>
              <a:t> method we </a:t>
            </a:r>
            <a:r>
              <a:rPr lang="en-US"/>
              <a:t>parallelize</a:t>
            </a:r>
            <a:r>
              <a:rPr lang="en-US"/>
              <a:t> the same implementation using OpenMP. </a:t>
            </a:r>
            <a:r>
              <a:rPr lang="en-US"/>
              <a:t>The number of threads on CPU are limited. Therefore in our third method we use GPU to perform parallelization. In this method we have one thread for each point. We keep the block size fix to 256 and then decide the number of blocks according the size of PCD. Although GPU implementation is fast but still its a computationally expensive. </a:t>
            </a:r>
            <a:endParaRPr/>
          </a:p>
        </p:txBody>
      </p:sp>
      <p:sp>
        <p:nvSpPr>
          <p:cNvPr id="243" name="Google Shape;243;g168248f4c5d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e30da6664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e30da6664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Instead of finding the shortest distance </a:t>
            </a:r>
            <a:r>
              <a:rPr lang="en-US"/>
              <a:t>with</a:t>
            </a:r>
            <a:r>
              <a:rPr lang="en-US"/>
              <a:t> brute force comparison, we decided to use </a:t>
            </a:r>
            <a:r>
              <a:rPr lang="en-US"/>
              <a:t>KD tree</a:t>
            </a:r>
            <a:r>
              <a:rPr lang="en-US"/>
              <a:t> structure. The spatial tree structures Kdtree are really </a:t>
            </a:r>
            <a:r>
              <a:rPr lang="en-US"/>
              <a:t>efficient</a:t>
            </a:r>
            <a:r>
              <a:rPr lang="en-US"/>
              <a:t> in finding nearest </a:t>
            </a:r>
            <a:r>
              <a:rPr lang="en-US"/>
              <a:t>neighbor</a:t>
            </a:r>
            <a:r>
              <a:rPr lang="en-US"/>
              <a:t> for low low </a:t>
            </a:r>
            <a:r>
              <a:rPr lang="en-US"/>
              <a:t>dimensional</a:t>
            </a:r>
            <a:r>
              <a:rPr lang="en-US"/>
              <a:t> data. KD tree divides the </a:t>
            </a:r>
            <a:r>
              <a:rPr lang="en-US"/>
              <a:t>space</a:t>
            </a:r>
            <a:r>
              <a:rPr lang="en-US"/>
              <a:t> and organizes  data points in it. An </a:t>
            </a:r>
            <a:r>
              <a:rPr lang="en-US"/>
              <a:t>example</a:t>
            </a:r>
            <a:r>
              <a:rPr lang="en-US"/>
              <a:t> KD tree for 2 dimension </a:t>
            </a:r>
            <a:r>
              <a:rPr lang="en-US"/>
              <a:t>and</a:t>
            </a:r>
            <a:r>
              <a:rPr lang="en-US"/>
              <a:t> corresponding space </a:t>
            </a:r>
            <a:r>
              <a:rPr lang="en-US"/>
              <a:t>partitioning</a:t>
            </a:r>
            <a:r>
              <a:rPr lang="en-US"/>
              <a:t> is shown here. The dividing plane at each layer is </a:t>
            </a:r>
            <a:r>
              <a:rPr lang="en-US"/>
              <a:t>orthogonal</a:t>
            </a:r>
            <a:r>
              <a:rPr lang="en-US"/>
              <a:t> to its parent plane. </a:t>
            </a:r>
            <a:endParaRPr/>
          </a:p>
        </p:txBody>
      </p:sp>
      <p:sp>
        <p:nvSpPr>
          <p:cNvPr id="250" name="Google Shape;250;g2ce30da6664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e30da6664_1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e30da6664_1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then implemented the Chamfer distance calculation using KD trees. Moreover we also used OMP with KD tree to make it even faster. We also tried implementing KDtree solution with GPU, but we are facing some issues and that </a:t>
            </a:r>
            <a:r>
              <a:rPr lang="en-US"/>
              <a:t>implementation</a:t>
            </a:r>
            <a:r>
              <a:rPr lang="en-US"/>
              <a:t> is not ready yet. </a:t>
            </a:r>
            <a:endParaRPr/>
          </a:p>
        </p:txBody>
      </p:sp>
      <p:sp>
        <p:nvSpPr>
          <p:cNvPr id="259" name="Google Shape;259;g2ce30da6664_1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e30da6664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e30da6664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all of our code base </a:t>
            </a:r>
            <a:r>
              <a:rPr lang="en-US"/>
              <a:t>including</a:t>
            </a:r>
            <a:r>
              <a:rPr lang="en-US"/>
              <a:t> sample data generator is in C++. we </a:t>
            </a:r>
            <a:r>
              <a:rPr lang="en-US"/>
              <a:t>have</a:t>
            </a:r>
            <a:r>
              <a:rPr lang="en-US"/>
              <a:t> </a:t>
            </a:r>
            <a:r>
              <a:rPr lang="en-US"/>
              <a:t>separate</a:t>
            </a:r>
            <a:r>
              <a:rPr lang="en-US"/>
              <a:t> </a:t>
            </a:r>
            <a:r>
              <a:rPr lang="en-US"/>
              <a:t>executable</a:t>
            </a:r>
            <a:r>
              <a:rPr lang="en-US"/>
              <a:t> for each method. We also have bash files to automate the </a:t>
            </a:r>
            <a:r>
              <a:rPr lang="en-US"/>
              <a:t>process</a:t>
            </a:r>
            <a:r>
              <a:rPr lang="en-US"/>
              <a:t> of </a:t>
            </a:r>
            <a:r>
              <a:rPr lang="en-US"/>
              <a:t>data</a:t>
            </a:r>
            <a:r>
              <a:rPr lang="en-US"/>
              <a:t> generation, </a:t>
            </a:r>
            <a:r>
              <a:rPr lang="en-US"/>
              <a:t>compilation</a:t>
            </a:r>
            <a:r>
              <a:rPr lang="en-US"/>
              <a:t> and testing. We only used one external library in our implementation, know as Point Cloud Library. </a:t>
            </a:r>
            <a:endParaRPr/>
          </a:p>
        </p:txBody>
      </p:sp>
      <p:sp>
        <p:nvSpPr>
          <p:cNvPr id="266" name="Google Shape;266;g2ce30da6664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8248f4c5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8248f4c5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rana all the tests on a local PC with intel core i9 CPU. this CPU has 14 cores and </a:t>
            </a:r>
            <a:r>
              <a:rPr lang="en-US"/>
              <a:t>support</a:t>
            </a:r>
            <a:r>
              <a:rPr lang="en-US"/>
              <a:t> 20 threads at max with hyper threading. It also has NVIDIA GeForce RTX 3070 Ti GPU. Moreover it has 16 GB DDR5 ram. </a:t>
            </a:r>
            <a:endParaRPr/>
          </a:p>
        </p:txBody>
      </p:sp>
      <p:sp>
        <p:nvSpPr>
          <p:cNvPr id="273" name="Google Shape;273;g168248f4c5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will show the demo for 100 </a:t>
            </a:r>
            <a:r>
              <a:rPr lang="en-US"/>
              <a:t>thousands</a:t>
            </a:r>
            <a:r>
              <a:rPr lang="en-US"/>
              <a:t> point. </a:t>
            </a:r>
            <a:endParaRPr/>
          </a:p>
        </p:txBody>
      </p:sp>
      <p:sp>
        <p:nvSpPr>
          <p:cNvPr id="280" name="Google Shape;2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e30da6664_1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g2ce30da6664_1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e30da666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e30da6664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data generated by lidar is called point cloud. each point cloud consist of 3D points. these points are defined by there x, y,z </a:t>
            </a:r>
            <a:r>
              <a:rPr lang="en-US"/>
              <a:t>positions</a:t>
            </a:r>
            <a:r>
              <a:rPr lang="en-US"/>
              <a:t> and in some cases the have </a:t>
            </a:r>
            <a:r>
              <a:rPr lang="en-US"/>
              <a:t>additional</a:t>
            </a:r>
            <a:r>
              <a:rPr lang="en-US"/>
              <a:t> </a:t>
            </a:r>
            <a:r>
              <a:rPr lang="en-US"/>
              <a:t>attributes</a:t>
            </a:r>
            <a:r>
              <a:rPr lang="en-US"/>
              <a:t> like color, intensity etc. A sample point cloud captured by lidar installed on an </a:t>
            </a:r>
            <a:r>
              <a:rPr lang="en-US"/>
              <a:t>autonomous</a:t>
            </a:r>
            <a:r>
              <a:rPr lang="en-US"/>
              <a:t> vehicle is shown below.  The blue color represents road, green color represents the </a:t>
            </a:r>
            <a:r>
              <a:rPr lang="en-US"/>
              <a:t>sidewalk</a:t>
            </a:r>
            <a:r>
              <a:rPr lang="en-US"/>
              <a:t> etc. </a:t>
            </a:r>
            <a:endParaRPr/>
          </a:p>
        </p:txBody>
      </p:sp>
      <p:sp>
        <p:nvSpPr>
          <p:cNvPr id="66" name="Google Shape;66;g2ce30da6664_0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df08affa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df08affac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Autonomous</a:t>
            </a:r>
            <a:r>
              <a:rPr lang="en-US"/>
              <a:t> vehicles use 3D map of the </a:t>
            </a:r>
            <a:r>
              <a:rPr lang="en-US"/>
              <a:t>environment</a:t>
            </a:r>
            <a:r>
              <a:rPr lang="en-US"/>
              <a:t> to localize themselves. An up to date 3D map of the </a:t>
            </a:r>
            <a:r>
              <a:rPr lang="en-US"/>
              <a:t>environment</a:t>
            </a:r>
            <a:r>
              <a:rPr lang="en-US"/>
              <a:t> is necessary for safe and accurate operations of AVs. for this </a:t>
            </a:r>
            <a:r>
              <a:rPr lang="en-US"/>
              <a:t>purpose</a:t>
            </a:r>
            <a:r>
              <a:rPr lang="en-US"/>
              <a:t> we need to find the changes in the </a:t>
            </a:r>
            <a:r>
              <a:rPr lang="en-US"/>
              <a:t>environment</a:t>
            </a:r>
            <a:r>
              <a:rPr lang="en-US"/>
              <a:t> and update the basemap to reflect these changes. The video </a:t>
            </a:r>
            <a:r>
              <a:rPr lang="en-US"/>
              <a:t>above</a:t>
            </a:r>
            <a:r>
              <a:rPr lang="en-US"/>
              <a:t> shows the change detected in basemap by AVs as it moves from left to right. The Red color represents the points which are not changed. On the other hand green color represents the changed point. </a:t>
            </a:r>
            <a:endParaRPr/>
          </a:p>
        </p:txBody>
      </p:sp>
      <p:sp>
        <p:nvSpPr>
          <p:cNvPr id="78" name="Google Shape;78;g2cdf08affac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8248f4c5d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8248f4c5d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There are </a:t>
            </a:r>
            <a:r>
              <a:rPr lang="en-US"/>
              <a:t>various</a:t>
            </a:r>
            <a:r>
              <a:rPr lang="en-US"/>
              <a:t> methods to find the change. One method is to use similarity measure like Chamfer </a:t>
            </a:r>
            <a:r>
              <a:rPr lang="en-US"/>
              <a:t>distance. Chamfer distance is the average distance of each point in each cloud to the closest point in the other cloud. The smaller value of Chamfer distance shows that clouds are same while the larger value indicates that clouds are very different.. Autonomous Vehicle has limited time (usually 100ms) to complete the perception pipeline for one point cloud. Change detection is only a small portion of perception pipeline, therefore it needs to be very fast. </a:t>
            </a:r>
            <a:endParaRPr/>
          </a:p>
        </p:txBody>
      </p:sp>
      <p:sp>
        <p:nvSpPr>
          <p:cNvPr id="91" name="Google Shape;91;g168248f4c5d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e30da6664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e30da6664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Now the question is how to find this change efficiently. Assume that we have two point clouds, shown by green and red color here. </a:t>
            </a:r>
            <a:endParaRPr/>
          </a:p>
        </p:txBody>
      </p:sp>
      <p:sp>
        <p:nvSpPr>
          <p:cNvPr id="99" name="Google Shape;99;g2ce30da6664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30da6664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30da6664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find the distance for a point in red point cloud to all the points in green point cloud. </a:t>
            </a:r>
            <a:endParaRPr/>
          </a:p>
        </p:txBody>
      </p:sp>
      <p:sp>
        <p:nvSpPr>
          <p:cNvPr id="125" name="Google Shape;125;g2ce30da6664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e30da6664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e30da6664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and then </a:t>
            </a:r>
            <a:r>
              <a:rPr lang="en-US"/>
              <a:t>select</a:t>
            </a:r>
            <a:r>
              <a:rPr lang="en-US"/>
              <a:t> the minimum distance and save it in </a:t>
            </a:r>
            <a:r>
              <a:rPr lang="en-US"/>
              <a:t>memory</a:t>
            </a:r>
            <a:r>
              <a:rPr lang="en-US"/>
              <a:t>. </a:t>
            </a:r>
            <a:endParaRPr/>
          </a:p>
        </p:txBody>
      </p:sp>
      <p:sp>
        <p:nvSpPr>
          <p:cNvPr id="160" name="Google Shape;160;g2ce30da6664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e30da6664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e30da6664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After that we </a:t>
            </a:r>
            <a:r>
              <a:rPr lang="en-US"/>
              <a:t>repeat</a:t>
            </a:r>
            <a:r>
              <a:rPr lang="en-US"/>
              <a:t> the process for </a:t>
            </a:r>
            <a:r>
              <a:rPr lang="en-US"/>
              <a:t>each</a:t>
            </a:r>
            <a:r>
              <a:rPr lang="en-US"/>
              <a:t> point in the point cloud. </a:t>
            </a:r>
            <a:endParaRPr/>
          </a:p>
        </p:txBody>
      </p:sp>
      <p:sp>
        <p:nvSpPr>
          <p:cNvPr id="188" name="Google Shape;188;g2ce30da6664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e30da6664_1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e30da6664_1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process of finding the </a:t>
            </a:r>
            <a:r>
              <a:rPr lang="en-US"/>
              <a:t>shortest</a:t>
            </a:r>
            <a:r>
              <a:rPr lang="en-US"/>
              <a:t> distance of each point in each point cloud is </a:t>
            </a:r>
            <a:r>
              <a:rPr lang="en-US"/>
              <a:t>independent and hence can be run in parallel. </a:t>
            </a:r>
            <a:endParaRPr/>
          </a:p>
        </p:txBody>
      </p:sp>
      <p:sp>
        <p:nvSpPr>
          <p:cNvPr id="215" name="Google Shape;215;g2ce30da6664_1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685800" y="304800"/>
            <a:ext cx="8229600" cy="6984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SzPts val="1200"/>
              <a:buNone/>
              <a:defRPr b="0" i="0" sz="3000" u="none" cap="none" strike="noStrike">
                <a:latin typeface="Arial"/>
                <a:ea typeface="Arial"/>
                <a:cs typeface="Arial"/>
                <a:sym typeface="Arial"/>
              </a:defRPr>
            </a:lvl1pPr>
            <a:lvl2pPr lvl="1" marR="0" rtl="0" algn="l">
              <a:spcBef>
                <a:spcPts val="0"/>
              </a:spcBef>
              <a:spcAft>
                <a:spcPts val="0"/>
              </a:spcAft>
              <a:buSzPts val="2800"/>
              <a:buNone/>
              <a:defRPr b="0" i="0" sz="3200" u="none" cap="none" strike="noStrike">
                <a:latin typeface="Arial"/>
                <a:ea typeface="Arial"/>
                <a:cs typeface="Arial"/>
                <a:sym typeface="Arial"/>
              </a:defRPr>
            </a:lvl2pPr>
            <a:lvl3pPr lvl="2" marR="0" rtl="0" algn="l">
              <a:spcBef>
                <a:spcPts val="0"/>
              </a:spcBef>
              <a:spcAft>
                <a:spcPts val="0"/>
              </a:spcAft>
              <a:buSzPts val="2800"/>
              <a:buNone/>
              <a:defRPr b="0" i="0" sz="3200" u="none" cap="none" strike="noStrike">
                <a:latin typeface="Arial"/>
                <a:ea typeface="Arial"/>
                <a:cs typeface="Arial"/>
                <a:sym typeface="Arial"/>
              </a:defRPr>
            </a:lvl3pPr>
            <a:lvl4pPr lvl="3" marR="0" rtl="0" algn="l">
              <a:spcBef>
                <a:spcPts val="0"/>
              </a:spcBef>
              <a:spcAft>
                <a:spcPts val="0"/>
              </a:spcAft>
              <a:buSzPts val="2800"/>
              <a:buNone/>
              <a:defRPr b="0" i="0" sz="3200" u="none" cap="none" strike="noStrike">
                <a:latin typeface="Arial"/>
                <a:ea typeface="Arial"/>
                <a:cs typeface="Arial"/>
                <a:sym typeface="Arial"/>
              </a:defRPr>
            </a:lvl4pPr>
            <a:lvl5pPr lvl="4" marR="0" rtl="0" algn="l">
              <a:spcBef>
                <a:spcPts val="0"/>
              </a:spcBef>
              <a:spcAft>
                <a:spcPts val="0"/>
              </a:spcAft>
              <a:buSzPts val="2800"/>
              <a:buNone/>
              <a:defRPr b="0" i="0" sz="3200" u="none" cap="none" strike="noStrike">
                <a:latin typeface="Arial"/>
                <a:ea typeface="Arial"/>
                <a:cs typeface="Arial"/>
                <a:sym typeface="Arial"/>
              </a:defRPr>
            </a:lvl5pPr>
            <a:lvl6pPr lvl="5" marR="0" rtl="0" algn="l">
              <a:spcBef>
                <a:spcPts val="0"/>
              </a:spcBef>
              <a:spcAft>
                <a:spcPts val="0"/>
              </a:spcAft>
              <a:buSzPts val="2800"/>
              <a:buNone/>
              <a:defRPr b="0" i="0" sz="3200" u="none" cap="none" strike="noStrike">
                <a:latin typeface="Arial"/>
                <a:ea typeface="Arial"/>
                <a:cs typeface="Arial"/>
                <a:sym typeface="Arial"/>
              </a:defRPr>
            </a:lvl6pPr>
            <a:lvl7pPr lvl="6" marR="0" rtl="0" algn="l">
              <a:spcBef>
                <a:spcPts val="0"/>
              </a:spcBef>
              <a:spcAft>
                <a:spcPts val="0"/>
              </a:spcAft>
              <a:buSzPts val="2800"/>
              <a:buNone/>
              <a:defRPr b="0" i="0" sz="3200" u="none" cap="none" strike="noStrike">
                <a:latin typeface="Arial"/>
                <a:ea typeface="Arial"/>
                <a:cs typeface="Arial"/>
                <a:sym typeface="Arial"/>
              </a:defRPr>
            </a:lvl7pPr>
            <a:lvl8pPr lvl="7" marR="0" rtl="0" algn="l">
              <a:spcBef>
                <a:spcPts val="0"/>
              </a:spcBef>
              <a:spcAft>
                <a:spcPts val="0"/>
              </a:spcAft>
              <a:buSzPts val="2800"/>
              <a:buNone/>
              <a:defRPr b="0" i="0" sz="3200" u="none" cap="none" strike="noStrike">
                <a:latin typeface="Arial"/>
                <a:ea typeface="Arial"/>
                <a:cs typeface="Arial"/>
                <a:sym typeface="Arial"/>
              </a:defRPr>
            </a:lvl8pPr>
            <a:lvl9pPr lvl="8" marR="0" rtl="0" algn="l">
              <a:spcBef>
                <a:spcPts val="0"/>
              </a:spcBef>
              <a:spcAft>
                <a:spcPts val="0"/>
              </a:spcAft>
              <a:buSzPts val="2800"/>
              <a:buNone/>
              <a:defRPr b="0" i="0" sz="3200" u="none" cap="none" strike="noStrike">
                <a:latin typeface="Arial"/>
                <a:ea typeface="Arial"/>
                <a:cs typeface="Arial"/>
                <a:sym typeface="Arial"/>
              </a:defRPr>
            </a:lvl9pPr>
          </a:lstStyle>
          <a:p/>
        </p:txBody>
      </p:sp>
      <p:sp>
        <p:nvSpPr>
          <p:cNvPr id="56" name="Google Shape;56;p13"/>
          <p:cNvSpPr txBox="1"/>
          <p:nvPr>
            <p:ph idx="1" type="body"/>
          </p:nvPr>
        </p:nvSpPr>
        <p:spPr>
          <a:xfrm>
            <a:off x="521525" y="927000"/>
            <a:ext cx="8394000" cy="508470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spcBef>
                <a:spcPts val="48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6pPr>
            <a:lvl7pPr indent="-355600" lvl="6" marL="3200400" marR="0" rtl="0" algn="l">
              <a:spcBef>
                <a:spcPts val="12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7pPr>
            <a:lvl8pPr indent="-355600" lvl="7" marL="3657600" marR="0" rtl="0" algn="l">
              <a:spcBef>
                <a:spcPts val="12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8pPr>
            <a:lvl9pPr indent="-355600" lvl="8" marL="4114800" marR="0" rtl="0" algn="l">
              <a:spcBef>
                <a:spcPts val="1200"/>
              </a:spcBef>
              <a:spcAft>
                <a:spcPts val="120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opendsa-server.cs.vt.edu/ODSA/Books/CS3/html/KDtree.html" TargetMode="External"/><Relationship Id="rId4" Type="http://schemas.openxmlformats.org/officeDocument/2006/relationships/hyperlink" Target="https://en.wikipedia.org/wiki/K-d_tree"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drive.google.com/file/d/1mBXBDzvR7zbyUJN0c5cDu_h9T4Vfdnnj/view"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sp>
        <p:nvSpPr>
          <p:cNvPr id="61" name="Google Shape;61;p14"/>
          <p:cNvSpPr txBox="1"/>
          <p:nvPr>
            <p:ph type="ctrTitle"/>
          </p:nvPr>
        </p:nvSpPr>
        <p:spPr>
          <a:xfrm>
            <a:off x="737600" y="4036525"/>
            <a:ext cx="7772400" cy="11784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None/>
            </a:pPr>
            <a:r>
              <a:t/>
            </a:r>
            <a:endParaRPr sz="2000"/>
          </a:p>
          <a:p>
            <a:pPr indent="0" lvl="0" marL="0" marR="0" rtl="0" algn="ctr">
              <a:spcBef>
                <a:spcPts val="0"/>
              </a:spcBef>
              <a:spcAft>
                <a:spcPts val="0"/>
              </a:spcAft>
              <a:buNone/>
            </a:pPr>
            <a:r>
              <a:rPr lang="en-US" sz="1600"/>
              <a:t>Ali Khalid</a:t>
            </a:r>
            <a:r>
              <a:rPr lang="en-US" sz="1600"/>
              <a:t> </a:t>
            </a:r>
            <a:r>
              <a:rPr b="0" lang="en-US" sz="1600"/>
              <a:t>(ak5013@rit.edu)</a:t>
            </a:r>
            <a:endParaRPr b="0" sz="1600"/>
          </a:p>
          <a:p>
            <a:pPr indent="0" lvl="0" marL="0" marR="0" rtl="0" algn="ctr">
              <a:spcBef>
                <a:spcPts val="0"/>
              </a:spcBef>
              <a:spcAft>
                <a:spcPts val="0"/>
              </a:spcAft>
              <a:buNone/>
            </a:pPr>
            <a:r>
              <a:rPr lang="en-US" sz="1600"/>
              <a:t>Muhammad Raees</a:t>
            </a:r>
            <a:r>
              <a:rPr lang="en-US" sz="1600"/>
              <a:t> </a:t>
            </a:r>
            <a:r>
              <a:rPr b="0" lang="en-US" sz="1600"/>
              <a:t>(mr2714@rit.edu)</a:t>
            </a:r>
            <a:endParaRPr b="0" sz="1600"/>
          </a:p>
        </p:txBody>
      </p:sp>
      <p:sp>
        <p:nvSpPr>
          <p:cNvPr id="62" name="Google Shape;62;p14"/>
          <p:cNvSpPr txBox="1"/>
          <p:nvPr>
            <p:ph idx="1" type="subTitle"/>
          </p:nvPr>
        </p:nvSpPr>
        <p:spPr>
          <a:xfrm>
            <a:off x="144050" y="936625"/>
            <a:ext cx="8784000" cy="28902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80000"/>
              </a:lnSpc>
              <a:spcBef>
                <a:spcPts val="0"/>
              </a:spcBef>
              <a:spcAft>
                <a:spcPts val="0"/>
              </a:spcAft>
              <a:buClr>
                <a:schemeClr val="dk1"/>
              </a:buClr>
              <a:buSzPct val="39285"/>
              <a:buFont typeface="Arial"/>
              <a:buNone/>
            </a:pPr>
            <a:r>
              <a:rPr lang="en-US" sz="2800"/>
              <a:t>Cyberinfrastructure</a:t>
            </a:r>
            <a:r>
              <a:rPr lang="en-US" sz="2800"/>
              <a:t> </a:t>
            </a:r>
            <a:r>
              <a:rPr lang="en-US" sz="2800"/>
              <a:t>Foundations</a:t>
            </a:r>
            <a:endParaRPr sz="2800"/>
          </a:p>
          <a:p>
            <a:pPr indent="0" lvl="0" marL="0" marR="0" rtl="0" algn="ctr">
              <a:lnSpc>
                <a:spcPct val="80000"/>
              </a:lnSpc>
              <a:spcBef>
                <a:spcPts val="0"/>
              </a:spcBef>
              <a:spcAft>
                <a:spcPts val="0"/>
              </a:spcAft>
              <a:buClr>
                <a:schemeClr val="dk1"/>
              </a:buClr>
              <a:buSzPct val="39285"/>
              <a:buFont typeface="Arial"/>
              <a:buNone/>
            </a:pPr>
            <a:r>
              <a:t/>
            </a:r>
            <a:endParaRPr sz="2800"/>
          </a:p>
          <a:p>
            <a:pPr indent="0" lvl="0" marL="0" marR="0" rtl="0" algn="ctr">
              <a:lnSpc>
                <a:spcPct val="80000"/>
              </a:lnSpc>
              <a:spcBef>
                <a:spcPts val="0"/>
              </a:spcBef>
              <a:spcAft>
                <a:spcPts val="0"/>
              </a:spcAft>
              <a:buClr>
                <a:schemeClr val="dk1"/>
              </a:buClr>
              <a:buSzPct val="39285"/>
              <a:buFont typeface="Arial"/>
              <a:buNone/>
            </a:pPr>
            <a:r>
              <a:rPr lang="en-US" sz="2800"/>
              <a:t>Project Presentation </a:t>
            </a:r>
            <a:endParaRPr sz="2800"/>
          </a:p>
          <a:p>
            <a:pPr indent="0" lvl="0" marL="0" marR="0" rtl="0" algn="ctr">
              <a:lnSpc>
                <a:spcPct val="80000"/>
              </a:lnSpc>
              <a:spcBef>
                <a:spcPts val="0"/>
              </a:spcBef>
              <a:spcAft>
                <a:spcPts val="0"/>
              </a:spcAft>
              <a:buClr>
                <a:schemeClr val="dk1"/>
              </a:buClr>
              <a:buSzPct val="39285"/>
              <a:buFont typeface="Arial"/>
              <a:buNone/>
            </a:pPr>
            <a:r>
              <a:t/>
            </a:r>
            <a:endParaRPr/>
          </a:p>
          <a:p>
            <a:pPr indent="0" lvl="0" marL="0" marR="0" rtl="0" algn="ctr">
              <a:lnSpc>
                <a:spcPct val="80000"/>
              </a:lnSpc>
              <a:spcBef>
                <a:spcPts val="0"/>
              </a:spcBef>
              <a:spcAft>
                <a:spcPts val="0"/>
              </a:spcAft>
              <a:buClr>
                <a:schemeClr val="dk1"/>
              </a:buClr>
              <a:buSzPct val="39285"/>
              <a:buFont typeface="Arial"/>
              <a:buNone/>
            </a:pPr>
            <a:r>
              <a:t/>
            </a:r>
            <a:endParaRPr/>
          </a:p>
          <a:p>
            <a:pPr indent="0" lvl="0" marL="0" marR="0" rtl="0" algn="ctr">
              <a:lnSpc>
                <a:spcPct val="80000"/>
              </a:lnSpc>
              <a:spcBef>
                <a:spcPts val="0"/>
              </a:spcBef>
              <a:spcAft>
                <a:spcPts val="0"/>
              </a:spcAft>
              <a:buClr>
                <a:schemeClr val="dk1"/>
              </a:buClr>
              <a:buSzPts val="770"/>
              <a:buFont typeface="Arial"/>
              <a:buNone/>
            </a:pPr>
            <a:r>
              <a:t/>
            </a:r>
            <a:endParaRPr sz="4410"/>
          </a:p>
          <a:p>
            <a:pPr indent="0" lvl="0" marL="0" marR="0" rtl="0" algn="ctr">
              <a:lnSpc>
                <a:spcPct val="80000"/>
              </a:lnSpc>
              <a:spcBef>
                <a:spcPts val="0"/>
              </a:spcBef>
              <a:spcAft>
                <a:spcPts val="0"/>
              </a:spcAft>
              <a:buClr>
                <a:schemeClr val="dk1"/>
              </a:buClr>
              <a:buSzPts val="770"/>
              <a:buFont typeface="Arial"/>
              <a:buNone/>
            </a:pPr>
            <a:r>
              <a:t/>
            </a:r>
            <a:endParaRPr sz="4410"/>
          </a:p>
          <a:p>
            <a:pPr indent="0" lvl="0" marL="0" marR="0" rtl="0" algn="ctr">
              <a:lnSpc>
                <a:spcPct val="80000"/>
              </a:lnSpc>
              <a:spcBef>
                <a:spcPts val="0"/>
              </a:spcBef>
              <a:spcAft>
                <a:spcPts val="0"/>
              </a:spcAft>
              <a:buClr>
                <a:schemeClr val="dk1"/>
              </a:buClr>
              <a:buSzPts val="770"/>
              <a:buFont typeface="Arial"/>
              <a:buNone/>
            </a:pPr>
            <a:r>
              <a:t/>
            </a:r>
            <a:endParaRPr sz="4410"/>
          </a:p>
          <a:p>
            <a:pPr indent="0" lvl="0" marL="0" marR="0" rtl="0" algn="ctr">
              <a:lnSpc>
                <a:spcPct val="80000"/>
              </a:lnSpc>
              <a:spcBef>
                <a:spcPts val="0"/>
              </a:spcBef>
              <a:spcAft>
                <a:spcPts val="0"/>
              </a:spcAft>
              <a:buClr>
                <a:schemeClr val="dk1"/>
              </a:buClr>
              <a:buSzPts val="770"/>
              <a:buFont typeface="Arial"/>
              <a:buNone/>
            </a:pPr>
            <a:r>
              <a:rPr lang="en-US" sz="4784"/>
              <a:t>Change Detection in </a:t>
            </a:r>
            <a:endParaRPr sz="4784"/>
          </a:p>
          <a:p>
            <a:pPr indent="0" lvl="0" marL="0" marR="0" rtl="0" algn="ctr">
              <a:lnSpc>
                <a:spcPct val="80000"/>
              </a:lnSpc>
              <a:spcBef>
                <a:spcPts val="0"/>
              </a:spcBef>
              <a:spcAft>
                <a:spcPts val="0"/>
              </a:spcAft>
              <a:buClr>
                <a:schemeClr val="dk1"/>
              </a:buClr>
              <a:buSzPts val="770"/>
              <a:buFont typeface="Arial"/>
              <a:buNone/>
            </a:pPr>
            <a:r>
              <a:t/>
            </a:r>
            <a:endParaRPr sz="4784"/>
          </a:p>
          <a:p>
            <a:pPr indent="0" lvl="0" marL="0" marR="0" rtl="0" algn="ctr">
              <a:lnSpc>
                <a:spcPct val="80000"/>
              </a:lnSpc>
              <a:spcBef>
                <a:spcPts val="0"/>
              </a:spcBef>
              <a:spcAft>
                <a:spcPts val="0"/>
              </a:spcAft>
              <a:buClr>
                <a:schemeClr val="dk1"/>
              </a:buClr>
              <a:buSzPts val="770"/>
              <a:buFont typeface="Arial"/>
              <a:buNone/>
            </a:pPr>
            <a:r>
              <a:rPr lang="en-US" sz="4784"/>
              <a:t>3D LiDAR Data </a:t>
            </a:r>
            <a:endParaRPr sz="1973"/>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6858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Methods </a:t>
            </a:r>
            <a:endParaRPr/>
          </a:p>
        </p:txBody>
      </p:sp>
      <p:sp>
        <p:nvSpPr>
          <p:cNvPr id="246" name="Google Shape;246;p23"/>
          <p:cNvSpPr txBox="1"/>
          <p:nvPr>
            <p:ph idx="1" type="body"/>
          </p:nvPr>
        </p:nvSpPr>
        <p:spPr>
          <a:xfrm>
            <a:off x="521525" y="927000"/>
            <a:ext cx="8394000" cy="5084700"/>
          </a:xfrm>
          <a:prstGeom prst="rect">
            <a:avLst/>
          </a:prstGeom>
        </p:spPr>
        <p:txBody>
          <a:bodyPr anchorCtr="0" anchor="t" bIns="45700" lIns="91425" spcFirstLastPara="1" rIns="91425" wrap="square" tIns="45700">
            <a:normAutofit lnSpcReduction="10000"/>
          </a:bodyPr>
          <a:lstStyle/>
          <a:p>
            <a:pPr indent="-406400" lvl="0" marL="457200" rtl="0" algn="l">
              <a:spcBef>
                <a:spcPts val="560"/>
              </a:spcBef>
              <a:spcAft>
                <a:spcPts val="0"/>
              </a:spcAft>
              <a:buClr>
                <a:srgbClr val="1F1F1F"/>
              </a:buClr>
              <a:buSzPts val="2800"/>
              <a:buChar char="•"/>
            </a:pPr>
            <a:r>
              <a:rPr lang="en-US">
                <a:solidFill>
                  <a:srgbClr val="1F1F1F"/>
                </a:solidFill>
              </a:rPr>
              <a:t>Baseline</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It represents the simplest implementation</a:t>
            </a:r>
            <a:r>
              <a:rPr lang="en-US">
                <a:solidFill>
                  <a:srgbClr val="1F1F1F"/>
                </a:solidFill>
              </a:rPr>
              <a:t> (as above)</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This is our standard reference point for comparison</a:t>
            </a:r>
            <a:endParaRPr>
              <a:solidFill>
                <a:srgbClr val="1F1F1F"/>
              </a:solidFill>
            </a:endParaRPr>
          </a:p>
          <a:p>
            <a:pPr indent="0" lvl="0" marL="914400" rtl="0" algn="l">
              <a:spcBef>
                <a:spcPts val="560"/>
              </a:spcBef>
              <a:spcAft>
                <a:spcPts val="0"/>
              </a:spcAft>
              <a:buNone/>
            </a:pPr>
            <a:r>
              <a:t/>
            </a:r>
            <a:endParaRPr>
              <a:solidFill>
                <a:srgbClr val="1F1F1F"/>
              </a:solidFill>
            </a:endParaRPr>
          </a:p>
          <a:p>
            <a:pPr indent="-406400" lvl="0" marL="457200" rtl="0" algn="l">
              <a:spcBef>
                <a:spcPts val="560"/>
              </a:spcBef>
              <a:spcAft>
                <a:spcPts val="0"/>
              </a:spcAft>
              <a:buClr>
                <a:srgbClr val="1F1F1F"/>
              </a:buClr>
              <a:buSzPts val="2800"/>
              <a:buChar char="•"/>
            </a:pPr>
            <a:r>
              <a:rPr lang="en-US">
                <a:solidFill>
                  <a:srgbClr val="1F1F1F"/>
                </a:solidFill>
              </a:rPr>
              <a:t>Baseline </a:t>
            </a:r>
            <a:r>
              <a:rPr lang="en-US">
                <a:solidFill>
                  <a:srgbClr val="1F1F1F"/>
                </a:solidFill>
              </a:rPr>
              <a:t>Openmp</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Parallelization applied with multithreading </a:t>
            </a:r>
            <a:endParaRPr>
              <a:solidFill>
                <a:srgbClr val="1F1F1F"/>
              </a:solidFill>
            </a:endParaRPr>
          </a:p>
          <a:p>
            <a:pPr indent="0" lvl="0" marL="914400" rtl="0" algn="l">
              <a:spcBef>
                <a:spcPts val="560"/>
              </a:spcBef>
              <a:spcAft>
                <a:spcPts val="0"/>
              </a:spcAft>
              <a:buNone/>
            </a:pPr>
            <a:r>
              <a:t/>
            </a:r>
            <a:endParaRPr>
              <a:solidFill>
                <a:srgbClr val="1F1F1F"/>
              </a:solidFill>
            </a:endParaRPr>
          </a:p>
          <a:p>
            <a:pPr indent="-406400" lvl="0" marL="457200" rtl="0" algn="l">
              <a:spcBef>
                <a:spcPts val="560"/>
              </a:spcBef>
              <a:spcAft>
                <a:spcPts val="0"/>
              </a:spcAft>
              <a:buClr>
                <a:srgbClr val="1F1F1F"/>
              </a:buClr>
              <a:buSzPts val="2800"/>
              <a:buChar char="•"/>
            </a:pPr>
            <a:r>
              <a:rPr lang="en-US">
                <a:solidFill>
                  <a:srgbClr val="1F1F1F"/>
                </a:solidFill>
              </a:rPr>
              <a:t>Baseline GPU</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Implementation</a:t>
            </a:r>
            <a:r>
              <a:rPr lang="en-US">
                <a:solidFill>
                  <a:srgbClr val="1F1F1F"/>
                </a:solidFill>
              </a:rPr>
              <a:t> with GPU </a:t>
            </a:r>
            <a:endParaRPr>
              <a:solidFill>
                <a:srgbClr val="1F1F1F"/>
              </a:solidFill>
            </a:endParaRPr>
          </a:p>
          <a:p>
            <a:pPr indent="-355600" lvl="2" marL="1371600" rtl="0" algn="l">
              <a:spcBef>
                <a:spcPts val="0"/>
              </a:spcBef>
              <a:spcAft>
                <a:spcPts val="0"/>
              </a:spcAft>
              <a:buClr>
                <a:srgbClr val="1F1F1F"/>
              </a:buClr>
              <a:buSzPts val="2000"/>
              <a:buChar char="•"/>
            </a:pPr>
            <a:r>
              <a:rPr lang="en-US">
                <a:solidFill>
                  <a:srgbClr val="1F1F1F"/>
                </a:solidFill>
              </a:rPr>
              <a:t>Block size = 256 </a:t>
            </a:r>
            <a:endParaRPr>
              <a:solidFill>
                <a:srgbClr val="1F1F1F"/>
              </a:solidFill>
            </a:endParaRPr>
          </a:p>
          <a:p>
            <a:pPr indent="-355600" lvl="2" marL="1371600" rtl="0" algn="l">
              <a:spcBef>
                <a:spcPts val="0"/>
              </a:spcBef>
              <a:spcAft>
                <a:spcPts val="0"/>
              </a:spcAft>
              <a:buClr>
                <a:srgbClr val="1F1F1F"/>
              </a:buClr>
              <a:buSzPts val="2000"/>
              <a:buChar char="•"/>
            </a:pPr>
            <a:r>
              <a:rPr lang="en-US">
                <a:solidFill>
                  <a:srgbClr val="1F1F1F"/>
                </a:solidFill>
              </a:rPr>
              <a:t>Number of blocks = point </a:t>
            </a:r>
            <a:r>
              <a:rPr lang="en-US">
                <a:solidFill>
                  <a:srgbClr val="1F1F1F"/>
                </a:solidFill>
              </a:rPr>
              <a:t>cloud</a:t>
            </a:r>
            <a:r>
              <a:rPr lang="en-US">
                <a:solidFill>
                  <a:srgbClr val="1F1F1F"/>
                </a:solidFill>
              </a:rPr>
              <a:t> size / block size</a:t>
            </a:r>
            <a:r>
              <a:rPr lang="en-US">
                <a:solidFill>
                  <a:srgbClr val="1F1F1F"/>
                </a:solidFill>
              </a:rPr>
              <a:t> </a:t>
            </a:r>
            <a:endParaRPr>
              <a:solidFill>
                <a:srgbClr val="1F1F1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6858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Methods </a:t>
            </a:r>
            <a:endParaRPr/>
          </a:p>
        </p:txBody>
      </p:sp>
      <p:sp>
        <p:nvSpPr>
          <p:cNvPr id="253" name="Google Shape;253;p24"/>
          <p:cNvSpPr txBox="1"/>
          <p:nvPr>
            <p:ph idx="1" type="body"/>
          </p:nvPr>
        </p:nvSpPr>
        <p:spPr>
          <a:xfrm>
            <a:off x="521525" y="927000"/>
            <a:ext cx="8394000" cy="5084700"/>
          </a:xfrm>
          <a:prstGeom prst="rect">
            <a:avLst/>
          </a:prstGeom>
        </p:spPr>
        <p:txBody>
          <a:bodyPr anchorCtr="0" anchor="t" bIns="45700" lIns="91425" spcFirstLastPara="1" rIns="91425" wrap="square" tIns="45700">
            <a:normAutofit fontScale="92500" lnSpcReduction="20000"/>
          </a:bodyPr>
          <a:lstStyle/>
          <a:p>
            <a:pPr indent="-393065" lvl="0" marL="457200" rtl="0" algn="l">
              <a:spcBef>
                <a:spcPts val="560"/>
              </a:spcBef>
              <a:spcAft>
                <a:spcPts val="0"/>
              </a:spcAft>
              <a:buClr>
                <a:srgbClr val="1F1F1F"/>
              </a:buClr>
              <a:buSzPct val="100000"/>
              <a:buChar char="•"/>
            </a:pPr>
            <a:r>
              <a:rPr lang="en-US">
                <a:solidFill>
                  <a:srgbClr val="1F1F1F"/>
                </a:solidFill>
              </a:rPr>
              <a:t>What is KD-tree?</a:t>
            </a:r>
            <a:endParaRPr>
              <a:solidFill>
                <a:srgbClr val="1F1F1F"/>
              </a:solidFill>
            </a:endParaRPr>
          </a:p>
          <a:p>
            <a:pPr indent="-369569" lvl="1" marL="914400" rtl="0" algn="l">
              <a:spcBef>
                <a:spcPts val="0"/>
              </a:spcBef>
              <a:spcAft>
                <a:spcPts val="0"/>
              </a:spcAft>
              <a:buClr>
                <a:srgbClr val="1F1F1F"/>
              </a:buClr>
              <a:buSzPct val="100000"/>
              <a:buChar char="–"/>
            </a:pPr>
            <a:r>
              <a:rPr lang="en-US">
                <a:solidFill>
                  <a:srgbClr val="1F1F1F"/>
                </a:solidFill>
              </a:rPr>
              <a:t>KD-</a:t>
            </a:r>
            <a:r>
              <a:rPr lang="en-US">
                <a:solidFill>
                  <a:srgbClr val="1F1F1F"/>
                </a:solidFill>
              </a:rPr>
              <a:t>tree (short for k-dimensional tree) is a space-partitioning data structure for organizing points in a k-dimensional space.</a:t>
            </a:r>
            <a:endParaRPr>
              <a:solidFill>
                <a:srgbClr val="1F1F1F"/>
              </a:solidFill>
            </a:endParaRPr>
          </a:p>
          <a:p>
            <a:pPr indent="-369569" lvl="1" marL="914400" rtl="0" algn="l">
              <a:spcBef>
                <a:spcPts val="0"/>
              </a:spcBef>
              <a:spcAft>
                <a:spcPts val="0"/>
              </a:spcAft>
              <a:buClr>
                <a:srgbClr val="1F1F1F"/>
              </a:buClr>
              <a:buSzPct val="100000"/>
              <a:buChar char="–"/>
            </a:pPr>
            <a:r>
              <a:rPr lang="en-US">
                <a:solidFill>
                  <a:srgbClr val="1F1F1F"/>
                </a:solidFill>
              </a:rPr>
              <a:t>KD-tree for 2 dimensions shown below.</a:t>
            </a:r>
            <a:endParaRPr>
              <a:solidFill>
                <a:srgbClr val="1F1F1F"/>
              </a:solidFill>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457200" rtl="0" algn="l">
              <a:spcBef>
                <a:spcPts val="560"/>
              </a:spcBef>
              <a:spcAft>
                <a:spcPts val="0"/>
              </a:spcAft>
              <a:buNone/>
            </a:pPr>
            <a:r>
              <a:t/>
            </a:r>
            <a:endParaRPr/>
          </a:p>
          <a:p>
            <a:pPr indent="0" lvl="0" marL="0" rtl="0" algn="l">
              <a:spcBef>
                <a:spcPts val="560"/>
              </a:spcBef>
              <a:spcAft>
                <a:spcPts val="0"/>
              </a:spcAft>
              <a:buNone/>
            </a:pPr>
            <a:r>
              <a:t/>
            </a:r>
            <a:endParaRPr/>
          </a:p>
        </p:txBody>
      </p:sp>
      <p:sp>
        <p:nvSpPr>
          <p:cNvPr id="254" name="Google Shape;254;p24"/>
          <p:cNvSpPr txBox="1"/>
          <p:nvPr/>
        </p:nvSpPr>
        <p:spPr>
          <a:xfrm>
            <a:off x="0" y="6219100"/>
            <a:ext cx="5852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u="sng">
                <a:solidFill>
                  <a:schemeClr val="hlink"/>
                </a:solidFill>
                <a:latin typeface="Lato"/>
                <a:ea typeface="Lato"/>
                <a:cs typeface="Lato"/>
                <a:sym typeface="Lato"/>
                <a:hlinkClick r:id="rId3"/>
              </a:rPr>
              <a:t>https://opendsa-server.cs.vt.edu/ODSA/Books/CS3/html/KDtree.html</a:t>
            </a:r>
            <a:endParaRPr sz="1300">
              <a:solidFill>
                <a:schemeClr val="accent1"/>
              </a:solidFill>
              <a:latin typeface="Lato"/>
              <a:ea typeface="Lato"/>
              <a:cs typeface="Lato"/>
              <a:sym typeface="Lato"/>
            </a:endParaRPr>
          </a:p>
          <a:p>
            <a:pPr indent="0" lvl="0" marL="0" rtl="0" algn="l">
              <a:spcBef>
                <a:spcPts val="0"/>
              </a:spcBef>
              <a:spcAft>
                <a:spcPts val="0"/>
              </a:spcAft>
              <a:buNone/>
            </a:pPr>
            <a:r>
              <a:rPr lang="en-US" sz="1300" u="sng">
                <a:solidFill>
                  <a:schemeClr val="hlink"/>
                </a:solidFill>
                <a:latin typeface="Lato"/>
                <a:ea typeface="Lato"/>
                <a:cs typeface="Lato"/>
                <a:sym typeface="Lato"/>
                <a:hlinkClick r:id="rId4"/>
              </a:rPr>
              <a:t>https://en.wikipedia.org/wiki/K-d_tree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55" name="Google Shape;255;p24"/>
          <p:cNvPicPr preferRelativeResize="0"/>
          <p:nvPr/>
        </p:nvPicPr>
        <p:blipFill>
          <a:blip r:embed="rId5">
            <a:alphaModFix/>
          </a:blip>
          <a:stretch>
            <a:fillRect/>
          </a:stretch>
        </p:blipFill>
        <p:spPr>
          <a:xfrm>
            <a:off x="1723675" y="3071366"/>
            <a:ext cx="5989700" cy="2940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6858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Methods </a:t>
            </a:r>
            <a:endParaRPr/>
          </a:p>
        </p:txBody>
      </p:sp>
      <p:sp>
        <p:nvSpPr>
          <p:cNvPr id="262" name="Google Shape;262;p25"/>
          <p:cNvSpPr txBox="1"/>
          <p:nvPr>
            <p:ph idx="1" type="body"/>
          </p:nvPr>
        </p:nvSpPr>
        <p:spPr>
          <a:xfrm>
            <a:off x="521525" y="927000"/>
            <a:ext cx="8394000" cy="50847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Clr>
                <a:srgbClr val="1F1F1F"/>
              </a:buClr>
              <a:buSzPts val="2800"/>
              <a:buChar char="•"/>
            </a:pPr>
            <a:r>
              <a:rPr lang="en-US">
                <a:solidFill>
                  <a:srgbClr val="1F1F1F"/>
                </a:solidFill>
              </a:rPr>
              <a:t>KD-tree </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Construct KD-tree (large PC) and then find nearest neighbor search to the query point</a:t>
            </a:r>
            <a:endParaRPr>
              <a:solidFill>
                <a:srgbClr val="1F1F1F"/>
              </a:solidFill>
            </a:endParaRPr>
          </a:p>
          <a:p>
            <a:pPr indent="0" lvl="0" marL="0" rtl="0" algn="l">
              <a:spcBef>
                <a:spcPts val="560"/>
              </a:spcBef>
              <a:spcAft>
                <a:spcPts val="0"/>
              </a:spcAft>
              <a:buNone/>
            </a:pPr>
            <a:r>
              <a:t/>
            </a:r>
            <a:endParaRPr>
              <a:solidFill>
                <a:srgbClr val="1F1F1F"/>
              </a:solidFill>
            </a:endParaRPr>
          </a:p>
          <a:p>
            <a:pPr indent="-406400" lvl="0" marL="457200" rtl="0" algn="l">
              <a:spcBef>
                <a:spcPts val="560"/>
              </a:spcBef>
              <a:spcAft>
                <a:spcPts val="0"/>
              </a:spcAft>
              <a:buClr>
                <a:srgbClr val="1F1F1F"/>
              </a:buClr>
              <a:buSzPts val="2800"/>
              <a:buChar char="•"/>
            </a:pPr>
            <a:r>
              <a:rPr lang="en-US">
                <a:solidFill>
                  <a:srgbClr val="1F1F1F"/>
                </a:solidFill>
              </a:rPr>
              <a:t>KD-tree Openmp</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Multithreaded KD-Tree  </a:t>
            </a:r>
            <a:endParaRPr>
              <a:solidFill>
                <a:srgbClr val="1F1F1F"/>
              </a:solidFill>
            </a:endParaRPr>
          </a:p>
          <a:p>
            <a:pPr indent="0" lvl="0" marL="914400" rtl="0" algn="l">
              <a:spcBef>
                <a:spcPts val="560"/>
              </a:spcBef>
              <a:spcAft>
                <a:spcPts val="0"/>
              </a:spcAft>
              <a:buNone/>
            </a:pPr>
            <a:r>
              <a:t/>
            </a:r>
            <a:endParaRPr>
              <a:solidFill>
                <a:srgbClr val="1F1F1F"/>
              </a:solidFill>
            </a:endParaRPr>
          </a:p>
          <a:p>
            <a:pPr indent="-406400" lvl="0" marL="457200" rtl="0" algn="l">
              <a:spcBef>
                <a:spcPts val="560"/>
              </a:spcBef>
              <a:spcAft>
                <a:spcPts val="0"/>
              </a:spcAft>
              <a:buClr>
                <a:srgbClr val="1F1F1F"/>
              </a:buClr>
              <a:buSzPts val="2800"/>
              <a:buChar char="•"/>
            </a:pPr>
            <a:r>
              <a:rPr lang="en-US">
                <a:solidFill>
                  <a:srgbClr val="1F1F1F"/>
                </a:solidFill>
              </a:rPr>
              <a:t>KD-tree GPU</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GPU-based KD-tree search (in progress)</a:t>
            </a:r>
            <a:endParaRPr>
              <a:solidFill>
                <a:srgbClr val="1F1F1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idx="1" type="body"/>
          </p:nvPr>
        </p:nvSpPr>
        <p:spPr>
          <a:xfrm>
            <a:off x="521525" y="927000"/>
            <a:ext cx="8394000" cy="5084700"/>
          </a:xfrm>
          <a:prstGeom prst="rect">
            <a:avLst/>
          </a:prstGeom>
        </p:spPr>
        <p:txBody>
          <a:bodyPr anchorCtr="0" anchor="t" bIns="45700" lIns="91425" spcFirstLastPara="1" rIns="91425" wrap="square" tIns="45700">
            <a:normAutofit lnSpcReduction="10000"/>
          </a:bodyPr>
          <a:lstStyle/>
          <a:p>
            <a:pPr indent="-406400" lvl="0" marL="457200" rtl="0" algn="l">
              <a:spcBef>
                <a:spcPts val="560"/>
              </a:spcBef>
              <a:spcAft>
                <a:spcPts val="0"/>
              </a:spcAft>
              <a:buClr>
                <a:srgbClr val="1F1F1F"/>
              </a:buClr>
              <a:buSzPts val="2800"/>
              <a:buChar char="•"/>
            </a:pPr>
            <a:r>
              <a:rPr lang="en-US">
                <a:solidFill>
                  <a:srgbClr val="1F1F1F"/>
                </a:solidFill>
              </a:rPr>
              <a:t>Code base (C++)</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Data generator </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Implementation of each method </a:t>
            </a:r>
            <a:endParaRPr>
              <a:solidFill>
                <a:srgbClr val="1F1F1F"/>
              </a:solidFill>
            </a:endParaRPr>
          </a:p>
          <a:p>
            <a:pPr indent="0" lvl="0" marL="0" rtl="0" algn="l">
              <a:spcBef>
                <a:spcPts val="560"/>
              </a:spcBef>
              <a:spcAft>
                <a:spcPts val="0"/>
              </a:spcAft>
              <a:buNone/>
            </a:pPr>
            <a:r>
              <a:t/>
            </a:r>
            <a:endParaRPr>
              <a:solidFill>
                <a:srgbClr val="1F1F1F"/>
              </a:solidFill>
            </a:endParaRPr>
          </a:p>
          <a:p>
            <a:pPr indent="-406400" lvl="0" marL="457200" rtl="0" algn="l">
              <a:spcBef>
                <a:spcPts val="560"/>
              </a:spcBef>
              <a:spcAft>
                <a:spcPts val="0"/>
              </a:spcAft>
              <a:buClr>
                <a:srgbClr val="1F1F1F"/>
              </a:buClr>
              <a:buSzPts val="2800"/>
              <a:buChar char="•"/>
            </a:pPr>
            <a:r>
              <a:rPr lang="en-US">
                <a:solidFill>
                  <a:srgbClr val="1F1F1F"/>
                </a:solidFill>
              </a:rPr>
              <a:t>Bash files to automate the process of </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Data </a:t>
            </a:r>
            <a:r>
              <a:rPr lang="en-US">
                <a:solidFill>
                  <a:srgbClr val="1F1F1F"/>
                </a:solidFill>
              </a:rPr>
              <a:t>generation</a:t>
            </a:r>
            <a:r>
              <a:rPr lang="en-US">
                <a:solidFill>
                  <a:srgbClr val="1F1F1F"/>
                </a:solidFill>
              </a:rPr>
              <a:t> </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Com</a:t>
            </a:r>
            <a:r>
              <a:rPr lang="en-US">
                <a:solidFill>
                  <a:srgbClr val="1F1F1F"/>
                </a:solidFill>
              </a:rPr>
              <a:t>pilation</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Testing</a:t>
            </a:r>
            <a:endParaRPr>
              <a:solidFill>
                <a:srgbClr val="1F1F1F"/>
              </a:solidFill>
            </a:endParaRPr>
          </a:p>
          <a:p>
            <a:pPr indent="0" lvl="0" marL="914400" rtl="0" algn="l">
              <a:spcBef>
                <a:spcPts val="560"/>
              </a:spcBef>
              <a:spcAft>
                <a:spcPts val="0"/>
              </a:spcAft>
              <a:buNone/>
            </a:pPr>
            <a:r>
              <a:t/>
            </a:r>
            <a:endParaRPr>
              <a:solidFill>
                <a:srgbClr val="1F1F1F"/>
              </a:solidFill>
            </a:endParaRPr>
          </a:p>
          <a:p>
            <a:pPr indent="-406400" lvl="0" marL="457200" rtl="0" algn="l">
              <a:spcBef>
                <a:spcPts val="560"/>
              </a:spcBef>
              <a:spcAft>
                <a:spcPts val="0"/>
              </a:spcAft>
              <a:buClr>
                <a:srgbClr val="1F1F1F"/>
              </a:buClr>
              <a:buSzPts val="2800"/>
              <a:buChar char="•"/>
            </a:pPr>
            <a:r>
              <a:rPr lang="en-US">
                <a:solidFill>
                  <a:srgbClr val="1F1F1F"/>
                </a:solidFill>
              </a:rPr>
              <a:t>Libraries</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PCL (Point Cloud Library)</a:t>
            </a:r>
            <a:endParaRPr>
              <a:solidFill>
                <a:srgbClr val="1F1F1F"/>
              </a:solidFill>
            </a:endParaRPr>
          </a:p>
        </p:txBody>
      </p:sp>
      <p:sp>
        <p:nvSpPr>
          <p:cNvPr id="269" name="Google Shape;269;p26"/>
          <p:cNvSpPr txBox="1"/>
          <p:nvPr>
            <p:ph type="title"/>
          </p:nvPr>
        </p:nvSpPr>
        <p:spPr>
          <a:xfrm>
            <a:off x="6858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Implementation</a:t>
            </a: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6858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Results</a:t>
            </a:r>
            <a:endParaRPr/>
          </a:p>
        </p:txBody>
      </p:sp>
      <p:sp>
        <p:nvSpPr>
          <p:cNvPr id="276" name="Google Shape;276;p27"/>
          <p:cNvSpPr txBox="1"/>
          <p:nvPr>
            <p:ph idx="1" type="body"/>
          </p:nvPr>
        </p:nvSpPr>
        <p:spPr>
          <a:xfrm>
            <a:off x="521525" y="927000"/>
            <a:ext cx="8394000" cy="50847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Clr>
                <a:srgbClr val="1F1F1F"/>
              </a:buClr>
              <a:buSzPts val="2800"/>
              <a:buChar char="•"/>
            </a:pPr>
            <a:r>
              <a:rPr lang="en-US">
                <a:solidFill>
                  <a:srgbClr val="1F1F1F"/>
                </a:solidFill>
              </a:rPr>
              <a:t>Machine Description</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Intel Core i9 12900h (14 cores, 20 Threads</a:t>
            </a:r>
            <a:r>
              <a:rPr lang="en-US">
                <a:solidFill>
                  <a:srgbClr val="1F1F1F"/>
                </a:solidFill>
              </a:rPr>
              <a:t>, 5Ghz</a:t>
            </a:r>
            <a:r>
              <a:rPr lang="en-US">
                <a:solidFill>
                  <a:srgbClr val="1F1F1F"/>
                </a:solidFill>
              </a:rPr>
              <a:t>)</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NVIDIA GeForce RTX 3070 Ti</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16GB DDR5</a:t>
            </a:r>
            <a:endParaRPr>
              <a:solidFill>
                <a:srgbClr val="1F1F1F"/>
              </a:solidFill>
            </a:endParaRPr>
          </a:p>
        </p:txBody>
      </p:sp>
      <p:graphicFrame>
        <p:nvGraphicFramePr>
          <p:cNvPr id="277" name="Google Shape;277;p27"/>
          <p:cNvGraphicFramePr/>
          <p:nvPr/>
        </p:nvGraphicFramePr>
        <p:xfrm>
          <a:off x="305863" y="2886500"/>
          <a:ext cx="3000000" cy="3000000"/>
        </p:xfrm>
        <a:graphic>
          <a:graphicData uri="http://schemas.openxmlformats.org/drawingml/2006/table">
            <a:tbl>
              <a:tblPr>
                <a:noFill/>
                <a:tableStyleId>{738738B8-7DA2-4531-8BE7-3DF770EADB62}</a:tableStyleId>
              </a:tblPr>
              <a:tblGrid>
                <a:gridCol w="382850"/>
                <a:gridCol w="2254550"/>
                <a:gridCol w="1570150"/>
                <a:gridCol w="1570150"/>
                <a:gridCol w="1549450"/>
                <a:gridCol w="1498175"/>
              </a:tblGrid>
              <a:tr h="228100">
                <a:tc rowSpan="2">
                  <a:txBody>
                    <a:bodyPr/>
                    <a:lstStyle/>
                    <a:p>
                      <a:pPr indent="0" lvl="0" marL="0" rtl="0" algn="ctr">
                        <a:lnSpc>
                          <a:spcPct val="115000"/>
                        </a:lnSpc>
                        <a:spcBef>
                          <a:spcPts val="0"/>
                        </a:spcBef>
                        <a:spcAft>
                          <a:spcPts val="0"/>
                        </a:spcAft>
                        <a:buNone/>
                      </a:pPr>
                      <a:r>
                        <a:rPr b="1" lang="en-US" sz="1800">
                          <a:solidFill>
                            <a:srgbClr val="1F1F1F"/>
                          </a:solidFill>
                          <a:latin typeface="Calibri"/>
                          <a:ea typeface="Calibri"/>
                          <a:cs typeface="Calibri"/>
                          <a:sym typeface="Calibri"/>
                        </a:rPr>
                        <a:t>Sr.</a:t>
                      </a:r>
                      <a:endParaRPr b="1"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b="1" lang="en-US" sz="1800">
                          <a:solidFill>
                            <a:srgbClr val="1F1F1F"/>
                          </a:solidFill>
                          <a:latin typeface="Calibri"/>
                          <a:ea typeface="Calibri"/>
                          <a:cs typeface="Calibri"/>
                          <a:sym typeface="Calibri"/>
                        </a:rPr>
                        <a:t>Method</a:t>
                      </a:r>
                      <a:endParaRPr b="1"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a:txBody>
                    <a:bodyPr/>
                    <a:lstStyle/>
                    <a:p>
                      <a:pPr indent="0" lvl="0" marL="0" rtl="0" algn="ctr">
                        <a:lnSpc>
                          <a:spcPct val="115000"/>
                        </a:lnSpc>
                        <a:spcBef>
                          <a:spcPts val="0"/>
                        </a:spcBef>
                        <a:spcAft>
                          <a:spcPts val="0"/>
                        </a:spcAft>
                        <a:buNone/>
                      </a:pPr>
                      <a:r>
                        <a:rPr b="1" lang="en-US" sz="1800">
                          <a:solidFill>
                            <a:srgbClr val="1F1F1F"/>
                          </a:solidFill>
                          <a:latin typeface="Calibri"/>
                          <a:ea typeface="Calibri"/>
                          <a:cs typeface="Calibri"/>
                          <a:sym typeface="Calibri"/>
                        </a:rPr>
                        <a:t>Points Processed in Seconds</a:t>
                      </a:r>
                      <a:endParaRPr b="1"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281900">
                <a:tc vMerge="1"/>
                <a:tc vMerge="1"/>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1000</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10000</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100000</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1000000</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3950">
                <a:tc>
                  <a:txBody>
                    <a:bodyPr/>
                    <a:lstStyle/>
                    <a:p>
                      <a:pPr indent="0" lvl="0" marL="0" rtl="0" algn="ctr">
                        <a:lnSpc>
                          <a:spcPct val="115000"/>
                        </a:lnSpc>
                        <a:spcBef>
                          <a:spcPts val="0"/>
                        </a:spcBef>
                        <a:spcAft>
                          <a:spcPts val="0"/>
                        </a:spcAft>
                        <a:buNone/>
                      </a:pPr>
                      <a:r>
                        <a:rPr b="1" lang="en-US" sz="1900">
                          <a:solidFill>
                            <a:srgbClr val="1F1F1F"/>
                          </a:solidFill>
                          <a:latin typeface="Calibri"/>
                          <a:ea typeface="Calibri"/>
                          <a:cs typeface="Calibri"/>
                          <a:sym typeface="Calibri"/>
                        </a:rPr>
                        <a:t>1</a:t>
                      </a:r>
                      <a:endParaRPr b="1" sz="19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1F1F1F"/>
                          </a:solidFill>
                          <a:latin typeface="Calibri"/>
                          <a:ea typeface="Calibri"/>
                          <a:cs typeface="Calibri"/>
                          <a:sym typeface="Calibri"/>
                        </a:rPr>
                        <a:t>Baseline</a:t>
                      </a:r>
                      <a:endParaRPr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0.004</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0.226</a:t>
                      </a:r>
                      <a:endParaRPr>
                        <a:solidFill>
                          <a:srgbClr val="1F1F1F"/>
                        </a:solidFill>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20.510</a:t>
                      </a:r>
                      <a:endParaRPr>
                        <a:solidFill>
                          <a:srgbClr val="1F1F1F"/>
                        </a:solidFill>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2164.709</a:t>
                      </a:r>
                      <a:endParaRPr>
                        <a:solidFill>
                          <a:srgbClr val="1F1F1F"/>
                        </a:solidFill>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3000">
                <a:tc>
                  <a:txBody>
                    <a:bodyPr/>
                    <a:lstStyle/>
                    <a:p>
                      <a:pPr indent="0" lvl="0" marL="0" rtl="0" algn="ctr">
                        <a:lnSpc>
                          <a:spcPct val="115000"/>
                        </a:lnSpc>
                        <a:spcBef>
                          <a:spcPts val="0"/>
                        </a:spcBef>
                        <a:spcAft>
                          <a:spcPts val="0"/>
                        </a:spcAft>
                        <a:buNone/>
                      </a:pPr>
                      <a:r>
                        <a:rPr b="1" lang="en-US" sz="1900">
                          <a:solidFill>
                            <a:srgbClr val="1F1F1F"/>
                          </a:solidFill>
                          <a:latin typeface="Calibri"/>
                          <a:ea typeface="Calibri"/>
                          <a:cs typeface="Calibri"/>
                          <a:sym typeface="Calibri"/>
                        </a:rPr>
                        <a:t>2</a:t>
                      </a:r>
                      <a:endParaRPr b="1" sz="19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1F1F1F"/>
                          </a:solidFill>
                          <a:latin typeface="Calibri"/>
                          <a:ea typeface="Calibri"/>
                          <a:cs typeface="Calibri"/>
                          <a:sym typeface="Calibri"/>
                        </a:rPr>
                        <a:t>Baseline Openmp</a:t>
                      </a:r>
                      <a:endParaRPr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0.011</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0.054</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4.082</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398.410</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3000">
                <a:tc>
                  <a:txBody>
                    <a:bodyPr/>
                    <a:lstStyle/>
                    <a:p>
                      <a:pPr indent="0" lvl="0" marL="0" rtl="0" algn="ctr">
                        <a:lnSpc>
                          <a:spcPct val="115000"/>
                        </a:lnSpc>
                        <a:spcBef>
                          <a:spcPts val="0"/>
                        </a:spcBef>
                        <a:spcAft>
                          <a:spcPts val="0"/>
                        </a:spcAft>
                        <a:buNone/>
                      </a:pPr>
                      <a:r>
                        <a:rPr b="1" lang="en-US" sz="1900">
                          <a:solidFill>
                            <a:srgbClr val="1F1F1F"/>
                          </a:solidFill>
                          <a:latin typeface="Calibri"/>
                          <a:ea typeface="Calibri"/>
                          <a:cs typeface="Calibri"/>
                          <a:sym typeface="Calibri"/>
                        </a:rPr>
                        <a:t>3</a:t>
                      </a:r>
                      <a:endParaRPr b="1" sz="19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1F1F1F"/>
                          </a:solidFill>
                          <a:latin typeface="Calibri"/>
                          <a:ea typeface="Calibri"/>
                          <a:cs typeface="Calibri"/>
                          <a:sym typeface="Calibri"/>
                        </a:rPr>
                        <a:t>Baseline GPU</a:t>
                      </a:r>
                      <a:endParaRPr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0.051</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0.058</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0.194</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7.419</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3000">
                <a:tc>
                  <a:txBody>
                    <a:bodyPr/>
                    <a:lstStyle/>
                    <a:p>
                      <a:pPr indent="0" lvl="0" marL="0" rtl="0" algn="ctr">
                        <a:lnSpc>
                          <a:spcPct val="115000"/>
                        </a:lnSpc>
                        <a:spcBef>
                          <a:spcPts val="0"/>
                        </a:spcBef>
                        <a:spcAft>
                          <a:spcPts val="0"/>
                        </a:spcAft>
                        <a:buNone/>
                      </a:pPr>
                      <a:r>
                        <a:rPr b="1" lang="en-US" sz="1900">
                          <a:solidFill>
                            <a:srgbClr val="1F1F1F"/>
                          </a:solidFill>
                          <a:latin typeface="Calibri"/>
                          <a:ea typeface="Calibri"/>
                          <a:cs typeface="Calibri"/>
                          <a:sym typeface="Calibri"/>
                        </a:rPr>
                        <a:t>4</a:t>
                      </a:r>
                      <a:endParaRPr b="1" sz="19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1F1F1F"/>
                          </a:solidFill>
                          <a:latin typeface="Calibri"/>
                          <a:ea typeface="Calibri"/>
                          <a:cs typeface="Calibri"/>
                          <a:sym typeface="Calibri"/>
                        </a:rPr>
                        <a:t>KD-Tree</a:t>
                      </a:r>
                      <a:endParaRPr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0.003</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0.003</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0.222</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2.579</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3000">
                <a:tc>
                  <a:txBody>
                    <a:bodyPr/>
                    <a:lstStyle/>
                    <a:p>
                      <a:pPr indent="0" lvl="0" marL="0" rtl="0" algn="ctr">
                        <a:lnSpc>
                          <a:spcPct val="115000"/>
                        </a:lnSpc>
                        <a:spcBef>
                          <a:spcPts val="0"/>
                        </a:spcBef>
                        <a:spcAft>
                          <a:spcPts val="0"/>
                        </a:spcAft>
                        <a:buNone/>
                      </a:pPr>
                      <a:r>
                        <a:rPr b="1" lang="en-US" sz="1900">
                          <a:solidFill>
                            <a:srgbClr val="1F1F1F"/>
                          </a:solidFill>
                          <a:latin typeface="Calibri"/>
                          <a:ea typeface="Calibri"/>
                          <a:cs typeface="Calibri"/>
                          <a:sym typeface="Calibri"/>
                        </a:rPr>
                        <a:t>5</a:t>
                      </a:r>
                      <a:endParaRPr b="1" sz="19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1F1F1F"/>
                          </a:solidFill>
                          <a:latin typeface="Calibri"/>
                          <a:ea typeface="Calibri"/>
                          <a:cs typeface="Calibri"/>
                          <a:sym typeface="Calibri"/>
                        </a:rPr>
                        <a:t>KD-Tree Openmp</a:t>
                      </a:r>
                      <a:endParaRPr sz="1800">
                        <a:solidFill>
                          <a:srgbClr val="1F1F1F"/>
                        </a:solidFill>
                        <a:latin typeface="Calibri"/>
                        <a:ea typeface="Calibri"/>
                        <a:cs typeface="Calibri"/>
                        <a:sym typeface="Calibri"/>
                      </a:endParaRPr>
                    </a:p>
                  </a:txBody>
                  <a:tcPr marT="0" marB="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0.004</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0.004</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0.107</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1F1F1F"/>
                          </a:solidFill>
                          <a:latin typeface="Calibri"/>
                          <a:ea typeface="Calibri"/>
                          <a:cs typeface="Calibri"/>
                          <a:sym typeface="Calibri"/>
                        </a:rPr>
                        <a:t>1.240</a:t>
                      </a:r>
                      <a:endParaRPr sz="1800">
                        <a:solidFill>
                          <a:srgbClr val="1F1F1F"/>
                        </a:solidFill>
                        <a:latin typeface="Calibri"/>
                        <a:ea typeface="Calibri"/>
                        <a:cs typeface="Calibri"/>
                        <a:sym typeface="Calibri"/>
                      </a:endParaRPr>
                    </a:p>
                  </a:txBody>
                  <a:tcPr marT="0" marB="0" marR="45700" marL="457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325125" y="2763500"/>
            <a:ext cx="8610600" cy="838200"/>
          </a:xfrm>
          <a:prstGeom prst="rect">
            <a:avLst/>
          </a:prstGeom>
          <a:noFill/>
          <a:ln>
            <a:noFill/>
          </a:ln>
        </p:spPr>
        <p:txBody>
          <a:bodyPr anchorCtr="0" anchor="t" bIns="45700" lIns="91425" spcFirstLastPara="1" rIns="91425" wrap="square" tIns="45700">
            <a:normAutofit fontScale="90000"/>
          </a:bodyPr>
          <a:lstStyle/>
          <a:p>
            <a:pPr indent="0" lvl="0" marL="0" marR="0" rtl="0" algn="ctr">
              <a:spcBef>
                <a:spcPts val="0"/>
              </a:spcBef>
              <a:spcAft>
                <a:spcPts val="0"/>
              </a:spcAft>
              <a:buNone/>
            </a:pPr>
            <a:r>
              <a:rPr lang="en-US" sz="3200"/>
              <a:t>DEMO </a:t>
            </a:r>
            <a:endParaRPr sz="3200"/>
          </a:p>
          <a:p>
            <a:pPr indent="0" lvl="0" marL="0" marR="0" rtl="0" algn="ctr">
              <a:spcBef>
                <a:spcPts val="0"/>
              </a:spcBef>
              <a:spcAft>
                <a:spcPts val="0"/>
              </a:spcAft>
              <a:buNone/>
            </a:pPr>
            <a:r>
              <a:rPr lang="en-US" sz="3200"/>
              <a:t>(for 100000 points)</a:t>
            </a:r>
            <a:endParaRPr b="0" i="0" sz="32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304800" y="3200400"/>
            <a:ext cx="8610600" cy="838200"/>
          </a:xfrm>
          <a:prstGeom prst="rect">
            <a:avLst/>
          </a:prstGeom>
          <a:noFill/>
          <a:ln>
            <a:noFill/>
          </a:ln>
        </p:spPr>
        <p:txBody>
          <a:bodyPr anchorCtr="0" anchor="t" bIns="45700" lIns="91425" spcFirstLastPara="1" rIns="91425" wrap="square" tIns="45700">
            <a:normAutofit fontScale="90000"/>
          </a:bodyPr>
          <a:lstStyle/>
          <a:p>
            <a:pPr indent="0" lvl="0" marL="0" marR="0" rtl="0" algn="ctr">
              <a:spcBef>
                <a:spcPts val="0"/>
              </a:spcBef>
              <a:spcAft>
                <a:spcPts val="0"/>
              </a:spcAft>
              <a:buNone/>
            </a:pPr>
            <a:r>
              <a:rPr b="0" i="0" lang="en-US" sz="3200" u="none" cap="none" strike="noStrike">
                <a:solidFill>
                  <a:schemeClr val="dk1"/>
                </a:solidFill>
                <a:latin typeface="Arial"/>
                <a:ea typeface="Arial"/>
                <a:cs typeface="Arial"/>
                <a:sym typeface="Arial"/>
              </a:rPr>
              <a:t>Thank you!</a:t>
            </a:r>
            <a:endParaRPr b="0" i="0" sz="32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0"/>
          <a:stretch/>
        </p:blipFill>
        <p:spPr>
          <a:xfrm>
            <a:off x="1845025" y="2440225"/>
            <a:ext cx="5867398" cy="3464751"/>
          </a:xfrm>
          <a:prstGeom prst="rect">
            <a:avLst/>
          </a:prstGeom>
          <a:noFill/>
          <a:ln>
            <a:noFill/>
          </a:ln>
        </p:spPr>
      </p:pic>
      <p:sp>
        <p:nvSpPr>
          <p:cNvPr id="69" name="Google Shape;69;p15"/>
          <p:cNvSpPr txBox="1"/>
          <p:nvPr>
            <p:ph idx="1" type="body"/>
          </p:nvPr>
        </p:nvSpPr>
        <p:spPr>
          <a:xfrm>
            <a:off x="521525" y="927000"/>
            <a:ext cx="8394000" cy="50847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Clr>
                <a:srgbClr val="1F1F1F"/>
              </a:buClr>
              <a:buSzPts val="2800"/>
              <a:buChar char="•"/>
            </a:pPr>
            <a:r>
              <a:rPr lang="en-US">
                <a:solidFill>
                  <a:srgbClr val="1F1F1F"/>
                </a:solidFill>
              </a:rPr>
              <a:t>Sequence of Point Clouds (PCDs)</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Each PCD (frame) consists of 3D Points:</a:t>
            </a:r>
            <a:endParaRPr>
              <a:solidFill>
                <a:srgbClr val="1F1F1F"/>
              </a:solidFill>
            </a:endParaRPr>
          </a:p>
          <a:p>
            <a:pPr indent="-355600" lvl="2" marL="1371600" rtl="0" algn="l">
              <a:spcBef>
                <a:spcPts val="0"/>
              </a:spcBef>
              <a:spcAft>
                <a:spcPts val="0"/>
              </a:spcAft>
              <a:buClr>
                <a:srgbClr val="1F1F1F"/>
              </a:buClr>
              <a:buSzPts val="2000"/>
              <a:buChar char="•"/>
            </a:pPr>
            <a:r>
              <a:rPr lang="en-US">
                <a:solidFill>
                  <a:srgbClr val="1F1F1F"/>
                </a:solidFill>
              </a:rPr>
              <a:t>position (x, y, and z)</a:t>
            </a:r>
            <a:endParaRPr>
              <a:solidFill>
                <a:srgbClr val="1F1F1F"/>
              </a:solidFill>
            </a:endParaRPr>
          </a:p>
          <a:p>
            <a:pPr indent="-355600" lvl="2" marL="1371600" rtl="0" algn="l">
              <a:spcBef>
                <a:spcPts val="0"/>
              </a:spcBef>
              <a:spcAft>
                <a:spcPts val="0"/>
              </a:spcAft>
              <a:buClr>
                <a:srgbClr val="1F1F1F"/>
              </a:buClr>
              <a:buSzPts val="2000"/>
              <a:buChar char="•"/>
            </a:pPr>
            <a:r>
              <a:rPr lang="en-US">
                <a:solidFill>
                  <a:srgbClr val="1F1F1F"/>
                </a:solidFill>
              </a:rPr>
              <a:t>Intensity</a:t>
            </a:r>
            <a:endParaRPr>
              <a:solidFill>
                <a:srgbClr val="1F1F1F"/>
              </a:solidFill>
            </a:endParaRPr>
          </a:p>
          <a:p>
            <a:pPr indent="-355600" lvl="2" marL="1371600" rtl="0" algn="l">
              <a:spcBef>
                <a:spcPts val="0"/>
              </a:spcBef>
              <a:spcAft>
                <a:spcPts val="0"/>
              </a:spcAft>
              <a:buClr>
                <a:srgbClr val="1F1F1F"/>
              </a:buClr>
              <a:buSzPts val="2000"/>
              <a:buChar char="•"/>
            </a:pPr>
            <a:r>
              <a:rPr lang="en-US">
                <a:solidFill>
                  <a:srgbClr val="1F1F1F"/>
                </a:solidFill>
              </a:rPr>
              <a:t>Color (RGB)</a:t>
            </a:r>
            <a:endParaRPr>
              <a:solidFill>
                <a:srgbClr val="1F1F1F"/>
              </a:solidFill>
            </a:endParaRPr>
          </a:p>
        </p:txBody>
      </p:sp>
      <p:sp>
        <p:nvSpPr>
          <p:cNvPr id="70" name="Google Shape;70;p15"/>
          <p:cNvSpPr txBox="1"/>
          <p:nvPr>
            <p:ph type="title"/>
          </p:nvPr>
        </p:nvSpPr>
        <p:spPr>
          <a:xfrm>
            <a:off x="457200" y="331425"/>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LiDAR</a:t>
            </a:r>
            <a:endParaRPr>
              <a:solidFill>
                <a:schemeClr val="dk2"/>
              </a:solidFill>
            </a:endParaRPr>
          </a:p>
        </p:txBody>
      </p:sp>
      <p:grpSp>
        <p:nvGrpSpPr>
          <p:cNvPr id="71" name="Google Shape;71;p15"/>
          <p:cNvGrpSpPr/>
          <p:nvPr/>
        </p:nvGrpSpPr>
        <p:grpSpPr>
          <a:xfrm>
            <a:off x="7183777" y="1202938"/>
            <a:ext cx="1446300" cy="1189925"/>
            <a:chOff x="1935602" y="1539538"/>
            <a:chExt cx="1446300" cy="1189925"/>
          </a:xfrm>
        </p:grpSpPr>
        <p:sp>
          <p:nvSpPr>
            <p:cNvPr id="72" name="Google Shape;72;p15"/>
            <p:cNvSpPr txBox="1"/>
            <p:nvPr/>
          </p:nvSpPr>
          <p:spPr>
            <a:xfrm>
              <a:off x="1935602" y="2401263"/>
              <a:ext cx="1446300" cy="32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2100" u="none" cap="none" strike="noStrike">
                  <a:solidFill>
                    <a:srgbClr val="000000"/>
                  </a:solidFill>
                  <a:latin typeface="Avenir"/>
                  <a:ea typeface="Avenir"/>
                  <a:cs typeface="Avenir"/>
                  <a:sym typeface="Avenir"/>
                </a:rPr>
                <a:t>LiDAR</a:t>
              </a:r>
              <a:endParaRPr b="1" i="0" sz="2100" u="none" cap="none" strike="noStrike">
                <a:solidFill>
                  <a:srgbClr val="000000"/>
                </a:solidFill>
                <a:latin typeface="Avenir"/>
                <a:ea typeface="Avenir"/>
                <a:cs typeface="Avenir"/>
                <a:sym typeface="Avenir"/>
              </a:endParaRPr>
            </a:p>
          </p:txBody>
        </p:sp>
        <p:pic>
          <p:nvPicPr>
            <p:cNvPr id="73" name="Google Shape;73;p15"/>
            <p:cNvPicPr preferRelativeResize="0"/>
            <p:nvPr/>
          </p:nvPicPr>
          <p:blipFill rotWithShape="1">
            <a:blip r:embed="rId4">
              <a:alphaModFix/>
            </a:blip>
            <a:srcRect b="0" l="0" r="0" t="0"/>
            <a:stretch/>
          </p:blipFill>
          <p:spPr>
            <a:xfrm>
              <a:off x="2241738" y="1539538"/>
              <a:ext cx="834011" cy="790650"/>
            </a:xfrm>
            <a:prstGeom prst="rect">
              <a:avLst/>
            </a:prstGeom>
            <a:noFill/>
            <a:ln>
              <a:noFill/>
            </a:ln>
          </p:spPr>
        </p:pic>
      </p:grpSp>
      <p:sp>
        <p:nvSpPr>
          <p:cNvPr id="74" name="Google Shape;74;p15"/>
          <p:cNvSpPr txBox="1"/>
          <p:nvPr/>
        </p:nvSpPr>
        <p:spPr>
          <a:xfrm>
            <a:off x="3323688" y="5958425"/>
            <a:ext cx="2953800" cy="2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2800">
                <a:solidFill>
                  <a:srgbClr val="1F1F1F"/>
                </a:solidFill>
              </a:rPr>
              <a:t>3D point cloud</a:t>
            </a:r>
            <a:endParaRPr b="0" i="0" sz="1800" u="none" cap="none" strike="noStrike">
              <a:solidFill>
                <a:srgbClr val="1F1F1F"/>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title="change_detection_video.mp4">
            <a:hlinkClick r:id="rId3"/>
          </p:cNvPr>
          <p:cNvPicPr preferRelativeResize="0"/>
          <p:nvPr/>
        </p:nvPicPr>
        <p:blipFill>
          <a:blip r:embed="rId4">
            <a:alphaModFix/>
          </a:blip>
          <a:stretch>
            <a:fillRect/>
          </a:stretch>
        </p:blipFill>
        <p:spPr>
          <a:xfrm>
            <a:off x="390525" y="1886200"/>
            <a:ext cx="8362950" cy="2743200"/>
          </a:xfrm>
          <a:prstGeom prst="rect">
            <a:avLst/>
          </a:prstGeom>
          <a:noFill/>
          <a:ln>
            <a:noFill/>
          </a:ln>
        </p:spPr>
      </p:pic>
      <p:sp>
        <p:nvSpPr>
          <p:cNvPr id="81" name="Google Shape;81;p16"/>
          <p:cNvSpPr txBox="1"/>
          <p:nvPr/>
        </p:nvSpPr>
        <p:spPr>
          <a:xfrm>
            <a:off x="434600" y="1213050"/>
            <a:ext cx="3906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1F1F1F"/>
                </a:solidFill>
              </a:rPr>
              <a:t>Autonomous Vehicle</a:t>
            </a:r>
            <a:endParaRPr b="1" sz="2600">
              <a:solidFill>
                <a:srgbClr val="1F1F1F"/>
              </a:solidFill>
              <a:latin typeface="Lato"/>
              <a:ea typeface="Lato"/>
              <a:cs typeface="Lato"/>
              <a:sym typeface="Lato"/>
            </a:endParaRPr>
          </a:p>
        </p:txBody>
      </p:sp>
      <p:cxnSp>
        <p:nvCxnSpPr>
          <p:cNvPr id="82" name="Google Shape;82;p16"/>
          <p:cNvCxnSpPr/>
          <p:nvPr/>
        </p:nvCxnSpPr>
        <p:spPr>
          <a:xfrm>
            <a:off x="4340600" y="1536300"/>
            <a:ext cx="1754100" cy="0"/>
          </a:xfrm>
          <a:prstGeom prst="straightConnector1">
            <a:avLst/>
          </a:prstGeom>
          <a:noFill/>
          <a:ln cap="flat" cmpd="sng" w="114300">
            <a:solidFill>
              <a:srgbClr val="666666"/>
            </a:solidFill>
            <a:prstDash val="solid"/>
            <a:round/>
            <a:headEnd len="med" w="med" type="none"/>
            <a:tailEnd len="med" w="med" type="triangle"/>
          </a:ln>
        </p:spPr>
      </p:cxnSp>
      <p:sp>
        <p:nvSpPr>
          <p:cNvPr id="83" name="Google Shape;83;p16"/>
          <p:cNvSpPr txBox="1"/>
          <p:nvPr/>
        </p:nvSpPr>
        <p:spPr>
          <a:xfrm>
            <a:off x="1245550" y="4932800"/>
            <a:ext cx="324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1F1F1F"/>
                </a:solidFill>
              </a:rPr>
              <a:t>3D Map of Area</a:t>
            </a:r>
            <a:r>
              <a:rPr b="1" lang="en-US" sz="2600">
                <a:solidFill>
                  <a:srgbClr val="1F1F1F"/>
                </a:solidFill>
                <a:latin typeface="Lato"/>
                <a:ea typeface="Lato"/>
                <a:cs typeface="Lato"/>
                <a:sym typeface="Lato"/>
              </a:rPr>
              <a:t> </a:t>
            </a:r>
            <a:endParaRPr sz="1300">
              <a:solidFill>
                <a:srgbClr val="1F1F1F"/>
              </a:solidFill>
              <a:latin typeface="Lato"/>
              <a:ea typeface="Lato"/>
              <a:cs typeface="Lato"/>
              <a:sym typeface="Lato"/>
            </a:endParaRPr>
          </a:p>
        </p:txBody>
      </p:sp>
      <p:sp>
        <p:nvSpPr>
          <p:cNvPr id="84" name="Google Shape;84;p16"/>
          <p:cNvSpPr txBox="1"/>
          <p:nvPr/>
        </p:nvSpPr>
        <p:spPr>
          <a:xfrm>
            <a:off x="1245550" y="5699725"/>
            <a:ext cx="421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1F1F1F"/>
                </a:solidFill>
              </a:rPr>
              <a:t>Change detected by AV</a:t>
            </a:r>
            <a:endParaRPr sz="1300">
              <a:solidFill>
                <a:srgbClr val="1F1F1F"/>
              </a:solidFill>
              <a:latin typeface="Lato"/>
              <a:ea typeface="Lato"/>
              <a:cs typeface="Lato"/>
              <a:sym typeface="Lato"/>
            </a:endParaRPr>
          </a:p>
        </p:txBody>
      </p:sp>
      <p:sp>
        <p:nvSpPr>
          <p:cNvPr id="85" name="Google Shape;85;p16"/>
          <p:cNvSpPr/>
          <p:nvPr/>
        </p:nvSpPr>
        <p:spPr>
          <a:xfrm>
            <a:off x="563225" y="5092563"/>
            <a:ext cx="291000" cy="2910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16"/>
          <p:cNvSpPr/>
          <p:nvPr/>
        </p:nvSpPr>
        <p:spPr>
          <a:xfrm>
            <a:off x="563225" y="5846725"/>
            <a:ext cx="291000" cy="2910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16"/>
          <p:cNvSpPr txBox="1"/>
          <p:nvPr>
            <p:ph type="title"/>
          </p:nvPr>
        </p:nvSpPr>
        <p:spPr>
          <a:xfrm>
            <a:off x="4572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Change Detection</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603725"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Similarity</a:t>
            </a:r>
            <a:r>
              <a:rPr lang="en-US"/>
              <a:t> Measure</a:t>
            </a:r>
            <a:endParaRPr/>
          </a:p>
        </p:txBody>
      </p:sp>
      <p:sp>
        <p:nvSpPr>
          <p:cNvPr id="94" name="Google Shape;94;p17"/>
          <p:cNvSpPr txBox="1"/>
          <p:nvPr>
            <p:ph idx="1" type="body"/>
          </p:nvPr>
        </p:nvSpPr>
        <p:spPr>
          <a:xfrm>
            <a:off x="521525" y="927000"/>
            <a:ext cx="8394000" cy="5084700"/>
          </a:xfrm>
          <a:prstGeom prst="rect">
            <a:avLst/>
          </a:prstGeom>
        </p:spPr>
        <p:txBody>
          <a:bodyPr anchorCtr="0" anchor="t" bIns="45700" lIns="91425" spcFirstLastPara="1" rIns="91425" wrap="square" tIns="45700">
            <a:normAutofit/>
          </a:bodyPr>
          <a:lstStyle/>
          <a:p>
            <a:pPr indent="-406400" lvl="0" marL="457200" rtl="0" algn="l">
              <a:spcBef>
                <a:spcPts val="560"/>
              </a:spcBef>
              <a:spcAft>
                <a:spcPts val="0"/>
              </a:spcAft>
              <a:buClr>
                <a:srgbClr val="1F1F1F"/>
              </a:buClr>
              <a:buSzPts val="2800"/>
              <a:buChar char="•"/>
            </a:pPr>
            <a:r>
              <a:rPr lang="en-US">
                <a:solidFill>
                  <a:srgbClr val="1F1F1F"/>
                </a:solidFill>
              </a:rPr>
              <a:t>Chamfer Distance: </a:t>
            </a:r>
            <a:endParaRPr>
              <a:solidFill>
                <a:srgbClr val="1F1F1F"/>
              </a:solidFill>
            </a:endParaRPr>
          </a:p>
          <a:p>
            <a:pPr indent="-381000" lvl="1" marL="914400" rtl="0" algn="l">
              <a:spcBef>
                <a:spcPts val="0"/>
              </a:spcBef>
              <a:spcAft>
                <a:spcPts val="0"/>
              </a:spcAft>
              <a:buClr>
                <a:srgbClr val="1F1F1F"/>
              </a:buClr>
              <a:buSzPts val="2400"/>
              <a:buChar char="–"/>
            </a:pPr>
            <a:r>
              <a:rPr lang="en-US">
                <a:solidFill>
                  <a:srgbClr val="1F1F1F"/>
                </a:solidFill>
              </a:rPr>
              <a:t>A quantitative measure of the discrepancy between two shapes represented by point clouds. </a:t>
            </a:r>
            <a:endParaRPr>
              <a:solidFill>
                <a:srgbClr val="1F1F1F"/>
              </a:solidFill>
            </a:endParaRPr>
          </a:p>
          <a:p>
            <a:pPr indent="0" lvl="0" marL="914400" rtl="0" algn="l">
              <a:spcBef>
                <a:spcPts val="560"/>
              </a:spcBef>
              <a:spcAft>
                <a:spcPts val="0"/>
              </a:spcAft>
              <a:buNone/>
            </a:pPr>
            <a:r>
              <a:t/>
            </a:r>
            <a:endParaRPr sz="2400"/>
          </a:p>
          <a:p>
            <a:pPr indent="0" lvl="0" marL="914400" rtl="0" algn="l">
              <a:spcBef>
                <a:spcPts val="560"/>
              </a:spcBef>
              <a:spcAft>
                <a:spcPts val="0"/>
              </a:spcAft>
              <a:buNone/>
            </a:pPr>
            <a:r>
              <a:t/>
            </a:r>
            <a:endParaRPr sz="2400"/>
          </a:p>
          <a:p>
            <a:pPr indent="0" lvl="0" marL="914400" rtl="0" algn="l">
              <a:spcBef>
                <a:spcPts val="560"/>
              </a:spcBef>
              <a:spcAft>
                <a:spcPts val="0"/>
              </a:spcAft>
              <a:buNone/>
            </a:pPr>
            <a:r>
              <a:t/>
            </a:r>
            <a:endParaRPr sz="2400"/>
          </a:p>
          <a:p>
            <a:pPr indent="0" lvl="0" marL="914400" rtl="0" algn="l">
              <a:spcBef>
                <a:spcPts val="560"/>
              </a:spcBef>
              <a:spcAft>
                <a:spcPts val="0"/>
              </a:spcAft>
              <a:buNone/>
            </a:pPr>
            <a:r>
              <a:t/>
            </a:r>
            <a:endParaRPr sz="2400"/>
          </a:p>
          <a:p>
            <a:pPr indent="0" lvl="0" marL="914400" rtl="0" algn="l">
              <a:spcBef>
                <a:spcPts val="560"/>
              </a:spcBef>
              <a:spcAft>
                <a:spcPts val="0"/>
              </a:spcAft>
              <a:buNone/>
            </a:pPr>
            <a:r>
              <a:t/>
            </a:r>
            <a:endParaRPr sz="2400"/>
          </a:p>
          <a:p>
            <a:pPr indent="-381000" lvl="1" marL="914400" rtl="0" algn="l">
              <a:spcBef>
                <a:spcPts val="480"/>
              </a:spcBef>
              <a:spcAft>
                <a:spcPts val="0"/>
              </a:spcAft>
              <a:buClr>
                <a:srgbClr val="1F1F1F"/>
              </a:buClr>
              <a:buSzPts val="2400"/>
              <a:buChar char="–"/>
            </a:pPr>
            <a:r>
              <a:rPr lang="en-US">
                <a:solidFill>
                  <a:srgbClr val="1F1F1F"/>
                </a:solidFill>
              </a:rPr>
              <a:t>The smaller the value of CD, the </a:t>
            </a:r>
            <a:r>
              <a:rPr lang="en-US">
                <a:solidFill>
                  <a:srgbClr val="1F1F1F"/>
                </a:solidFill>
              </a:rPr>
              <a:t>similar</a:t>
            </a:r>
            <a:r>
              <a:rPr lang="en-US">
                <a:solidFill>
                  <a:srgbClr val="1F1F1F"/>
                </a:solidFill>
              </a:rPr>
              <a:t> the point clouds and vice versa.</a:t>
            </a:r>
            <a:endParaRPr>
              <a:solidFill>
                <a:srgbClr val="1F1F1F"/>
              </a:solidFill>
            </a:endParaRPr>
          </a:p>
        </p:txBody>
      </p:sp>
      <p:pic>
        <p:nvPicPr>
          <p:cNvPr id="95" name="Google Shape;95;p17"/>
          <p:cNvPicPr preferRelativeResize="0"/>
          <p:nvPr/>
        </p:nvPicPr>
        <p:blipFill>
          <a:blip r:embed="rId3">
            <a:alphaModFix/>
          </a:blip>
          <a:stretch>
            <a:fillRect/>
          </a:stretch>
        </p:blipFill>
        <p:spPr>
          <a:xfrm>
            <a:off x="1236925" y="2977950"/>
            <a:ext cx="7127350" cy="90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6155125" y="23082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18"/>
          <p:cNvSpPr/>
          <p:nvPr/>
        </p:nvSpPr>
        <p:spPr>
          <a:xfrm>
            <a:off x="1331650" y="23082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18"/>
          <p:cNvSpPr txBox="1"/>
          <p:nvPr>
            <p:ph type="title"/>
          </p:nvPr>
        </p:nvSpPr>
        <p:spPr>
          <a:xfrm>
            <a:off x="4572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Chamfer Distance</a:t>
            </a:r>
            <a:endParaRPr/>
          </a:p>
        </p:txBody>
      </p:sp>
      <p:sp>
        <p:nvSpPr>
          <p:cNvPr id="104" name="Google Shape;104;p18"/>
          <p:cNvSpPr/>
          <p:nvPr/>
        </p:nvSpPr>
        <p:spPr>
          <a:xfrm>
            <a:off x="1771075" y="30435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18"/>
          <p:cNvSpPr/>
          <p:nvPr/>
        </p:nvSpPr>
        <p:spPr>
          <a:xfrm>
            <a:off x="1890925" y="27727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8"/>
          <p:cNvSpPr/>
          <p:nvPr/>
        </p:nvSpPr>
        <p:spPr>
          <a:xfrm>
            <a:off x="1531375" y="28571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 name="Google Shape;107;p18"/>
          <p:cNvSpPr/>
          <p:nvPr/>
        </p:nvSpPr>
        <p:spPr>
          <a:xfrm>
            <a:off x="2250475" y="26306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18"/>
          <p:cNvSpPr/>
          <p:nvPr/>
        </p:nvSpPr>
        <p:spPr>
          <a:xfrm>
            <a:off x="2370325" y="29407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18"/>
          <p:cNvSpPr/>
          <p:nvPr/>
        </p:nvSpPr>
        <p:spPr>
          <a:xfrm>
            <a:off x="1771075" y="33143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18"/>
          <p:cNvSpPr/>
          <p:nvPr/>
        </p:nvSpPr>
        <p:spPr>
          <a:xfrm>
            <a:off x="2086975" y="30435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18"/>
          <p:cNvSpPr/>
          <p:nvPr/>
        </p:nvSpPr>
        <p:spPr>
          <a:xfrm>
            <a:off x="2130625" y="33944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 name="Google Shape;112;p18"/>
          <p:cNvSpPr/>
          <p:nvPr/>
        </p:nvSpPr>
        <p:spPr>
          <a:xfrm>
            <a:off x="6800275" y="29673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18"/>
          <p:cNvSpPr/>
          <p:nvPr/>
        </p:nvSpPr>
        <p:spPr>
          <a:xfrm>
            <a:off x="6996325" y="26965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18"/>
          <p:cNvSpPr/>
          <p:nvPr/>
        </p:nvSpPr>
        <p:spPr>
          <a:xfrm>
            <a:off x="6560575" y="27809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 name="Google Shape;115;p18"/>
          <p:cNvSpPr/>
          <p:nvPr/>
        </p:nvSpPr>
        <p:spPr>
          <a:xfrm>
            <a:off x="6484375" y="31672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18"/>
          <p:cNvSpPr/>
          <p:nvPr/>
        </p:nvSpPr>
        <p:spPr>
          <a:xfrm>
            <a:off x="7116175" y="33143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18"/>
          <p:cNvSpPr/>
          <p:nvPr/>
        </p:nvSpPr>
        <p:spPr>
          <a:xfrm>
            <a:off x="6800275" y="32381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18"/>
          <p:cNvSpPr/>
          <p:nvPr/>
        </p:nvSpPr>
        <p:spPr>
          <a:xfrm>
            <a:off x="7116175" y="29673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p18"/>
          <p:cNvSpPr/>
          <p:nvPr/>
        </p:nvSpPr>
        <p:spPr>
          <a:xfrm>
            <a:off x="6724075" y="25462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18"/>
          <p:cNvSpPr txBox="1"/>
          <p:nvPr/>
        </p:nvSpPr>
        <p:spPr>
          <a:xfrm>
            <a:off x="1029550" y="42372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1</a:t>
            </a:r>
            <a:endParaRPr sz="2400">
              <a:solidFill>
                <a:schemeClr val="accent1"/>
              </a:solidFill>
              <a:latin typeface="Lato"/>
              <a:ea typeface="Lato"/>
              <a:cs typeface="Lato"/>
              <a:sym typeface="Lato"/>
            </a:endParaRPr>
          </a:p>
        </p:txBody>
      </p:sp>
      <p:sp>
        <p:nvSpPr>
          <p:cNvPr id="121" name="Google Shape;121;p18"/>
          <p:cNvSpPr txBox="1"/>
          <p:nvPr/>
        </p:nvSpPr>
        <p:spPr>
          <a:xfrm>
            <a:off x="5853025" y="42372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2</a:t>
            </a:r>
            <a:endParaRPr sz="24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p:nvPr/>
        </p:nvSpPr>
        <p:spPr>
          <a:xfrm>
            <a:off x="6155125" y="23082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19"/>
          <p:cNvSpPr/>
          <p:nvPr/>
        </p:nvSpPr>
        <p:spPr>
          <a:xfrm>
            <a:off x="1331650" y="23082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19"/>
          <p:cNvSpPr txBox="1"/>
          <p:nvPr>
            <p:ph type="title"/>
          </p:nvPr>
        </p:nvSpPr>
        <p:spPr>
          <a:xfrm>
            <a:off x="4572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Chamfer Distance</a:t>
            </a:r>
            <a:endParaRPr/>
          </a:p>
        </p:txBody>
      </p:sp>
      <p:sp>
        <p:nvSpPr>
          <p:cNvPr id="130" name="Google Shape;130;p19"/>
          <p:cNvSpPr/>
          <p:nvPr/>
        </p:nvSpPr>
        <p:spPr>
          <a:xfrm>
            <a:off x="1771075" y="30435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19"/>
          <p:cNvSpPr/>
          <p:nvPr/>
        </p:nvSpPr>
        <p:spPr>
          <a:xfrm>
            <a:off x="1890925" y="27727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19"/>
          <p:cNvSpPr/>
          <p:nvPr/>
        </p:nvSpPr>
        <p:spPr>
          <a:xfrm>
            <a:off x="1531375" y="28571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19"/>
          <p:cNvSpPr/>
          <p:nvPr/>
        </p:nvSpPr>
        <p:spPr>
          <a:xfrm>
            <a:off x="2250475" y="2630625"/>
            <a:ext cx="239700" cy="226500"/>
          </a:xfrm>
          <a:prstGeom prst="ellipse">
            <a:avLst/>
          </a:prstGeom>
          <a:solidFill>
            <a:srgbClr val="FF0000"/>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19"/>
          <p:cNvSpPr/>
          <p:nvPr/>
        </p:nvSpPr>
        <p:spPr>
          <a:xfrm>
            <a:off x="2370325" y="29407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19"/>
          <p:cNvSpPr/>
          <p:nvPr/>
        </p:nvSpPr>
        <p:spPr>
          <a:xfrm>
            <a:off x="1771075" y="33143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19"/>
          <p:cNvSpPr/>
          <p:nvPr/>
        </p:nvSpPr>
        <p:spPr>
          <a:xfrm>
            <a:off x="2086975" y="30435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19"/>
          <p:cNvSpPr/>
          <p:nvPr/>
        </p:nvSpPr>
        <p:spPr>
          <a:xfrm>
            <a:off x="2130625" y="33944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19"/>
          <p:cNvSpPr/>
          <p:nvPr/>
        </p:nvSpPr>
        <p:spPr>
          <a:xfrm>
            <a:off x="6800275" y="29673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 name="Google Shape;139;p19"/>
          <p:cNvSpPr/>
          <p:nvPr/>
        </p:nvSpPr>
        <p:spPr>
          <a:xfrm>
            <a:off x="6996325" y="26965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19"/>
          <p:cNvSpPr/>
          <p:nvPr/>
        </p:nvSpPr>
        <p:spPr>
          <a:xfrm>
            <a:off x="6560575" y="27809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19"/>
          <p:cNvSpPr/>
          <p:nvPr/>
        </p:nvSpPr>
        <p:spPr>
          <a:xfrm>
            <a:off x="6484375" y="31672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19"/>
          <p:cNvSpPr/>
          <p:nvPr/>
        </p:nvSpPr>
        <p:spPr>
          <a:xfrm>
            <a:off x="7116175" y="33143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19"/>
          <p:cNvSpPr/>
          <p:nvPr/>
        </p:nvSpPr>
        <p:spPr>
          <a:xfrm>
            <a:off x="6800275" y="32381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19"/>
          <p:cNvSpPr/>
          <p:nvPr/>
        </p:nvSpPr>
        <p:spPr>
          <a:xfrm>
            <a:off x="7116175" y="29673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19"/>
          <p:cNvSpPr/>
          <p:nvPr/>
        </p:nvSpPr>
        <p:spPr>
          <a:xfrm>
            <a:off x="6724075" y="25462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6" name="Google Shape;146;p19"/>
          <p:cNvCxnSpPr>
            <a:endCxn id="145" idx="0"/>
          </p:cNvCxnSpPr>
          <p:nvPr/>
        </p:nvCxnSpPr>
        <p:spPr>
          <a:xfrm flipH="1" rot="10800000">
            <a:off x="2454925" y="2546275"/>
            <a:ext cx="4389000" cy="1176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a:stCxn id="133" idx="6"/>
            <a:endCxn id="144" idx="2"/>
          </p:cNvCxnSpPr>
          <p:nvPr/>
        </p:nvCxnSpPr>
        <p:spPr>
          <a:xfrm>
            <a:off x="2490175" y="2743875"/>
            <a:ext cx="4626000" cy="3366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9"/>
          <p:cNvCxnSpPr>
            <a:stCxn id="133" idx="5"/>
            <a:endCxn id="141" idx="1"/>
          </p:cNvCxnSpPr>
          <p:nvPr/>
        </p:nvCxnSpPr>
        <p:spPr>
          <a:xfrm>
            <a:off x="2455072" y="2823955"/>
            <a:ext cx="4064400" cy="376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9"/>
          <p:cNvCxnSpPr>
            <a:stCxn id="133" idx="6"/>
            <a:endCxn id="143" idx="2"/>
          </p:cNvCxnSpPr>
          <p:nvPr/>
        </p:nvCxnSpPr>
        <p:spPr>
          <a:xfrm>
            <a:off x="2490175" y="2743875"/>
            <a:ext cx="4310100" cy="607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9"/>
          <p:cNvCxnSpPr>
            <a:stCxn id="133" idx="6"/>
            <a:endCxn id="142" idx="4"/>
          </p:cNvCxnSpPr>
          <p:nvPr/>
        </p:nvCxnSpPr>
        <p:spPr>
          <a:xfrm>
            <a:off x="2490175" y="2743875"/>
            <a:ext cx="4746000" cy="7971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9"/>
          <p:cNvCxnSpPr>
            <a:stCxn id="133" idx="6"/>
            <a:endCxn id="140" idx="2"/>
          </p:cNvCxnSpPr>
          <p:nvPr/>
        </p:nvCxnSpPr>
        <p:spPr>
          <a:xfrm>
            <a:off x="2490175" y="2743875"/>
            <a:ext cx="4070400" cy="1503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9"/>
          <p:cNvCxnSpPr>
            <a:stCxn id="133" idx="7"/>
            <a:endCxn id="139" idx="2"/>
          </p:cNvCxnSpPr>
          <p:nvPr/>
        </p:nvCxnSpPr>
        <p:spPr>
          <a:xfrm>
            <a:off x="2455072" y="2663795"/>
            <a:ext cx="4541400" cy="1461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9"/>
          <p:cNvCxnSpPr>
            <a:stCxn id="133" idx="7"/>
            <a:endCxn id="138" idx="3"/>
          </p:cNvCxnSpPr>
          <p:nvPr/>
        </p:nvCxnSpPr>
        <p:spPr>
          <a:xfrm>
            <a:off x="2455072" y="2663795"/>
            <a:ext cx="4380300" cy="4968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19"/>
          <p:cNvSpPr txBox="1"/>
          <p:nvPr/>
        </p:nvSpPr>
        <p:spPr>
          <a:xfrm>
            <a:off x="1029550" y="42372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1</a:t>
            </a:r>
            <a:endParaRPr sz="2400">
              <a:solidFill>
                <a:schemeClr val="accent1"/>
              </a:solidFill>
              <a:latin typeface="Lato"/>
              <a:ea typeface="Lato"/>
              <a:cs typeface="Lato"/>
              <a:sym typeface="Lato"/>
            </a:endParaRPr>
          </a:p>
        </p:txBody>
      </p:sp>
      <p:sp>
        <p:nvSpPr>
          <p:cNvPr id="155" name="Google Shape;155;p19"/>
          <p:cNvSpPr txBox="1"/>
          <p:nvPr/>
        </p:nvSpPr>
        <p:spPr>
          <a:xfrm>
            <a:off x="5853025" y="42372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2</a:t>
            </a:r>
            <a:endParaRPr sz="2400">
              <a:solidFill>
                <a:schemeClr val="accent1"/>
              </a:solidFill>
              <a:latin typeface="Lato"/>
              <a:ea typeface="Lato"/>
              <a:cs typeface="Lato"/>
              <a:sym typeface="Lato"/>
            </a:endParaRPr>
          </a:p>
        </p:txBody>
      </p:sp>
      <p:sp>
        <p:nvSpPr>
          <p:cNvPr id="156" name="Google Shape;156;p19"/>
          <p:cNvSpPr txBox="1"/>
          <p:nvPr/>
        </p:nvSpPr>
        <p:spPr>
          <a:xfrm>
            <a:off x="691500" y="5175650"/>
            <a:ext cx="7761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Lato"/>
                <a:ea typeface="Lato"/>
                <a:cs typeface="Lato"/>
                <a:sym typeface="Lato"/>
              </a:rPr>
              <a:t>Find distance from all the points in other </a:t>
            </a:r>
            <a:r>
              <a:rPr lang="en-US" sz="2300">
                <a:latin typeface="Lato"/>
                <a:ea typeface="Lato"/>
                <a:cs typeface="Lato"/>
                <a:sym typeface="Lato"/>
              </a:rPr>
              <a:t>point cloud</a:t>
            </a:r>
            <a:endParaRPr sz="2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p:nvPr/>
        </p:nvSpPr>
        <p:spPr>
          <a:xfrm>
            <a:off x="6155125" y="23082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20"/>
          <p:cNvSpPr/>
          <p:nvPr/>
        </p:nvSpPr>
        <p:spPr>
          <a:xfrm>
            <a:off x="1331650" y="23082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20"/>
          <p:cNvSpPr txBox="1"/>
          <p:nvPr>
            <p:ph type="title"/>
          </p:nvPr>
        </p:nvSpPr>
        <p:spPr>
          <a:xfrm>
            <a:off x="4572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Chamfer Distance</a:t>
            </a:r>
            <a:endParaRPr/>
          </a:p>
        </p:txBody>
      </p:sp>
      <p:sp>
        <p:nvSpPr>
          <p:cNvPr id="165" name="Google Shape;165;p20"/>
          <p:cNvSpPr/>
          <p:nvPr/>
        </p:nvSpPr>
        <p:spPr>
          <a:xfrm>
            <a:off x="1771075" y="30435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20"/>
          <p:cNvSpPr/>
          <p:nvPr/>
        </p:nvSpPr>
        <p:spPr>
          <a:xfrm>
            <a:off x="1890925" y="27727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20"/>
          <p:cNvSpPr/>
          <p:nvPr/>
        </p:nvSpPr>
        <p:spPr>
          <a:xfrm>
            <a:off x="1531375" y="28571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20"/>
          <p:cNvSpPr/>
          <p:nvPr/>
        </p:nvSpPr>
        <p:spPr>
          <a:xfrm>
            <a:off x="2250475" y="2630625"/>
            <a:ext cx="239700" cy="226500"/>
          </a:xfrm>
          <a:prstGeom prst="ellipse">
            <a:avLst/>
          </a:prstGeom>
          <a:solidFill>
            <a:srgbClr val="FF0000"/>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20"/>
          <p:cNvSpPr/>
          <p:nvPr/>
        </p:nvSpPr>
        <p:spPr>
          <a:xfrm>
            <a:off x="2370325" y="29407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20"/>
          <p:cNvSpPr/>
          <p:nvPr/>
        </p:nvSpPr>
        <p:spPr>
          <a:xfrm>
            <a:off x="1771075" y="33143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20"/>
          <p:cNvSpPr/>
          <p:nvPr/>
        </p:nvSpPr>
        <p:spPr>
          <a:xfrm>
            <a:off x="2086975" y="30435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20"/>
          <p:cNvSpPr/>
          <p:nvPr/>
        </p:nvSpPr>
        <p:spPr>
          <a:xfrm>
            <a:off x="2130625" y="33944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20"/>
          <p:cNvSpPr/>
          <p:nvPr/>
        </p:nvSpPr>
        <p:spPr>
          <a:xfrm>
            <a:off x="6800275" y="29673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20"/>
          <p:cNvSpPr/>
          <p:nvPr/>
        </p:nvSpPr>
        <p:spPr>
          <a:xfrm>
            <a:off x="6996325" y="26965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20"/>
          <p:cNvSpPr/>
          <p:nvPr/>
        </p:nvSpPr>
        <p:spPr>
          <a:xfrm>
            <a:off x="6560575" y="27809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20"/>
          <p:cNvSpPr/>
          <p:nvPr/>
        </p:nvSpPr>
        <p:spPr>
          <a:xfrm>
            <a:off x="6484375" y="31672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20"/>
          <p:cNvSpPr/>
          <p:nvPr/>
        </p:nvSpPr>
        <p:spPr>
          <a:xfrm>
            <a:off x="7116175" y="33143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 name="Google Shape;178;p20"/>
          <p:cNvSpPr/>
          <p:nvPr/>
        </p:nvSpPr>
        <p:spPr>
          <a:xfrm>
            <a:off x="6800275" y="32381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 name="Google Shape;179;p20"/>
          <p:cNvSpPr/>
          <p:nvPr/>
        </p:nvSpPr>
        <p:spPr>
          <a:xfrm>
            <a:off x="7116175" y="29673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20"/>
          <p:cNvSpPr/>
          <p:nvPr/>
        </p:nvSpPr>
        <p:spPr>
          <a:xfrm>
            <a:off x="6724075" y="25462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81" name="Google Shape;181;p20"/>
          <p:cNvCxnSpPr>
            <a:stCxn id="168" idx="6"/>
            <a:endCxn id="175" idx="2"/>
          </p:cNvCxnSpPr>
          <p:nvPr/>
        </p:nvCxnSpPr>
        <p:spPr>
          <a:xfrm>
            <a:off x="2490175" y="2743875"/>
            <a:ext cx="4070400" cy="150300"/>
          </a:xfrm>
          <a:prstGeom prst="straightConnector1">
            <a:avLst/>
          </a:prstGeom>
          <a:noFill/>
          <a:ln cap="flat" cmpd="sng" w="9525">
            <a:solidFill>
              <a:schemeClr val="dk2"/>
            </a:solidFill>
            <a:prstDash val="solid"/>
            <a:round/>
            <a:headEnd len="med" w="med" type="none"/>
            <a:tailEnd len="med" w="med" type="none"/>
          </a:ln>
        </p:spPr>
      </p:cxnSp>
      <p:sp>
        <p:nvSpPr>
          <p:cNvPr id="182" name="Google Shape;182;p20"/>
          <p:cNvSpPr txBox="1"/>
          <p:nvPr/>
        </p:nvSpPr>
        <p:spPr>
          <a:xfrm>
            <a:off x="1029550" y="42372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1</a:t>
            </a:r>
            <a:endParaRPr sz="2400">
              <a:solidFill>
                <a:schemeClr val="accent1"/>
              </a:solidFill>
              <a:latin typeface="Lato"/>
              <a:ea typeface="Lato"/>
              <a:cs typeface="Lato"/>
              <a:sym typeface="Lato"/>
            </a:endParaRPr>
          </a:p>
        </p:txBody>
      </p:sp>
      <p:sp>
        <p:nvSpPr>
          <p:cNvPr id="183" name="Google Shape;183;p20"/>
          <p:cNvSpPr txBox="1"/>
          <p:nvPr/>
        </p:nvSpPr>
        <p:spPr>
          <a:xfrm>
            <a:off x="5853025" y="42372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2</a:t>
            </a:r>
            <a:endParaRPr sz="2400">
              <a:solidFill>
                <a:schemeClr val="accent1"/>
              </a:solidFill>
              <a:latin typeface="Lato"/>
              <a:ea typeface="Lato"/>
              <a:cs typeface="Lato"/>
              <a:sym typeface="Lato"/>
            </a:endParaRPr>
          </a:p>
        </p:txBody>
      </p:sp>
      <p:sp>
        <p:nvSpPr>
          <p:cNvPr id="184" name="Google Shape;184;p20"/>
          <p:cNvSpPr txBox="1"/>
          <p:nvPr/>
        </p:nvSpPr>
        <p:spPr>
          <a:xfrm>
            <a:off x="691500" y="5175650"/>
            <a:ext cx="7761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300">
                <a:latin typeface="Lato"/>
                <a:ea typeface="Lato"/>
                <a:cs typeface="Lato"/>
                <a:sym typeface="Lato"/>
              </a:rPr>
              <a:t>Find the shortest distance</a:t>
            </a:r>
            <a:endParaRPr sz="2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p:nvPr/>
        </p:nvSpPr>
        <p:spPr>
          <a:xfrm>
            <a:off x="6155125" y="17748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21"/>
          <p:cNvSpPr/>
          <p:nvPr/>
        </p:nvSpPr>
        <p:spPr>
          <a:xfrm>
            <a:off x="1331650" y="17748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1"/>
          <p:cNvSpPr txBox="1"/>
          <p:nvPr>
            <p:ph type="title"/>
          </p:nvPr>
        </p:nvSpPr>
        <p:spPr>
          <a:xfrm>
            <a:off x="4572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Chamfer Distance</a:t>
            </a:r>
            <a:endParaRPr/>
          </a:p>
        </p:txBody>
      </p:sp>
      <p:sp>
        <p:nvSpPr>
          <p:cNvPr id="193" name="Google Shape;193;p21"/>
          <p:cNvSpPr/>
          <p:nvPr/>
        </p:nvSpPr>
        <p:spPr>
          <a:xfrm>
            <a:off x="1771075" y="25101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21"/>
          <p:cNvSpPr/>
          <p:nvPr/>
        </p:nvSpPr>
        <p:spPr>
          <a:xfrm>
            <a:off x="1890925" y="22393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21"/>
          <p:cNvSpPr/>
          <p:nvPr/>
        </p:nvSpPr>
        <p:spPr>
          <a:xfrm>
            <a:off x="1531375" y="23237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21"/>
          <p:cNvSpPr/>
          <p:nvPr/>
        </p:nvSpPr>
        <p:spPr>
          <a:xfrm>
            <a:off x="2250475" y="20972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21"/>
          <p:cNvSpPr/>
          <p:nvPr/>
        </p:nvSpPr>
        <p:spPr>
          <a:xfrm>
            <a:off x="2370325" y="24073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21"/>
          <p:cNvSpPr/>
          <p:nvPr/>
        </p:nvSpPr>
        <p:spPr>
          <a:xfrm>
            <a:off x="1771075" y="27809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21"/>
          <p:cNvSpPr/>
          <p:nvPr/>
        </p:nvSpPr>
        <p:spPr>
          <a:xfrm>
            <a:off x="2086975" y="25101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21"/>
          <p:cNvSpPr/>
          <p:nvPr/>
        </p:nvSpPr>
        <p:spPr>
          <a:xfrm>
            <a:off x="2130625" y="28610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21"/>
          <p:cNvSpPr/>
          <p:nvPr/>
        </p:nvSpPr>
        <p:spPr>
          <a:xfrm>
            <a:off x="6800275" y="24339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21"/>
          <p:cNvSpPr/>
          <p:nvPr/>
        </p:nvSpPr>
        <p:spPr>
          <a:xfrm>
            <a:off x="6996325" y="21631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21"/>
          <p:cNvSpPr/>
          <p:nvPr/>
        </p:nvSpPr>
        <p:spPr>
          <a:xfrm>
            <a:off x="6560575" y="22475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21"/>
          <p:cNvSpPr/>
          <p:nvPr/>
        </p:nvSpPr>
        <p:spPr>
          <a:xfrm>
            <a:off x="6484375" y="26338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 name="Google Shape;205;p21"/>
          <p:cNvSpPr/>
          <p:nvPr/>
        </p:nvSpPr>
        <p:spPr>
          <a:xfrm>
            <a:off x="7116175" y="27809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 name="Google Shape;206;p21"/>
          <p:cNvSpPr/>
          <p:nvPr/>
        </p:nvSpPr>
        <p:spPr>
          <a:xfrm>
            <a:off x="6800275" y="27047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 name="Google Shape;207;p21"/>
          <p:cNvSpPr/>
          <p:nvPr/>
        </p:nvSpPr>
        <p:spPr>
          <a:xfrm>
            <a:off x="7116175" y="24339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 name="Google Shape;208;p21"/>
          <p:cNvSpPr/>
          <p:nvPr/>
        </p:nvSpPr>
        <p:spPr>
          <a:xfrm>
            <a:off x="6724075" y="20128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21"/>
          <p:cNvSpPr txBox="1"/>
          <p:nvPr/>
        </p:nvSpPr>
        <p:spPr>
          <a:xfrm>
            <a:off x="691500" y="4548400"/>
            <a:ext cx="7761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Lato"/>
                <a:ea typeface="Lato"/>
                <a:cs typeface="Lato"/>
                <a:sym typeface="Lato"/>
              </a:rPr>
              <a:t>Repeat the process for all the </a:t>
            </a:r>
            <a:r>
              <a:rPr lang="en-US" sz="2300">
                <a:latin typeface="Lato"/>
                <a:ea typeface="Lato"/>
                <a:cs typeface="Lato"/>
                <a:sym typeface="Lato"/>
              </a:rPr>
              <a:t>points</a:t>
            </a:r>
            <a:r>
              <a:rPr lang="en-US" sz="2300">
                <a:latin typeface="Lato"/>
                <a:ea typeface="Lato"/>
                <a:cs typeface="Lato"/>
                <a:sym typeface="Lato"/>
              </a:rPr>
              <a:t> in the two </a:t>
            </a:r>
            <a:r>
              <a:rPr lang="en-US" sz="2300">
                <a:latin typeface="Lato"/>
                <a:ea typeface="Lato"/>
                <a:cs typeface="Lato"/>
                <a:sym typeface="Lato"/>
              </a:rPr>
              <a:t>point</a:t>
            </a:r>
            <a:r>
              <a:rPr lang="en-US" sz="2300">
                <a:latin typeface="Lato"/>
                <a:ea typeface="Lato"/>
                <a:cs typeface="Lato"/>
                <a:sym typeface="Lato"/>
              </a:rPr>
              <a:t> clouds</a:t>
            </a:r>
            <a:endParaRPr sz="2300">
              <a:latin typeface="Lato"/>
              <a:ea typeface="Lato"/>
              <a:cs typeface="Lato"/>
              <a:sym typeface="Lato"/>
            </a:endParaRPr>
          </a:p>
        </p:txBody>
      </p:sp>
      <p:sp>
        <p:nvSpPr>
          <p:cNvPr id="210" name="Google Shape;210;p21"/>
          <p:cNvSpPr txBox="1"/>
          <p:nvPr/>
        </p:nvSpPr>
        <p:spPr>
          <a:xfrm>
            <a:off x="1029550" y="37038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1</a:t>
            </a:r>
            <a:endParaRPr sz="2400">
              <a:solidFill>
                <a:schemeClr val="accent1"/>
              </a:solidFill>
              <a:latin typeface="Lato"/>
              <a:ea typeface="Lato"/>
              <a:cs typeface="Lato"/>
              <a:sym typeface="Lato"/>
            </a:endParaRPr>
          </a:p>
        </p:txBody>
      </p:sp>
      <p:sp>
        <p:nvSpPr>
          <p:cNvPr id="211" name="Google Shape;211;p21"/>
          <p:cNvSpPr txBox="1"/>
          <p:nvPr/>
        </p:nvSpPr>
        <p:spPr>
          <a:xfrm>
            <a:off x="5853025" y="37038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2</a:t>
            </a:r>
            <a:endParaRPr sz="24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p:nvPr/>
        </p:nvSpPr>
        <p:spPr>
          <a:xfrm>
            <a:off x="6155125" y="17748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22"/>
          <p:cNvSpPr/>
          <p:nvPr/>
        </p:nvSpPr>
        <p:spPr>
          <a:xfrm>
            <a:off x="1331650" y="1774850"/>
            <a:ext cx="1530000" cy="15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22"/>
          <p:cNvSpPr txBox="1"/>
          <p:nvPr>
            <p:ph type="title"/>
          </p:nvPr>
        </p:nvSpPr>
        <p:spPr>
          <a:xfrm>
            <a:off x="457200" y="304800"/>
            <a:ext cx="8229600" cy="698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Chamfer Distance</a:t>
            </a:r>
            <a:endParaRPr/>
          </a:p>
        </p:txBody>
      </p:sp>
      <p:sp>
        <p:nvSpPr>
          <p:cNvPr id="220" name="Google Shape;220;p22"/>
          <p:cNvSpPr/>
          <p:nvPr/>
        </p:nvSpPr>
        <p:spPr>
          <a:xfrm>
            <a:off x="1771075" y="25101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22"/>
          <p:cNvSpPr/>
          <p:nvPr/>
        </p:nvSpPr>
        <p:spPr>
          <a:xfrm>
            <a:off x="1890925" y="22393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22"/>
          <p:cNvSpPr/>
          <p:nvPr/>
        </p:nvSpPr>
        <p:spPr>
          <a:xfrm>
            <a:off x="1531375" y="23237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 name="Google Shape;223;p22"/>
          <p:cNvSpPr/>
          <p:nvPr/>
        </p:nvSpPr>
        <p:spPr>
          <a:xfrm>
            <a:off x="2250475" y="20972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22"/>
          <p:cNvSpPr/>
          <p:nvPr/>
        </p:nvSpPr>
        <p:spPr>
          <a:xfrm>
            <a:off x="2370325" y="24073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22"/>
          <p:cNvSpPr/>
          <p:nvPr/>
        </p:nvSpPr>
        <p:spPr>
          <a:xfrm>
            <a:off x="1771075" y="278092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22"/>
          <p:cNvSpPr/>
          <p:nvPr/>
        </p:nvSpPr>
        <p:spPr>
          <a:xfrm>
            <a:off x="2086975" y="2510150"/>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22"/>
          <p:cNvSpPr/>
          <p:nvPr/>
        </p:nvSpPr>
        <p:spPr>
          <a:xfrm>
            <a:off x="2130625" y="2861075"/>
            <a:ext cx="239700" cy="2265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22"/>
          <p:cNvSpPr/>
          <p:nvPr/>
        </p:nvSpPr>
        <p:spPr>
          <a:xfrm>
            <a:off x="6800275" y="24339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22"/>
          <p:cNvSpPr/>
          <p:nvPr/>
        </p:nvSpPr>
        <p:spPr>
          <a:xfrm>
            <a:off x="6996325" y="21631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 name="Google Shape;230;p22"/>
          <p:cNvSpPr/>
          <p:nvPr/>
        </p:nvSpPr>
        <p:spPr>
          <a:xfrm>
            <a:off x="6560575" y="22475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22"/>
          <p:cNvSpPr/>
          <p:nvPr/>
        </p:nvSpPr>
        <p:spPr>
          <a:xfrm>
            <a:off x="6484375" y="26338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22"/>
          <p:cNvSpPr/>
          <p:nvPr/>
        </p:nvSpPr>
        <p:spPr>
          <a:xfrm>
            <a:off x="7116175" y="27809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2"/>
          <p:cNvSpPr/>
          <p:nvPr/>
        </p:nvSpPr>
        <p:spPr>
          <a:xfrm>
            <a:off x="6800275" y="270472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22"/>
          <p:cNvSpPr/>
          <p:nvPr/>
        </p:nvSpPr>
        <p:spPr>
          <a:xfrm>
            <a:off x="7116175" y="2433950"/>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22"/>
          <p:cNvSpPr/>
          <p:nvPr/>
        </p:nvSpPr>
        <p:spPr>
          <a:xfrm>
            <a:off x="6724075" y="2012875"/>
            <a:ext cx="239700" cy="2265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 name="Google Shape;236;p22"/>
          <p:cNvSpPr txBox="1"/>
          <p:nvPr/>
        </p:nvSpPr>
        <p:spPr>
          <a:xfrm>
            <a:off x="691500" y="4548400"/>
            <a:ext cx="7761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Lato"/>
                <a:ea typeface="Lato"/>
                <a:cs typeface="Lato"/>
                <a:sym typeface="Lato"/>
              </a:rPr>
              <a:t>Repeat the process for all the points in the two point clouds</a:t>
            </a:r>
            <a:endParaRPr sz="2300">
              <a:latin typeface="Lato"/>
              <a:ea typeface="Lato"/>
              <a:cs typeface="Lato"/>
              <a:sym typeface="Lato"/>
            </a:endParaRPr>
          </a:p>
        </p:txBody>
      </p:sp>
      <p:sp>
        <p:nvSpPr>
          <p:cNvPr id="237" name="Google Shape;237;p22"/>
          <p:cNvSpPr txBox="1"/>
          <p:nvPr/>
        </p:nvSpPr>
        <p:spPr>
          <a:xfrm>
            <a:off x="1029550" y="37038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1</a:t>
            </a:r>
            <a:endParaRPr sz="2400">
              <a:solidFill>
                <a:schemeClr val="accent1"/>
              </a:solidFill>
              <a:latin typeface="Lato"/>
              <a:ea typeface="Lato"/>
              <a:cs typeface="Lato"/>
              <a:sym typeface="Lato"/>
            </a:endParaRPr>
          </a:p>
        </p:txBody>
      </p:sp>
      <p:sp>
        <p:nvSpPr>
          <p:cNvPr id="238" name="Google Shape;238;p22"/>
          <p:cNvSpPr txBox="1"/>
          <p:nvPr/>
        </p:nvSpPr>
        <p:spPr>
          <a:xfrm>
            <a:off x="5853025" y="3703850"/>
            <a:ext cx="213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accent1"/>
                </a:solidFill>
                <a:latin typeface="Lato"/>
                <a:ea typeface="Lato"/>
                <a:cs typeface="Lato"/>
                <a:sym typeface="Lato"/>
              </a:rPr>
              <a:t>Point Cloud 2</a:t>
            </a:r>
            <a:endParaRPr sz="2400">
              <a:solidFill>
                <a:schemeClr val="accent1"/>
              </a:solidFill>
              <a:latin typeface="Lato"/>
              <a:ea typeface="Lato"/>
              <a:cs typeface="Lato"/>
              <a:sym typeface="Lato"/>
            </a:endParaRPr>
          </a:p>
        </p:txBody>
      </p:sp>
      <p:sp>
        <p:nvSpPr>
          <p:cNvPr id="239" name="Google Shape;239;p22"/>
          <p:cNvSpPr txBox="1"/>
          <p:nvPr/>
        </p:nvSpPr>
        <p:spPr>
          <a:xfrm>
            <a:off x="3242850" y="5348525"/>
            <a:ext cx="265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solidFill>
                  <a:srgbClr val="0000FF"/>
                </a:solidFill>
                <a:latin typeface="Lato"/>
                <a:ea typeface="Lato"/>
                <a:cs typeface="Lato"/>
                <a:sym typeface="Lato"/>
              </a:rPr>
              <a:t>Parallelizable !</a:t>
            </a:r>
            <a:endParaRPr sz="2800">
              <a:solidFill>
                <a:srgbClr val="00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