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9ed59a8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9ed59a8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9ed59a8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9ed59a8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9ed59a8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f9ed59a8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9ed59a8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f9ed59a8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f9ed59a8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f9ed59a8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9ed59a82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f9ed59a82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9ed59a8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f9ed59a8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7c40ac1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27c40ac1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7c40ac1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7c40ac1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7c40ac15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7c40ac1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6873ee9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6873ee9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7c40ac15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7c40ac15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7c40ac1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27c40ac1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7c40ac1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7c40ac1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7c40ac1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7c40ac1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7c40ac1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27c40ac1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7c40ac15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27c40ac1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7c40ac1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27c40ac1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6873ee9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6873ee9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6873ee9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6873ee9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6873ee9f9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6873ee9f9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6873ee9f9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6873ee9f9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6873ee9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6873ee9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f9ed59a8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f9ed59a8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7c40ac1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7c40ac1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1325" y="98575"/>
            <a:ext cx="8860200" cy="16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" sz="3140"/>
              <a:t>A comprehensive survey on sentiment analysis approaches, challenges and trends</a:t>
            </a:r>
            <a:endParaRPr sz="3140"/>
          </a:p>
          <a:p>
            <a:pPr indent="-408051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140"/>
              <a:t>Birjali et.al.</a:t>
            </a:r>
            <a:endParaRPr sz="31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67675" y="4262125"/>
            <a:ext cx="8362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Presentation by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</a:t>
            </a:r>
            <a:r>
              <a:rPr lang="en" sz="1500"/>
              <a:t>   </a:t>
            </a:r>
            <a:r>
              <a:rPr lang="en" sz="1500"/>
              <a:t>Divya Khairnar    </a:t>
            </a:r>
            <a:r>
              <a:rPr b="1" lang="en" sz="1500"/>
              <a:t>o</a:t>
            </a:r>
            <a:r>
              <a:rPr lang="en" sz="1500"/>
              <a:t>   Siddhesh Pawar    </a:t>
            </a:r>
            <a:r>
              <a:rPr b="1" lang="en" sz="1500"/>
              <a:t>o</a:t>
            </a:r>
            <a:r>
              <a:rPr lang="en" sz="1500"/>
              <a:t>   </a:t>
            </a:r>
            <a:r>
              <a:rPr lang="en" sz="1500"/>
              <a:t>Muhammad Raees</a:t>
            </a:r>
            <a:r>
              <a:rPr lang="en" sz="1500">
                <a:highlight>
                  <a:srgbClr val="FFFFFF"/>
                </a:highlight>
              </a:rPr>
              <a:t> 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882" y="1731175"/>
            <a:ext cx="5083093" cy="24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954175" y="13575"/>
            <a:ext cx="70788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Feature Extraction</a:t>
            </a:r>
            <a:endParaRPr sz="3600"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395325" y="1266725"/>
            <a:ext cx="8517300" cy="25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Feature extraction is a fundamental task in sentiment analysis and directly influences its performance.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task involves extracting valuable information, such as words that express sentiment, from text.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Dealing with social media texts brings additional challenges, and other features can be incorporated, such as punctuations, emoticons, hashtags, and capital text.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Some important features used in sentiment analysis are terms presence and frequency, parts-of-speech (PoS) tags, opinion words and phrases, and negations.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12425" y="144250"/>
            <a:ext cx="63669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Extraction</a:t>
            </a:r>
            <a:endParaRPr sz="3600"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540225" y="1235675"/>
            <a:ext cx="81345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Text representation is necessary to transform input text into a fixed-length feature vector suitable for classification algorithms.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bag-of-words model (BoW) and the vector space model (VSM) are used for text representation, with BoW being the simplest and most common technique.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Distributed representation, also called word embedding, is a technique used with deep learning models and includes methods like Word2vec and GloVe.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198572" y="113278"/>
            <a:ext cx="63669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Selection</a:t>
            </a:r>
            <a:endParaRPr sz="3600"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416025" y="1349525"/>
            <a:ext cx="84243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selection helps to remove irrelevant and redundant features to improve sentiment classification accuracy.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selection methods include lexicon-based and statistical methods.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Lexicon-based approaches involve manually selecting sentiment terms and enriching the feature set with synonyms and online resources.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Statistical approaches are fully automatic and include filter, wrapper, embedded, and hybrid approaches.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12350" y="137675"/>
            <a:ext cx="6366900" cy="7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Selection</a:t>
            </a:r>
            <a:endParaRPr sz="3600"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343600" y="1163250"/>
            <a:ext cx="84033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Filter approach is the most common and selects features based on statistical measures without using machine learning algorithms.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Wrapper approach depends on machine learning algorithms and evaluates feature subsets based on algorithm performance.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Embedded approach incorporates feature selection during modeling algorithm execution, using algorithms with built-in feature selection.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Hybrid approach combines different approaches to get the best possible feature subset, achieving high performance and accuracy.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idx="1" type="body"/>
          </p:nvPr>
        </p:nvSpPr>
        <p:spPr>
          <a:xfrm>
            <a:off x="426375" y="1163225"/>
            <a:ext cx="82587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</a:t>
            </a:r>
            <a:r>
              <a:rPr lang="en" sz="1700"/>
              <a:t>entiment Analysis is an active research field with many applications in different domains.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Researchers are constantly proposing, evaluating, and comparing different approaches to increase performance and find solutions to challenges.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Approaches can be categorized based on various points of view but are generally divided into three categories: Machine Learning, Lexicon-Based, and Hybrid.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Machine Learning is the most widely used approach and includes supervised, unsupervised, semi-supervised, and reinforcement learning.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Lexicon-Based approaches use sentiment lexicons, which represent a list of words and phrases commonly used to express positive or negative sentiments.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Hybrid approaches combine machine learning and lexicon-based approaches to improve performance.</a:t>
            </a:r>
            <a:endParaRPr sz="1700"/>
          </a:p>
        </p:txBody>
      </p:sp>
      <p:sp>
        <p:nvSpPr>
          <p:cNvPr id="359" name="Google Shape;359;p26"/>
          <p:cNvSpPr txBox="1"/>
          <p:nvPr>
            <p:ph type="title"/>
          </p:nvPr>
        </p:nvSpPr>
        <p:spPr>
          <a:xfrm>
            <a:off x="887550" y="275975"/>
            <a:ext cx="7368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Sentimental Analysis Techniques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887550" y="275975"/>
            <a:ext cx="7368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Sentimental Analysis Techniques</a:t>
            </a:r>
            <a:endParaRPr sz="3000"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364300" y="1277075"/>
            <a:ext cx="84138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manual approach and dictionary-based approach are two techniques for creating and annotating sentiment lexicons.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manual approach requires human intervention to annotate the lexicon, while the dictionary-based approach assumes synonymous words have the same sentiment polarities.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SentiWordNet 3.0 and SO-CAL are two well-known lexicons created using the manual approach.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WordNet and thesauri are two dictionaries used in the dictionary-based approach to create sentiment lexicons.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combination of both manual and automated approaches can be used to speed up the creation of sentiment lexicons. Crowdsourcing and gamification are two methods used for this purpose.</a:t>
            </a:r>
            <a:endParaRPr sz="17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idx="1" type="body"/>
          </p:nvPr>
        </p:nvSpPr>
        <p:spPr>
          <a:xfrm>
            <a:off x="478125" y="1248500"/>
            <a:ext cx="82794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The hybrid approach utilizes the high accuracy of machine learning and the stability of lexicon-based approaches.</a:t>
            </a:r>
            <a:endParaRPr sz="1802"/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Sentiment lexica play an important role in the hybrid approach, and it is usually known to achieve higher performance.</a:t>
            </a:r>
            <a:endParaRPr sz="1802"/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Only a few models utilize the hybrid approach for sentiment analysis; most of them use lexicon-based approaches.</a:t>
            </a:r>
            <a:endParaRPr sz="1802"/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Some works have combined machine learning classifiers with dictionaries and lexicons for sentiment analysis.</a:t>
            </a:r>
            <a:endParaRPr sz="1802"/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3"/>
              <a:buChar char="●"/>
            </a:pPr>
            <a:r>
              <a:rPr lang="en" sz="1802"/>
              <a:t>Deep learning can also be combined with lexicons for sentiment analysis. For instance, lexicon embeddings and an attention mechanism were integrated into a convolutional neural network model to improve accuracy, stability, and efficiency</a:t>
            </a:r>
            <a:endParaRPr sz="1802"/>
          </a:p>
        </p:txBody>
      </p:sp>
      <p:sp>
        <p:nvSpPr>
          <p:cNvPr id="371" name="Google Shape;371;p28"/>
          <p:cNvSpPr txBox="1"/>
          <p:nvPr>
            <p:ph type="title"/>
          </p:nvPr>
        </p:nvSpPr>
        <p:spPr>
          <a:xfrm>
            <a:off x="887550" y="275975"/>
            <a:ext cx="7368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Sentimental Analysis Techniques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 </a:t>
            </a:r>
            <a:endParaRPr sz="3600"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Sarcasm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Negation Handling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Word Sense Disambiguation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Low-Resource Languages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Code-mix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Spam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Anaphora and Conference Resolution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Sarcasm</a:t>
            </a:r>
            <a:endParaRPr sz="3600"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Sarcasm and irony are commonly used, but they can be difficult to detect and interpret in sentiment analysis.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Sarcasm and irony often reverse of sentiment polarity. </a:t>
            </a:r>
            <a:endParaRPr sz="20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"Oh great, another meeting. Just what I needed today."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"Thanks for the gift card to my favorite restaurant, which closed down last month."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"That's just what I love, another project during my vacation."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Sarcasm</a:t>
            </a:r>
            <a:endParaRPr sz="3600"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Various approaches are used to overcome sarcasm and irony. 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Contextual information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LSTM models and CNNs are used to learn the semantic context.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Linguistic cues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Contrastive markers (but, however, although)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Intensifiers (absolutely, kind of)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Irony markers (Yeah, right). E</a:t>
            </a:r>
            <a:r>
              <a:rPr lang="en" sz="2000"/>
              <a:t>moticons</a:t>
            </a:r>
            <a:r>
              <a:rPr lang="en" sz="2000"/>
              <a:t>, punctuations etc. 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However, it is still an active area of research, and more sophisticated models and techniques for handling these forms of language are needed.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460400" y="954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60400" y="954825"/>
            <a:ext cx="84267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 is the extracting and analyzing people’s opinions, sentiments, attitudes, perceptions, etc., using natural language processing(NLP) from a body of text.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 is relevant for daily life and has become popular among companies, governments, and organizations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175" y="2973375"/>
            <a:ext cx="6467651" cy="2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Negation </a:t>
            </a:r>
            <a:endParaRPr sz="3600"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Negation words such as not, neither, nor, etc. also reverse the polarity of a given text. </a:t>
            </a:r>
            <a:endParaRPr sz="2000"/>
          </a:p>
          <a:p>
            <a:pPr indent="-34607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‘‘This movie is good.’’</a:t>
            </a:r>
            <a:endParaRPr sz="2000"/>
          </a:p>
          <a:p>
            <a:pPr indent="-34607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‘‘The movie is not good.’’ </a:t>
            </a:r>
            <a:endParaRPr sz="2000"/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In some approaches, negation are as Stop-Word lists or ignored implicitly having a neutral sentiment. </a:t>
            </a:r>
            <a:endParaRPr sz="2000"/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Reversing the polarity is often not suitable because negation words can be found in a sentence without influencing the sentiment of the text.</a:t>
            </a:r>
            <a:endParaRPr sz="2000"/>
          </a:p>
          <a:p>
            <a:pPr indent="-34607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“We will not only party, we will play games too”</a:t>
            </a:r>
            <a:endParaRPr sz="2000"/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Again, LSTM and CNN could be helpful to find negation dependencies.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Word Sense </a:t>
            </a:r>
            <a:r>
              <a:rPr lang="en" sz="3600"/>
              <a:t>Disambiguation</a:t>
            </a:r>
            <a:r>
              <a:rPr lang="en" sz="3600"/>
              <a:t> </a:t>
            </a:r>
            <a:endParaRPr sz="3600"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Word sense disambiguation (WSD) is the process of determining the correct meaning of a word with multiple meanings in a context.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“I need to </a:t>
            </a:r>
            <a:r>
              <a:rPr b="1" lang="en" sz="2000">
                <a:solidFill>
                  <a:srgbClr val="000000"/>
                </a:solidFill>
              </a:rPr>
              <a:t>book</a:t>
            </a:r>
            <a:r>
              <a:rPr lang="en" sz="2000"/>
              <a:t> a flight to Rome."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"The batter </a:t>
            </a:r>
            <a:r>
              <a:rPr b="1" lang="en" sz="2000">
                <a:solidFill>
                  <a:srgbClr val="000000"/>
                </a:solidFill>
              </a:rPr>
              <a:t>left</a:t>
            </a:r>
            <a:r>
              <a:rPr lang="en" sz="2000"/>
              <a:t> </a:t>
            </a:r>
            <a:r>
              <a:rPr lang="en" sz="2000"/>
              <a:t>the ball because it was thrown to his </a:t>
            </a:r>
            <a:r>
              <a:rPr b="1" lang="en" sz="2000">
                <a:solidFill>
                  <a:srgbClr val="000000"/>
                </a:solidFill>
              </a:rPr>
              <a:t>left</a:t>
            </a:r>
            <a:r>
              <a:rPr lang="en" sz="2000"/>
              <a:t>."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proposed to </a:t>
            </a:r>
            <a:r>
              <a:rPr lang="en" sz="2000"/>
              <a:t>solve</a:t>
            </a:r>
            <a:r>
              <a:rPr lang="en" sz="2000"/>
              <a:t> WSD by using Latent Semantic Analysis (LSA) with </a:t>
            </a:r>
            <a:r>
              <a:rPr lang="en" sz="2000"/>
              <a:t>contextual</a:t>
            </a:r>
            <a:r>
              <a:rPr lang="en" sz="2000"/>
              <a:t> information</a:t>
            </a:r>
            <a:r>
              <a:rPr lang="en" sz="2000"/>
              <a:t>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a similar way, word polarity disambiguation (WPD) is another challenging problem.</a:t>
            </a:r>
            <a:r>
              <a:rPr lang="en" sz="2000"/>
              <a:t> WPD aims to resolve polarity of the sentiment-ambiguous words in a specific context. 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Low-resource languages</a:t>
            </a:r>
            <a:endParaRPr sz="3600"/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Linguistic resources are costly to obtain for unpopular languages.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to </a:t>
            </a:r>
            <a:r>
              <a:rPr lang="en" sz="2000"/>
              <a:t>overcome</a:t>
            </a:r>
            <a:r>
              <a:rPr lang="en" sz="2000"/>
              <a:t> this problem: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Constructing linguistic resource from scratch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Using unsupervised, semi-supervised and transfer learning approaches e.g., exploit the rich English resources for Chinese sentiment classification.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Cross-lingual approaches have been found useful.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methods help to increase labeled instances, thus more training data for low-resource languages.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Code-Mix Data</a:t>
            </a:r>
            <a:endParaRPr sz="3600"/>
          </a:p>
        </p:txBody>
      </p:sp>
      <p:sp>
        <p:nvSpPr>
          <p:cNvPr id="413" name="Google Shape;413;p35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Code-Mixing (CM) is the use of vocabulary and syntax from multiples languages in the same sentence.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 of a formal grammar.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Mixing is up to the person - there are no mixing rules.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models explored code-mixed Hinglish (Hindi–English language pair) text.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Identifying switching points (where the person switches to another language).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Proposing a hybrid architecture for English–Hindi code-mixed data.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Other challenges </a:t>
            </a:r>
            <a:endParaRPr sz="3600"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Spam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Spam (e.g., fake reviews) can damage the </a:t>
            </a:r>
            <a:r>
              <a:rPr lang="en" sz="2000"/>
              <a:t>authenticity</a:t>
            </a:r>
            <a:r>
              <a:rPr lang="en" sz="2000"/>
              <a:t> of the information.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Brands artificially manipulate users’ to buy products/services.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Anaphora - </a:t>
            </a:r>
            <a:r>
              <a:rPr lang="en" sz="2000"/>
              <a:t>relation of coreference between linguistic terms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E.g., what a pronoun refers to in a sentence helps to extract all the aspects of a given entity.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Pronouns are usually removed in the preprocessing step.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algorithm provide anaphora resolutions by uncovering compound nouns and the PoS. 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 </a:t>
            </a:r>
            <a:r>
              <a:rPr lang="en" sz="3600"/>
              <a:t> </a:t>
            </a:r>
            <a:endParaRPr sz="3600"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paper presents an overview of sentiment analysis and its related approaches.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Levels and sub-tasks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Process - pre-processing, feature extraction and selection. 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Sentiment classification techniques - ML, lexicon, others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Challenges - open research areas.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Other languages than English have gained more interest, recently.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Overall, a factual paper. Limited in terms of insights. 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400"/>
              <a:t>Questions ?</a:t>
            </a:r>
            <a:endParaRPr b="0" sz="6400"/>
          </a:p>
        </p:txBody>
      </p:sp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Thank You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Levels of sentiment analysis</a:t>
            </a:r>
            <a:endParaRPr sz="36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952" y="1062650"/>
            <a:ext cx="4309599" cy="40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15"/>
            <a:ext cx="9143998" cy="512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Domain</a:t>
            </a:r>
            <a:endParaRPr sz="36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Business intelligence: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Companies can exploit the results of sentiment analysis to make product improvements, study the customer’s feedback, or adopt a new marketing strategy.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Recommendation system: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recommender system is an algorithm that aims to suggest relevant items (movies, music, or product to buy) to users.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 Domain</a:t>
            </a:r>
            <a:endParaRPr sz="3600"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	Government intelligence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Using sentiment analysis to identify opinions on government policies or other similar issues is very helpful for monitoring possible public reaction on implementation of certain policies.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	Healthcare and medical domain:</a:t>
            </a:r>
            <a:endParaRPr sz="2000"/>
          </a:p>
          <a:p>
            <a:pPr indent="-355600" lvl="1" marL="97155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Sentiment analysis in the medical domain allows healthcare actors to obtain information about the diseases, adverse drug reactions, epidemics, and patients’ mood and analyze them to provide better healthcare services.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Sentiment Analysis </a:t>
            </a:r>
            <a:r>
              <a:rPr lang="en" sz="3600"/>
              <a:t>Preprocessing</a:t>
            </a:r>
            <a:endParaRPr sz="3600"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 involves several NLP tasks that need to be resolved.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field of Information Retrieval faces unresolved NLP problems like negation handling and sarcasm detection, in addition to other problems like opinion summarization and implicit/explicit features extraction.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generic sentiment analysis process involves data collection, text processing, features extraction and selection, and classification.</a:t>
            </a:r>
            <a:endParaRPr sz="22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26550" y="207375"/>
            <a:ext cx="63669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Data Extraction</a:t>
            </a:r>
            <a:endParaRPr sz="3600"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374625" y="1070175"/>
            <a:ext cx="85485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first step is to have textual data, which can be obtained from various sources such as Social Media, review websites, weblog, forums, and interview transcripts.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Public datasets, APIs, free available datasets, web scraping, and crowdsourcing can also be used to get data for sentiment analysis.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development of Web 2.0 has made data available in different formats such as text, images, audio, and video.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 can make use of this variety to perform sentiment analysis.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460400" y="194525"/>
            <a:ext cx="8426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Pre-processing</a:t>
            </a:r>
            <a:endParaRPr sz="3600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460400" y="1209925"/>
            <a:ext cx="8426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pre-processing involves cleaning and preprocessing unstructured text data before analysis to reduce dimensionality and noise.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common tasks in data pre-processing include tokenization, stop words removal, Part-of-Speech (Post) tagging, and lemmatization.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pre-processing step can differ based on the input data format, and may require additional processing and cleaning steps such as expanding abbreviations and removing repeated characters.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perform better sentiment analysis, two fundamental steps are needed: feature extraction and feature selection.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