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PT Serif"/>
      <p:regular r:id="rId8"/>
      <p:bold r:id="rId9"/>
      <p:italic r:id="rId10"/>
      <p:boldItalic r:id="rId11"/>
    </p:embeddedFon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TSerif-boldItalic.fntdata"/><Relationship Id="rId10" Type="http://schemas.openxmlformats.org/officeDocument/2006/relationships/font" Target="fonts/PTSerif-italic.fntdata"/><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TSerif-bold.fntdata"/><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PTSerif-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463d4b64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463d4b64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463d4b646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463d4b646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seaborn.pydata.org/examples/index.html" TargetMode="External"/><Relationship Id="rId4" Type="http://schemas.openxmlformats.org/officeDocument/2006/relationships/hyperlink" Target="https://www.python-graph-gallery.com/" TargetMode="External"/><Relationship Id="rId5" Type="http://schemas.openxmlformats.org/officeDocument/2006/relationships/hyperlink" Target="https://www.statgraphics.com/visualization" TargetMode="External"/><Relationship Id="rId6" Type="http://schemas.openxmlformats.org/officeDocument/2006/relationships/hyperlink" Target="https://datavizcatalogue.com/" TargetMode="External"/><Relationship Id="rId7" Type="http://schemas.openxmlformats.org/officeDocument/2006/relationships/hyperlink" Target="https://plotly.com/python/" TargetMode="External"/><Relationship Id="rId8" Type="http://schemas.openxmlformats.org/officeDocument/2006/relationships/hyperlink" Target="https://d3-graph-gallery.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Hands-on: The Good, The Bad And The Ugly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172975"/>
            <a:ext cx="8520600" cy="6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Hands-on</a:t>
            </a:r>
            <a:r>
              <a:rPr lang="en"/>
              <a:t>: The Good, The Bad And The Ugly</a:t>
            </a:r>
            <a:endParaRPr/>
          </a:p>
        </p:txBody>
      </p:sp>
      <p:sp>
        <p:nvSpPr>
          <p:cNvPr id="65" name="Google Shape;65;p14"/>
          <p:cNvSpPr txBox="1"/>
          <p:nvPr>
            <p:ph idx="1" type="body"/>
          </p:nvPr>
        </p:nvSpPr>
        <p:spPr>
          <a:xfrm>
            <a:off x="311700" y="801175"/>
            <a:ext cx="4334700" cy="4060200"/>
          </a:xfrm>
          <a:prstGeom prst="rect">
            <a:avLst/>
          </a:prstGeom>
        </p:spPr>
        <p:txBody>
          <a:bodyPr anchorCtr="0" anchor="t" bIns="91425" lIns="91425" spcFirstLastPara="1" rIns="91425" wrap="square" tIns="91425">
            <a:noAutofit/>
          </a:bodyPr>
          <a:lstStyle/>
          <a:p>
            <a:pPr indent="0" lvl="0" marL="0" marR="0" rtl="0" algn="l">
              <a:lnSpc>
                <a:spcPct val="130000"/>
              </a:lnSpc>
              <a:spcBef>
                <a:spcPts val="1000"/>
              </a:spcBef>
              <a:spcAft>
                <a:spcPts val="0"/>
              </a:spcAft>
              <a:buNone/>
            </a:pPr>
            <a:r>
              <a:rPr lang="en" sz="1100">
                <a:latin typeface="PT Serif"/>
                <a:ea typeface="PT Serif"/>
                <a:cs typeface="PT Serif"/>
                <a:sym typeface="PT Serif"/>
              </a:rPr>
              <a:t>Briefly take a look at the contents of Tufte’s book, The Visual Display of Quantitative Information (2001, Second Edition). Tufte says, “Excellence in statistical graphics consists of complex ideas communicated with clarity, precision, and efficiency.” Though Tufte wrote this book more than 40 years ago, his description may still be valid today. Now, look at one or two sources found at the links. Then:</a:t>
            </a:r>
            <a:endParaRPr sz="1100">
              <a:latin typeface="PT Serif"/>
              <a:ea typeface="PT Serif"/>
              <a:cs typeface="PT Serif"/>
              <a:sym typeface="PT Serif"/>
            </a:endParaRPr>
          </a:p>
          <a:p>
            <a:pPr indent="-298450" lvl="0" marL="457200" marR="0" rtl="0" algn="l">
              <a:lnSpc>
                <a:spcPct val="130000"/>
              </a:lnSpc>
              <a:spcBef>
                <a:spcPts val="1000"/>
              </a:spcBef>
              <a:spcAft>
                <a:spcPts val="0"/>
              </a:spcAft>
              <a:buSzPts val="1100"/>
              <a:buFont typeface="PT Serif"/>
              <a:buAutoNum type="arabicPeriod"/>
            </a:pPr>
            <a:r>
              <a:rPr b="1" lang="en" sz="1100">
                <a:latin typeface="PT Serif"/>
                <a:ea typeface="PT Serif"/>
                <a:cs typeface="PT Serif"/>
                <a:sym typeface="PT Serif"/>
              </a:rPr>
              <a:t>Pick</a:t>
            </a:r>
            <a:r>
              <a:rPr lang="en" sz="1100">
                <a:latin typeface="PT Serif"/>
                <a:ea typeface="PT Serif"/>
                <a:cs typeface="PT Serif"/>
                <a:sym typeface="PT Serif"/>
              </a:rPr>
              <a:t> any three static graphs/charts (not interactive) that you describe as one good, one bad, and one ugly. Share the graphs with one screenshot each. Explain why you labeled them so.</a:t>
            </a:r>
            <a:endParaRPr sz="1100">
              <a:latin typeface="PT Serif"/>
              <a:ea typeface="PT Serif"/>
              <a:cs typeface="PT Serif"/>
              <a:sym typeface="PT Serif"/>
            </a:endParaRPr>
          </a:p>
          <a:p>
            <a:pPr indent="-298450" lvl="0" marL="457200" marR="0" rtl="0" algn="l">
              <a:lnSpc>
                <a:spcPct val="130000"/>
              </a:lnSpc>
              <a:spcBef>
                <a:spcPts val="0"/>
              </a:spcBef>
              <a:spcAft>
                <a:spcPts val="0"/>
              </a:spcAft>
              <a:buSzPts val="1100"/>
              <a:buFont typeface="PT Serif"/>
              <a:buAutoNum type="arabicPeriod"/>
            </a:pPr>
            <a:r>
              <a:rPr b="1" lang="en" sz="1100">
                <a:latin typeface="PT Serif"/>
                <a:ea typeface="PT Serif"/>
                <a:cs typeface="PT Serif"/>
                <a:sym typeface="PT Serif"/>
              </a:rPr>
              <a:t>(Optional) Read</a:t>
            </a:r>
            <a:r>
              <a:rPr lang="en" sz="1100">
                <a:latin typeface="PT Serif"/>
                <a:ea typeface="PT Serif"/>
                <a:cs typeface="PT Serif"/>
                <a:sym typeface="PT Serif"/>
              </a:rPr>
              <a:t> the very first pages (up to page 14) of the book that Tufte describes the graphical excellence. What would you like to add to his list on page 13 (this page comes just before page 14)?</a:t>
            </a:r>
            <a:endParaRPr sz="1100">
              <a:latin typeface="PT Serif"/>
              <a:ea typeface="PT Serif"/>
              <a:cs typeface="PT Serif"/>
              <a:sym typeface="PT Serif"/>
            </a:endParaRPr>
          </a:p>
          <a:p>
            <a:pPr indent="-298450" lvl="0" marL="457200" marR="0" rtl="0" algn="l">
              <a:lnSpc>
                <a:spcPct val="130000"/>
              </a:lnSpc>
              <a:spcBef>
                <a:spcPts val="0"/>
              </a:spcBef>
              <a:spcAft>
                <a:spcPts val="0"/>
              </a:spcAft>
              <a:buSzPts val="1100"/>
              <a:buFont typeface="PT Serif"/>
              <a:buAutoNum type="arabicPeriod"/>
            </a:pPr>
            <a:r>
              <a:rPr lang="en" sz="1100">
                <a:latin typeface="PT Serif"/>
                <a:ea typeface="PT Serif"/>
                <a:cs typeface="PT Serif"/>
                <a:sym typeface="PT Serif"/>
              </a:rPr>
              <a:t>(</a:t>
            </a:r>
            <a:r>
              <a:rPr b="1" lang="en" sz="1100">
                <a:latin typeface="PT Serif"/>
                <a:ea typeface="PT Serif"/>
                <a:cs typeface="PT Serif"/>
                <a:sym typeface="PT Serif"/>
              </a:rPr>
              <a:t>Optional</a:t>
            </a:r>
            <a:r>
              <a:rPr lang="en" sz="1100">
                <a:latin typeface="PT Serif"/>
                <a:ea typeface="PT Serif"/>
                <a:cs typeface="PT Serif"/>
                <a:sym typeface="PT Serif"/>
              </a:rPr>
              <a:t>) Do you think interactive graphics have better merits than static graphics? </a:t>
            </a:r>
            <a:r>
              <a:rPr b="1" lang="en" sz="1100">
                <a:latin typeface="PT Serif"/>
                <a:ea typeface="PT Serif"/>
                <a:cs typeface="PT Serif"/>
                <a:sym typeface="PT Serif"/>
              </a:rPr>
              <a:t>Why</a:t>
            </a:r>
            <a:r>
              <a:rPr lang="en" sz="1100">
                <a:latin typeface="PT Serif"/>
                <a:ea typeface="PT Serif"/>
                <a:cs typeface="PT Serif"/>
                <a:sym typeface="PT Serif"/>
              </a:rPr>
              <a:t>? (we will cover this topic in depth later)</a:t>
            </a:r>
            <a:endParaRPr sz="1100">
              <a:latin typeface="PT Serif"/>
              <a:ea typeface="PT Serif"/>
              <a:cs typeface="PT Serif"/>
              <a:sym typeface="PT Serif"/>
            </a:endParaRPr>
          </a:p>
        </p:txBody>
      </p:sp>
      <p:sp>
        <p:nvSpPr>
          <p:cNvPr id="66" name="Google Shape;66;p14"/>
          <p:cNvSpPr txBox="1"/>
          <p:nvPr>
            <p:ph idx="2" type="body"/>
          </p:nvPr>
        </p:nvSpPr>
        <p:spPr>
          <a:xfrm>
            <a:off x="4832400" y="685150"/>
            <a:ext cx="3999900" cy="4221600"/>
          </a:xfrm>
          <a:prstGeom prst="rect">
            <a:avLst/>
          </a:prstGeom>
        </p:spPr>
        <p:txBody>
          <a:bodyPr anchorCtr="0" anchor="t" bIns="91425" lIns="91425" spcFirstLastPara="1" rIns="91425" wrap="square" tIns="91425">
            <a:noAutofit/>
          </a:bodyPr>
          <a:lstStyle/>
          <a:p>
            <a:pPr indent="0" lvl="0" marL="0" marR="0" rtl="0" algn="l">
              <a:lnSpc>
                <a:spcPct val="130000"/>
              </a:lnSpc>
              <a:spcBef>
                <a:spcPts val="1000"/>
              </a:spcBef>
              <a:spcAft>
                <a:spcPts val="0"/>
              </a:spcAft>
              <a:buNone/>
            </a:pPr>
            <a:r>
              <a:rPr b="1" lang="en" sz="1100">
                <a:latin typeface="PT Serif"/>
                <a:ea typeface="PT Serif"/>
                <a:cs typeface="PT Serif"/>
                <a:sym typeface="PT Serif"/>
              </a:rPr>
              <a:t>Links:</a:t>
            </a:r>
            <a:endParaRPr b="1" sz="1100">
              <a:latin typeface="PT Serif"/>
              <a:ea typeface="PT Serif"/>
              <a:cs typeface="PT Serif"/>
              <a:sym typeface="PT Serif"/>
            </a:endParaRPr>
          </a:p>
          <a:p>
            <a:pPr indent="-298450" lvl="0" marL="457200" marR="0" rtl="0" algn="l">
              <a:lnSpc>
                <a:spcPct val="130000"/>
              </a:lnSpc>
              <a:spcBef>
                <a:spcPts val="1000"/>
              </a:spcBef>
              <a:spcAft>
                <a:spcPts val="0"/>
              </a:spcAft>
              <a:buSzPts val="1100"/>
              <a:buFont typeface="PT Serif"/>
              <a:buChar char="-"/>
            </a:pPr>
            <a:r>
              <a:rPr lang="en" sz="1100" u="sng">
                <a:solidFill>
                  <a:srgbClr val="1155CC"/>
                </a:solidFill>
                <a:latin typeface="PT Serif"/>
                <a:ea typeface="PT Serif"/>
                <a:cs typeface="PT Serif"/>
                <a:sym typeface="PT Serif"/>
                <a:hlinkClick r:id="rId3">
                  <a:extLst>
                    <a:ext uri="{A12FA001-AC4F-418D-AE19-62706E023703}">
                      <ahyp:hlinkClr val="tx"/>
                    </a:ext>
                  </a:extLst>
                </a:hlinkClick>
              </a:rPr>
              <a:t>https://seaborn.pydata.org/examples/index.html</a:t>
            </a:r>
            <a:endParaRPr sz="1100">
              <a:latin typeface="PT Serif"/>
              <a:ea typeface="PT Serif"/>
              <a:cs typeface="PT Serif"/>
              <a:sym typeface="PT Serif"/>
            </a:endParaRPr>
          </a:p>
          <a:p>
            <a:pPr indent="-298450" lvl="0" marL="457200" marR="0" rtl="0" algn="l">
              <a:lnSpc>
                <a:spcPct val="130000"/>
              </a:lnSpc>
              <a:spcBef>
                <a:spcPts val="0"/>
              </a:spcBef>
              <a:spcAft>
                <a:spcPts val="0"/>
              </a:spcAft>
              <a:buSzPts val="1100"/>
              <a:buFont typeface="PT Serif"/>
              <a:buChar char="-"/>
            </a:pPr>
            <a:r>
              <a:rPr lang="en" sz="1100" u="sng">
                <a:solidFill>
                  <a:srgbClr val="1155CC"/>
                </a:solidFill>
                <a:latin typeface="PT Serif"/>
                <a:ea typeface="PT Serif"/>
                <a:cs typeface="PT Serif"/>
                <a:sym typeface="PT Serif"/>
                <a:hlinkClick r:id="rId4">
                  <a:extLst>
                    <a:ext uri="{A12FA001-AC4F-418D-AE19-62706E023703}">
                      <ahyp:hlinkClr val="tx"/>
                    </a:ext>
                  </a:extLst>
                </a:hlinkClick>
              </a:rPr>
              <a:t>https://www.python-graph-gallery.com/</a:t>
            </a:r>
            <a:endParaRPr sz="1100">
              <a:latin typeface="PT Serif"/>
              <a:ea typeface="PT Serif"/>
              <a:cs typeface="PT Serif"/>
              <a:sym typeface="PT Serif"/>
            </a:endParaRPr>
          </a:p>
          <a:p>
            <a:pPr indent="-298450" lvl="0" marL="457200" marR="0" rtl="0" algn="l">
              <a:lnSpc>
                <a:spcPct val="130000"/>
              </a:lnSpc>
              <a:spcBef>
                <a:spcPts val="0"/>
              </a:spcBef>
              <a:spcAft>
                <a:spcPts val="0"/>
              </a:spcAft>
              <a:buSzPts val="1100"/>
              <a:buFont typeface="PT Serif"/>
              <a:buChar char="-"/>
            </a:pPr>
            <a:r>
              <a:rPr lang="en" sz="1100" u="sng">
                <a:solidFill>
                  <a:srgbClr val="1155CC"/>
                </a:solidFill>
                <a:latin typeface="PT Serif"/>
                <a:ea typeface="PT Serif"/>
                <a:cs typeface="PT Serif"/>
                <a:sym typeface="PT Serif"/>
                <a:hlinkClick r:id="rId5">
                  <a:extLst>
                    <a:ext uri="{A12FA001-AC4F-418D-AE19-62706E023703}">
                      <ahyp:hlinkClr val="tx"/>
                    </a:ext>
                  </a:extLst>
                </a:hlinkClick>
              </a:rPr>
              <a:t>https://www.statgraphics.com/visualization</a:t>
            </a:r>
            <a:r>
              <a:rPr lang="en" sz="1100">
                <a:latin typeface="PT Serif"/>
                <a:ea typeface="PT Serif"/>
                <a:cs typeface="PT Serif"/>
                <a:sym typeface="PT Serif"/>
              </a:rPr>
              <a:t> (scroll down to see the graphs)</a:t>
            </a:r>
            <a:endParaRPr sz="1100">
              <a:latin typeface="PT Serif"/>
              <a:ea typeface="PT Serif"/>
              <a:cs typeface="PT Serif"/>
              <a:sym typeface="PT Serif"/>
            </a:endParaRPr>
          </a:p>
          <a:p>
            <a:pPr indent="-298450" lvl="0" marL="457200" marR="0" rtl="0" algn="l">
              <a:lnSpc>
                <a:spcPct val="130000"/>
              </a:lnSpc>
              <a:spcBef>
                <a:spcPts val="0"/>
              </a:spcBef>
              <a:spcAft>
                <a:spcPts val="0"/>
              </a:spcAft>
              <a:buSzPts val="1100"/>
              <a:buFont typeface="PT Serif"/>
              <a:buChar char="-"/>
            </a:pPr>
            <a:r>
              <a:rPr lang="en" sz="1100" u="sng">
                <a:solidFill>
                  <a:srgbClr val="1155CC"/>
                </a:solidFill>
                <a:latin typeface="PT Serif"/>
                <a:ea typeface="PT Serif"/>
                <a:cs typeface="PT Serif"/>
                <a:sym typeface="PT Serif"/>
                <a:hlinkClick r:id="rId6">
                  <a:extLst>
                    <a:ext uri="{A12FA001-AC4F-418D-AE19-62706E023703}">
                      <ahyp:hlinkClr val="tx"/>
                    </a:ext>
                  </a:extLst>
                </a:hlinkClick>
              </a:rPr>
              <a:t>https://datavizcatalogue.com/</a:t>
            </a:r>
            <a:endParaRPr sz="1100">
              <a:latin typeface="PT Serif"/>
              <a:ea typeface="PT Serif"/>
              <a:cs typeface="PT Serif"/>
              <a:sym typeface="PT Serif"/>
            </a:endParaRPr>
          </a:p>
          <a:p>
            <a:pPr indent="-298450" lvl="0" marL="457200" marR="0" rtl="0" algn="l">
              <a:lnSpc>
                <a:spcPct val="130000"/>
              </a:lnSpc>
              <a:spcBef>
                <a:spcPts val="0"/>
              </a:spcBef>
              <a:spcAft>
                <a:spcPts val="0"/>
              </a:spcAft>
              <a:buSzPts val="1100"/>
              <a:buFont typeface="PT Serif"/>
              <a:buChar char="-"/>
            </a:pPr>
            <a:r>
              <a:rPr lang="en" sz="1100" u="sng">
                <a:solidFill>
                  <a:schemeClr val="hlink"/>
                </a:solidFill>
                <a:latin typeface="PT Serif"/>
                <a:ea typeface="PT Serif"/>
                <a:cs typeface="PT Serif"/>
                <a:sym typeface="PT Serif"/>
                <a:hlinkClick r:id="rId7"/>
              </a:rPr>
              <a:t>https://plotly.com/python/</a:t>
            </a:r>
            <a:r>
              <a:rPr lang="en" sz="1100">
                <a:latin typeface="PT Serif"/>
                <a:ea typeface="PT Serif"/>
                <a:cs typeface="PT Serif"/>
                <a:sym typeface="PT Serif"/>
              </a:rPr>
              <a:t> </a:t>
            </a:r>
            <a:endParaRPr sz="1100">
              <a:latin typeface="PT Serif"/>
              <a:ea typeface="PT Serif"/>
              <a:cs typeface="PT Serif"/>
              <a:sym typeface="PT Serif"/>
            </a:endParaRPr>
          </a:p>
          <a:p>
            <a:pPr indent="-298450" lvl="0" marL="457200" marR="0" rtl="0" algn="l">
              <a:lnSpc>
                <a:spcPct val="130000"/>
              </a:lnSpc>
              <a:spcBef>
                <a:spcPts val="0"/>
              </a:spcBef>
              <a:spcAft>
                <a:spcPts val="0"/>
              </a:spcAft>
              <a:buSzPts val="1100"/>
              <a:buFont typeface="PT Serif"/>
              <a:buChar char="-"/>
            </a:pPr>
            <a:r>
              <a:rPr lang="en" sz="1100" u="sng">
                <a:solidFill>
                  <a:schemeClr val="hlink"/>
                </a:solidFill>
                <a:latin typeface="PT Serif"/>
                <a:ea typeface="PT Serif"/>
                <a:cs typeface="PT Serif"/>
                <a:sym typeface="PT Serif"/>
                <a:hlinkClick r:id="rId8"/>
              </a:rPr>
              <a:t>https://d3-graph-gallery.com/</a:t>
            </a:r>
            <a:r>
              <a:rPr lang="en" sz="1100">
                <a:latin typeface="PT Serif"/>
                <a:ea typeface="PT Serif"/>
                <a:cs typeface="PT Serif"/>
                <a:sym typeface="PT Serif"/>
              </a:rPr>
              <a:t> </a:t>
            </a:r>
            <a:endParaRPr sz="1100">
              <a:latin typeface="PT Serif"/>
              <a:ea typeface="PT Serif"/>
              <a:cs typeface="PT Serif"/>
              <a:sym typeface="PT Serif"/>
            </a:endParaRPr>
          </a:p>
          <a:p>
            <a:pPr indent="-298450" lvl="0" marL="457200" marR="0" rtl="0" algn="l">
              <a:lnSpc>
                <a:spcPct val="130000"/>
              </a:lnSpc>
              <a:spcBef>
                <a:spcPts val="0"/>
              </a:spcBef>
              <a:spcAft>
                <a:spcPts val="0"/>
              </a:spcAft>
              <a:buSzPts val="1100"/>
              <a:buFont typeface="PT Serif"/>
              <a:buChar char="-"/>
            </a:pPr>
            <a:r>
              <a:rPr lang="en" sz="1100">
                <a:latin typeface="PT Serif"/>
                <a:ea typeface="PT Serif"/>
                <a:cs typeface="PT Serif"/>
                <a:sym typeface="PT Serif"/>
              </a:rPr>
              <a:t>(any other resources are welcomed!)</a:t>
            </a:r>
            <a:endParaRPr sz="1100">
              <a:latin typeface="PT Serif"/>
              <a:ea typeface="PT Serif"/>
              <a:cs typeface="PT Serif"/>
              <a:sym typeface="PT Serif"/>
            </a:endParaRPr>
          </a:p>
          <a:p>
            <a:pPr indent="0" lvl="0" marL="0" marR="0" rtl="0" algn="l">
              <a:lnSpc>
                <a:spcPct val="130000"/>
              </a:lnSpc>
              <a:spcBef>
                <a:spcPts val="1000"/>
              </a:spcBef>
              <a:spcAft>
                <a:spcPts val="0"/>
              </a:spcAft>
              <a:buNone/>
            </a:pPr>
            <a:r>
              <a:rPr lang="en" sz="1100">
                <a:latin typeface="PT Serif"/>
                <a:ea typeface="PT Serif"/>
                <a:cs typeface="PT Serif"/>
                <a:sym typeface="PT Serif"/>
              </a:rPr>
              <a:t>Your task:</a:t>
            </a:r>
            <a:endParaRPr sz="1100">
              <a:latin typeface="PT Serif"/>
              <a:ea typeface="PT Serif"/>
              <a:cs typeface="PT Serif"/>
              <a:sym typeface="PT Serif"/>
            </a:endParaRPr>
          </a:p>
          <a:p>
            <a:pPr indent="-292100" lvl="0" marL="457200" marR="0" rtl="0" algn="l">
              <a:lnSpc>
                <a:spcPct val="130000"/>
              </a:lnSpc>
              <a:spcBef>
                <a:spcPts val="1000"/>
              </a:spcBef>
              <a:spcAft>
                <a:spcPts val="0"/>
              </a:spcAft>
              <a:buClr>
                <a:srgbClr val="FF0000"/>
              </a:buClr>
              <a:buSzPts val="1000"/>
              <a:buFont typeface="PT Serif"/>
              <a:buAutoNum type="arabicParenR"/>
            </a:pPr>
            <a:r>
              <a:rPr b="1" lang="en" sz="1000">
                <a:solidFill>
                  <a:srgbClr val="FF0000"/>
                </a:solidFill>
                <a:latin typeface="PT Serif"/>
                <a:ea typeface="PT Serif"/>
                <a:cs typeface="PT Serif"/>
                <a:sym typeface="PT Serif"/>
              </a:rPr>
              <a:t>Post your work and thoughts under Discussions post (see the weekly post area or let’s discuss in the class). </a:t>
            </a:r>
            <a:endParaRPr b="1" sz="1000">
              <a:solidFill>
                <a:srgbClr val="FF0000"/>
              </a:solidFill>
              <a:latin typeface="PT Serif"/>
              <a:ea typeface="PT Serif"/>
              <a:cs typeface="PT Serif"/>
              <a:sym typeface="PT Serif"/>
            </a:endParaRPr>
          </a:p>
          <a:p>
            <a:pPr indent="-292100" lvl="0" marL="457200" marR="0" rtl="0" algn="l">
              <a:lnSpc>
                <a:spcPct val="130000"/>
              </a:lnSpc>
              <a:spcBef>
                <a:spcPts val="0"/>
              </a:spcBef>
              <a:spcAft>
                <a:spcPts val="0"/>
              </a:spcAft>
              <a:buClr>
                <a:srgbClr val="FF0000"/>
              </a:buClr>
              <a:buSzPts val="1000"/>
              <a:buFont typeface="PT Serif"/>
              <a:buAutoNum type="arabicParenR"/>
            </a:pPr>
            <a:r>
              <a:rPr b="1" lang="en" sz="1000">
                <a:solidFill>
                  <a:srgbClr val="FF0000"/>
                </a:solidFill>
                <a:latin typeface="PT Serif"/>
                <a:ea typeface="PT Serif"/>
                <a:cs typeface="PT Serif"/>
                <a:sym typeface="PT Serif"/>
              </a:rPr>
              <a:t>Read the other posts.</a:t>
            </a:r>
            <a:endParaRPr b="1" sz="1000">
              <a:solidFill>
                <a:srgbClr val="FF0000"/>
              </a:solidFill>
              <a:latin typeface="PT Serif"/>
              <a:ea typeface="PT Serif"/>
              <a:cs typeface="PT Serif"/>
              <a:sym typeface="PT Serif"/>
            </a:endParaRPr>
          </a:p>
          <a:p>
            <a:pPr indent="-292100" lvl="0" marL="457200" marR="0" rtl="0" algn="l">
              <a:lnSpc>
                <a:spcPct val="130000"/>
              </a:lnSpc>
              <a:spcBef>
                <a:spcPts val="0"/>
              </a:spcBef>
              <a:spcAft>
                <a:spcPts val="0"/>
              </a:spcAft>
              <a:buClr>
                <a:srgbClr val="FF0000"/>
              </a:buClr>
              <a:buSzPts val="1000"/>
              <a:buFont typeface="PT Serif"/>
              <a:buAutoNum type="arabicParenR"/>
            </a:pPr>
            <a:r>
              <a:rPr b="1" lang="en" sz="1000">
                <a:solidFill>
                  <a:srgbClr val="FF0000"/>
                </a:solidFill>
                <a:latin typeface="PT Serif"/>
                <a:ea typeface="PT Serif"/>
                <a:cs typeface="PT Serif"/>
                <a:sym typeface="PT Serif"/>
              </a:rPr>
              <a:t>The instructor will show your posts and initiate discussions in the class when time allows.</a:t>
            </a:r>
            <a:endParaRPr b="1" sz="1000">
              <a:solidFill>
                <a:srgbClr val="FF0000"/>
              </a:solidFill>
              <a:latin typeface="PT Serif"/>
              <a:ea typeface="PT Serif"/>
              <a:cs typeface="PT Serif"/>
              <a:sym typeface="PT Serif"/>
            </a:endParaRPr>
          </a:p>
          <a:p>
            <a:pPr indent="-292100" lvl="0" marL="457200" marR="0" rtl="0" algn="l">
              <a:lnSpc>
                <a:spcPct val="130000"/>
              </a:lnSpc>
              <a:spcBef>
                <a:spcPts val="0"/>
              </a:spcBef>
              <a:spcAft>
                <a:spcPts val="0"/>
              </a:spcAft>
              <a:buClr>
                <a:srgbClr val="FF0000"/>
              </a:buClr>
              <a:buSzPts val="1000"/>
              <a:buFont typeface="PT Serif"/>
              <a:buAutoNum type="arabicParenR"/>
            </a:pPr>
            <a:r>
              <a:rPr b="1" lang="en" sz="1000">
                <a:solidFill>
                  <a:srgbClr val="FF0000"/>
                </a:solidFill>
                <a:latin typeface="PT Serif"/>
                <a:ea typeface="PT Serif"/>
                <a:cs typeface="PT Serif"/>
                <a:sym typeface="PT Serif"/>
              </a:rPr>
              <a:t>Don’t forget to interact/react to one of the posts by a reply.</a:t>
            </a:r>
            <a:endParaRPr b="1" sz="1000">
              <a:solidFill>
                <a:srgbClr val="FF0000"/>
              </a:solidFill>
              <a:latin typeface="PT Serif"/>
              <a:ea typeface="PT Serif"/>
              <a:cs typeface="PT Serif"/>
              <a:sym typeface="PT Serif"/>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