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  <p:embeddedFont>
      <p:font typeface="Lexend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exend-bold.fntdata"/><Relationship Id="rId6" Type="http://schemas.openxmlformats.org/officeDocument/2006/relationships/slide" Target="slides/slide1.xml"/><Relationship Id="rId18" Type="http://schemas.openxmlformats.org/officeDocument/2006/relationships/font" Target="fonts/Lexend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8203dcd29e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8203dcd29e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Chomsky defined grammar as the set of rules that govern the structure of sentences in a language. A language consisting of only words without any grammatical rules can only express as many ideas as there are words. So, in a sense, grammar gives a language its expressive power. Similarly if we have a grammar for graphics we can go way beyond a set of limited charts and can explore unlimited possibilities.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8203dcd29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8203dcd29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Chomsky defined grammar as the set of rules that govern the structure of sentences in a language. A language consisting of only words without any grammatical rules can only express as many ideas as there are words. So, in a sense, grammar gives a language its expressive power. Similarly if we have a grammar for graphics we can go way beyond a set of limited charts and can explore unlimited possibilities.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8203dcd29e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8203dcd29e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8203dcd29e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8203dcd29e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 how? The answer the author came up with is by using object oriented design.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8203dcd29e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8203dcd29e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8203dcd29e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8203dcd29e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read this?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Triangular arrow: “is a”, </a:t>
            </a:r>
            <a:r>
              <a:rPr lang="en">
                <a:solidFill>
                  <a:schemeClr val="dk1"/>
                </a:solidFill>
              </a:rPr>
              <a:t>Diamond</a:t>
            </a:r>
            <a:r>
              <a:rPr lang="en">
                <a:solidFill>
                  <a:schemeClr val="dk1"/>
                </a:solidFill>
              </a:rPr>
              <a:t> arrow: “has a”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chart has a guide, frame and a graph. Axis is a guide and so is form. Contour is a graph.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8203dcd29e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8203dcd29e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10202"/>
                </a:solidFill>
              </a:rPr>
              <a:t>Describe each process with example</a:t>
            </a:r>
            <a:endParaRPr>
              <a:solidFill>
                <a:srgbClr val="01020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1020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10202"/>
                </a:solidFill>
              </a:rPr>
              <a:t>Mixing and matching the available processes at each step creates a wide variety of charts with a minimum of effort.</a:t>
            </a:r>
            <a:endParaRPr>
              <a:solidFill>
                <a:srgbClr val="01020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1020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10202"/>
                </a:solidFill>
              </a:rPr>
              <a:t>Order matters. We cannot compute scales after we do statistics, for example. And, obviously, we cannot apply aesthetics before we compute geometric objects that can be colored and textured. </a:t>
            </a:r>
            <a:endParaRPr>
              <a:solidFill>
                <a:srgbClr val="01020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			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		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	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1020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				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			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		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>
                <a:solidFill>
                  <a:srgbClr val="5089C6"/>
                </a:solidFill>
                <a:latin typeface="Lexend"/>
                <a:ea typeface="Lexend"/>
                <a:cs typeface="Lexend"/>
                <a:sym typeface="Lexend"/>
              </a:rPr>
              <a:t>The Grammar of Graphics</a:t>
            </a:r>
            <a:endParaRPr sz="4700">
              <a:solidFill>
                <a:srgbClr val="5089C6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6796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35397"/>
                </a:solidFill>
                <a:latin typeface="Lexend"/>
                <a:ea typeface="Lexend"/>
                <a:cs typeface="Lexend"/>
                <a:sym typeface="Lexend"/>
              </a:rPr>
              <a:t>L. Wilkinson (2005)</a:t>
            </a:r>
            <a:endParaRPr sz="2400">
              <a:solidFill>
                <a:srgbClr val="035397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4417525" y="3913025"/>
            <a:ext cx="39387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FAA4C"/>
                </a:solidFill>
                <a:latin typeface="Roboto"/>
                <a:ea typeface="Roboto"/>
                <a:cs typeface="Roboto"/>
                <a:sym typeface="Roboto"/>
              </a:rPr>
              <a:t>Presented by: Sujan Dutta</a:t>
            </a:r>
            <a:endParaRPr sz="1900">
              <a:solidFill>
                <a:srgbClr val="FFAA4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35397"/>
                </a:solidFill>
                <a:latin typeface="Lexend"/>
                <a:ea typeface="Lexend"/>
                <a:cs typeface="Lexend"/>
                <a:sym typeface="Lexend"/>
              </a:rPr>
              <a:t>The Grammar of Graphics</a:t>
            </a:r>
            <a:endParaRPr>
              <a:solidFill>
                <a:srgbClr val="035397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35397"/>
                </a:solidFill>
                <a:latin typeface="Lexend"/>
                <a:ea typeface="Lexend"/>
                <a:cs typeface="Lexend"/>
                <a:sym typeface="Lexend"/>
              </a:rPr>
              <a:t>The </a:t>
            </a:r>
            <a:r>
              <a:rPr lang="en">
                <a:solidFill>
                  <a:srgbClr val="FFAA4C"/>
                </a:solidFill>
                <a:latin typeface="Lexend"/>
                <a:ea typeface="Lexend"/>
                <a:cs typeface="Lexend"/>
                <a:sym typeface="Lexend"/>
              </a:rPr>
              <a:t>Grammar</a:t>
            </a:r>
            <a:r>
              <a:rPr lang="en">
                <a:solidFill>
                  <a:srgbClr val="035397"/>
                </a:solidFill>
                <a:latin typeface="Lexend"/>
                <a:ea typeface="Lexend"/>
                <a:cs typeface="Lexend"/>
                <a:sym typeface="Lexend"/>
              </a:rPr>
              <a:t> of Graphics</a:t>
            </a:r>
            <a:endParaRPr>
              <a:solidFill>
                <a:srgbClr val="035397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7521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1E6C"/>
              </a:buClr>
              <a:buSzPts val="1700"/>
              <a:buFont typeface="Roboto"/>
              <a:buChar char="●"/>
            </a:pPr>
            <a:r>
              <a:rPr lang="en" sz="1700">
                <a:solidFill>
                  <a:srgbClr val="001E6C"/>
                </a:solidFill>
                <a:latin typeface="Roboto"/>
                <a:ea typeface="Roboto"/>
                <a:cs typeface="Roboto"/>
                <a:sym typeface="Roboto"/>
              </a:rPr>
              <a:t>Chomsky defined grammar as the set of rules that govern the structure of sentences in a language.</a:t>
            </a:r>
            <a:endParaRPr sz="1700">
              <a:solidFill>
                <a:srgbClr val="001E6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spcBef>
                <a:spcPts val="1000"/>
              </a:spcBef>
              <a:spcAft>
                <a:spcPts val="0"/>
              </a:spcAft>
              <a:buClr>
                <a:srgbClr val="001E6C"/>
              </a:buClr>
              <a:buSzPts val="1700"/>
              <a:buFont typeface="Roboto"/>
              <a:buChar char="●"/>
            </a:pPr>
            <a:r>
              <a:rPr lang="en" sz="1700">
                <a:solidFill>
                  <a:srgbClr val="001E6C"/>
                </a:solidFill>
                <a:latin typeface="Roboto"/>
                <a:ea typeface="Roboto"/>
                <a:cs typeface="Roboto"/>
                <a:sym typeface="Roboto"/>
              </a:rPr>
              <a:t>A language without grammar can express only as many ideas as there are words.</a:t>
            </a:r>
            <a:endParaRPr sz="1700">
              <a:solidFill>
                <a:srgbClr val="001E6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spcBef>
                <a:spcPts val="1000"/>
              </a:spcBef>
              <a:spcAft>
                <a:spcPts val="1000"/>
              </a:spcAft>
              <a:buClr>
                <a:srgbClr val="001E6C"/>
              </a:buClr>
              <a:buSzPts val="1700"/>
              <a:buFont typeface="Roboto"/>
              <a:buChar char="●"/>
            </a:pPr>
            <a:r>
              <a:rPr lang="en" sz="1700">
                <a:solidFill>
                  <a:srgbClr val="001E6C"/>
                </a:solidFill>
                <a:latin typeface="Roboto"/>
                <a:ea typeface="Roboto"/>
                <a:cs typeface="Roboto"/>
                <a:sym typeface="Roboto"/>
              </a:rPr>
              <a:t>Similarly a grammar of graphics can take us beyond a limited set of charts.</a:t>
            </a:r>
            <a:endParaRPr sz="1700">
              <a:solidFill>
                <a:srgbClr val="001E6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>
                <a:solidFill>
                  <a:srgbClr val="035397"/>
                </a:solidFill>
                <a:latin typeface="Lexend"/>
                <a:ea typeface="Lexend"/>
                <a:cs typeface="Lexend"/>
                <a:sym typeface="Lexend"/>
              </a:rPr>
              <a:t>The Grammar of </a:t>
            </a:r>
            <a:r>
              <a:rPr lang="en">
                <a:solidFill>
                  <a:srgbClr val="FFAA4C"/>
                </a:solidFill>
                <a:latin typeface="Lexend"/>
                <a:ea typeface="Lexend"/>
                <a:cs typeface="Lexend"/>
                <a:sym typeface="Lexend"/>
              </a:rPr>
              <a:t>Graphics</a:t>
            </a:r>
            <a:endParaRPr>
              <a:solidFill>
                <a:srgbClr val="FFAA4C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35397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7521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1E6C"/>
              </a:buClr>
              <a:buSzPts val="1700"/>
              <a:buFont typeface="Roboto"/>
              <a:buChar char="●"/>
            </a:pPr>
            <a:r>
              <a:rPr lang="en" sz="1700">
                <a:solidFill>
                  <a:srgbClr val="001E6C"/>
                </a:solidFill>
                <a:latin typeface="Roboto"/>
                <a:ea typeface="Roboto"/>
                <a:cs typeface="Roboto"/>
                <a:sym typeface="Roboto"/>
              </a:rPr>
              <a:t>Are graphics just charts?</a:t>
            </a:r>
            <a:br>
              <a:rPr lang="en" sz="1700">
                <a:solidFill>
                  <a:srgbClr val="444654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1" lang="en" sz="1700">
                <a:solidFill>
                  <a:srgbClr val="E06666"/>
                </a:solidFill>
                <a:latin typeface="Roboto"/>
                <a:ea typeface="Roboto"/>
                <a:cs typeface="Roboto"/>
                <a:sym typeface="Roboto"/>
              </a:rPr>
              <a:t>No!</a:t>
            </a:r>
            <a:endParaRPr b="1" sz="1700">
              <a:solidFill>
                <a:srgbClr val="E0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spcBef>
                <a:spcPts val="1000"/>
              </a:spcBef>
              <a:spcAft>
                <a:spcPts val="0"/>
              </a:spcAft>
              <a:buClr>
                <a:srgbClr val="001E6C"/>
              </a:buClr>
              <a:buSzPts val="1700"/>
              <a:buFont typeface="Roboto"/>
              <a:buChar char="●"/>
            </a:pPr>
            <a:r>
              <a:rPr lang="en" sz="1700">
                <a:solidFill>
                  <a:srgbClr val="001E6C"/>
                </a:solidFill>
                <a:latin typeface="Roboto"/>
                <a:ea typeface="Roboto"/>
                <a:cs typeface="Roboto"/>
                <a:sym typeface="Roboto"/>
              </a:rPr>
              <a:t>Charts are a predefined set of ways to represent certain types of data. They are restrictive.</a:t>
            </a:r>
            <a:endParaRPr sz="1700">
              <a:solidFill>
                <a:srgbClr val="001E6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spcBef>
                <a:spcPts val="1000"/>
              </a:spcBef>
              <a:spcAft>
                <a:spcPts val="1000"/>
              </a:spcAft>
              <a:buClr>
                <a:srgbClr val="001E6C"/>
              </a:buClr>
              <a:buSzPts val="1700"/>
              <a:buFont typeface="Roboto"/>
              <a:buChar char="●"/>
            </a:pPr>
            <a:r>
              <a:rPr lang="en" sz="1700">
                <a:solidFill>
                  <a:srgbClr val="001E6C"/>
                </a:solidFill>
                <a:latin typeface="Roboto"/>
                <a:ea typeface="Roboto"/>
                <a:cs typeface="Roboto"/>
                <a:sym typeface="Roboto"/>
              </a:rPr>
              <a:t>The concept of graphics is much more general.</a:t>
            </a:r>
            <a:endParaRPr sz="1700">
              <a:solidFill>
                <a:srgbClr val="001E6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/>
          <p:nvPr/>
        </p:nvSpPr>
        <p:spPr>
          <a:xfrm>
            <a:off x="593175" y="1930038"/>
            <a:ext cx="2063400" cy="1134000"/>
          </a:xfrm>
          <a:prstGeom prst="roundRect">
            <a:avLst>
              <a:gd fmla="val 16667" name="adj"/>
            </a:avLst>
          </a:prstGeom>
          <a:solidFill>
            <a:srgbClr val="FFAA4C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AA4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35397"/>
                </a:solidFill>
                <a:latin typeface="Lexend"/>
                <a:ea typeface="Lexend"/>
                <a:cs typeface="Lexend"/>
                <a:sym typeface="Lexend"/>
              </a:rPr>
              <a:t>The Grammar of </a:t>
            </a:r>
            <a:r>
              <a:rPr lang="en">
                <a:solidFill>
                  <a:srgbClr val="FFAA4C"/>
                </a:solidFill>
                <a:latin typeface="Lexend"/>
                <a:ea typeface="Lexend"/>
                <a:cs typeface="Lexend"/>
                <a:sym typeface="Lexend"/>
              </a:rPr>
              <a:t>Graphics</a:t>
            </a:r>
            <a:endParaRPr>
              <a:solidFill>
                <a:srgbClr val="FFAA4C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35397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7521600" cy="50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700">
                <a:solidFill>
                  <a:srgbClr val="001E6C"/>
                </a:solidFill>
                <a:latin typeface="Roboto"/>
                <a:ea typeface="Roboto"/>
                <a:cs typeface="Roboto"/>
                <a:sym typeface="Roboto"/>
              </a:rPr>
              <a:t>Seems confusing? Here’s an example:</a:t>
            </a:r>
            <a:endParaRPr sz="1700">
              <a:solidFill>
                <a:srgbClr val="001E6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05000" y="1795725"/>
            <a:ext cx="1283400" cy="3072900"/>
          </a:xfrm>
          <a:prstGeom prst="roundRect">
            <a:avLst>
              <a:gd fmla="val 7700" name="adj"/>
            </a:avLst>
          </a:prstGeom>
          <a:noFill/>
          <a:ln>
            <a:noFill/>
          </a:ln>
          <a:effectLst>
            <a:outerShdw blurRad="114300" rotWithShape="0" algn="bl" dir="1740000" dist="38100">
              <a:srgbClr val="000000">
                <a:alpha val="44000"/>
              </a:srgbClr>
            </a:outerShdw>
          </a:effectLst>
        </p:spPr>
      </p:pic>
      <p:sp>
        <p:nvSpPr>
          <p:cNvPr id="82" name="Google Shape;82;p17"/>
          <p:cNvSpPr/>
          <p:nvPr/>
        </p:nvSpPr>
        <p:spPr>
          <a:xfrm>
            <a:off x="458850" y="1795713"/>
            <a:ext cx="2063400" cy="1134000"/>
          </a:xfrm>
          <a:prstGeom prst="roundRect">
            <a:avLst>
              <a:gd fmla="val 16667" name="adj"/>
            </a:avLst>
          </a:prstGeom>
          <a:solidFill>
            <a:srgbClr val="001E6C"/>
          </a:solidFill>
          <a:ln cap="flat" cmpd="sng" w="19050">
            <a:solidFill>
              <a:srgbClr val="FFAA4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1D5DB"/>
                </a:solidFill>
                <a:latin typeface="Roboto"/>
                <a:ea typeface="Roboto"/>
                <a:cs typeface="Roboto"/>
                <a:sym typeface="Roboto"/>
              </a:rPr>
              <a:t>Using this charting program you can only generate a few types of charts.</a:t>
            </a:r>
            <a:endParaRPr>
              <a:solidFill>
                <a:srgbClr val="D1D5D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3" name="Google Shape;83;p17"/>
          <p:cNvSpPr/>
          <p:nvPr/>
        </p:nvSpPr>
        <p:spPr>
          <a:xfrm>
            <a:off x="5683663" y="2124434"/>
            <a:ext cx="2514600" cy="2721000"/>
          </a:xfrm>
          <a:prstGeom prst="roundRect">
            <a:avLst>
              <a:gd fmla="val 16667" name="adj"/>
            </a:avLst>
          </a:prstGeom>
          <a:solidFill>
            <a:srgbClr val="001E6C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AA4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" name="Google Shape;84;p17"/>
          <p:cNvSpPr/>
          <p:nvPr/>
        </p:nvSpPr>
        <p:spPr>
          <a:xfrm>
            <a:off x="5444799" y="1895125"/>
            <a:ext cx="2514600" cy="2721000"/>
          </a:xfrm>
          <a:prstGeom prst="roundRect">
            <a:avLst>
              <a:gd fmla="val 16667" name="adj"/>
            </a:avLst>
          </a:prstGeom>
          <a:solidFill>
            <a:srgbClr val="FFAA4C"/>
          </a:solidFill>
          <a:ln cap="flat" cmpd="sng" w="19050">
            <a:solidFill>
              <a:srgbClr val="001E6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444654"/>
                </a:solidFill>
                <a:latin typeface="Roboto"/>
                <a:ea typeface="Roboto"/>
                <a:cs typeface="Roboto"/>
                <a:sym typeface="Roboto"/>
              </a:rPr>
              <a:t>Instead of providing a few specific charts, we want to give some simple way to produce any kind of chart!</a:t>
            </a:r>
            <a:endParaRPr sz="2100">
              <a:solidFill>
                <a:srgbClr val="44465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00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35397"/>
                </a:solidFill>
                <a:latin typeface="Lexend"/>
                <a:ea typeface="Lexend"/>
                <a:cs typeface="Lexend"/>
                <a:sym typeface="Lexend"/>
              </a:rPr>
              <a:t>Object Oriented Design</a:t>
            </a:r>
            <a:endParaRPr>
              <a:solidFill>
                <a:srgbClr val="FFAA4C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35397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7521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1E6C"/>
              </a:buClr>
              <a:buSzPts val="1700"/>
              <a:buFont typeface="Roboto"/>
              <a:buChar char="●"/>
            </a:pPr>
            <a:r>
              <a:rPr lang="en" sz="1700">
                <a:solidFill>
                  <a:srgbClr val="001E6C"/>
                </a:solidFill>
                <a:latin typeface="Roboto"/>
                <a:ea typeface="Roboto"/>
                <a:cs typeface="Roboto"/>
                <a:sym typeface="Roboto"/>
              </a:rPr>
              <a:t>Objects are the building blocks of the system.</a:t>
            </a:r>
            <a:endParaRPr b="1" sz="1700">
              <a:solidFill>
                <a:srgbClr val="E0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spcBef>
                <a:spcPts val="1000"/>
              </a:spcBef>
              <a:spcAft>
                <a:spcPts val="0"/>
              </a:spcAft>
              <a:buClr>
                <a:srgbClr val="001E6C"/>
              </a:buClr>
              <a:buSzPts val="1700"/>
              <a:buFont typeface="Roboto"/>
              <a:buChar char="●"/>
            </a:pPr>
            <a:r>
              <a:rPr lang="en" sz="1700">
                <a:solidFill>
                  <a:srgbClr val="001E6C"/>
                </a:solidFill>
                <a:latin typeface="Roboto"/>
                <a:ea typeface="Roboto"/>
                <a:cs typeface="Roboto"/>
                <a:sym typeface="Roboto"/>
              </a:rPr>
              <a:t>Objects are stupid (and simple), can do only a few things.</a:t>
            </a:r>
            <a:endParaRPr sz="1700">
              <a:solidFill>
                <a:srgbClr val="001E6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spcBef>
                <a:spcPts val="1000"/>
              </a:spcBef>
              <a:spcAft>
                <a:spcPts val="0"/>
              </a:spcAft>
              <a:buClr>
                <a:srgbClr val="001E6C"/>
              </a:buClr>
              <a:buSzPts val="1700"/>
              <a:buFont typeface="Roboto"/>
              <a:buChar char="●"/>
            </a:pPr>
            <a:r>
              <a:rPr lang="en" sz="1700">
                <a:solidFill>
                  <a:srgbClr val="001E6C"/>
                </a:solidFill>
                <a:latin typeface="Roboto"/>
                <a:ea typeface="Roboto"/>
                <a:cs typeface="Roboto"/>
                <a:sym typeface="Roboto"/>
              </a:rPr>
              <a:t>Objects can communicate with each other.</a:t>
            </a:r>
            <a:endParaRPr sz="1700">
              <a:solidFill>
                <a:srgbClr val="001E6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spcBef>
                <a:spcPts val="1000"/>
              </a:spcBef>
              <a:spcAft>
                <a:spcPts val="1000"/>
              </a:spcAft>
              <a:buClr>
                <a:srgbClr val="001E6C"/>
              </a:buClr>
              <a:buSzPts val="1700"/>
              <a:buFont typeface="Roboto"/>
              <a:buChar char="●"/>
            </a:pPr>
            <a:r>
              <a:rPr lang="en" sz="1700">
                <a:solidFill>
                  <a:srgbClr val="001E6C"/>
                </a:solidFill>
                <a:latin typeface="Roboto"/>
                <a:ea typeface="Roboto"/>
                <a:cs typeface="Roboto"/>
                <a:sym typeface="Roboto"/>
              </a:rPr>
              <a:t>Objects can encapsulate, inherit, polymorph, etc.</a:t>
            </a:r>
            <a:endParaRPr sz="1700">
              <a:solidFill>
                <a:srgbClr val="001E6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35397"/>
                </a:solidFill>
                <a:latin typeface="Lexend"/>
                <a:ea typeface="Lexend"/>
                <a:cs typeface="Lexend"/>
                <a:sym typeface="Lexend"/>
              </a:rPr>
              <a:t>Object Oriented </a:t>
            </a:r>
            <a:r>
              <a:rPr lang="en">
                <a:solidFill>
                  <a:srgbClr val="FFAA4C"/>
                </a:solidFill>
                <a:latin typeface="Lexend"/>
                <a:ea typeface="Lexend"/>
                <a:cs typeface="Lexend"/>
                <a:sym typeface="Lexend"/>
              </a:rPr>
              <a:t>Graphics System</a:t>
            </a:r>
            <a:endParaRPr>
              <a:solidFill>
                <a:srgbClr val="FFAA4C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35397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74925"/>
            <a:ext cx="4846700" cy="2844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51500" y="1703525"/>
            <a:ext cx="3611500" cy="20402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35397"/>
                </a:solidFill>
                <a:latin typeface="Lexend"/>
                <a:ea typeface="Lexend"/>
                <a:cs typeface="Lexend"/>
                <a:sym typeface="Lexend"/>
              </a:rPr>
              <a:t>From Data to Graphic</a:t>
            </a:r>
            <a:endParaRPr>
              <a:solidFill>
                <a:srgbClr val="FFAA4C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35397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103" name="Google Shape;10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98725"/>
            <a:ext cx="8839203" cy="27294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