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6"/>
  </p:notesMasterIdLst>
  <p:sldIdLst>
    <p:sldId id="256" r:id="rId5"/>
    <p:sldId id="257" r:id="rId6"/>
    <p:sldId id="258" r:id="rId7"/>
    <p:sldId id="268" r:id="rId8"/>
    <p:sldId id="269" r:id="rId9"/>
    <p:sldId id="270" r:id="rId10"/>
    <p:sldId id="260" r:id="rId11"/>
    <p:sldId id="259" r:id="rId12"/>
    <p:sldId id="261" r:id="rId13"/>
    <p:sldId id="262" r:id="rId14"/>
    <p:sldId id="274" r:id="rId15"/>
    <p:sldId id="263" r:id="rId16"/>
    <p:sldId id="264" r:id="rId17"/>
    <p:sldId id="265" r:id="rId18"/>
    <p:sldId id="271" r:id="rId19"/>
    <p:sldId id="272" r:id="rId20"/>
    <p:sldId id="266" r:id="rId21"/>
    <p:sldId id="267" r:id="rId22"/>
    <p:sldId id="273" r:id="rId23"/>
    <p:sldId id="275" r:id="rId24"/>
    <p:sldId id="27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snapToGrid="0">
      <p:cViewPr varScale="1">
        <p:scale>
          <a:sx n="78" d="100"/>
          <a:sy n="78" d="100"/>
        </p:scale>
        <p:origin x="71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lesh Jakamputi (RIT Student)" userId="9447d98f-56d0-478f-b033-6443ffe75953" providerId="ADAL" clId="{853ED02F-BB4A-4C57-9CD7-CE7F3E341662}"/>
    <pc:docChg chg="custSel modSld">
      <pc:chgData name="Nilesh Jakamputi (RIT Student)" userId="9447d98f-56d0-478f-b033-6443ffe75953" providerId="ADAL" clId="{853ED02F-BB4A-4C57-9CD7-CE7F3E341662}" dt="2023-01-31T20:14:49.134" v="77" actId="20577"/>
      <pc:docMkLst>
        <pc:docMk/>
      </pc:docMkLst>
      <pc:sldChg chg="modSp mod">
        <pc:chgData name="Nilesh Jakamputi (RIT Student)" userId="9447d98f-56d0-478f-b033-6443ffe75953" providerId="ADAL" clId="{853ED02F-BB4A-4C57-9CD7-CE7F3E341662}" dt="2023-01-31T20:14:49.134" v="77" actId="20577"/>
        <pc:sldMkLst>
          <pc:docMk/>
          <pc:sldMk cId="2883556265" sldId="263"/>
        </pc:sldMkLst>
        <pc:spChg chg="mod">
          <ac:chgData name="Nilesh Jakamputi (RIT Student)" userId="9447d98f-56d0-478f-b033-6443ffe75953" providerId="ADAL" clId="{853ED02F-BB4A-4C57-9CD7-CE7F3E341662}" dt="2023-01-31T20:14:49.134" v="77" actId="20577"/>
          <ac:spMkLst>
            <pc:docMk/>
            <pc:sldMk cId="2883556265" sldId="263"/>
            <ac:spMk id="3" creationId="{821AE485-99B4-EE83-3FB6-6DA5465D3BB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D734F-034C-4676-AB0C-7BC6834C0383}" type="datetimeFigureOut">
              <a:rPr lang="en-US" smtClean="0"/>
              <a:t>1/31/2023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F2EB0B-63B3-4315-BF57-05F35DEA1564}" type="slidenum">
              <a:rPr lang="en-US" smtClean="0"/>
              <a:t>‹#›</a:t>
            </a:fld>
            <a:endParaRPr lang="en-US"/>
          </a:p>
        </p:txBody>
      </p:sp>
    </p:spTree>
    <p:extLst>
      <p:ext uri="{BB962C8B-B14F-4D97-AF65-F5344CB8AC3E}">
        <p14:creationId xmlns:p14="http://schemas.microsoft.com/office/powerpoint/2010/main" val="3749393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F2EB0B-63B3-4315-BF57-05F35DEA1564}" type="slidenum">
              <a:rPr lang="en-US" smtClean="0"/>
              <a:t>5</a:t>
            </a:fld>
            <a:endParaRPr lang="en-US"/>
          </a:p>
        </p:txBody>
      </p:sp>
    </p:spTree>
    <p:extLst>
      <p:ext uri="{BB962C8B-B14F-4D97-AF65-F5344CB8AC3E}">
        <p14:creationId xmlns:p14="http://schemas.microsoft.com/office/powerpoint/2010/main" val="1197582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F2EB0B-63B3-4315-BF57-05F35DEA1564}" type="slidenum">
              <a:rPr lang="en-US" smtClean="0"/>
              <a:t>8</a:t>
            </a:fld>
            <a:endParaRPr lang="en-US"/>
          </a:p>
        </p:txBody>
      </p:sp>
    </p:spTree>
    <p:extLst>
      <p:ext uri="{BB962C8B-B14F-4D97-AF65-F5344CB8AC3E}">
        <p14:creationId xmlns:p14="http://schemas.microsoft.com/office/powerpoint/2010/main" val="3884913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F2EB0B-63B3-4315-BF57-05F35DEA1564}" type="slidenum">
              <a:rPr lang="en-US" smtClean="0"/>
              <a:t>9</a:t>
            </a:fld>
            <a:endParaRPr lang="en-US"/>
          </a:p>
        </p:txBody>
      </p:sp>
    </p:spTree>
    <p:extLst>
      <p:ext uri="{BB962C8B-B14F-4D97-AF65-F5344CB8AC3E}">
        <p14:creationId xmlns:p14="http://schemas.microsoft.com/office/powerpoint/2010/main" val="2801750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C891E-EFA9-6843-7772-6BD2DF926A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5C3644-9DFB-8AF9-0992-0742FAC49D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77A916-046C-20F8-306C-88FCCCB381AD}"/>
              </a:ext>
            </a:extLst>
          </p:cNvPr>
          <p:cNvSpPr>
            <a:spLocks noGrp="1"/>
          </p:cNvSpPr>
          <p:nvPr>
            <p:ph type="dt" sz="half" idx="10"/>
          </p:nvPr>
        </p:nvSpPr>
        <p:spPr/>
        <p:txBody>
          <a:bodyPr/>
          <a:lstStyle/>
          <a:p>
            <a:fld id="{5D0DDA56-6448-4979-9688-F9D85FC9F2B5}" type="datetimeFigureOut">
              <a:rPr lang="en-US" smtClean="0"/>
              <a:t>1/31/2023</a:t>
            </a:fld>
            <a:endParaRPr lang="en-US"/>
          </a:p>
        </p:txBody>
      </p:sp>
      <p:sp>
        <p:nvSpPr>
          <p:cNvPr id="5" name="Footer Placeholder 4">
            <a:extLst>
              <a:ext uri="{FF2B5EF4-FFF2-40B4-BE49-F238E27FC236}">
                <a16:creationId xmlns:a16="http://schemas.microsoft.com/office/drawing/2014/main" id="{CF2194A2-3841-8A75-8A54-446716BDE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784801-94BB-7329-A2A0-015B504EF127}"/>
              </a:ext>
            </a:extLst>
          </p:cNvPr>
          <p:cNvSpPr>
            <a:spLocks noGrp="1"/>
          </p:cNvSpPr>
          <p:nvPr>
            <p:ph type="sldNum" sz="quarter" idx="12"/>
          </p:nvPr>
        </p:nvSpPr>
        <p:spPr/>
        <p:txBody>
          <a:bodyPr/>
          <a:lstStyle/>
          <a:p>
            <a:fld id="{D0CB8B7A-EDEB-4BDD-AEE0-71B6CECC0FCA}" type="slidenum">
              <a:rPr lang="en-US" smtClean="0"/>
              <a:t>‹#›</a:t>
            </a:fld>
            <a:endParaRPr lang="en-US"/>
          </a:p>
        </p:txBody>
      </p:sp>
    </p:spTree>
    <p:extLst>
      <p:ext uri="{BB962C8B-B14F-4D97-AF65-F5344CB8AC3E}">
        <p14:creationId xmlns:p14="http://schemas.microsoft.com/office/powerpoint/2010/main" val="1442984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81365-C06A-FA48-7397-07338D55486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69C3C5-38AF-67E7-A97A-FDE0160CB6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F3F931-0CF7-66B5-4F78-A436BEAE8930}"/>
              </a:ext>
            </a:extLst>
          </p:cNvPr>
          <p:cNvSpPr>
            <a:spLocks noGrp="1"/>
          </p:cNvSpPr>
          <p:nvPr>
            <p:ph type="dt" sz="half" idx="10"/>
          </p:nvPr>
        </p:nvSpPr>
        <p:spPr/>
        <p:txBody>
          <a:bodyPr/>
          <a:lstStyle/>
          <a:p>
            <a:fld id="{5D0DDA56-6448-4979-9688-F9D85FC9F2B5}" type="datetimeFigureOut">
              <a:rPr lang="en-US" smtClean="0"/>
              <a:t>1/31/2023</a:t>
            </a:fld>
            <a:endParaRPr lang="en-US"/>
          </a:p>
        </p:txBody>
      </p:sp>
      <p:sp>
        <p:nvSpPr>
          <p:cNvPr id="5" name="Footer Placeholder 4">
            <a:extLst>
              <a:ext uri="{FF2B5EF4-FFF2-40B4-BE49-F238E27FC236}">
                <a16:creationId xmlns:a16="http://schemas.microsoft.com/office/drawing/2014/main" id="{247D6DE8-DE23-3A41-7E14-C1679D3E62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0D9FDD-A480-8CC8-0A87-F60012AC00E6}"/>
              </a:ext>
            </a:extLst>
          </p:cNvPr>
          <p:cNvSpPr>
            <a:spLocks noGrp="1"/>
          </p:cNvSpPr>
          <p:nvPr>
            <p:ph type="sldNum" sz="quarter" idx="12"/>
          </p:nvPr>
        </p:nvSpPr>
        <p:spPr/>
        <p:txBody>
          <a:bodyPr/>
          <a:lstStyle/>
          <a:p>
            <a:fld id="{D0CB8B7A-EDEB-4BDD-AEE0-71B6CECC0FCA}" type="slidenum">
              <a:rPr lang="en-US" smtClean="0"/>
              <a:t>‹#›</a:t>
            </a:fld>
            <a:endParaRPr lang="en-US"/>
          </a:p>
        </p:txBody>
      </p:sp>
    </p:spTree>
    <p:extLst>
      <p:ext uri="{BB962C8B-B14F-4D97-AF65-F5344CB8AC3E}">
        <p14:creationId xmlns:p14="http://schemas.microsoft.com/office/powerpoint/2010/main" val="2839210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41122C-F978-6A57-515B-12FC30A1B9E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5F99DEF-3FFF-745A-FCD7-B189F12D12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3F14A6-DD86-4577-4F30-187EE4F33C01}"/>
              </a:ext>
            </a:extLst>
          </p:cNvPr>
          <p:cNvSpPr>
            <a:spLocks noGrp="1"/>
          </p:cNvSpPr>
          <p:nvPr>
            <p:ph type="dt" sz="half" idx="10"/>
          </p:nvPr>
        </p:nvSpPr>
        <p:spPr/>
        <p:txBody>
          <a:bodyPr/>
          <a:lstStyle/>
          <a:p>
            <a:fld id="{5D0DDA56-6448-4979-9688-F9D85FC9F2B5}" type="datetimeFigureOut">
              <a:rPr lang="en-US" smtClean="0"/>
              <a:t>1/31/2023</a:t>
            </a:fld>
            <a:endParaRPr lang="en-US"/>
          </a:p>
        </p:txBody>
      </p:sp>
      <p:sp>
        <p:nvSpPr>
          <p:cNvPr id="5" name="Footer Placeholder 4">
            <a:extLst>
              <a:ext uri="{FF2B5EF4-FFF2-40B4-BE49-F238E27FC236}">
                <a16:creationId xmlns:a16="http://schemas.microsoft.com/office/drawing/2014/main" id="{0C7C9561-F0F1-DCFC-543F-C8EEBFA3CF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36ABD0-B771-264A-E7E3-28515E8200AE}"/>
              </a:ext>
            </a:extLst>
          </p:cNvPr>
          <p:cNvSpPr>
            <a:spLocks noGrp="1"/>
          </p:cNvSpPr>
          <p:nvPr>
            <p:ph type="sldNum" sz="quarter" idx="12"/>
          </p:nvPr>
        </p:nvSpPr>
        <p:spPr/>
        <p:txBody>
          <a:bodyPr/>
          <a:lstStyle/>
          <a:p>
            <a:fld id="{D0CB8B7A-EDEB-4BDD-AEE0-71B6CECC0FCA}" type="slidenum">
              <a:rPr lang="en-US" smtClean="0"/>
              <a:t>‹#›</a:t>
            </a:fld>
            <a:endParaRPr lang="en-US"/>
          </a:p>
        </p:txBody>
      </p:sp>
    </p:spTree>
    <p:extLst>
      <p:ext uri="{BB962C8B-B14F-4D97-AF65-F5344CB8AC3E}">
        <p14:creationId xmlns:p14="http://schemas.microsoft.com/office/powerpoint/2010/main" val="3195798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50F2F-5734-8CE9-6CDC-8E5FC6B2B9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58893E-B69A-EB6C-C9DE-DEE33F3F0E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DA637C-B806-C9DF-4E46-0E7F8DFA6911}"/>
              </a:ext>
            </a:extLst>
          </p:cNvPr>
          <p:cNvSpPr>
            <a:spLocks noGrp="1"/>
          </p:cNvSpPr>
          <p:nvPr>
            <p:ph type="dt" sz="half" idx="10"/>
          </p:nvPr>
        </p:nvSpPr>
        <p:spPr/>
        <p:txBody>
          <a:bodyPr/>
          <a:lstStyle/>
          <a:p>
            <a:fld id="{5D0DDA56-6448-4979-9688-F9D85FC9F2B5}" type="datetimeFigureOut">
              <a:rPr lang="en-US" smtClean="0"/>
              <a:t>1/31/2023</a:t>
            </a:fld>
            <a:endParaRPr lang="en-US"/>
          </a:p>
        </p:txBody>
      </p:sp>
      <p:sp>
        <p:nvSpPr>
          <p:cNvPr id="5" name="Footer Placeholder 4">
            <a:extLst>
              <a:ext uri="{FF2B5EF4-FFF2-40B4-BE49-F238E27FC236}">
                <a16:creationId xmlns:a16="http://schemas.microsoft.com/office/drawing/2014/main" id="{F0729639-E5D9-AAF0-C7D5-537F5D9DE9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0CDD01-E5FD-7BE1-DA45-A3C0AF414FCA}"/>
              </a:ext>
            </a:extLst>
          </p:cNvPr>
          <p:cNvSpPr>
            <a:spLocks noGrp="1"/>
          </p:cNvSpPr>
          <p:nvPr>
            <p:ph type="sldNum" sz="quarter" idx="12"/>
          </p:nvPr>
        </p:nvSpPr>
        <p:spPr/>
        <p:txBody>
          <a:bodyPr/>
          <a:lstStyle/>
          <a:p>
            <a:fld id="{D0CB8B7A-EDEB-4BDD-AEE0-71B6CECC0FCA}" type="slidenum">
              <a:rPr lang="en-US" smtClean="0"/>
              <a:t>‹#›</a:t>
            </a:fld>
            <a:endParaRPr lang="en-US"/>
          </a:p>
        </p:txBody>
      </p:sp>
    </p:spTree>
    <p:extLst>
      <p:ext uri="{BB962C8B-B14F-4D97-AF65-F5344CB8AC3E}">
        <p14:creationId xmlns:p14="http://schemas.microsoft.com/office/powerpoint/2010/main" val="1318819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66748-D5FF-6AFB-0E6C-023361F47B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34CAF6-8D02-355C-4F63-541389CFF0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C26009-8D4E-E8AA-F780-0BF3EDF75EEE}"/>
              </a:ext>
            </a:extLst>
          </p:cNvPr>
          <p:cNvSpPr>
            <a:spLocks noGrp="1"/>
          </p:cNvSpPr>
          <p:nvPr>
            <p:ph type="dt" sz="half" idx="10"/>
          </p:nvPr>
        </p:nvSpPr>
        <p:spPr/>
        <p:txBody>
          <a:bodyPr/>
          <a:lstStyle/>
          <a:p>
            <a:fld id="{5D0DDA56-6448-4979-9688-F9D85FC9F2B5}" type="datetimeFigureOut">
              <a:rPr lang="en-US" smtClean="0"/>
              <a:t>1/31/2023</a:t>
            </a:fld>
            <a:endParaRPr lang="en-US"/>
          </a:p>
        </p:txBody>
      </p:sp>
      <p:sp>
        <p:nvSpPr>
          <p:cNvPr id="5" name="Footer Placeholder 4">
            <a:extLst>
              <a:ext uri="{FF2B5EF4-FFF2-40B4-BE49-F238E27FC236}">
                <a16:creationId xmlns:a16="http://schemas.microsoft.com/office/drawing/2014/main" id="{69381BE4-041E-1828-73A9-51BD335DBB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F33687-B43E-0EB7-D2F3-19AD8D29D656}"/>
              </a:ext>
            </a:extLst>
          </p:cNvPr>
          <p:cNvSpPr>
            <a:spLocks noGrp="1"/>
          </p:cNvSpPr>
          <p:nvPr>
            <p:ph type="sldNum" sz="quarter" idx="12"/>
          </p:nvPr>
        </p:nvSpPr>
        <p:spPr/>
        <p:txBody>
          <a:bodyPr/>
          <a:lstStyle/>
          <a:p>
            <a:fld id="{D0CB8B7A-EDEB-4BDD-AEE0-71B6CECC0FCA}" type="slidenum">
              <a:rPr lang="en-US" smtClean="0"/>
              <a:t>‹#›</a:t>
            </a:fld>
            <a:endParaRPr lang="en-US"/>
          </a:p>
        </p:txBody>
      </p:sp>
    </p:spTree>
    <p:extLst>
      <p:ext uri="{BB962C8B-B14F-4D97-AF65-F5344CB8AC3E}">
        <p14:creationId xmlns:p14="http://schemas.microsoft.com/office/powerpoint/2010/main" val="1776781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2AE97-8A37-6B41-1A24-00D0B1A817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3383C3-A02C-A352-0680-C098591165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4A866A-5567-4597-9C0F-F61E93709C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476888-FAB0-A615-CC1B-F18ED14C0926}"/>
              </a:ext>
            </a:extLst>
          </p:cNvPr>
          <p:cNvSpPr>
            <a:spLocks noGrp="1"/>
          </p:cNvSpPr>
          <p:nvPr>
            <p:ph type="dt" sz="half" idx="10"/>
          </p:nvPr>
        </p:nvSpPr>
        <p:spPr/>
        <p:txBody>
          <a:bodyPr/>
          <a:lstStyle/>
          <a:p>
            <a:fld id="{5D0DDA56-6448-4979-9688-F9D85FC9F2B5}" type="datetimeFigureOut">
              <a:rPr lang="en-US" smtClean="0"/>
              <a:t>1/31/2023</a:t>
            </a:fld>
            <a:endParaRPr lang="en-US"/>
          </a:p>
        </p:txBody>
      </p:sp>
      <p:sp>
        <p:nvSpPr>
          <p:cNvPr id="6" name="Footer Placeholder 5">
            <a:extLst>
              <a:ext uri="{FF2B5EF4-FFF2-40B4-BE49-F238E27FC236}">
                <a16:creationId xmlns:a16="http://schemas.microsoft.com/office/drawing/2014/main" id="{3C17C917-AD24-5D7A-2E98-33B559061F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5B78A2-6FBC-89A8-B520-2F90B4BE9243}"/>
              </a:ext>
            </a:extLst>
          </p:cNvPr>
          <p:cNvSpPr>
            <a:spLocks noGrp="1"/>
          </p:cNvSpPr>
          <p:nvPr>
            <p:ph type="sldNum" sz="quarter" idx="12"/>
          </p:nvPr>
        </p:nvSpPr>
        <p:spPr/>
        <p:txBody>
          <a:bodyPr/>
          <a:lstStyle/>
          <a:p>
            <a:fld id="{D0CB8B7A-EDEB-4BDD-AEE0-71B6CECC0FCA}" type="slidenum">
              <a:rPr lang="en-US" smtClean="0"/>
              <a:t>‹#›</a:t>
            </a:fld>
            <a:endParaRPr lang="en-US"/>
          </a:p>
        </p:txBody>
      </p:sp>
    </p:spTree>
    <p:extLst>
      <p:ext uri="{BB962C8B-B14F-4D97-AF65-F5344CB8AC3E}">
        <p14:creationId xmlns:p14="http://schemas.microsoft.com/office/powerpoint/2010/main" val="2444782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14BA-20CC-1D59-ADE6-F6EEED90B0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31C02B-E5C9-65D5-AE11-814A77D139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D245C4-DAE2-0168-8454-1537FCD0D0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39C193-F829-F85E-6E9F-8A4FFF35E6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763495-2A91-AF70-62EF-15AFA1F80A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BF60A3-5F9A-044E-1650-2D3BD6802446}"/>
              </a:ext>
            </a:extLst>
          </p:cNvPr>
          <p:cNvSpPr>
            <a:spLocks noGrp="1"/>
          </p:cNvSpPr>
          <p:nvPr>
            <p:ph type="dt" sz="half" idx="10"/>
          </p:nvPr>
        </p:nvSpPr>
        <p:spPr/>
        <p:txBody>
          <a:bodyPr/>
          <a:lstStyle/>
          <a:p>
            <a:fld id="{5D0DDA56-6448-4979-9688-F9D85FC9F2B5}" type="datetimeFigureOut">
              <a:rPr lang="en-US" smtClean="0"/>
              <a:t>1/31/2023</a:t>
            </a:fld>
            <a:endParaRPr lang="en-US"/>
          </a:p>
        </p:txBody>
      </p:sp>
      <p:sp>
        <p:nvSpPr>
          <p:cNvPr id="8" name="Footer Placeholder 7">
            <a:extLst>
              <a:ext uri="{FF2B5EF4-FFF2-40B4-BE49-F238E27FC236}">
                <a16:creationId xmlns:a16="http://schemas.microsoft.com/office/drawing/2014/main" id="{0AD82939-A4D7-98DC-08D7-3736889D801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15F629B-E587-EF60-3EC1-A8CA9DDBE88D}"/>
              </a:ext>
            </a:extLst>
          </p:cNvPr>
          <p:cNvSpPr>
            <a:spLocks noGrp="1"/>
          </p:cNvSpPr>
          <p:nvPr>
            <p:ph type="sldNum" sz="quarter" idx="12"/>
          </p:nvPr>
        </p:nvSpPr>
        <p:spPr/>
        <p:txBody>
          <a:bodyPr/>
          <a:lstStyle/>
          <a:p>
            <a:fld id="{D0CB8B7A-EDEB-4BDD-AEE0-71B6CECC0FCA}" type="slidenum">
              <a:rPr lang="en-US" smtClean="0"/>
              <a:t>‹#›</a:t>
            </a:fld>
            <a:endParaRPr lang="en-US"/>
          </a:p>
        </p:txBody>
      </p:sp>
    </p:spTree>
    <p:extLst>
      <p:ext uri="{BB962C8B-B14F-4D97-AF65-F5344CB8AC3E}">
        <p14:creationId xmlns:p14="http://schemas.microsoft.com/office/powerpoint/2010/main" val="683528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AD5F0-9AC9-C59C-A494-165A4A1A5D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17FD1E-8606-3C7F-C6B8-47DBFB717EBE}"/>
              </a:ext>
            </a:extLst>
          </p:cNvPr>
          <p:cNvSpPr>
            <a:spLocks noGrp="1"/>
          </p:cNvSpPr>
          <p:nvPr>
            <p:ph type="dt" sz="half" idx="10"/>
          </p:nvPr>
        </p:nvSpPr>
        <p:spPr/>
        <p:txBody>
          <a:bodyPr/>
          <a:lstStyle/>
          <a:p>
            <a:fld id="{5D0DDA56-6448-4979-9688-F9D85FC9F2B5}" type="datetimeFigureOut">
              <a:rPr lang="en-US" smtClean="0"/>
              <a:t>1/31/2023</a:t>
            </a:fld>
            <a:endParaRPr lang="en-US"/>
          </a:p>
        </p:txBody>
      </p:sp>
      <p:sp>
        <p:nvSpPr>
          <p:cNvPr id="4" name="Footer Placeholder 3">
            <a:extLst>
              <a:ext uri="{FF2B5EF4-FFF2-40B4-BE49-F238E27FC236}">
                <a16:creationId xmlns:a16="http://schemas.microsoft.com/office/drawing/2014/main" id="{9FE21B54-9070-A5E5-4CE7-55FF06760A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03542D-1F58-5867-467E-918F9DD1A137}"/>
              </a:ext>
            </a:extLst>
          </p:cNvPr>
          <p:cNvSpPr>
            <a:spLocks noGrp="1"/>
          </p:cNvSpPr>
          <p:nvPr>
            <p:ph type="sldNum" sz="quarter" idx="12"/>
          </p:nvPr>
        </p:nvSpPr>
        <p:spPr/>
        <p:txBody>
          <a:bodyPr/>
          <a:lstStyle/>
          <a:p>
            <a:fld id="{D0CB8B7A-EDEB-4BDD-AEE0-71B6CECC0FCA}" type="slidenum">
              <a:rPr lang="en-US" smtClean="0"/>
              <a:t>‹#›</a:t>
            </a:fld>
            <a:endParaRPr lang="en-US"/>
          </a:p>
        </p:txBody>
      </p:sp>
    </p:spTree>
    <p:extLst>
      <p:ext uri="{BB962C8B-B14F-4D97-AF65-F5344CB8AC3E}">
        <p14:creationId xmlns:p14="http://schemas.microsoft.com/office/powerpoint/2010/main" val="1315708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45F-F483-7231-A55A-6A46624CC809}"/>
              </a:ext>
            </a:extLst>
          </p:cNvPr>
          <p:cNvSpPr>
            <a:spLocks noGrp="1"/>
          </p:cNvSpPr>
          <p:nvPr>
            <p:ph type="dt" sz="half" idx="10"/>
          </p:nvPr>
        </p:nvSpPr>
        <p:spPr/>
        <p:txBody>
          <a:bodyPr/>
          <a:lstStyle/>
          <a:p>
            <a:fld id="{5D0DDA56-6448-4979-9688-F9D85FC9F2B5}" type="datetimeFigureOut">
              <a:rPr lang="en-US" smtClean="0"/>
              <a:t>1/31/2023</a:t>
            </a:fld>
            <a:endParaRPr lang="en-US"/>
          </a:p>
        </p:txBody>
      </p:sp>
      <p:sp>
        <p:nvSpPr>
          <p:cNvPr id="3" name="Footer Placeholder 2">
            <a:extLst>
              <a:ext uri="{FF2B5EF4-FFF2-40B4-BE49-F238E27FC236}">
                <a16:creationId xmlns:a16="http://schemas.microsoft.com/office/drawing/2014/main" id="{D8BE8683-F1C0-62F5-9464-222F2CEFAAA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12ED14-3428-BB78-D4FF-294A16C21E9F}"/>
              </a:ext>
            </a:extLst>
          </p:cNvPr>
          <p:cNvSpPr>
            <a:spLocks noGrp="1"/>
          </p:cNvSpPr>
          <p:nvPr>
            <p:ph type="sldNum" sz="quarter" idx="12"/>
          </p:nvPr>
        </p:nvSpPr>
        <p:spPr/>
        <p:txBody>
          <a:bodyPr/>
          <a:lstStyle/>
          <a:p>
            <a:fld id="{D0CB8B7A-EDEB-4BDD-AEE0-71B6CECC0FCA}" type="slidenum">
              <a:rPr lang="en-US" smtClean="0"/>
              <a:t>‹#›</a:t>
            </a:fld>
            <a:endParaRPr lang="en-US"/>
          </a:p>
        </p:txBody>
      </p:sp>
    </p:spTree>
    <p:extLst>
      <p:ext uri="{BB962C8B-B14F-4D97-AF65-F5344CB8AC3E}">
        <p14:creationId xmlns:p14="http://schemas.microsoft.com/office/powerpoint/2010/main" val="1549705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2E6B6-BE0C-CFB7-A240-649F3F39A9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A782C28-15F6-4C4F-1390-8E010C7739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4B17A7-F97E-E848-E507-35E01D6A2F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79DB8D-F9F4-0C5F-4E39-499026602E6A}"/>
              </a:ext>
            </a:extLst>
          </p:cNvPr>
          <p:cNvSpPr>
            <a:spLocks noGrp="1"/>
          </p:cNvSpPr>
          <p:nvPr>
            <p:ph type="dt" sz="half" idx="10"/>
          </p:nvPr>
        </p:nvSpPr>
        <p:spPr/>
        <p:txBody>
          <a:bodyPr/>
          <a:lstStyle/>
          <a:p>
            <a:fld id="{5D0DDA56-6448-4979-9688-F9D85FC9F2B5}" type="datetimeFigureOut">
              <a:rPr lang="en-US" smtClean="0"/>
              <a:t>1/31/2023</a:t>
            </a:fld>
            <a:endParaRPr lang="en-US"/>
          </a:p>
        </p:txBody>
      </p:sp>
      <p:sp>
        <p:nvSpPr>
          <p:cNvPr id="6" name="Footer Placeholder 5">
            <a:extLst>
              <a:ext uri="{FF2B5EF4-FFF2-40B4-BE49-F238E27FC236}">
                <a16:creationId xmlns:a16="http://schemas.microsoft.com/office/drawing/2014/main" id="{E1E6907B-47BE-47DB-9C11-5F9DF91E09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1E5CEC-095D-C485-7F27-F7202B412675}"/>
              </a:ext>
            </a:extLst>
          </p:cNvPr>
          <p:cNvSpPr>
            <a:spLocks noGrp="1"/>
          </p:cNvSpPr>
          <p:nvPr>
            <p:ph type="sldNum" sz="quarter" idx="12"/>
          </p:nvPr>
        </p:nvSpPr>
        <p:spPr/>
        <p:txBody>
          <a:bodyPr/>
          <a:lstStyle/>
          <a:p>
            <a:fld id="{D0CB8B7A-EDEB-4BDD-AEE0-71B6CECC0FCA}" type="slidenum">
              <a:rPr lang="en-US" smtClean="0"/>
              <a:t>‹#›</a:t>
            </a:fld>
            <a:endParaRPr lang="en-US"/>
          </a:p>
        </p:txBody>
      </p:sp>
    </p:spTree>
    <p:extLst>
      <p:ext uri="{BB962C8B-B14F-4D97-AF65-F5344CB8AC3E}">
        <p14:creationId xmlns:p14="http://schemas.microsoft.com/office/powerpoint/2010/main" val="3234080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68019-DD94-ACE9-F036-B6EE0EE46F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447C14-B3AF-D09C-789A-F5272C607E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818A7B2-6E62-8074-820B-92E850D5DE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E27997-50CF-2F6E-A5F3-DEF3B8A9CDE0}"/>
              </a:ext>
            </a:extLst>
          </p:cNvPr>
          <p:cNvSpPr>
            <a:spLocks noGrp="1"/>
          </p:cNvSpPr>
          <p:nvPr>
            <p:ph type="dt" sz="half" idx="10"/>
          </p:nvPr>
        </p:nvSpPr>
        <p:spPr/>
        <p:txBody>
          <a:bodyPr/>
          <a:lstStyle/>
          <a:p>
            <a:fld id="{5D0DDA56-6448-4979-9688-F9D85FC9F2B5}" type="datetimeFigureOut">
              <a:rPr lang="en-US" smtClean="0"/>
              <a:t>1/31/2023</a:t>
            </a:fld>
            <a:endParaRPr lang="en-US"/>
          </a:p>
        </p:txBody>
      </p:sp>
      <p:sp>
        <p:nvSpPr>
          <p:cNvPr id="6" name="Footer Placeholder 5">
            <a:extLst>
              <a:ext uri="{FF2B5EF4-FFF2-40B4-BE49-F238E27FC236}">
                <a16:creationId xmlns:a16="http://schemas.microsoft.com/office/drawing/2014/main" id="{A0FD76BF-263D-42D9-D4CD-85FD2F3D20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3B1FE4-66BA-E562-3E89-201244F87439}"/>
              </a:ext>
            </a:extLst>
          </p:cNvPr>
          <p:cNvSpPr>
            <a:spLocks noGrp="1"/>
          </p:cNvSpPr>
          <p:nvPr>
            <p:ph type="sldNum" sz="quarter" idx="12"/>
          </p:nvPr>
        </p:nvSpPr>
        <p:spPr/>
        <p:txBody>
          <a:bodyPr/>
          <a:lstStyle/>
          <a:p>
            <a:fld id="{D0CB8B7A-EDEB-4BDD-AEE0-71B6CECC0FCA}" type="slidenum">
              <a:rPr lang="en-US" smtClean="0"/>
              <a:t>‹#›</a:t>
            </a:fld>
            <a:endParaRPr lang="en-US"/>
          </a:p>
        </p:txBody>
      </p:sp>
    </p:spTree>
    <p:extLst>
      <p:ext uri="{BB962C8B-B14F-4D97-AF65-F5344CB8AC3E}">
        <p14:creationId xmlns:p14="http://schemas.microsoft.com/office/powerpoint/2010/main" val="4020704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1AD332-729A-56C5-8DE4-538E3BF014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F99342-EED5-6645-C722-7DB0764AFE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DED6C9-3230-1849-486B-2F708ED850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0DDA56-6448-4979-9688-F9D85FC9F2B5}" type="datetimeFigureOut">
              <a:rPr lang="en-US" smtClean="0"/>
              <a:t>1/31/2023</a:t>
            </a:fld>
            <a:endParaRPr lang="en-US"/>
          </a:p>
        </p:txBody>
      </p:sp>
      <p:sp>
        <p:nvSpPr>
          <p:cNvPr id="5" name="Footer Placeholder 4">
            <a:extLst>
              <a:ext uri="{FF2B5EF4-FFF2-40B4-BE49-F238E27FC236}">
                <a16:creationId xmlns:a16="http://schemas.microsoft.com/office/drawing/2014/main" id="{B168094E-3A07-1AF4-A2A2-1B6F0FDC5C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9D6FA0B-FF7E-89A3-163C-81483D9ACC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CB8B7A-EDEB-4BDD-AEE0-71B6CECC0FCA}" type="slidenum">
              <a:rPr lang="en-US" smtClean="0"/>
              <a:t>‹#›</a:t>
            </a:fld>
            <a:endParaRPr lang="en-US"/>
          </a:p>
        </p:txBody>
      </p:sp>
    </p:spTree>
    <p:extLst>
      <p:ext uri="{BB962C8B-B14F-4D97-AF65-F5344CB8AC3E}">
        <p14:creationId xmlns:p14="http://schemas.microsoft.com/office/powerpoint/2010/main" val="33525172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10C68-2398-1F1B-CC9D-CDC51E9CC6F4}"/>
              </a:ext>
            </a:extLst>
          </p:cNvPr>
          <p:cNvSpPr>
            <a:spLocks noGrp="1"/>
          </p:cNvSpPr>
          <p:nvPr>
            <p:ph type="ctrTitle"/>
          </p:nvPr>
        </p:nvSpPr>
        <p:spPr/>
        <p:txBody>
          <a:bodyPr/>
          <a:lstStyle/>
          <a:p>
            <a:r>
              <a:rPr lang="en-US" dirty="0"/>
              <a:t>Visual Thinking Process	</a:t>
            </a:r>
          </a:p>
        </p:txBody>
      </p:sp>
      <p:sp>
        <p:nvSpPr>
          <p:cNvPr id="3" name="Subtitle 2">
            <a:extLst>
              <a:ext uri="{FF2B5EF4-FFF2-40B4-BE49-F238E27FC236}">
                <a16:creationId xmlns:a16="http://schemas.microsoft.com/office/drawing/2014/main" id="{964B8EA3-D944-F85D-47E5-48E877992D24}"/>
              </a:ext>
            </a:extLst>
          </p:cNvPr>
          <p:cNvSpPr>
            <a:spLocks noGrp="1"/>
          </p:cNvSpPr>
          <p:nvPr>
            <p:ph type="subTitle" idx="1"/>
          </p:nvPr>
        </p:nvSpPr>
        <p:spPr/>
        <p:txBody>
          <a:bodyPr/>
          <a:lstStyle/>
          <a:p>
            <a:r>
              <a:rPr lang="en-US" dirty="0"/>
              <a:t>Presented By –</a:t>
            </a:r>
            <a:br>
              <a:rPr lang="en-US" dirty="0"/>
            </a:br>
            <a:r>
              <a:rPr lang="en-US" dirty="0"/>
              <a:t>Jugal, Kaleem, Nilesh.</a:t>
            </a:r>
          </a:p>
        </p:txBody>
      </p:sp>
    </p:spTree>
    <p:extLst>
      <p:ext uri="{BB962C8B-B14F-4D97-AF65-F5344CB8AC3E}">
        <p14:creationId xmlns:p14="http://schemas.microsoft.com/office/powerpoint/2010/main" val="4036632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2604A-2F23-B068-DB3B-1878102C4937}"/>
              </a:ext>
            </a:extLst>
          </p:cNvPr>
          <p:cNvSpPr>
            <a:spLocks noGrp="1"/>
          </p:cNvSpPr>
          <p:nvPr>
            <p:ph type="title"/>
          </p:nvPr>
        </p:nvSpPr>
        <p:spPr/>
        <p:txBody>
          <a:bodyPr/>
          <a:lstStyle/>
          <a:p>
            <a:r>
              <a:rPr lang="en-US" dirty="0"/>
              <a:t>Limitation of visual working memory</a:t>
            </a:r>
          </a:p>
        </p:txBody>
      </p:sp>
      <p:sp>
        <p:nvSpPr>
          <p:cNvPr id="3" name="Content Placeholder 2">
            <a:extLst>
              <a:ext uri="{FF2B5EF4-FFF2-40B4-BE49-F238E27FC236}">
                <a16:creationId xmlns:a16="http://schemas.microsoft.com/office/drawing/2014/main" id="{80604D55-4F2C-6D90-390A-2625F6C0A5A3}"/>
              </a:ext>
            </a:extLst>
          </p:cNvPr>
          <p:cNvSpPr>
            <a:spLocks noGrp="1"/>
          </p:cNvSpPr>
          <p:nvPr>
            <p:ph idx="1"/>
          </p:nvPr>
        </p:nvSpPr>
        <p:spPr/>
        <p:txBody>
          <a:bodyPr/>
          <a:lstStyle/>
          <a:p>
            <a:r>
              <a:rPr lang="en-US" dirty="0"/>
              <a:t>Ware talks about the literature surrounding visual working memory, saying that information such as abstract shapes, texture and context where the information is found, on top of things such as position is processed.</a:t>
            </a:r>
          </a:p>
          <a:p>
            <a:r>
              <a:rPr lang="en-US" dirty="0"/>
              <a:t>Its like a capacitor, stores a limited charge, but is easy to access. In this case, the limitation is of 3-5 objects( </a:t>
            </a:r>
            <a:r>
              <a:rPr lang="en-US" dirty="0" err="1"/>
              <a:t>shapes,texture</a:t>
            </a:r>
            <a:r>
              <a:rPr lang="en-US" dirty="0"/>
              <a:t> </a:t>
            </a:r>
            <a:r>
              <a:rPr lang="en-US" dirty="0" err="1"/>
              <a:t>etc</a:t>
            </a:r>
            <a:r>
              <a:rPr lang="en-US" dirty="0"/>
              <a:t>)</a:t>
            </a:r>
          </a:p>
          <a:p>
            <a:r>
              <a:rPr lang="en-US" dirty="0"/>
              <a:t>This is why you look at your phone and not remember the time. This is because of the limited information capture from the retina.</a:t>
            </a:r>
          </a:p>
        </p:txBody>
      </p:sp>
    </p:spTree>
    <p:extLst>
      <p:ext uri="{BB962C8B-B14F-4D97-AF65-F5344CB8AC3E}">
        <p14:creationId xmlns:p14="http://schemas.microsoft.com/office/powerpoint/2010/main" val="3817785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587BA-E573-3B33-51A7-6EFF2644529C}"/>
              </a:ext>
            </a:extLst>
          </p:cNvPr>
          <p:cNvSpPr>
            <a:spLocks noGrp="1"/>
          </p:cNvSpPr>
          <p:nvPr>
            <p:ph type="title"/>
          </p:nvPr>
        </p:nvSpPr>
        <p:spPr/>
        <p:txBody>
          <a:bodyPr/>
          <a:lstStyle/>
          <a:p>
            <a:r>
              <a:rPr lang="en-US" dirty="0"/>
              <a:t>Example for limitations</a:t>
            </a:r>
          </a:p>
        </p:txBody>
      </p:sp>
      <p:pic>
        <p:nvPicPr>
          <p:cNvPr id="5" name="Content Placeholder 4" descr="Graphical user interface, text, email&#10;&#10;Description automatically generated">
            <a:extLst>
              <a:ext uri="{FF2B5EF4-FFF2-40B4-BE49-F238E27FC236}">
                <a16:creationId xmlns:a16="http://schemas.microsoft.com/office/drawing/2014/main" id="{73B767DB-8821-29E4-02DA-2397C28BFC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6395" y="1994591"/>
            <a:ext cx="9919210" cy="4013406"/>
          </a:xfrm>
        </p:spPr>
      </p:pic>
    </p:spTree>
    <p:extLst>
      <p:ext uri="{BB962C8B-B14F-4D97-AF65-F5344CB8AC3E}">
        <p14:creationId xmlns:p14="http://schemas.microsoft.com/office/powerpoint/2010/main" val="3450366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99E81-0FF2-E2F6-84D3-CC38D960E4A7}"/>
              </a:ext>
            </a:extLst>
          </p:cNvPr>
          <p:cNvSpPr>
            <a:spLocks noGrp="1"/>
          </p:cNvSpPr>
          <p:nvPr>
            <p:ph type="title"/>
          </p:nvPr>
        </p:nvSpPr>
        <p:spPr/>
        <p:txBody>
          <a:bodyPr/>
          <a:lstStyle/>
          <a:p>
            <a:r>
              <a:rPr lang="en-US" dirty="0"/>
              <a:t>Change blindness</a:t>
            </a:r>
          </a:p>
        </p:txBody>
      </p:sp>
      <p:sp>
        <p:nvSpPr>
          <p:cNvPr id="3" name="Content Placeholder 2">
            <a:extLst>
              <a:ext uri="{FF2B5EF4-FFF2-40B4-BE49-F238E27FC236}">
                <a16:creationId xmlns:a16="http://schemas.microsoft.com/office/drawing/2014/main" id="{821AE485-99B4-EE83-3FB6-6DA5465D3BB2}"/>
              </a:ext>
            </a:extLst>
          </p:cNvPr>
          <p:cNvSpPr>
            <a:spLocks noGrp="1"/>
          </p:cNvSpPr>
          <p:nvPr>
            <p:ph idx="1"/>
          </p:nvPr>
        </p:nvSpPr>
        <p:spPr/>
        <p:txBody>
          <a:bodyPr/>
          <a:lstStyle/>
          <a:p>
            <a:r>
              <a:rPr lang="en-US" dirty="0"/>
              <a:t>According to ware, change blindness is a phenomenon in which people fail to detect changes in their visual environment.</a:t>
            </a:r>
          </a:p>
          <a:p>
            <a:r>
              <a:rPr lang="en-US" dirty="0"/>
              <a:t>change blindness occurs because of the limited capacity of visual attention and how that visual information is processed in the brain.</a:t>
            </a:r>
          </a:p>
          <a:p>
            <a:r>
              <a:rPr lang="en-US" dirty="0"/>
              <a:t>Ware talks about it as a factor to consider when developing visualizations as iconic and other short term memory stores are limited in their retention time, and info starts to decay at 200 </a:t>
            </a:r>
            <a:r>
              <a:rPr lang="en-US" dirty="0" err="1"/>
              <a:t>ms</a:t>
            </a:r>
            <a:r>
              <a:rPr lang="en-US" dirty="0"/>
              <a:t> and lost 90% at 400 </a:t>
            </a:r>
            <a:r>
              <a:rPr lang="en-US" dirty="0" err="1"/>
              <a:t>ms.</a:t>
            </a:r>
            <a:r>
              <a:rPr lang="en-US" dirty="0"/>
              <a:t> </a:t>
            </a:r>
          </a:p>
          <a:p>
            <a:r>
              <a:rPr lang="en-US" dirty="0"/>
              <a:t>This is why you don’t remember dreams.</a:t>
            </a:r>
          </a:p>
          <a:p>
            <a:endParaRPr lang="en-US" dirty="0"/>
          </a:p>
        </p:txBody>
      </p:sp>
    </p:spTree>
    <p:extLst>
      <p:ext uri="{BB962C8B-B14F-4D97-AF65-F5344CB8AC3E}">
        <p14:creationId xmlns:p14="http://schemas.microsoft.com/office/powerpoint/2010/main" val="2883556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9EC29-B122-FB0D-6302-253BED6B74E5}"/>
              </a:ext>
            </a:extLst>
          </p:cNvPr>
          <p:cNvSpPr>
            <a:spLocks noGrp="1"/>
          </p:cNvSpPr>
          <p:nvPr>
            <p:ph type="title"/>
          </p:nvPr>
        </p:nvSpPr>
        <p:spPr/>
        <p:txBody>
          <a:bodyPr/>
          <a:lstStyle/>
          <a:p>
            <a:r>
              <a:rPr lang="en-US" dirty="0"/>
              <a:t>Spatial Information</a:t>
            </a:r>
          </a:p>
        </p:txBody>
      </p:sp>
      <p:sp>
        <p:nvSpPr>
          <p:cNvPr id="3" name="Content Placeholder 2">
            <a:extLst>
              <a:ext uri="{FF2B5EF4-FFF2-40B4-BE49-F238E27FC236}">
                <a16:creationId xmlns:a16="http://schemas.microsoft.com/office/drawing/2014/main" id="{8AE9BC2C-7254-7859-5DDD-5C98BB37D525}"/>
              </a:ext>
            </a:extLst>
          </p:cNvPr>
          <p:cNvSpPr>
            <a:spLocks noGrp="1"/>
          </p:cNvSpPr>
          <p:nvPr>
            <p:ph idx="1"/>
          </p:nvPr>
        </p:nvSpPr>
        <p:spPr/>
        <p:txBody>
          <a:bodyPr/>
          <a:lstStyle/>
          <a:p>
            <a:r>
              <a:rPr lang="en-US" dirty="0"/>
              <a:t>Ware describes transfer of visual information, more specifically spatial information that need to be transferred from one fixation to the next in the short span of time.</a:t>
            </a:r>
          </a:p>
          <a:p>
            <a:r>
              <a:rPr lang="en-US" dirty="0"/>
              <a:t>The easier parallel that can be drawn is the memory map games, where one person is shown the entire deck of tiles and asked to match one tile with the other.  </a:t>
            </a:r>
          </a:p>
          <a:p>
            <a:r>
              <a:rPr lang="en-US" dirty="0"/>
              <a:t>Even though one has seen all the tiles, while trying to solve a problem the field of vision and cognitive processes dial in and forget nonessential information from the perspective of survival.</a:t>
            </a:r>
          </a:p>
        </p:txBody>
      </p:sp>
    </p:spTree>
    <p:extLst>
      <p:ext uri="{BB962C8B-B14F-4D97-AF65-F5344CB8AC3E}">
        <p14:creationId xmlns:p14="http://schemas.microsoft.com/office/powerpoint/2010/main" val="3184752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A1EC5-FE04-971E-3934-798D9C9BBA93}"/>
              </a:ext>
            </a:extLst>
          </p:cNvPr>
          <p:cNvSpPr>
            <a:spLocks noGrp="1"/>
          </p:cNvSpPr>
          <p:nvPr>
            <p:ph type="title"/>
          </p:nvPr>
        </p:nvSpPr>
        <p:spPr/>
        <p:txBody>
          <a:bodyPr/>
          <a:lstStyle/>
          <a:p>
            <a:r>
              <a:rPr lang="en-US" dirty="0"/>
              <a:t>Attention</a:t>
            </a:r>
          </a:p>
        </p:txBody>
      </p:sp>
      <p:sp>
        <p:nvSpPr>
          <p:cNvPr id="3" name="Content Placeholder 2">
            <a:extLst>
              <a:ext uri="{FF2B5EF4-FFF2-40B4-BE49-F238E27FC236}">
                <a16:creationId xmlns:a16="http://schemas.microsoft.com/office/drawing/2014/main" id="{B749A2F2-6E93-BB0A-CD86-177BB54D37C2}"/>
              </a:ext>
            </a:extLst>
          </p:cNvPr>
          <p:cNvSpPr>
            <a:spLocks noGrp="1"/>
          </p:cNvSpPr>
          <p:nvPr>
            <p:ph idx="1"/>
          </p:nvPr>
        </p:nvSpPr>
        <p:spPr/>
        <p:txBody>
          <a:bodyPr/>
          <a:lstStyle/>
          <a:p>
            <a:r>
              <a:rPr lang="en-US" dirty="0"/>
              <a:t>Ware talks about attention with the context of visual analytics.</a:t>
            </a:r>
          </a:p>
          <a:p>
            <a:r>
              <a:rPr lang="en-US" dirty="0"/>
              <a:t>He describes how people don’t notice changes in their environment unless they are consciously looking for it. </a:t>
            </a:r>
            <a:r>
              <a:rPr lang="en-US" dirty="0" err="1"/>
              <a:t>i.e</a:t>
            </a:r>
            <a:r>
              <a:rPr lang="en-US" dirty="0"/>
              <a:t> If unaware of potential changes we won't notice the pattern if it happens.</a:t>
            </a:r>
          </a:p>
          <a:p>
            <a:r>
              <a:rPr lang="en-US" dirty="0"/>
              <a:t>Ware talks about how we serially process limited visual information, at the rate of 2-6 simple objects per fixation.</a:t>
            </a:r>
          </a:p>
          <a:p>
            <a:r>
              <a:rPr lang="en-US" dirty="0"/>
              <a:t>He advocates engaging the analyst with proper visualization methods</a:t>
            </a:r>
          </a:p>
        </p:txBody>
      </p:sp>
    </p:spTree>
    <p:extLst>
      <p:ext uri="{BB962C8B-B14F-4D97-AF65-F5344CB8AC3E}">
        <p14:creationId xmlns:p14="http://schemas.microsoft.com/office/powerpoint/2010/main" val="3167549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7F9C3-0E0D-2FB3-C81A-4F42007606C8}"/>
              </a:ext>
            </a:extLst>
          </p:cNvPr>
          <p:cNvSpPr>
            <a:spLocks noGrp="1"/>
          </p:cNvSpPr>
          <p:nvPr>
            <p:ph type="title"/>
          </p:nvPr>
        </p:nvSpPr>
        <p:spPr/>
        <p:txBody>
          <a:bodyPr/>
          <a:lstStyle/>
          <a:p>
            <a:r>
              <a:rPr lang="en-US" dirty="0"/>
              <a:t>Long Term Memory</a:t>
            </a:r>
          </a:p>
        </p:txBody>
      </p:sp>
      <p:sp>
        <p:nvSpPr>
          <p:cNvPr id="3" name="Content Placeholder 2">
            <a:extLst>
              <a:ext uri="{FF2B5EF4-FFF2-40B4-BE49-F238E27FC236}">
                <a16:creationId xmlns:a16="http://schemas.microsoft.com/office/drawing/2014/main" id="{8FFDBD81-374E-FF00-837E-953738B52D7E}"/>
              </a:ext>
            </a:extLst>
          </p:cNvPr>
          <p:cNvSpPr>
            <a:spLocks noGrp="1"/>
          </p:cNvSpPr>
          <p:nvPr>
            <p:ph idx="1"/>
          </p:nvPr>
        </p:nvSpPr>
        <p:spPr/>
        <p:txBody>
          <a:bodyPr/>
          <a:lstStyle/>
          <a:p>
            <a:r>
              <a:rPr lang="en-US" dirty="0"/>
              <a:t>Long term memory has evolved this way to filter out unnecessary information from crucial information.</a:t>
            </a:r>
          </a:p>
          <a:p>
            <a:r>
              <a:rPr lang="en-US" dirty="0"/>
              <a:t>Imagine if one remembered everything they saw or heard throughout their life, it is overwhelming amount of information to shift through</a:t>
            </a:r>
          </a:p>
          <a:p>
            <a:r>
              <a:rPr lang="en-US" dirty="0"/>
              <a:t>So, the brain tries to economize the knowledge transfer by using memory registers to read understand and execute on information without transferring it to long term.</a:t>
            </a:r>
          </a:p>
          <a:p>
            <a:r>
              <a:rPr lang="en-US" dirty="0"/>
              <a:t>Once the need is proven via other systems in the body such as and adrenal glands, knowledge transfer to long term is committed.</a:t>
            </a:r>
          </a:p>
        </p:txBody>
      </p:sp>
    </p:spTree>
    <p:extLst>
      <p:ext uri="{BB962C8B-B14F-4D97-AF65-F5344CB8AC3E}">
        <p14:creationId xmlns:p14="http://schemas.microsoft.com/office/powerpoint/2010/main" val="4103476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E6961-1944-38C8-49C2-C26C1EA9E2A1}"/>
              </a:ext>
            </a:extLst>
          </p:cNvPr>
          <p:cNvSpPr>
            <a:spLocks noGrp="1"/>
          </p:cNvSpPr>
          <p:nvPr>
            <p:ph type="title"/>
          </p:nvPr>
        </p:nvSpPr>
        <p:spPr/>
        <p:txBody>
          <a:bodyPr/>
          <a:lstStyle/>
          <a:p>
            <a:r>
              <a:rPr lang="en-US" dirty="0"/>
              <a:t>Long Term Memory </a:t>
            </a:r>
          </a:p>
        </p:txBody>
      </p:sp>
      <p:sp>
        <p:nvSpPr>
          <p:cNvPr id="3" name="Content Placeholder 2">
            <a:extLst>
              <a:ext uri="{FF2B5EF4-FFF2-40B4-BE49-F238E27FC236}">
                <a16:creationId xmlns:a16="http://schemas.microsoft.com/office/drawing/2014/main" id="{E46FD4B6-9527-21F5-BE08-B07687686B3D}"/>
              </a:ext>
            </a:extLst>
          </p:cNvPr>
          <p:cNvSpPr>
            <a:spLocks noGrp="1"/>
          </p:cNvSpPr>
          <p:nvPr>
            <p:ph idx="1"/>
          </p:nvPr>
        </p:nvSpPr>
        <p:spPr>
          <a:xfrm>
            <a:off x="838200" y="1825625"/>
            <a:ext cx="5610726" cy="4351338"/>
          </a:xfrm>
        </p:spPr>
        <p:txBody>
          <a:bodyPr>
            <a:normAutofit fontScale="92500"/>
          </a:bodyPr>
          <a:lstStyle/>
          <a:p>
            <a:r>
              <a:rPr lang="en-US" dirty="0"/>
              <a:t>Easiest way to understand interaction of different types of memory is demonstration.</a:t>
            </a:r>
          </a:p>
          <a:p>
            <a:r>
              <a:rPr lang="en-US" dirty="0"/>
              <a:t>When you see the photo on the right and notice the details, </a:t>
            </a:r>
            <a:r>
              <a:rPr lang="en-US" dirty="0" err="1"/>
              <a:t>eg</a:t>
            </a:r>
            <a:r>
              <a:rPr lang="en-US" dirty="0"/>
              <a:t> – chocolate chips etc.</a:t>
            </a:r>
          </a:p>
          <a:p>
            <a:r>
              <a:rPr lang="en-US" dirty="0"/>
              <a:t>One is able to guess how it tastes like, this is an example of long term memory providing instant context to the situation at hand. The concept of cookies is what caused that.</a:t>
            </a:r>
          </a:p>
        </p:txBody>
      </p:sp>
      <p:pic>
        <p:nvPicPr>
          <p:cNvPr id="7" name="Picture 6" descr="A picture containing wire, food, bread, metal&#10;&#10;Description automatically generated">
            <a:extLst>
              <a:ext uri="{FF2B5EF4-FFF2-40B4-BE49-F238E27FC236}">
                <a16:creationId xmlns:a16="http://schemas.microsoft.com/office/drawing/2014/main" id="{DB321B18-9F91-6544-259B-B81A275AF5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8632" y="365126"/>
            <a:ext cx="4572000" cy="5811838"/>
          </a:xfrm>
          <a:prstGeom prst="rect">
            <a:avLst/>
          </a:prstGeom>
        </p:spPr>
      </p:pic>
    </p:spTree>
    <p:extLst>
      <p:ext uri="{BB962C8B-B14F-4D97-AF65-F5344CB8AC3E}">
        <p14:creationId xmlns:p14="http://schemas.microsoft.com/office/powerpoint/2010/main" val="3710679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D982D-4455-FC08-5390-00CE367C8C2D}"/>
              </a:ext>
            </a:extLst>
          </p:cNvPr>
          <p:cNvSpPr>
            <a:spLocks noGrp="1"/>
          </p:cNvSpPr>
          <p:nvPr>
            <p:ph type="title"/>
          </p:nvPr>
        </p:nvSpPr>
        <p:spPr/>
        <p:txBody>
          <a:bodyPr/>
          <a:lstStyle/>
          <a:p>
            <a:r>
              <a:rPr lang="en-US" dirty="0"/>
              <a:t>Object Files, Coherence Fields, and Gist.</a:t>
            </a:r>
          </a:p>
        </p:txBody>
      </p:sp>
      <p:sp>
        <p:nvSpPr>
          <p:cNvPr id="3" name="Content Placeholder 2">
            <a:extLst>
              <a:ext uri="{FF2B5EF4-FFF2-40B4-BE49-F238E27FC236}">
                <a16:creationId xmlns:a16="http://schemas.microsoft.com/office/drawing/2014/main" id="{E3B559B1-6939-DBF5-6FE5-D154E9ECB77A}"/>
              </a:ext>
            </a:extLst>
          </p:cNvPr>
          <p:cNvSpPr>
            <a:spLocks noGrp="1"/>
          </p:cNvSpPr>
          <p:nvPr>
            <p:ph idx="1"/>
          </p:nvPr>
        </p:nvSpPr>
        <p:spPr>
          <a:xfrm>
            <a:off x="521109" y="1412670"/>
            <a:ext cx="11513573" cy="5155278"/>
          </a:xfrm>
        </p:spPr>
        <p:txBody>
          <a:bodyPr>
            <a:normAutofit/>
          </a:bodyPr>
          <a:lstStyle/>
          <a:p>
            <a:endParaRPr lang="en-US" dirty="0"/>
          </a:p>
          <a:p>
            <a:r>
              <a:rPr lang="en-US" dirty="0"/>
              <a:t>Object Files: Symbolic representations of everyday, containing both semantic and non semantic information of things around, stored economically.</a:t>
            </a:r>
          </a:p>
          <a:p>
            <a:r>
              <a:rPr lang="en-US" dirty="0"/>
              <a:t>Coherence Fields: The relational metadata of the object files, arrangement of object files, an index essentially.</a:t>
            </a:r>
          </a:p>
          <a:p>
            <a:r>
              <a:rPr lang="en-US" dirty="0"/>
              <a:t>Gist: A combination of object files and coherence,</a:t>
            </a:r>
          </a:p>
          <a:p>
            <a:r>
              <a:rPr lang="en-US" dirty="0"/>
              <a:t>Context: Long term memory consists of both visual and relevant nonvisual object information. This is so that context can be given quickly to new visual information.</a:t>
            </a:r>
          </a:p>
        </p:txBody>
      </p:sp>
    </p:spTree>
    <p:extLst>
      <p:ext uri="{BB962C8B-B14F-4D97-AF65-F5344CB8AC3E}">
        <p14:creationId xmlns:p14="http://schemas.microsoft.com/office/powerpoint/2010/main" val="1142033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96110-77FB-9D10-77A0-DA552D4F8CE0}"/>
              </a:ext>
            </a:extLst>
          </p:cNvPr>
          <p:cNvSpPr>
            <a:spLocks noGrp="1"/>
          </p:cNvSpPr>
          <p:nvPr>
            <p:ph type="title"/>
          </p:nvPr>
        </p:nvSpPr>
        <p:spPr/>
        <p:txBody>
          <a:bodyPr/>
          <a:lstStyle/>
          <a:p>
            <a:r>
              <a:rPr lang="en-US" dirty="0"/>
              <a:t>Long Term memory</a:t>
            </a:r>
          </a:p>
        </p:txBody>
      </p:sp>
      <p:sp>
        <p:nvSpPr>
          <p:cNvPr id="3" name="Content Placeholder 2">
            <a:extLst>
              <a:ext uri="{FF2B5EF4-FFF2-40B4-BE49-F238E27FC236}">
                <a16:creationId xmlns:a16="http://schemas.microsoft.com/office/drawing/2014/main" id="{A85EB786-7FF4-79B7-EC40-8EBFA598FD64}"/>
              </a:ext>
            </a:extLst>
          </p:cNvPr>
          <p:cNvSpPr>
            <a:spLocks noGrp="1"/>
          </p:cNvSpPr>
          <p:nvPr>
            <p:ph idx="1"/>
          </p:nvPr>
        </p:nvSpPr>
        <p:spPr>
          <a:xfrm>
            <a:off x="838200" y="1825625"/>
            <a:ext cx="11137490" cy="4351338"/>
          </a:xfrm>
        </p:spPr>
        <p:txBody>
          <a:bodyPr/>
          <a:lstStyle/>
          <a:p>
            <a:r>
              <a:rPr lang="en-US" dirty="0"/>
              <a:t>The author mentions that a visual query can be held in working memory, forming the basis for active visual search, through the control of attention.</a:t>
            </a:r>
          </a:p>
          <a:p>
            <a:r>
              <a:rPr lang="en-US" dirty="0"/>
              <a:t>After information has been transferred to working memory, deeper semantic coding is needed to transfer the knowledge to long term.</a:t>
            </a:r>
          </a:p>
        </p:txBody>
      </p:sp>
    </p:spTree>
    <p:extLst>
      <p:ext uri="{BB962C8B-B14F-4D97-AF65-F5344CB8AC3E}">
        <p14:creationId xmlns:p14="http://schemas.microsoft.com/office/powerpoint/2010/main" val="4086189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8ECF2-1810-5200-A258-809CC110EB29}"/>
              </a:ext>
            </a:extLst>
          </p:cNvPr>
          <p:cNvSpPr>
            <a:spLocks noGrp="1"/>
          </p:cNvSpPr>
          <p:nvPr>
            <p:ph type="title"/>
          </p:nvPr>
        </p:nvSpPr>
        <p:spPr/>
        <p:txBody>
          <a:bodyPr/>
          <a:lstStyle/>
          <a:p>
            <a:r>
              <a:rPr lang="en-US" dirty="0"/>
              <a:t>Conclusion</a:t>
            </a:r>
            <a:br>
              <a:rPr lang="en-US" dirty="0"/>
            </a:br>
            <a:endParaRPr lang="en-US" dirty="0"/>
          </a:p>
        </p:txBody>
      </p:sp>
      <p:sp>
        <p:nvSpPr>
          <p:cNvPr id="3" name="Content Placeholder 2">
            <a:extLst>
              <a:ext uri="{FF2B5EF4-FFF2-40B4-BE49-F238E27FC236}">
                <a16:creationId xmlns:a16="http://schemas.microsoft.com/office/drawing/2014/main" id="{FFA6D329-3AE8-19CE-6C89-537F796B3435}"/>
              </a:ext>
            </a:extLst>
          </p:cNvPr>
          <p:cNvSpPr>
            <a:spLocks noGrp="1"/>
          </p:cNvSpPr>
          <p:nvPr>
            <p:ph idx="1"/>
          </p:nvPr>
        </p:nvSpPr>
        <p:spPr>
          <a:xfrm>
            <a:off x="838199" y="1825625"/>
            <a:ext cx="11029335" cy="4351338"/>
          </a:xfrm>
        </p:spPr>
        <p:txBody>
          <a:bodyPr/>
          <a:lstStyle/>
          <a:p>
            <a:r>
              <a:rPr lang="en-US" dirty="0"/>
              <a:t>In this chapter 11 of the book, Ware details the human cognitive system in the context of consuming and understanding visual stimulus.</a:t>
            </a:r>
          </a:p>
          <a:p>
            <a:r>
              <a:rPr lang="en-US" dirty="0"/>
              <a:t>He describes the function of the brain-eye system in perceiving the world around us.</a:t>
            </a:r>
          </a:p>
          <a:p>
            <a:r>
              <a:rPr lang="en-US" dirty="0"/>
              <a:t>The book recommends visualization tools and libraries to tap into the visual thinking process of humans as it’s very economical by default.</a:t>
            </a:r>
          </a:p>
        </p:txBody>
      </p:sp>
    </p:spTree>
    <p:extLst>
      <p:ext uri="{BB962C8B-B14F-4D97-AF65-F5344CB8AC3E}">
        <p14:creationId xmlns:p14="http://schemas.microsoft.com/office/powerpoint/2010/main" val="2774148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F1D11-93FC-B55F-F523-28ABF156CAEF}"/>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827481C6-CDC2-C515-FA8E-9C2F608ED5D1}"/>
              </a:ext>
            </a:extLst>
          </p:cNvPr>
          <p:cNvSpPr>
            <a:spLocks noGrp="1"/>
          </p:cNvSpPr>
          <p:nvPr>
            <p:ph idx="1"/>
          </p:nvPr>
        </p:nvSpPr>
        <p:spPr/>
        <p:txBody>
          <a:bodyPr/>
          <a:lstStyle/>
          <a:p>
            <a:pPr marL="0" indent="0">
              <a:buNone/>
            </a:pPr>
            <a:endParaRPr lang="en-US" dirty="0"/>
          </a:p>
          <a:p>
            <a:r>
              <a:rPr lang="en-US" dirty="0"/>
              <a:t>Colin wares “Visual thinking process” describes the various components of the eye-brain system, and how one can better engage the gifts of evolution to garner results, at least visually.</a:t>
            </a:r>
          </a:p>
          <a:p>
            <a:r>
              <a:rPr lang="en-US" dirty="0"/>
              <a:t>Ware’s main goal is to set up an environment to optimize cognitive algorithms so that the analyst can get to meaningful answers quicker.</a:t>
            </a:r>
          </a:p>
          <a:p>
            <a:r>
              <a:rPr lang="en-US" dirty="0"/>
              <a:t>Ware mentions the methods for hunting for food in animals is akin to how humans hunt information.</a:t>
            </a:r>
          </a:p>
        </p:txBody>
      </p:sp>
    </p:spTree>
    <p:extLst>
      <p:ext uri="{BB962C8B-B14F-4D97-AF65-F5344CB8AC3E}">
        <p14:creationId xmlns:p14="http://schemas.microsoft.com/office/powerpoint/2010/main" val="33767952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16DF2-F474-A068-CCF0-5FCC314A3515}"/>
              </a:ext>
            </a:extLst>
          </p:cNvPr>
          <p:cNvSpPr>
            <a:spLocks noGrp="1"/>
          </p:cNvSpPr>
          <p:nvPr>
            <p:ph type="title"/>
          </p:nvPr>
        </p:nvSpPr>
        <p:spPr/>
        <p:txBody>
          <a:bodyPr/>
          <a:lstStyle/>
          <a:p>
            <a:r>
              <a:rPr lang="en-US" dirty="0"/>
              <a:t>Examples of attention and learning.</a:t>
            </a:r>
          </a:p>
        </p:txBody>
      </p:sp>
      <p:pic>
        <p:nvPicPr>
          <p:cNvPr id="5" name="Content Placeholder 4" descr="Diagram&#10;&#10;Description automatically generated">
            <a:extLst>
              <a:ext uri="{FF2B5EF4-FFF2-40B4-BE49-F238E27FC236}">
                <a16:creationId xmlns:a16="http://schemas.microsoft.com/office/drawing/2014/main" id="{A6DC9967-1C92-AA30-8E61-E780F3730B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77961" y="2104102"/>
            <a:ext cx="4240655" cy="4053195"/>
          </a:xfrm>
        </p:spPr>
      </p:pic>
      <p:pic>
        <p:nvPicPr>
          <p:cNvPr id="7" name="Picture 6" descr="Chart, bar chart&#10;&#10;Description automatically generated">
            <a:extLst>
              <a:ext uri="{FF2B5EF4-FFF2-40B4-BE49-F238E27FC236}">
                <a16:creationId xmlns:a16="http://schemas.microsoft.com/office/drawing/2014/main" id="{3957F37B-51F3-EBCC-1BD2-6FDE336B6B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384" y="1744715"/>
            <a:ext cx="5846821" cy="3962860"/>
          </a:xfrm>
          <a:prstGeom prst="rect">
            <a:avLst/>
          </a:prstGeom>
        </p:spPr>
      </p:pic>
    </p:spTree>
    <p:extLst>
      <p:ext uri="{BB962C8B-B14F-4D97-AF65-F5344CB8AC3E}">
        <p14:creationId xmlns:p14="http://schemas.microsoft.com/office/powerpoint/2010/main" val="29132922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6EB9B-DD3B-B8B8-732D-5976195D2228}"/>
              </a:ext>
            </a:extLst>
          </p:cNvPr>
          <p:cNvSpPr>
            <a:spLocks noGrp="1"/>
          </p:cNvSpPr>
          <p:nvPr>
            <p:ph type="title"/>
          </p:nvPr>
        </p:nvSpPr>
        <p:spPr/>
        <p:txBody>
          <a:bodyPr/>
          <a:lstStyle/>
          <a:p>
            <a:r>
              <a:rPr lang="en-US" dirty="0"/>
              <a:t>More examples, but with monkeys.</a:t>
            </a:r>
          </a:p>
        </p:txBody>
      </p:sp>
      <p:pic>
        <p:nvPicPr>
          <p:cNvPr id="5" name="Content Placeholder 4" descr="Chart, diagram, line chart&#10;&#10;Description automatically generated">
            <a:extLst>
              <a:ext uri="{FF2B5EF4-FFF2-40B4-BE49-F238E27FC236}">
                <a16:creationId xmlns:a16="http://schemas.microsoft.com/office/drawing/2014/main" id="{7F4290E3-885A-FBB9-6DD7-7FD5C6D9C5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8790" y="1690688"/>
            <a:ext cx="6190651" cy="4351338"/>
          </a:xfrm>
        </p:spPr>
      </p:pic>
    </p:spTree>
    <p:extLst>
      <p:ext uri="{BB962C8B-B14F-4D97-AF65-F5344CB8AC3E}">
        <p14:creationId xmlns:p14="http://schemas.microsoft.com/office/powerpoint/2010/main" val="470256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E408F186-3281-5717-542B-406EF7EFAA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1503" y="3429000"/>
            <a:ext cx="9588993" cy="3123993"/>
          </a:xfrm>
          <a:prstGeom prst="rect">
            <a:avLst/>
          </a:prstGeom>
        </p:spPr>
      </p:pic>
      <p:sp>
        <p:nvSpPr>
          <p:cNvPr id="2" name="Title 1">
            <a:extLst>
              <a:ext uri="{FF2B5EF4-FFF2-40B4-BE49-F238E27FC236}">
                <a16:creationId xmlns:a16="http://schemas.microsoft.com/office/drawing/2014/main" id="{8FB189F2-6016-49AA-0A0A-2A0AB6BB4EB3}"/>
              </a:ext>
            </a:extLst>
          </p:cNvPr>
          <p:cNvSpPr>
            <a:spLocks noGrp="1"/>
          </p:cNvSpPr>
          <p:nvPr>
            <p:ph type="title"/>
          </p:nvPr>
        </p:nvSpPr>
        <p:spPr/>
        <p:txBody>
          <a:bodyPr/>
          <a:lstStyle/>
          <a:p>
            <a:r>
              <a:rPr lang="en-US" dirty="0"/>
              <a:t>The Cognitive System</a:t>
            </a:r>
          </a:p>
        </p:txBody>
      </p:sp>
      <p:sp>
        <p:nvSpPr>
          <p:cNvPr id="3" name="Content Placeholder 2">
            <a:extLst>
              <a:ext uri="{FF2B5EF4-FFF2-40B4-BE49-F238E27FC236}">
                <a16:creationId xmlns:a16="http://schemas.microsoft.com/office/drawing/2014/main" id="{6B942D0B-CD49-3B3B-7644-3CE19B2EAF93}"/>
              </a:ext>
            </a:extLst>
          </p:cNvPr>
          <p:cNvSpPr>
            <a:spLocks noGrp="1"/>
          </p:cNvSpPr>
          <p:nvPr>
            <p:ph idx="1"/>
          </p:nvPr>
        </p:nvSpPr>
        <p:spPr/>
        <p:txBody>
          <a:bodyPr/>
          <a:lstStyle/>
          <a:p>
            <a:r>
              <a:rPr lang="en-US" dirty="0"/>
              <a:t>Wares overview of human cognitive system.	</a:t>
            </a:r>
          </a:p>
          <a:p>
            <a:r>
              <a:rPr lang="en-US" dirty="0"/>
              <a:t>Ware talks about the different facets of human cognition. Detailed below is a simple search operation executed via epistemic(retinal) search.</a:t>
            </a:r>
          </a:p>
        </p:txBody>
      </p:sp>
    </p:spTree>
    <p:extLst>
      <p:ext uri="{BB962C8B-B14F-4D97-AF65-F5344CB8AC3E}">
        <p14:creationId xmlns:p14="http://schemas.microsoft.com/office/powerpoint/2010/main" val="4151153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5E775-4BC4-1A53-465E-617ECEF95077}"/>
              </a:ext>
            </a:extLst>
          </p:cNvPr>
          <p:cNvSpPr>
            <a:spLocks noGrp="1"/>
          </p:cNvSpPr>
          <p:nvPr>
            <p:ph type="title"/>
          </p:nvPr>
        </p:nvSpPr>
        <p:spPr/>
        <p:txBody>
          <a:bodyPr/>
          <a:lstStyle/>
          <a:p>
            <a:r>
              <a:rPr lang="en-US" dirty="0"/>
              <a:t>The cognitive systems unit.</a:t>
            </a:r>
          </a:p>
        </p:txBody>
      </p:sp>
      <p:sp>
        <p:nvSpPr>
          <p:cNvPr id="7" name="Content Placeholder 6">
            <a:extLst>
              <a:ext uri="{FF2B5EF4-FFF2-40B4-BE49-F238E27FC236}">
                <a16:creationId xmlns:a16="http://schemas.microsoft.com/office/drawing/2014/main" id="{1852F230-C469-08C1-678D-E688B32EDAFA}"/>
              </a:ext>
            </a:extLst>
          </p:cNvPr>
          <p:cNvSpPr>
            <a:spLocks noGrp="1"/>
          </p:cNvSpPr>
          <p:nvPr>
            <p:ph idx="1"/>
          </p:nvPr>
        </p:nvSpPr>
        <p:spPr/>
        <p:txBody>
          <a:bodyPr/>
          <a:lstStyle/>
          <a:p>
            <a:r>
              <a:rPr lang="en-US" dirty="0"/>
              <a:t>Fixations – epistemic / verbal/ visual</a:t>
            </a:r>
          </a:p>
          <a:p>
            <a:r>
              <a:rPr lang="en-US" dirty="0"/>
              <a:t>Fixations in the context of visual processing </a:t>
            </a:r>
          </a:p>
          <a:p>
            <a:endParaRPr lang="en-US" dirty="0"/>
          </a:p>
        </p:txBody>
      </p:sp>
      <p:pic>
        <p:nvPicPr>
          <p:cNvPr id="9" name="Picture 8" descr="Table&#10;&#10;Description automatically generated">
            <a:extLst>
              <a:ext uri="{FF2B5EF4-FFF2-40B4-BE49-F238E27FC236}">
                <a16:creationId xmlns:a16="http://schemas.microsoft.com/office/drawing/2014/main" id="{513D8E76-0FE3-45F3-E41D-5E9FB152C3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306" y="2978217"/>
            <a:ext cx="6537960" cy="2529840"/>
          </a:xfrm>
          <a:prstGeom prst="rect">
            <a:avLst/>
          </a:prstGeom>
        </p:spPr>
      </p:pic>
    </p:spTree>
    <p:extLst>
      <p:ext uri="{BB962C8B-B14F-4D97-AF65-F5344CB8AC3E}">
        <p14:creationId xmlns:p14="http://schemas.microsoft.com/office/powerpoint/2010/main" val="1117842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96F0E-EBEB-C056-6CF7-B7898B1AB8B3}"/>
              </a:ext>
            </a:extLst>
          </p:cNvPr>
          <p:cNvSpPr>
            <a:spLocks noGrp="1"/>
          </p:cNvSpPr>
          <p:nvPr>
            <p:ph type="title"/>
          </p:nvPr>
        </p:nvSpPr>
        <p:spPr/>
        <p:txBody>
          <a:bodyPr/>
          <a:lstStyle/>
          <a:p>
            <a:r>
              <a:rPr lang="en-US" dirty="0"/>
              <a:t>Cognitive System Example</a:t>
            </a:r>
          </a:p>
        </p:txBody>
      </p:sp>
      <p:sp>
        <p:nvSpPr>
          <p:cNvPr id="3" name="Content Placeholder 2">
            <a:extLst>
              <a:ext uri="{FF2B5EF4-FFF2-40B4-BE49-F238E27FC236}">
                <a16:creationId xmlns:a16="http://schemas.microsoft.com/office/drawing/2014/main" id="{43B442AC-AB7F-B470-40C1-ABF8C75BC436}"/>
              </a:ext>
            </a:extLst>
          </p:cNvPr>
          <p:cNvSpPr>
            <a:spLocks noGrp="1"/>
          </p:cNvSpPr>
          <p:nvPr>
            <p:ph idx="1"/>
          </p:nvPr>
        </p:nvSpPr>
        <p:spPr/>
        <p:txBody>
          <a:bodyPr/>
          <a:lstStyle/>
          <a:p>
            <a:endParaRPr lang="en-US" dirty="0"/>
          </a:p>
        </p:txBody>
      </p:sp>
      <p:pic>
        <p:nvPicPr>
          <p:cNvPr id="8" name="Picture 7" descr="A picture containing plant&#10;&#10;Description automatically generated">
            <a:extLst>
              <a:ext uri="{FF2B5EF4-FFF2-40B4-BE49-F238E27FC236}">
                <a16:creationId xmlns:a16="http://schemas.microsoft.com/office/drawing/2014/main" id="{3CE58F74-AD92-5000-F20B-6A88552EA1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558" y="1825626"/>
            <a:ext cx="10760242" cy="4667250"/>
          </a:xfrm>
          <a:prstGeom prst="rect">
            <a:avLst/>
          </a:prstGeom>
        </p:spPr>
      </p:pic>
    </p:spTree>
    <p:extLst>
      <p:ext uri="{BB962C8B-B14F-4D97-AF65-F5344CB8AC3E}">
        <p14:creationId xmlns:p14="http://schemas.microsoft.com/office/powerpoint/2010/main" val="439267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21FE4-C466-C598-10F2-3922F25D62BB}"/>
              </a:ext>
            </a:extLst>
          </p:cNvPr>
          <p:cNvSpPr>
            <a:spLocks noGrp="1"/>
          </p:cNvSpPr>
          <p:nvPr>
            <p:ph type="title"/>
          </p:nvPr>
        </p:nvSpPr>
        <p:spPr/>
        <p:txBody>
          <a:bodyPr/>
          <a:lstStyle/>
          <a:p>
            <a:r>
              <a:rPr lang="en-US" dirty="0"/>
              <a:t>Cognitive System Example</a:t>
            </a:r>
          </a:p>
        </p:txBody>
      </p:sp>
      <p:sp>
        <p:nvSpPr>
          <p:cNvPr id="3" name="Content Placeholder 2">
            <a:extLst>
              <a:ext uri="{FF2B5EF4-FFF2-40B4-BE49-F238E27FC236}">
                <a16:creationId xmlns:a16="http://schemas.microsoft.com/office/drawing/2014/main" id="{ADD0B0E6-3722-C7EF-ED48-B39A307A5A69}"/>
              </a:ext>
            </a:extLst>
          </p:cNvPr>
          <p:cNvSpPr>
            <a:spLocks noGrp="1"/>
          </p:cNvSpPr>
          <p:nvPr>
            <p:ph idx="1"/>
          </p:nvPr>
        </p:nvSpPr>
        <p:spPr/>
        <p:txBody>
          <a:bodyPr/>
          <a:lstStyle/>
          <a:p>
            <a:r>
              <a:rPr lang="en-US" dirty="0"/>
              <a:t>I want to ask why you people identified the snake, if at all.</a:t>
            </a:r>
          </a:p>
          <a:p>
            <a:r>
              <a:rPr lang="en-US" dirty="0"/>
              <a:t>This identification of potential danger is quintessentially human, especially snakes.</a:t>
            </a:r>
          </a:p>
          <a:p>
            <a:r>
              <a:rPr lang="en-US" dirty="0"/>
              <a:t>Ware tries to break down the process that you used to id the snake, and tries to apply it to better visualization techniques.</a:t>
            </a:r>
          </a:p>
        </p:txBody>
      </p:sp>
    </p:spTree>
    <p:extLst>
      <p:ext uri="{BB962C8B-B14F-4D97-AF65-F5344CB8AC3E}">
        <p14:creationId xmlns:p14="http://schemas.microsoft.com/office/powerpoint/2010/main" val="2962845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A0E6E-1FC3-01B0-F92A-A0A8EB4DCAF7}"/>
              </a:ext>
            </a:extLst>
          </p:cNvPr>
          <p:cNvSpPr>
            <a:spLocks noGrp="1"/>
          </p:cNvSpPr>
          <p:nvPr>
            <p:ph type="title"/>
          </p:nvPr>
        </p:nvSpPr>
        <p:spPr/>
        <p:txBody>
          <a:bodyPr/>
          <a:lstStyle/>
          <a:p>
            <a:r>
              <a:rPr lang="en-US" dirty="0"/>
              <a:t>Memory and Attention</a:t>
            </a:r>
          </a:p>
        </p:txBody>
      </p:sp>
      <p:sp>
        <p:nvSpPr>
          <p:cNvPr id="3" name="Content Placeholder 2">
            <a:extLst>
              <a:ext uri="{FF2B5EF4-FFF2-40B4-BE49-F238E27FC236}">
                <a16:creationId xmlns:a16="http://schemas.microsoft.com/office/drawing/2014/main" id="{81D73CE2-A379-7FE7-54B6-F7C1255EC76D}"/>
              </a:ext>
            </a:extLst>
          </p:cNvPr>
          <p:cNvSpPr>
            <a:spLocks noGrp="1"/>
          </p:cNvSpPr>
          <p:nvPr>
            <p:ph idx="1"/>
          </p:nvPr>
        </p:nvSpPr>
        <p:spPr/>
        <p:txBody>
          <a:bodyPr/>
          <a:lstStyle/>
          <a:p>
            <a:r>
              <a:rPr lang="en-US" dirty="0"/>
              <a:t>Memory hierarchy according to ware is - iconic stores, working memory stores and </a:t>
            </a:r>
            <a:r>
              <a:rPr lang="en-US" dirty="0" err="1"/>
              <a:t>longterm</a:t>
            </a:r>
            <a:r>
              <a:rPr lang="en-US" dirty="0"/>
              <a:t> memory stores</a:t>
            </a:r>
          </a:p>
          <a:p>
            <a:pPr marL="0" indent="0">
              <a:buNone/>
            </a:pPr>
            <a:endParaRPr lang="en-US" dirty="0"/>
          </a:p>
        </p:txBody>
      </p:sp>
      <p:pic>
        <p:nvPicPr>
          <p:cNvPr id="4" name="Picture 3" descr="Graphical user interface, text, application&#10;&#10;Description automatically generated">
            <a:extLst>
              <a:ext uri="{FF2B5EF4-FFF2-40B4-BE49-F238E27FC236}">
                <a16:creationId xmlns:a16="http://schemas.microsoft.com/office/drawing/2014/main" id="{3ABC9CE5-C1A9-350E-2814-A6D168DA0E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2502" y="3216107"/>
            <a:ext cx="9461986" cy="3276768"/>
          </a:xfrm>
          <a:prstGeom prst="rect">
            <a:avLst/>
          </a:prstGeom>
        </p:spPr>
      </p:pic>
    </p:spTree>
    <p:extLst>
      <p:ext uri="{BB962C8B-B14F-4D97-AF65-F5344CB8AC3E}">
        <p14:creationId xmlns:p14="http://schemas.microsoft.com/office/powerpoint/2010/main" val="1461609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877CB-A83C-21EF-4EAC-F9553B81F2C7}"/>
              </a:ext>
            </a:extLst>
          </p:cNvPr>
          <p:cNvSpPr>
            <a:spLocks noGrp="1"/>
          </p:cNvSpPr>
          <p:nvPr>
            <p:ph type="title"/>
          </p:nvPr>
        </p:nvSpPr>
        <p:spPr/>
        <p:txBody>
          <a:bodyPr/>
          <a:lstStyle/>
          <a:p>
            <a:r>
              <a:rPr lang="en-US" dirty="0"/>
              <a:t>Memory and Attention</a:t>
            </a:r>
          </a:p>
        </p:txBody>
      </p:sp>
      <p:sp>
        <p:nvSpPr>
          <p:cNvPr id="3" name="Content Placeholder 2">
            <a:extLst>
              <a:ext uri="{FF2B5EF4-FFF2-40B4-BE49-F238E27FC236}">
                <a16:creationId xmlns:a16="http://schemas.microsoft.com/office/drawing/2014/main" id="{53D22F0E-8EB3-A620-C45B-87D15B48F6A8}"/>
              </a:ext>
            </a:extLst>
          </p:cNvPr>
          <p:cNvSpPr>
            <a:spLocks noGrp="1"/>
          </p:cNvSpPr>
          <p:nvPr>
            <p:ph idx="1"/>
          </p:nvPr>
        </p:nvSpPr>
        <p:spPr/>
        <p:txBody>
          <a:bodyPr/>
          <a:lstStyle/>
          <a:p>
            <a:pPr marL="0" indent="0">
              <a:buNone/>
            </a:pPr>
            <a:endParaRPr lang="en-US" dirty="0"/>
          </a:p>
          <a:p>
            <a:r>
              <a:rPr lang="en-US" dirty="0"/>
              <a:t>Ware talks about images on the retina and how quickly they disappear, usually within milliseconds, this is image related information, </a:t>
            </a:r>
            <a:r>
              <a:rPr lang="en-US" dirty="0" err="1"/>
              <a:t>colour</a:t>
            </a:r>
            <a:r>
              <a:rPr lang="en-US" dirty="0"/>
              <a:t>, shape along that ilk.</a:t>
            </a:r>
            <a:br>
              <a:rPr lang="en-US" dirty="0"/>
            </a:br>
            <a:br>
              <a:rPr lang="en-US" dirty="0"/>
            </a:br>
            <a:endParaRPr lang="en-US" dirty="0"/>
          </a:p>
        </p:txBody>
      </p:sp>
      <p:pic>
        <p:nvPicPr>
          <p:cNvPr id="7" name="Picture 6" descr="A picture containing icon&#10;&#10;Description automatically generated">
            <a:extLst>
              <a:ext uri="{FF2B5EF4-FFF2-40B4-BE49-F238E27FC236}">
                <a16:creationId xmlns:a16="http://schemas.microsoft.com/office/drawing/2014/main" id="{0E68AEF2-B220-BE4D-CF9D-85408AFFEB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866148"/>
            <a:ext cx="9995414" cy="2842313"/>
          </a:xfrm>
          <a:prstGeom prst="rect">
            <a:avLst/>
          </a:prstGeom>
        </p:spPr>
      </p:pic>
    </p:spTree>
    <p:extLst>
      <p:ext uri="{BB962C8B-B14F-4D97-AF65-F5344CB8AC3E}">
        <p14:creationId xmlns:p14="http://schemas.microsoft.com/office/powerpoint/2010/main" val="3454336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41610-20CD-63BA-09BF-99A16F63A708}"/>
              </a:ext>
            </a:extLst>
          </p:cNvPr>
          <p:cNvSpPr>
            <a:spLocks noGrp="1"/>
          </p:cNvSpPr>
          <p:nvPr>
            <p:ph type="title"/>
          </p:nvPr>
        </p:nvSpPr>
        <p:spPr/>
        <p:txBody>
          <a:bodyPr/>
          <a:lstStyle/>
          <a:p>
            <a:r>
              <a:rPr lang="en-US" dirty="0"/>
              <a:t>Working Memory and Visual Working Memory.</a:t>
            </a:r>
          </a:p>
        </p:txBody>
      </p:sp>
      <p:sp>
        <p:nvSpPr>
          <p:cNvPr id="3" name="Content Placeholder 2">
            <a:extLst>
              <a:ext uri="{FF2B5EF4-FFF2-40B4-BE49-F238E27FC236}">
                <a16:creationId xmlns:a16="http://schemas.microsoft.com/office/drawing/2014/main" id="{14535CD6-94E3-7ABC-8DDE-2B4C918C4957}"/>
              </a:ext>
            </a:extLst>
          </p:cNvPr>
          <p:cNvSpPr>
            <a:spLocks noGrp="1"/>
          </p:cNvSpPr>
          <p:nvPr>
            <p:ph idx="1"/>
          </p:nvPr>
        </p:nvSpPr>
        <p:spPr/>
        <p:txBody>
          <a:bodyPr/>
          <a:lstStyle/>
          <a:p>
            <a:r>
              <a:rPr lang="en-US" dirty="0"/>
              <a:t>Working memory stores sequences of cognitive instructions for accomplishing the task at hand.</a:t>
            </a:r>
          </a:p>
          <a:p>
            <a:r>
              <a:rPr lang="en-US" dirty="0"/>
              <a:t> The modern take on working memory is that of potential activation loops, the best-case activation loop with the best set of “instructions” win and then after execution and review, it is transferred to long term memory. </a:t>
            </a:r>
          </a:p>
          <a:p>
            <a:r>
              <a:rPr lang="en-US" dirty="0"/>
              <a:t>Visual working memory is the info retained from one fixation to the next. </a:t>
            </a:r>
          </a:p>
        </p:txBody>
      </p:sp>
    </p:spTree>
    <p:extLst>
      <p:ext uri="{BB962C8B-B14F-4D97-AF65-F5344CB8AC3E}">
        <p14:creationId xmlns:p14="http://schemas.microsoft.com/office/powerpoint/2010/main" val="30794921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16F49397BFDD94C89AEC1941EFC60A9" ma:contentTypeVersion="4" ma:contentTypeDescription="Create a new document." ma:contentTypeScope="" ma:versionID="c0fa2d49acca75fa9c54268e0f610869">
  <xsd:schema xmlns:xsd="http://www.w3.org/2001/XMLSchema" xmlns:xs="http://www.w3.org/2001/XMLSchema" xmlns:p="http://schemas.microsoft.com/office/2006/metadata/properties" xmlns:ns3="96ef17d0-d7dd-49cb-890f-69289e490f49" targetNamespace="http://schemas.microsoft.com/office/2006/metadata/properties" ma:root="true" ma:fieldsID="eaa09d21182b78bd3f842fff540d2269" ns3:_="">
    <xsd:import namespace="96ef17d0-d7dd-49cb-890f-69289e490f49"/>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6ef17d0-d7dd-49cb-890f-69289e490f4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0D3F8B9-039A-4BD1-9E03-DC3AE00B19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6ef17d0-d7dd-49cb-890f-69289e490f4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F9673C5-BFFB-4EC8-8A0F-60EAC8E35421}">
  <ds:schemaRefs>
    <ds:schemaRef ds:uri="http://purl.org/dc/terms/"/>
    <ds:schemaRef ds:uri="http://schemas.microsoft.com/office/2006/documentManagement/types"/>
    <ds:schemaRef ds:uri="http://www.w3.org/XML/1998/namespace"/>
    <ds:schemaRef ds:uri="http://purl.org/dc/dcmitype/"/>
    <ds:schemaRef ds:uri="http://schemas.microsoft.com/office/infopath/2007/PartnerControls"/>
    <ds:schemaRef ds:uri="http://schemas.openxmlformats.org/package/2006/metadata/core-properties"/>
    <ds:schemaRef ds:uri="http://purl.org/dc/elements/1.1/"/>
    <ds:schemaRef ds:uri="http://schemas.microsoft.com/office/2006/metadata/properties"/>
    <ds:schemaRef ds:uri="96ef17d0-d7dd-49cb-890f-69289e490f49"/>
  </ds:schemaRefs>
</ds:datastoreItem>
</file>

<file path=customXml/itemProps3.xml><?xml version="1.0" encoding="utf-8"?>
<ds:datastoreItem xmlns:ds="http://schemas.openxmlformats.org/officeDocument/2006/customXml" ds:itemID="{5EB90CBF-6210-465F-B7D9-020BA68DF161}">
  <ds:schemaRefs>
    <ds:schemaRef ds:uri="http://schemas.microsoft.com/sharepoint/v3/contenttype/forms"/>
  </ds:schemaRefs>
</ds:datastoreItem>
</file>

<file path=docMetadata/LabelInfo.xml><?xml version="1.0" encoding="utf-8"?>
<clbl:labelList xmlns:clbl="http://schemas.microsoft.com/office/2020/mipLabelMetadata">
  <clbl:label id="{f9dd8f4f-3b8b-4768-aba7-bbd379e0736b}" enabled="0" method="" siteId="{f9dd8f4f-3b8b-4768-aba7-bbd379e0736b}" removed="1"/>
</clbl:labelList>
</file>

<file path=docProps/app.xml><?xml version="1.0" encoding="utf-8"?>
<Properties xmlns="http://schemas.openxmlformats.org/officeDocument/2006/extended-properties" xmlns:vt="http://schemas.openxmlformats.org/officeDocument/2006/docPropsVTypes">
  <TotalTime>666</TotalTime>
  <Words>1098</Words>
  <Application>Microsoft Office PowerPoint</Application>
  <PresentationFormat>Widescreen</PresentationFormat>
  <Paragraphs>73</Paragraphs>
  <Slides>21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Visual Thinking Process </vt:lpstr>
      <vt:lpstr>Overview</vt:lpstr>
      <vt:lpstr>The Cognitive System</vt:lpstr>
      <vt:lpstr>The cognitive systems unit.</vt:lpstr>
      <vt:lpstr>Cognitive System Example</vt:lpstr>
      <vt:lpstr>Cognitive System Example</vt:lpstr>
      <vt:lpstr>Memory and Attention</vt:lpstr>
      <vt:lpstr>Memory and Attention</vt:lpstr>
      <vt:lpstr>Working Memory and Visual Working Memory.</vt:lpstr>
      <vt:lpstr>Limitation of visual working memory</vt:lpstr>
      <vt:lpstr>Example for limitations</vt:lpstr>
      <vt:lpstr>Change blindness</vt:lpstr>
      <vt:lpstr>Spatial Information</vt:lpstr>
      <vt:lpstr>Attention</vt:lpstr>
      <vt:lpstr>Long Term Memory</vt:lpstr>
      <vt:lpstr>Long Term Memory </vt:lpstr>
      <vt:lpstr>Object Files, Coherence Fields, and Gist.</vt:lpstr>
      <vt:lpstr>Long Term memory</vt:lpstr>
      <vt:lpstr>Conclusion </vt:lpstr>
      <vt:lpstr>Examples of attention and learning.</vt:lpstr>
      <vt:lpstr>More examples, but with monkeys.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Thinking Process </dc:title>
  <dc:creator>Nilesh J</dc:creator>
  <cp:lastModifiedBy>Nilesh J</cp:lastModifiedBy>
  <cp:revision>8</cp:revision>
  <dcterms:created xsi:type="dcterms:W3CDTF">2023-01-30T23:50:55Z</dcterms:created>
  <dcterms:modified xsi:type="dcterms:W3CDTF">2023-01-31T21:33:44Z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0x010100A16F49397BFDD94C89AEC1941EFC60A9</vt:lpwstr>
  </property>
</Properties>
</file>