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oppins"/>
      <p:regular r:id="rId25"/>
      <p:bold r:id="rId26"/>
      <p:italic r:id="rId27"/>
      <p:boldItalic r:id="rId28"/>
    </p:embeddedFont>
    <p:embeddedFont>
      <p:font typeface="Poppins Light"/>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Light-italic.fntdata"/><Relationship Id="rId30" Type="http://schemas.openxmlformats.org/officeDocument/2006/relationships/font" Target="fonts/PoppinsLight-bold.fntdata"/><Relationship Id="rId11" Type="http://schemas.openxmlformats.org/officeDocument/2006/relationships/slide" Target="slides/slide7.xml"/><Relationship Id="rId33" Type="http://schemas.openxmlformats.org/officeDocument/2006/relationships/font" Target="fonts/OldStandardTT-regular.fntdata"/><Relationship Id="rId10" Type="http://schemas.openxmlformats.org/officeDocument/2006/relationships/slide" Target="slides/slide6.xml"/><Relationship Id="rId32" Type="http://schemas.openxmlformats.org/officeDocument/2006/relationships/font" Target="fonts/PoppinsLight-boldItalic.fntdata"/><Relationship Id="rId13" Type="http://schemas.openxmlformats.org/officeDocument/2006/relationships/slide" Target="slides/slide9.xml"/><Relationship Id="rId35" Type="http://schemas.openxmlformats.org/officeDocument/2006/relationships/font" Target="fonts/OldStandardTT-italic.fntdata"/><Relationship Id="rId12" Type="http://schemas.openxmlformats.org/officeDocument/2006/relationships/slide" Target="slides/slide8.xml"/><Relationship Id="rId34" Type="http://schemas.openxmlformats.org/officeDocument/2006/relationships/font" Target="fonts/OldStandardTT-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5bba50a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5bba50a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5bba50a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5bba50a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bba50a1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5bba50a1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5bba50a1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5bba50a1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5bba50a1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5bba50a1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5bba50a1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5bba50a1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03852426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0385242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0385242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0385242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0385242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0385242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0385242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0385242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03852426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0385242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5bba50a1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5bba50a1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03852426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03852426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591dd6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591dd6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03852426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03852426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03852426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03852426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03852426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03852426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0385242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0385242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0385242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0385242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rgbClr val="FF9900"/>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accent3"/>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accent3"/>
              </a:buClr>
              <a:buSzPts val="4200"/>
              <a:buNone/>
              <a:defRPr sz="4200">
                <a:solidFill>
                  <a:schemeClr val="accent3"/>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Design of Everyday Things</a:t>
            </a:r>
            <a:endParaRPr/>
          </a:p>
          <a:p>
            <a:pPr indent="0" lvl="0" marL="0" rtl="0" algn="l">
              <a:spcBef>
                <a:spcPts val="0"/>
              </a:spcBef>
              <a:spcAft>
                <a:spcPts val="0"/>
              </a:spcAft>
              <a:buNone/>
            </a:pPr>
            <a:r>
              <a:rPr lang="en"/>
              <a:t>Don Norman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Taylor M Grant, Gaurav Thakur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65500" y="18000"/>
            <a:ext cx="4045200" cy="70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Implications</a:t>
            </a:r>
            <a:endParaRPr/>
          </a:p>
        </p:txBody>
      </p:sp>
      <p:sp>
        <p:nvSpPr>
          <p:cNvPr id="139" name="Google Shape;139;p23"/>
          <p:cNvSpPr txBox="1"/>
          <p:nvPr>
            <p:ph idx="1" type="subTitle"/>
          </p:nvPr>
        </p:nvSpPr>
        <p:spPr>
          <a:xfrm>
            <a:off x="265500" y="724125"/>
            <a:ext cx="40452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SzPts val="2100"/>
              <a:buChar char="●"/>
            </a:pPr>
            <a:r>
              <a:rPr lang="en"/>
              <a:t>People as Storytellers</a:t>
            </a:r>
            <a:endParaRPr/>
          </a:p>
          <a:p>
            <a:pPr indent="-361950" lvl="0" marL="457200" rtl="0" algn="l">
              <a:spcBef>
                <a:spcPts val="0"/>
              </a:spcBef>
              <a:spcAft>
                <a:spcPts val="0"/>
              </a:spcAft>
              <a:buClr>
                <a:srgbClr val="999999"/>
              </a:buClr>
              <a:buSzPts val="2100"/>
              <a:buChar char="●"/>
            </a:pPr>
            <a:r>
              <a:rPr lang="en">
                <a:solidFill>
                  <a:srgbClr val="999999"/>
                </a:solidFill>
              </a:rPr>
              <a:t>Blaming the Wrong Things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Learned </a:t>
            </a:r>
            <a:r>
              <a:rPr lang="en">
                <a:solidFill>
                  <a:srgbClr val="999999"/>
                </a:solidFill>
              </a:rPr>
              <a:t>Helplessness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Positive </a:t>
            </a:r>
            <a:r>
              <a:rPr lang="en">
                <a:solidFill>
                  <a:srgbClr val="999999"/>
                </a:solidFill>
              </a:rPr>
              <a:t>Psychology</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Falsely Blaming Yourself</a:t>
            </a:r>
            <a:endParaRPr>
              <a:solidFill>
                <a:srgbClr val="999999"/>
              </a:solidFill>
            </a:endParaRPr>
          </a:p>
        </p:txBody>
      </p:sp>
      <p:sp>
        <p:nvSpPr>
          <p:cNvPr id="140" name="Google Shape;140;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People tend to look for cause-event pairings and form stories to explain what they are doing. </a:t>
            </a:r>
            <a:endParaRPr/>
          </a:p>
          <a:p>
            <a:pPr indent="-342900" lvl="0" marL="457200" rtl="0" algn="l">
              <a:spcBef>
                <a:spcPts val="0"/>
              </a:spcBef>
              <a:spcAft>
                <a:spcPts val="0"/>
              </a:spcAft>
              <a:buSzPts val="1800"/>
              <a:buChar char="-"/>
            </a:pPr>
            <a:r>
              <a:rPr lang="en"/>
              <a:t>A conceptual model is a form of a story</a:t>
            </a:r>
            <a:endParaRPr/>
          </a:p>
          <a:p>
            <a:pPr indent="-342900" lvl="0" marL="457200" rtl="0" algn="l">
              <a:spcBef>
                <a:spcPts val="0"/>
              </a:spcBef>
              <a:spcAft>
                <a:spcPts val="0"/>
              </a:spcAft>
              <a:buSzPts val="1800"/>
              <a:buChar char="-"/>
            </a:pPr>
            <a:r>
              <a:rPr lang="en"/>
              <a:t>Without the presence of </a:t>
            </a:r>
            <a:r>
              <a:rPr lang="en"/>
              <a:t>explanatory</a:t>
            </a:r>
            <a:r>
              <a:rPr lang="en"/>
              <a:t> information incorrect conceptual models are formed and incorrect usage would then happen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65500" y="18000"/>
            <a:ext cx="4045200" cy="70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Implications</a:t>
            </a:r>
            <a:endParaRPr/>
          </a:p>
        </p:txBody>
      </p:sp>
      <p:sp>
        <p:nvSpPr>
          <p:cNvPr id="146" name="Google Shape;146;p24"/>
          <p:cNvSpPr txBox="1"/>
          <p:nvPr>
            <p:ph idx="1" type="subTitle"/>
          </p:nvPr>
        </p:nvSpPr>
        <p:spPr>
          <a:xfrm>
            <a:off x="265500" y="724125"/>
            <a:ext cx="40452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rgbClr val="999999"/>
              </a:buClr>
              <a:buSzPts val="2100"/>
              <a:buChar char="●"/>
            </a:pPr>
            <a:r>
              <a:rPr lang="en">
                <a:solidFill>
                  <a:srgbClr val="999999"/>
                </a:solidFill>
              </a:rPr>
              <a:t>People as Storytellers</a:t>
            </a:r>
            <a:endParaRPr>
              <a:solidFill>
                <a:srgbClr val="999999"/>
              </a:solidFill>
            </a:endParaRPr>
          </a:p>
          <a:p>
            <a:pPr indent="-361950" lvl="0" marL="457200" rtl="0" algn="l">
              <a:spcBef>
                <a:spcPts val="0"/>
              </a:spcBef>
              <a:spcAft>
                <a:spcPts val="0"/>
              </a:spcAft>
              <a:buSzPts val="2100"/>
              <a:buChar char="●"/>
            </a:pPr>
            <a:r>
              <a:rPr lang="en"/>
              <a:t>Blaming the Wrong Things</a:t>
            </a:r>
            <a:endParaRPr/>
          </a:p>
          <a:p>
            <a:pPr indent="-361950" lvl="0" marL="457200" rtl="0" algn="l">
              <a:spcBef>
                <a:spcPts val="0"/>
              </a:spcBef>
              <a:spcAft>
                <a:spcPts val="0"/>
              </a:spcAft>
              <a:buClr>
                <a:srgbClr val="999999"/>
              </a:buClr>
              <a:buSzPts val="2100"/>
              <a:buChar char="●"/>
            </a:pPr>
            <a:r>
              <a:rPr lang="en">
                <a:solidFill>
                  <a:srgbClr val="999999"/>
                </a:solidFill>
              </a:rPr>
              <a:t>Learned Helplessness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Positive Psychology</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Falsely Blaming Yourself</a:t>
            </a:r>
            <a:endParaRPr>
              <a:solidFill>
                <a:srgbClr val="999999"/>
              </a:solidFill>
            </a:endParaRPr>
          </a:p>
        </p:txBody>
      </p:sp>
      <p:sp>
        <p:nvSpPr>
          <p:cNvPr id="147" name="Google Shape;147;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People tend to find cause-effect relationships even if one doesn’t exist</a:t>
            </a:r>
            <a:endParaRPr/>
          </a:p>
          <a:p>
            <a:pPr indent="-342900" lvl="0" marL="457200" rtl="0" algn="l">
              <a:spcBef>
                <a:spcPts val="0"/>
              </a:spcBef>
              <a:spcAft>
                <a:spcPts val="0"/>
              </a:spcAft>
              <a:buSzPts val="1800"/>
              <a:buChar char="●"/>
            </a:pPr>
            <a:r>
              <a:rPr lang="en"/>
              <a:t>If one performs an action and an event happens people will associate the two</a:t>
            </a:r>
            <a:endParaRPr/>
          </a:p>
          <a:p>
            <a:pPr indent="-342900" lvl="0" marL="457200" rtl="0" algn="l">
              <a:spcBef>
                <a:spcPts val="0"/>
              </a:spcBef>
              <a:spcAft>
                <a:spcPts val="0"/>
              </a:spcAft>
              <a:buSzPts val="1800"/>
              <a:buChar char="●"/>
            </a:pPr>
            <a:r>
              <a:rPr lang="en"/>
              <a:t>If one performs an expecting an event and it doesn’t happen, they assume they are performing the actions incorrectly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65500" y="18000"/>
            <a:ext cx="4045200" cy="70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Implications</a:t>
            </a:r>
            <a:endParaRPr/>
          </a:p>
        </p:txBody>
      </p:sp>
      <p:sp>
        <p:nvSpPr>
          <p:cNvPr id="153" name="Google Shape;153;p25"/>
          <p:cNvSpPr txBox="1"/>
          <p:nvPr>
            <p:ph idx="1" type="subTitle"/>
          </p:nvPr>
        </p:nvSpPr>
        <p:spPr>
          <a:xfrm>
            <a:off x="265500" y="724125"/>
            <a:ext cx="40452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rgbClr val="999999"/>
              </a:buClr>
              <a:buSzPts val="2100"/>
              <a:buChar char="●"/>
            </a:pPr>
            <a:r>
              <a:rPr lang="en">
                <a:solidFill>
                  <a:srgbClr val="999999"/>
                </a:solidFill>
              </a:rPr>
              <a:t>People as Storytellers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Blaming the Wrong Things</a:t>
            </a:r>
            <a:endParaRPr>
              <a:solidFill>
                <a:srgbClr val="999999"/>
              </a:solidFill>
            </a:endParaRPr>
          </a:p>
          <a:p>
            <a:pPr indent="-361950" lvl="0" marL="457200" rtl="0" algn="l">
              <a:spcBef>
                <a:spcPts val="0"/>
              </a:spcBef>
              <a:spcAft>
                <a:spcPts val="0"/>
              </a:spcAft>
              <a:buSzPts val="2100"/>
              <a:buChar char="●"/>
            </a:pPr>
            <a:r>
              <a:rPr lang="en"/>
              <a:t>Learned Helplessness</a:t>
            </a:r>
            <a:endParaRPr/>
          </a:p>
          <a:p>
            <a:pPr indent="-361950" lvl="0" marL="457200" rtl="0" algn="l">
              <a:spcBef>
                <a:spcPts val="0"/>
              </a:spcBef>
              <a:spcAft>
                <a:spcPts val="0"/>
              </a:spcAft>
              <a:buClr>
                <a:srgbClr val="999999"/>
              </a:buClr>
              <a:buSzPts val="2100"/>
              <a:buChar char="●"/>
            </a:pPr>
            <a:r>
              <a:rPr lang="en">
                <a:solidFill>
                  <a:srgbClr val="999999"/>
                </a:solidFill>
              </a:rPr>
              <a:t>Positive Psychology</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Falsely Blaming Yourself</a:t>
            </a:r>
            <a:endParaRPr>
              <a:solidFill>
                <a:srgbClr val="999999"/>
              </a:solidFill>
            </a:endParaRPr>
          </a:p>
        </p:txBody>
      </p:sp>
      <p:sp>
        <p:nvSpPr>
          <p:cNvPr id="154" name="Google Shape;154;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 person </a:t>
            </a:r>
            <a:r>
              <a:rPr lang="en"/>
              <a:t>repeatedly</a:t>
            </a:r>
            <a:r>
              <a:rPr lang="en"/>
              <a:t> fails at a task and decides that task cannot be completed by them</a:t>
            </a:r>
            <a:endParaRPr/>
          </a:p>
          <a:p>
            <a:pPr indent="-342900" lvl="0" marL="457200" rtl="0" algn="l">
              <a:spcBef>
                <a:spcPts val="0"/>
              </a:spcBef>
              <a:spcAft>
                <a:spcPts val="0"/>
              </a:spcAft>
              <a:buSzPts val="1800"/>
              <a:buChar char="●"/>
            </a:pPr>
            <a:r>
              <a:rPr lang="en"/>
              <a:t>Typically Seen in the technology and math field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65500" y="18000"/>
            <a:ext cx="4045200" cy="70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Implications</a:t>
            </a:r>
            <a:endParaRPr/>
          </a:p>
        </p:txBody>
      </p:sp>
      <p:sp>
        <p:nvSpPr>
          <p:cNvPr id="160" name="Google Shape;160;p26"/>
          <p:cNvSpPr txBox="1"/>
          <p:nvPr>
            <p:ph idx="1" type="subTitle"/>
          </p:nvPr>
        </p:nvSpPr>
        <p:spPr>
          <a:xfrm>
            <a:off x="265500" y="724125"/>
            <a:ext cx="40452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rgbClr val="999999"/>
              </a:buClr>
              <a:buSzPts val="2100"/>
              <a:buChar char="●"/>
            </a:pPr>
            <a:r>
              <a:rPr lang="en">
                <a:solidFill>
                  <a:srgbClr val="999999"/>
                </a:solidFill>
              </a:rPr>
              <a:t>People as Storytellers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Blaming the Wrong Things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Learned Helplessness</a:t>
            </a:r>
            <a:endParaRPr>
              <a:solidFill>
                <a:srgbClr val="999999"/>
              </a:solidFill>
            </a:endParaRPr>
          </a:p>
          <a:p>
            <a:pPr indent="-361950" lvl="0" marL="457200" rtl="0" algn="l">
              <a:spcBef>
                <a:spcPts val="0"/>
              </a:spcBef>
              <a:spcAft>
                <a:spcPts val="0"/>
              </a:spcAft>
              <a:buSzPts val="2100"/>
              <a:buChar char="●"/>
            </a:pPr>
            <a:r>
              <a:rPr lang="en"/>
              <a:t>Positive Psychology</a:t>
            </a:r>
            <a:endParaRPr/>
          </a:p>
          <a:p>
            <a:pPr indent="-361950" lvl="0" marL="457200" rtl="0" algn="l">
              <a:spcBef>
                <a:spcPts val="0"/>
              </a:spcBef>
              <a:spcAft>
                <a:spcPts val="0"/>
              </a:spcAft>
              <a:buClr>
                <a:srgbClr val="999999"/>
              </a:buClr>
              <a:buSzPts val="2100"/>
              <a:buChar char="●"/>
            </a:pPr>
            <a:r>
              <a:rPr lang="en">
                <a:solidFill>
                  <a:srgbClr val="999999"/>
                </a:solidFill>
              </a:rPr>
              <a:t>Falsely Blaming Yourself</a:t>
            </a:r>
            <a:endParaRPr>
              <a:solidFill>
                <a:srgbClr val="999999"/>
              </a:solidFill>
            </a:endParaRPr>
          </a:p>
        </p:txBody>
      </p:sp>
      <p:sp>
        <p:nvSpPr>
          <p:cNvPr id="161" name="Google Shape;161;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Have an </a:t>
            </a:r>
            <a:r>
              <a:rPr lang="en"/>
              <a:t>optimistic</a:t>
            </a:r>
            <a:r>
              <a:rPr lang="en"/>
              <a:t> outlook</a:t>
            </a:r>
            <a:endParaRPr/>
          </a:p>
          <a:p>
            <a:pPr indent="-342900" lvl="0" marL="457200" rtl="0" algn="l">
              <a:spcBef>
                <a:spcPts val="0"/>
              </a:spcBef>
              <a:spcAft>
                <a:spcPts val="0"/>
              </a:spcAft>
              <a:buSzPts val="1800"/>
              <a:buChar char="●"/>
            </a:pPr>
            <a:r>
              <a:rPr lang="en"/>
              <a:t>Failure -&gt; Learning Experience</a:t>
            </a:r>
            <a:endParaRPr/>
          </a:p>
          <a:p>
            <a:pPr indent="-342900" lvl="0" marL="457200" rtl="0" algn="l">
              <a:spcBef>
                <a:spcPts val="0"/>
              </a:spcBef>
              <a:spcAft>
                <a:spcPts val="0"/>
              </a:spcAft>
              <a:buSzPts val="1800"/>
              <a:buChar char="●"/>
            </a:pPr>
            <a:r>
              <a:rPr lang="en"/>
              <a:t>Failure can be used as a tool in design, used to improve designs of tools and visualizations</a:t>
            </a:r>
            <a:endParaRPr/>
          </a:p>
          <a:p>
            <a:pPr indent="-342900" lvl="0" marL="457200" rtl="0" algn="l">
              <a:spcBef>
                <a:spcPts val="0"/>
              </a:spcBef>
              <a:spcAft>
                <a:spcPts val="0"/>
              </a:spcAft>
              <a:buSzPts val="1800"/>
              <a:buChar char="●"/>
            </a:pPr>
            <a:r>
              <a:rPr lang="en"/>
              <a:t>“Fail often, fail fast”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65500" y="18000"/>
            <a:ext cx="4045200" cy="70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Implications</a:t>
            </a:r>
            <a:endParaRPr/>
          </a:p>
        </p:txBody>
      </p:sp>
      <p:sp>
        <p:nvSpPr>
          <p:cNvPr id="167" name="Google Shape;167;p27"/>
          <p:cNvSpPr txBox="1"/>
          <p:nvPr>
            <p:ph idx="1" type="subTitle"/>
          </p:nvPr>
        </p:nvSpPr>
        <p:spPr>
          <a:xfrm>
            <a:off x="265500" y="724125"/>
            <a:ext cx="40452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rgbClr val="999999"/>
              </a:buClr>
              <a:buSzPts val="2100"/>
              <a:buChar char="●"/>
            </a:pPr>
            <a:r>
              <a:rPr lang="en">
                <a:solidFill>
                  <a:srgbClr val="999999"/>
                </a:solidFill>
              </a:rPr>
              <a:t>People as Storytellers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Blaming the Wrong Things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Learned Helplessness</a:t>
            </a:r>
            <a:endParaRPr>
              <a:solidFill>
                <a:srgbClr val="999999"/>
              </a:solidFill>
            </a:endParaRPr>
          </a:p>
          <a:p>
            <a:pPr indent="-361950" lvl="0" marL="457200" rtl="0" algn="l">
              <a:spcBef>
                <a:spcPts val="0"/>
              </a:spcBef>
              <a:spcAft>
                <a:spcPts val="0"/>
              </a:spcAft>
              <a:buClr>
                <a:srgbClr val="999999"/>
              </a:buClr>
              <a:buSzPts val="2100"/>
              <a:buChar char="●"/>
            </a:pPr>
            <a:r>
              <a:rPr lang="en">
                <a:solidFill>
                  <a:srgbClr val="999999"/>
                </a:solidFill>
              </a:rPr>
              <a:t>Positive Psychology</a:t>
            </a:r>
            <a:endParaRPr>
              <a:solidFill>
                <a:srgbClr val="999999"/>
              </a:solidFill>
            </a:endParaRPr>
          </a:p>
          <a:p>
            <a:pPr indent="-361950" lvl="0" marL="457200" rtl="0" algn="l">
              <a:spcBef>
                <a:spcPts val="0"/>
              </a:spcBef>
              <a:spcAft>
                <a:spcPts val="0"/>
              </a:spcAft>
              <a:buSzPts val="2100"/>
              <a:buChar char="●"/>
            </a:pPr>
            <a:r>
              <a:rPr lang="en"/>
              <a:t>Falsely Blaming Yourself</a:t>
            </a:r>
            <a:endParaRPr/>
          </a:p>
        </p:txBody>
      </p:sp>
      <p:sp>
        <p:nvSpPr>
          <p:cNvPr id="168" name="Google Shape;168;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 person fails at a task and blames themselves for failing at the task</a:t>
            </a:r>
            <a:endParaRPr/>
          </a:p>
          <a:p>
            <a:pPr indent="-317500" lvl="1" marL="914400" rtl="0" algn="l">
              <a:spcBef>
                <a:spcPts val="0"/>
              </a:spcBef>
              <a:spcAft>
                <a:spcPts val="0"/>
              </a:spcAft>
              <a:buSzPts val="1400"/>
              <a:buChar char="○"/>
            </a:pPr>
            <a:r>
              <a:rPr lang="en"/>
              <a:t>In certain situations a person will fail due to a mistake but one that could have been prevented due to design choices</a:t>
            </a:r>
            <a:endParaRPr/>
          </a:p>
          <a:p>
            <a:pPr indent="-317500" lvl="1" marL="914400" rtl="0" algn="l">
              <a:spcBef>
                <a:spcPts val="0"/>
              </a:spcBef>
              <a:spcAft>
                <a:spcPts val="0"/>
              </a:spcAft>
              <a:buSzPts val="1400"/>
              <a:buChar char="○"/>
            </a:pPr>
            <a:r>
              <a:rPr lang="en"/>
              <a:t>We still fail at task due to our own 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Technology Can Accommodate Human Behavior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152400" y="1026688"/>
            <a:ext cx="8839201" cy="30901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Seven Stages of Action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p:nvPr/>
        </p:nvSpPr>
        <p:spPr>
          <a:xfrm>
            <a:off x="6852575" y="914400"/>
            <a:ext cx="457200" cy="3615300"/>
          </a:xfrm>
          <a:prstGeom prst="up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txBox="1"/>
          <p:nvPr/>
        </p:nvSpPr>
        <p:spPr>
          <a:xfrm rot="5400000">
            <a:off x="6170975" y="2512950"/>
            <a:ext cx="1820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FEEDBACK</a:t>
            </a:r>
            <a:endParaRPr b="1">
              <a:latin typeface="Poppins"/>
              <a:ea typeface="Poppins"/>
              <a:cs typeface="Poppins"/>
              <a:sym typeface="Poppins"/>
            </a:endParaRPr>
          </a:p>
        </p:txBody>
      </p:sp>
      <p:sp>
        <p:nvSpPr>
          <p:cNvPr id="190" name="Google Shape;190;p31"/>
          <p:cNvSpPr/>
          <p:nvPr/>
        </p:nvSpPr>
        <p:spPr>
          <a:xfrm>
            <a:off x="2286000" y="1273650"/>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What Are Alternatives?</a:t>
            </a:r>
            <a:endParaRPr b="1">
              <a:latin typeface="Poppins"/>
              <a:ea typeface="Poppins"/>
              <a:cs typeface="Poppins"/>
              <a:sym typeface="Poppins"/>
            </a:endParaRPr>
          </a:p>
        </p:txBody>
      </p:sp>
      <p:sp>
        <p:nvSpPr>
          <p:cNvPr id="191" name="Google Shape;191;p31"/>
          <p:cNvSpPr/>
          <p:nvPr/>
        </p:nvSpPr>
        <p:spPr>
          <a:xfrm>
            <a:off x="2285988" y="2238438"/>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What Can I Do?</a:t>
            </a:r>
            <a:endParaRPr b="1">
              <a:latin typeface="Poppins"/>
              <a:ea typeface="Poppins"/>
              <a:cs typeface="Poppins"/>
              <a:sym typeface="Poppins"/>
            </a:endParaRPr>
          </a:p>
        </p:txBody>
      </p:sp>
      <p:sp>
        <p:nvSpPr>
          <p:cNvPr id="192" name="Google Shape;192;p31"/>
          <p:cNvSpPr/>
          <p:nvPr/>
        </p:nvSpPr>
        <p:spPr>
          <a:xfrm>
            <a:off x="2286000" y="3214713"/>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How Do </a:t>
            </a:r>
            <a:r>
              <a:rPr b="1" lang="en">
                <a:latin typeface="Poppins"/>
                <a:ea typeface="Poppins"/>
                <a:cs typeface="Poppins"/>
                <a:sym typeface="Poppins"/>
              </a:rPr>
              <a:t>I Do it?</a:t>
            </a:r>
            <a:endParaRPr b="1">
              <a:latin typeface="Poppins"/>
              <a:ea typeface="Poppins"/>
              <a:cs typeface="Poppins"/>
              <a:sym typeface="Poppins"/>
            </a:endParaRPr>
          </a:p>
        </p:txBody>
      </p:sp>
      <p:sp>
        <p:nvSpPr>
          <p:cNvPr id="193" name="Google Shape;193;p31"/>
          <p:cNvSpPr/>
          <p:nvPr/>
        </p:nvSpPr>
        <p:spPr>
          <a:xfrm>
            <a:off x="5023763" y="1296600"/>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Is this Okay</a:t>
            </a:r>
            <a:r>
              <a:rPr b="1" lang="en">
                <a:latin typeface="Poppins"/>
                <a:ea typeface="Poppins"/>
                <a:cs typeface="Poppins"/>
                <a:sym typeface="Poppins"/>
              </a:rPr>
              <a:t>?</a:t>
            </a:r>
            <a:endParaRPr b="1">
              <a:latin typeface="Poppins"/>
              <a:ea typeface="Poppins"/>
              <a:cs typeface="Poppins"/>
              <a:sym typeface="Poppins"/>
            </a:endParaRPr>
          </a:p>
        </p:txBody>
      </p:sp>
      <p:sp>
        <p:nvSpPr>
          <p:cNvPr id="194" name="Google Shape;194;p31"/>
          <p:cNvSpPr/>
          <p:nvPr/>
        </p:nvSpPr>
        <p:spPr>
          <a:xfrm>
            <a:off x="5023763" y="2261388"/>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What Does it Mean?</a:t>
            </a:r>
            <a:endParaRPr b="1">
              <a:latin typeface="Poppins"/>
              <a:ea typeface="Poppins"/>
              <a:cs typeface="Poppins"/>
              <a:sym typeface="Poppins"/>
            </a:endParaRPr>
          </a:p>
        </p:txBody>
      </p:sp>
      <p:sp>
        <p:nvSpPr>
          <p:cNvPr id="195" name="Google Shape;195;p31"/>
          <p:cNvSpPr/>
          <p:nvPr/>
        </p:nvSpPr>
        <p:spPr>
          <a:xfrm>
            <a:off x="5023775" y="3226188"/>
            <a:ext cx="1828800" cy="7125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What Happened?</a:t>
            </a:r>
            <a:endParaRPr b="1">
              <a:latin typeface="Poppins"/>
              <a:ea typeface="Poppins"/>
              <a:cs typeface="Poppins"/>
              <a:sym typeface="Poppins"/>
            </a:endParaRPr>
          </a:p>
        </p:txBody>
      </p:sp>
      <p:sp>
        <p:nvSpPr>
          <p:cNvPr id="196" name="Google Shape;196;p31"/>
          <p:cNvSpPr/>
          <p:nvPr/>
        </p:nvSpPr>
        <p:spPr>
          <a:xfrm rot="10800000">
            <a:off x="1828800" y="917275"/>
            <a:ext cx="457200" cy="3309000"/>
          </a:xfrm>
          <a:prstGeom prst="up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rot="-5400000">
            <a:off x="1147200" y="2371650"/>
            <a:ext cx="1820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FEEDFORWARD</a:t>
            </a:r>
            <a:endParaRPr b="1">
              <a:latin typeface="Poppins"/>
              <a:ea typeface="Poppins"/>
              <a:cs typeface="Poppins"/>
              <a:sym typeface="Poppins"/>
            </a:endParaRPr>
          </a:p>
        </p:txBody>
      </p:sp>
      <p:sp>
        <p:nvSpPr>
          <p:cNvPr id="198" name="Google Shape;198;p31"/>
          <p:cNvSpPr/>
          <p:nvPr/>
        </p:nvSpPr>
        <p:spPr>
          <a:xfrm>
            <a:off x="458550" y="4229100"/>
            <a:ext cx="8226900" cy="914400"/>
          </a:xfrm>
          <a:prstGeom prst="round2SameRect">
            <a:avLst>
              <a:gd fmla="val 50000" name="adj1"/>
              <a:gd fmla="val 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WORLD</a:t>
            </a:r>
            <a:endParaRPr b="1">
              <a:latin typeface="Poppins"/>
              <a:ea typeface="Poppins"/>
              <a:cs typeface="Poppins"/>
              <a:sym typeface="Poppins"/>
            </a:endParaRPr>
          </a:p>
        </p:txBody>
      </p:sp>
      <p:sp>
        <p:nvSpPr>
          <p:cNvPr id="199" name="Google Shape;199;p31"/>
          <p:cNvSpPr/>
          <p:nvPr/>
        </p:nvSpPr>
        <p:spPr>
          <a:xfrm>
            <a:off x="458600" y="0"/>
            <a:ext cx="8226900" cy="914400"/>
          </a:xfrm>
          <a:prstGeom prst="round2SameRect">
            <a:avLst>
              <a:gd fmla="val 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What do I want to accomplish?</a:t>
            </a:r>
            <a:endParaRPr b="1">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Gulfs of Execution and Evaluation</a:t>
            </a:r>
            <a:endParaRPr/>
          </a:p>
        </p:txBody>
      </p:sp>
      <p:sp>
        <p:nvSpPr>
          <p:cNvPr id="66" name="Google Shape;66;p14"/>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When we tackle a problem we face </a:t>
            </a:r>
            <a:r>
              <a:rPr lang="en">
                <a:solidFill>
                  <a:schemeClr val="dk1"/>
                </a:solidFill>
              </a:rPr>
              <a:t>two</a:t>
            </a:r>
            <a:r>
              <a:rPr lang="en">
                <a:solidFill>
                  <a:schemeClr val="dk1"/>
                </a:solidFill>
              </a:rPr>
              <a:t> gulfs in the process of tackling the problem. </a:t>
            </a:r>
            <a:endParaRPr>
              <a:solidFill>
                <a:schemeClr val="dk1"/>
              </a:solidFill>
            </a:endParaRPr>
          </a:p>
          <a:p>
            <a:pPr indent="-342900" lvl="0" marL="457200" rtl="0" algn="l">
              <a:spcBef>
                <a:spcPts val="1200"/>
              </a:spcBef>
              <a:spcAft>
                <a:spcPts val="0"/>
              </a:spcAft>
              <a:buClr>
                <a:schemeClr val="dk1"/>
              </a:buClr>
              <a:buSzPts val="1800"/>
              <a:buAutoNum type="alphaLcParenR"/>
            </a:pPr>
            <a:r>
              <a:rPr lang="en">
                <a:solidFill>
                  <a:schemeClr val="dk1"/>
                </a:solidFill>
              </a:rPr>
              <a:t>The Gulf of Execution: This is when we try to understand the problem and we create a plan on </a:t>
            </a:r>
            <a:r>
              <a:rPr lang="en">
                <a:solidFill>
                  <a:schemeClr val="dk1"/>
                </a:solidFill>
              </a:rPr>
              <a:t>how we can tackle the problem. </a:t>
            </a:r>
            <a:endParaRPr>
              <a:solidFill>
                <a:schemeClr val="dk1"/>
              </a:solidFill>
            </a:endParaRPr>
          </a:p>
          <a:p>
            <a:pPr indent="-342900" lvl="0" marL="457200" rtl="0" algn="l">
              <a:spcBef>
                <a:spcPts val="0"/>
              </a:spcBef>
              <a:spcAft>
                <a:spcPts val="0"/>
              </a:spcAft>
              <a:buClr>
                <a:schemeClr val="dk1"/>
              </a:buClr>
              <a:buSzPts val="1800"/>
              <a:buAutoNum type="alphaLcParenR"/>
            </a:pPr>
            <a:r>
              <a:rPr lang="en">
                <a:solidFill>
                  <a:schemeClr val="dk1"/>
                </a:solidFill>
              </a:rPr>
              <a:t>The Gulf of Evaluation: This is done after we perform the action to tackle the problem. This is where we evaluate that have we achieved the desired result.</a:t>
            </a:r>
            <a:endParaRPr>
              <a:solidFill>
                <a:schemeClr val="dk1"/>
              </a:solidFill>
            </a:endParaRPr>
          </a:p>
          <a:p>
            <a:pPr indent="0" lvl="0" marL="0" rtl="0" algn="l">
              <a:spcBef>
                <a:spcPts val="1200"/>
              </a:spcBef>
              <a:spcAft>
                <a:spcPts val="1200"/>
              </a:spcAft>
              <a:buNone/>
            </a:pPr>
            <a:r>
              <a:rPr lang="en">
                <a:solidFill>
                  <a:schemeClr val="dk1"/>
                </a:solidFill>
              </a:rPr>
              <a:t>The job of a designer is to help the user bridge these gulfs and to be able to achieve the results that the user wishes for.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828"/>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51375" y="134050"/>
            <a:ext cx="4045200" cy="6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000">
                <a:solidFill>
                  <a:schemeClr val="dk1"/>
                </a:solidFill>
              </a:rPr>
              <a:t>Seven Stages of Action</a:t>
            </a:r>
            <a:endParaRPr sz="3000">
              <a:solidFill>
                <a:schemeClr val="dk1"/>
              </a:solidFill>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334327" lvl="0" marL="457200" rtl="0" algn="just">
              <a:spcBef>
                <a:spcPts val="0"/>
              </a:spcBef>
              <a:spcAft>
                <a:spcPts val="0"/>
              </a:spcAft>
              <a:buClr>
                <a:schemeClr val="lt1"/>
              </a:buClr>
              <a:buSzPct val="100000"/>
              <a:buAutoNum type="arabicParenR"/>
            </a:pPr>
            <a:r>
              <a:rPr b="1" lang="en">
                <a:solidFill>
                  <a:schemeClr val="lt1"/>
                </a:solidFill>
              </a:rPr>
              <a:t>Goal:</a:t>
            </a:r>
            <a:r>
              <a:rPr lang="en">
                <a:solidFill>
                  <a:schemeClr val="lt1"/>
                </a:solidFill>
              </a:rPr>
              <a:t> decide the goal that is to be achieved.</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Plan:</a:t>
            </a:r>
            <a:r>
              <a:rPr lang="en">
                <a:solidFill>
                  <a:schemeClr val="lt1"/>
                </a:solidFill>
              </a:rPr>
              <a:t> create a plan to achieve it.</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Specify:</a:t>
            </a:r>
            <a:r>
              <a:rPr lang="en">
                <a:solidFill>
                  <a:schemeClr val="lt1"/>
                </a:solidFill>
              </a:rPr>
              <a:t> specify the sequence of the action.</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Perform:</a:t>
            </a:r>
            <a:r>
              <a:rPr lang="en">
                <a:solidFill>
                  <a:schemeClr val="lt1"/>
                </a:solidFill>
              </a:rPr>
              <a:t> perform the action.</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Perceive:</a:t>
            </a:r>
            <a:r>
              <a:rPr lang="en">
                <a:solidFill>
                  <a:schemeClr val="lt1"/>
                </a:solidFill>
              </a:rPr>
              <a:t> get input from the world.</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Interpret:</a:t>
            </a:r>
            <a:r>
              <a:rPr lang="en">
                <a:solidFill>
                  <a:schemeClr val="lt1"/>
                </a:solidFill>
              </a:rPr>
              <a:t> understand the input.</a:t>
            </a:r>
            <a:endParaRPr>
              <a:solidFill>
                <a:schemeClr val="lt1"/>
              </a:solidFill>
            </a:endParaRPr>
          </a:p>
          <a:p>
            <a:pPr indent="-334327" lvl="0" marL="457200" rtl="0" algn="just">
              <a:spcBef>
                <a:spcPts val="0"/>
              </a:spcBef>
              <a:spcAft>
                <a:spcPts val="0"/>
              </a:spcAft>
              <a:buClr>
                <a:schemeClr val="lt1"/>
              </a:buClr>
              <a:buSzPct val="100000"/>
              <a:buAutoNum type="arabicParenR"/>
            </a:pPr>
            <a:r>
              <a:rPr b="1" lang="en">
                <a:solidFill>
                  <a:schemeClr val="lt1"/>
                </a:solidFill>
              </a:rPr>
              <a:t>Compare:</a:t>
            </a:r>
            <a:r>
              <a:rPr lang="en">
                <a:solidFill>
                  <a:schemeClr val="lt1"/>
                </a:solidFill>
              </a:rPr>
              <a:t> check if the goal is achieved. </a:t>
            </a:r>
            <a:endParaRPr>
              <a:solidFill>
                <a:schemeClr val="lt1"/>
              </a:solidFill>
            </a:endParaRPr>
          </a:p>
          <a:p>
            <a:pPr indent="0" lvl="0" marL="0" rtl="0" algn="l">
              <a:spcBef>
                <a:spcPts val="0"/>
              </a:spcBef>
              <a:spcAft>
                <a:spcPts val="0"/>
              </a:spcAft>
              <a:buClr>
                <a:schemeClr val="dk1"/>
              </a:buClr>
              <a:buSzPct val="61111"/>
              <a:buFont typeface="Arial"/>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73" name="Google Shape;73;p15"/>
          <p:cNvSpPr/>
          <p:nvPr/>
        </p:nvSpPr>
        <p:spPr>
          <a:xfrm>
            <a:off x="1014609" y="1649914"/>
            <a:ext cx="215100" cy="1843800"/>
          </a:xfrm>
          <a:prstGeom prst="down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809941" y="1955255"/>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PLAN</a:t>
            </a:r>
            <a:endParaRPr sz="700">
              <a:latin typeface="Poppins Light"/>
              <a:ea typeface="Poppins Light"/>
              <a:cs typeface="Poppins Light"/>
              <a:sym typeface="Poppins Light"/>
            </a:endParaRPr>
          </a:p>
        </p:txBody>
      </p:sp>
      <p:sp>
        <p:nvSpPr>
          <p:cNvPr id="75" name="Google Shape;75;p15"/>
          <p:cNvSpPr/>
          <p:nvPr/>
        </p:nvSpPr>
        <p:spPr>
          <a:xfrm>
            <a:off x="809941" y="2476528"/>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SPECIFY</a:t>
            </a:r>
            <a:endParaRPr sz="700">
              <a:latin typeface="Poppins Light"/>
              <a:ea typeface="Poppins Light"/>
              <a:cs typeface="Poppins Light"/>
              <a:sym typeface="Poppins Light"/>
            </a:endParaRPr>
          </a:p>
        </p:txBody>
      </p:sp>
      <p:sp>
        <p:nvSpPr>
          <p:cNvPr id="76" name="Google Shape;76;p15"/>
          <p:cNvSpPr/>
          <p:nvPr/>
        </p:nvSpPr>
        <p:spPr>
          <a:xfrm>
            <a:off x="809941" y="2985132"/>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PERFORM</a:t>
            </a:r>
            <a:endParaRPr sz="700">
              <a:latin typeface="Poppins Light"/>
              <a:ea typeface="Poppins Light"/>
              <a:cs typeface="Poppins Light"/>
              <a:sym typeface="Poppins Light"/>
            </a:endParaRPr>
          </a:p>
        </p:txBody>
      </p:sp>
      <p:sp>
        <p:nvSpPr>
          <p:cNvPr id="77" name="Google Shape;77;p15"/>
          <p:cNvSpPr/>
          <p:nvPr/>
        </p:nvSpPr>
        <p:spPr>
          <a:xfrm rot="10800000">
            <a:off x="3191838" y="1651380"/>
            <a:ext cx="215100" cy="1844700"/>
          </a:xfrm>
          <a:prstGeom prst="down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2987202" y="1967931"/>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COMPARE</a:t>
            </a:r>
            <a:endParaRPr sz="700">
              <a:latin typeface="Poppins Light"/>
              <a:ea typeface="Poppins Light"/>
              <a:cs typeface="Poppins Light"/>
              <a:sym typeface="Poppins Light"/>
            </a:endParaRPr>
          </a:p>
        </p:txBody>
      </p:sp>
      <p:sp>
        <p:nvSpPr>
          <p:cNvPr id="79" name="Google Shape;79;p15"/>
          <p:cNvSpPr/>
          <p:nvPr/>
        </p:nvSpPr>
        <p:spPr>
          <a:xfrm>
            <a:off x="2987202" y="2476528"/>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INTERPRET</a:t>
            </a:r>
            <a:endParaRPr sz="700">
              <a:latin typeface="Poppins Light"/>
              <a:ea typeface="Poppins Light"/>
              <a:cs typeface="Poppins Light"/>
              <a:sym typeface="Poppins Light"/>
            </a:endParaRPr>
          </a:p>
        </p:txBody>
      </p:sp>
      <p:sp>
        <p:nvSpPr>
          <p:cNvPr id="80" name="Google Shape;80;p15"/>
          <p:cNvSpPr/>
          <p:nvPr/>
        </p:nvSpPr>
        <p:spPr>
          <a:xfrm>
            <a:off x="2987202" y="2985132"/>
            <a:ext cx="624300" cy="2157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Light"/>
                <a:ea typeface="Poppins Light"/>
                <a:cs typeface="Poppins Light"/>
                <a:sym typeface="Poppins Light"/>
              </a:rPr>
              <a:t>PERCEIVE</a:t>
            </a:r>
            <a:endParaRPr sz="700">
              <a:latin typeface="Poppins Light"/>
              <a:ea typeface="Poppins Light"/>
              <a:cs typeface="Poppins Light"/>
              <a:sym typeface="Poppins Light"/>
            </a:endParaRPr>
          </a:p>
        </p:txBody>
      </p:sp>
      <p:sp>
        <p:nvSpPr>
          <p:cNvPr id="81" name="Google Shape;81;p15"/>
          <p:cNvSpPr/>
          <p:nvPr/>
        </p:nvSpPr>
        <p:spPr>
          <a:xfrm>
            <a:off x="251364" y="3493729"/>
            <a:ext cx="4045200" cy="508500"/>
          </a:xfrm>
          <a:prstGeom prst="round2SameRect">
            <a:avLst>
              <a:gd fmla="val 50000" name="adj1"/>
              <a:gd fmla="val 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WORLD</a:t>
            </a:r>
            <a:endParaRPr b="1">
              <a:latin typeface="Poppins"/>
              <a:ea typeface="Poppins"/>
              <a:cs typeface="Poppins"/>
              <a:sym typeface="Poppins"/>
            </a:endParaRPr>
          </a:p>
        </p:txBody>
      </p:sp>
      <p:sp>
        <p:nvSpPr>
          <p:cNvPr id="82" name="Google Shape;82;p15"/>
          <p:cNvSpPr/>
          <p:nvPr/>
        </p:nvSpPr>
        <p:spPr>
          <a:xfrm>
            <a:off x="251388" y="1141275"/>
            <a:ext cx="4045200" cy="508500"/>
          </a:xfrm>
          <a:prstGeom prst="round2SameRect">
            <a:avLst>
              <a:gd fmla="val 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What do I want to accomplish?</a:t>
            </a:r>
            <a:endParaRPr b="1">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Human cognition and emotion</a:t>
            </a:r>
            <a:endParaRPr/>
          </a:p>
        </p:txBody>
      </p:sp>
      <p:sp>
        <p:nvSpPr>
          <p:cNvPr id="88" name="Google Shape;88;p16"/>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brain is a very complex system which is </a:t>
            </a:r>
            <a:r>
              <a:rPr lang="en">
                <a:solidFill>
                  <a:schemeClr val="dk1"/>
                </a:solidFill>
              </a:rPr>
              <a:t>still</a:t>
            </a:r>
            <a:r>
              <a:rPr lang="en">
                <a:solidFill>
                  <a:schemeClr val="dk1"/>
                </a:solidFill>
              </a:rPr>
              <a:t> subject to many researches. But Don Norman says that the processing that the brain is able to do can be classified in three different levels. Each of this level resp</a:t>
            </a:r>
            <a:r>
              <a:rPr lang="en">
                <a:solidFill>
                  <a:schemeClr val="dk1"/>
                </a:solidFill>
              </a:rPr>
              <a:t>onsible for different types of responses but they all work in concert to complete the task of processing information.</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Three Level of Processing are:</a:t>
            </a:r>
            <a:endParaRPr>
              <a:solidFill>
                <a:schemeClr val="dk1"/>
              </a:solidFill>
            </a:endParaRPr>
          </a:p>
          <a:p>
            <a:pPr indent="-342900" lvl="0" marL="457200" rtl="0" algn="l">
              <a:spcBef>
                <a:spcPts val="1200"/>
              </a:spcBef>
              <a:spcAft>
                <a:spcPts val="0"/>
              </a:spcAft>
              <a:buClr>
                <a:schemeClr val="dk1"/>
              </a:buClr>
              <a:buSzPts val="1800"/>
              <a:buAutoNum type="alphaLcParenR"/>
            </a:pPr>
            <a:r>
              <a:rPr lang="en">
                <a:solidFill>
                  <a:schemeClr val="dk1"/>
                </a:solidFill>
              </a:rPr>
              <a:t>Visceral Level </a:t>
            </a:r>
            <a:endParaRPr>
              <a:solidFill>
                <a:schemeClr val="dk1"/>
              </a:solidFill>
            </a:endParaRPr>
          </a:p>
          <a:p>
            <a:pPr indent="-342900" lvl="0" marL="457200" rtl="0" algn="l">
              <a:spcBef>
                <a:spcPts val="0"/>
              </a:spcBef>
              <a:spcAft>
                <a:spcPts val="0"/>
              </a:spcAft>
              <a:buClr>
                <a:schemeClr val="dk1"/>
              </a:buClr>
              <a:buSzPts val="1800"/>
              <a:buAutoNum type="alphaLcParenR"/>
            </a:pPr>
            <a:r>
              <a:rPr lang="en">
                <a:solidFill>
                  <a:schemeClr val="dk1"/>
                </a:solidFill>
              </a:rPr>
              <a:t>Behavioral Level </a:t>
            </a:r>
            <a:endParaRPr>
              <a:solidFill>
                <a:schemeClr val="dk1"/>
              </a:solidFill>
            </a:endParaRPr>
          </a:p>
          <a:p>
            <a:pPr indent="-342900" lvl="0" marL="457200" rtl="0" algn="l">
              <a:spcBef>
                <a:spcPts val="0"/>
              </a:spcBef>
              <a:spcAft>
                <a:spcPts val="0"/>
              </a:spcAft>
              <a:buClr>
                <a:schemeClr val="dk1"/>
              </a:buClr>
              <a:buSzPts val="1800"/>
              <a:buAutoNum type="alphaLcParenR"/>
            </a:pPr>
            <a:r>
              <a:rPr lang="en">
                <a:solidFill>
                  <a:schemeClr val="dk1"/>
                </a:solidFill>
              </a:rPr>
              <a:t>Reflective Level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Visceral Level</a:t>
            </a:r>
            <a:endParaRPr/>
          </a:p>
        </p:txBody>
      </p:sp>
      <p:sp>
        <p:nvSpPr>
          <p:cNvPr id="94" name="Google Shape;94;p17"/>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solidFill>
                  <a:schemeClr val="dk1"/>
                </a:solidFill>
              </a:rPr>
              <a:t>This is the most basic level of processing. The instinctive reaction we have is caused by the visceral level. These reaction are what we </a:t>
            </a:r>
            <a:r>
              <a:rPr lang="en">
                <a:solidFill>
                  <a:schemeClr val="dk1"/>
                </a:solidFill>
              </a:rPr>
              <a:t>consider</a:t>
            </a:r>
            <a:r>
              <a:rPr lang="en">
                <a:solidFill>
                  <a:schemeClr val="dk1"/>
                </a:solidFill>
              </a:rPr>
              <a:t> to be the reaction of what we call as “</a:t>
            </a:r>
            <a:r>
              <a:rPr b="1" lang="en">
                <a:solidFill>
                  <a:schemeClr val="dk1"/>
                </a:solidFill>
              </a:rPr>
              <a:t>T</a:t>
            </a:r>
            <a:r>
              <a:rPr b="1" lang="en">
                <a:solidFill>
                  <a:schemeClr val="dk1"/>
                </a:solidFill>
              </a:rPr>
              <a:t>he </a:t>
            </a:r>
            <a:r>
              <a:rPr b="1" lang="en">
                <a:solidFill>
                  <a:schemeClr val="dk1"/>
                </a:solidFill>
              </a:rPr>
              <a:t>Lizard Brain</a:t>
            </a:r>
            <a:r>
              <a:rPr lang="en">
                <a:solidFill>
                  <a:schemeClr val="dk1"/>
                </a:solidFill>
              </a:rPr>
              <a:t>” .These are our reactions to a piece of information we receive rather than our understanding. A novel character we like dying causes us to hate the reason for that character's death, or while watching a scary movie we get startled by the jump scares.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Level</a:t>
            </a:r>
            <a:endParaRPr/>
          </a:p>
        </p:txBody>
      </p:sp>
      <p:sp>
        <p:nvSpPr>
          <p:cNvPr id="100" name="Google Shape;100;p18"/>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solidFill>
                  <a:schemeClr val="dk1"/>
                </a:solidFill>
              </a:rPr>
              <a:t>This is where we have the skills that we have cultivated and learned. This is what we have what we can call “ Muscle Memory ”.These are the actions we don't perform with the intent to do them but are just our reactions to the environment and other knowledge of knowing what something is used for because we have used it before.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Reflective Level</a:t>
            </a:r>
            <a:endParaRPr/>
          </a:p>
        </p:txBody>
      </p:sp>
      <p:sp>
        <p:nvSpPr>
          <p:cNvPr id="106" name="Google Shape;106;p19"/>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solidFill>
                  <a:schemeClr val="dk1"/>
                </a:solidFill>
              </a:rPr>
              <a:t>This is the highest cognitive part of conscious cognition. This is where we perform the act that we call thinking. This is the level that looks back at the actions we have performed and then analyzes them to create further understanding and affect the future decision-making process.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Seven Stages of Action &amp; Three Levels of 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0" y="2082450"/>
            <a:ext cx="9144000" cy="1037100"/>
          </a:xfrm>
          <a:prstGeom prst="rect">
            <a:avLst/>
          </a:prstGeom>
          <a:solidFill>
            <a:srgbClr val="986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BEHAVIORAL</a:t>
            </a:r>
            <a:endParaRPr b="1">
              <a:latin typeface="Poppins"/>
              <a:ea typeface="Poppins"/>
              <a:cs typeface="Poppins"/>
              <a:sym typeface="Poppins"/>
            </a:endParaRPr>
          </a:p>
        </p:txBody>
      </p:sp>
      <p:sp>
        <p:nvSpPr>
          <p:cNvPr id="117" name="Google Shape;117;p21"/>
          <p:cNvSpPr/>
          <p:nvPr/>
        </p:nvSpPr>
        <p:spPr>
          <a:xfrm>
            <a:off x="2700" y="0"/>
            <a:ext cx="9144000" cy="2176200"/>
          </a:xfrm>
          <a:prstGeom prst="rect">
            <a:avLst/>
          </a:prstGeom>
          <a:solidFill>
            <a:srgbClr val="3AA4F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REFLECTIVE</a:t>
            </a:r>
            <a:endParaRPr b="1">
              <a:latin typeface="Poppins"/>
              <a:ea typeface="Poppins"/>
              <a:cs typeface="Poppins"/>
              <a:sym typeface="Poppins"/>
            </a:endParaRPr>
          </a:p>
        </p:txBody>
      </p:sp>
      <p:sp>
        <p:nvSpPr>
          <p:cNvPr id="118" name="Google Shape;118;p21"/>
          <p:cNvSpPr/>
          <p:nvPr/>
        </p:nvSpPr>
        <p:spPr>
          <a:xfrm>
            <a:off x="2700" y="3012900"/>
            <a:ext cx="9144000" cy="2130600"/>
          </a:xfrm>
          <a:prstGeom prst="rect">
            <a:avLst/>
          </a:prstGeom>
          <a:solidFill>
            <a:srgbClr val="2EED9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VISCERAL</a:t>
            </a:r>
            <a:endParaRPr b="1">
              <a:latin typeface="Poppins"/>
              <a:ea typeface="Poppins"/>
              <a:cs typeface="Poppins"/>
              <a:sym typeface="Poppins"/>
            </a:endParaRPr>
          </a:p>
        </p:txBody>
      </p:sp>
      <p:sp>
        <p:nvSpPr>
          <p:cNvPr id="119" name="Google Shape;119;p21"/>
          <p:cNvSpPr/>
          <p:nvPr/>
        </p:nvSpPr>
        <p:spPr>
          <a:xfrm>
            <a:off x="2010825" y="914400"/>
            <a:ext cx="437400" cy="3314700"/>
          </a:xfrm>
          <a:prstGeom prst="down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594575" y="1463325"/>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PLAN</a:t>
            </a:r>
            <a:endParaRPr>
              <a:latin typeface="Poppins Light"/>
              <a:ea typeface="Poppins Light"/>
              <a:cs typeface="Poppins Light"/>
              <a:sym typeface="Poppins Light"/>
            </a:endParaRPr>
          </a:p>
        </p:txBody>
      </p:sp>
      <p:sp>
        <p:nvSpPr>
          <p:cNvPr id="121" name="Google Shape;121;p21"/>
          <p:cNvSpPr/>
          <p:nvPr/>
        </p:nvSpPr>
        <p:spPr>
          <a:xfrm>
            <a:off x="1594575" y="2400438"/>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SPECIFY</a:t>
            </a:r>
            <a:endParaRPr>
              <a:latin typeface="Poppins Light"/>
              <a:ea typeface="Poppins Light"/>
              <a:cs typeface="Poppins Light"/>
              <a:sym typeface="Poppins Light"/>
            </a:endParaRPr>
          </a:p>
        </p:txBody>
      </p:sp>
      <p:sp>
        <p:nvSpPr>
          <p:cNvPr id="122" name="Google Shape;122;p21"/>
          <p:cNvSpPr/>
          <p:nvPr/>
        </p:nvSpPr>
        <p:spPr>
          <a:xfrm>
            <a:off x="1594575" y="3314775"/>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PERFORM</a:t>
            </a:r>
            <a:endParaRPr>
              <a:latin typeface="Poppins Light"/>
              <a:ea typeface="Poppins Light"/>
              <a:cs typeface="Poppins Light"/>
              <a:sym typeface="Poppins Light"/>
            </a:endParaRPr>
          </a:p>
        </p:txBody>
      </p:sp>
      <p:sp>
        <p:nvSpPr>
          <p:cNvPr id="123" name="Google Shape;123;p21"/>
          <p:cNvSpPr/>
          <p:nvPr/>
        </p:nvSpPr>
        <p:spPr>
          <a:xfrm rot="10800000">
            <a:off x="6438900" y="917125"/>
            <a:ext cx="437400" cy="3316200"/>
          </a:xfrm>
          <a:prstGeom prst="downArrow">
            <a:avLst>
              <a:gd fmla="val 5000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6022650" y="1486113"/>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COMPARE</a:t>
            </a:r>
            <a:endParaRPr>
              <a:latin typeface="Poppins Light"/>
              <a:ea typeface="Poppins Light"/>
              <a:cs typeface="Poppins Light"/>
              <a:sym typeface="Poppins Light"/>
            </a:endParaRPr>
          </a:p>
        </p:txBody>
      </p:sp>
      <p:sp>
        <p:nvSpPr>
          <p:cNvPr id="125" name="Google Shape;125;p21"/>
          <p:cNvSpPr/>
          <p:nvPr/>
        </p:nvSpPr>
        <p:spPr>
          <a:xfrm>
            <a:off x="6022650" y="2400438"/>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INTERPRET</a:t>
            </a:r>
            <a:endParaRPr>
              <a:latin typeface="Poppins Light"/>
              <a:ea typeface="Poppins Light"/>
              <a:cs typeface="Poppins Light"/>
              <a:sym typeface="Poppins Light"/>
            </a:endParaRPr>
          </a:p>
        </p:txBody>
      </p:sp>
      <p:sp>
        <p:nvSpPr>
          <p:cNvPr id="126" name="Google Shape;126;p21"/>
          <p:cNvSpPr/>
          <p:nvPr/>
        </p:nvSpPr>
        <p:spPr>
          <a:xfrm>
            <a:off x="6022650" y="3314775"/>
            <a:ext cx="1269900" cy="388200"/>
          </a:xfrm>
          <a:prstGeom prst="roundRect">
            <a:avLst>
              <a:gd fmla="val 16667" name="adj"/>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PERCEIVE</a:t>
            </a:r>
            <a:endParaRPr>
              <a:latin typeface="Poppins Light"/>
              <a:ea typeface="Poppins Light"/>
              <a:cs typeface="Poppins Light"/>
              <a:sym typeface="Poppins Light"/>
            </a:endParaRPr>
          </a:p>
        </p:txBody>
      </p:sp>
      <p:sp>
        <p:nvSpPr>
          <p:cNvPr id="127" name="Google Shape;127;p21"/>
          <p:cNvSpPr/>
          <p:nvPr/>
        </p:nvSpPr>
        <p:spPr>
          <a:xfrm>
            <a:off x="458550" y="4229100"/>
            <a:ext cx="8226900" cy="914400"/>
          </a:xfrm>
          <a:prstGeom prst="round2SameRect">
            <a:avLst>
              <a:gd fmla="val 50000" name="adj1"/>
              <a:gd fmla="val 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WORLD</a:t>
            </a:r>
            <a:endParaRPr b="1">
              <a:latin typeface="Poppins"/>
              <a:ea typeface="Poppins"/>
              <a:cs typeface="Poppins"/>
              <a:sym typeface="Poppins"/>
            </a:endParaRPr>
          </a:p>
        </p:txBody>
      </p:sp>
      <p:sp>
        <p:nvSpPr>
          <p:cNvPr id="128" name="Google Shape;128;p21"/>
          <p:cNvSpPr/>
          <p:nvPr/>
        </p:nvSpPr>
        <p:spPr>
          <a:xfrm>
            <a:off x="458600" y="0"/>
            <a:ext cx="8226900" cy="914400"/>
          </a:xfrm>
          <a:prstGeom prst="round2SameRect">
            <a:avLst>
              <a:gd fmla="val 0" name="adj1"/>
              <a:gd fmla="val 50000" name="adj2"/>
            </a:avLst>
          </a:prstGeom>
          <a:solidFill>
            <a:srgbClr val="EE8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What do I want to accomplish?</a:t>
            </a:r>
            <a:endParaRPr b="1">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