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Bebas Neue Cyrillic" panose="020B0604020202020204" charset="0"/>
      <p:regular r:id="rId13"/>
    </p:embeddedFont>
    <p:embeddedFont>
      <p:font typeface="Canva Sans" panose="020B0604020202020204" charset="0"/>
      <p:regular r:id="rId14"/>
    </p:embeddedFont>
    <p:embeddedFont>
      <p:font typeface="Canva Sans Bold" panose="020B0604020202020204" charset="0"/>
      <p:regular r:id="rId15"/>
    </p:embeddedFont>
    <p:embeddedFont>
      <p:font typeface="Open Sans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90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7887442" y="715"/>
            <a:ext cx="1609796" cy="1633557"/>
          </a:xfrm>
          <a:custGeom>
            <a:avLst/>
            <a:gdLst/>
            <a:ahLst/>
            <a:cxnLst/>
            <a:rect l="l" t="t" r="r" b="b"/>
            <a:pathLst>
              <a:path w="1609796" h="1633557">
                <a:moveTo>
                  <a:pt x="0" y="0"/>
                </a:moveTo>
                <a:lnTo>
                  <a:pt x="1609796" y="0"/>
                </a:lnTo>
                <a:lnTo>
                  <a:pt x="1609796" y="1633557"/>
                </a:lnTo>
                <a:lnTo>
                  <a:pt x="0" y="16335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8385924" y="271689"/>
            <a:ext cx="612831" cy="830189"/>
          </a:xfrm>
          <a:custGeom>
            <a:avLst/>
            <a:gdLst/>
            <a:ahLst/>
            <a:cxnLst/>
            <a:rect l="l" t="t" r="r" b="b"/>
            <a:pathLst>
              <a:path w="612831" h="830189">
                <a:moveTo>
                  <a:pt x="0" y="0"/>
                </a:moveTo>
                <a:lnTo>
                  <a:pt x="612831" y="0"/>
                </a:lnTo>
                <a:lnTo>
                  <a:pt x="612831" y="830190"/>
                </a:lnTo>
                <a:lnTo>
                  <a:pt x="0" y="830190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2127825" y="1614488"/>
            <a:ext cx="13129030" cy="2869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59"/>
              </a:lnSpc>
            </a:pPr>
            <a:r>
              <a:rPr lang="en-US" sz="8971" dirty="0">
                <a:solidFill>
                  <a:srgbClr val="63F1F9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INTRO TO CYS </a:t>
            </a:r>
          </a:p>
          <a:p>
            <a:pPr algn="ctr">
              <a:lnSpc>
                <a:spcPts val="10320"/>
              </a:lnSpc>
              <a:spcBef>
                <a:spcPct val="0"/>
              </a:spcBef>
            </a:pPr>
            <a:r>
              <a:rPr lang="en-US" sz="7371" dirty="0">
                <a:solidFill>
                  <a:srgbClr val="63F1F9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SEMESTER PROJECT</a:t>
            </a:r>
          </a:p>
        </p:txBody>
      </p:sp>
      <p:sp>
        <p:nvSpPr>
          <p:cNvPr id="11" name="Freeform 11"/>
          <p:cNvSpPr/>
          <p:nvPr/>
        </p:nvSpPr>
        <p:spPr>
          <a:xfrm>
            <a:off x="552392" y="453924"/>
            <a:ext cx="358281" cy="363569"/>
          </a:xfrm>
          <a:custGeom>
            <a:avLst/>
            <a:gdLst/>
            <a:ahLst/>
            <a:cxnLst/>
            <a:rect l="l" t="t" r="r" b="b"/>
            <a:pathLst>
              <a:path w="358281" h="363569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679594" y="546065"/>
            <a:ext cx="103876" cy="140719"/>
          </a:xfrm>
          <a:custGeom>
            <a:avLst/>
            <a:gdLst/>
            <a:ahLst/>
            <a:cxnLst/>
            <a:rect l="l" t="t" r="r" b="b"/>
            <a:pathLst>
              <a:path w="103876" h="140719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5667904" y="4550187"/>
            <a:ext cx="604887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12F1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GROUP MEMBERS: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914933" y="5595846"/>
            <a:ext cx="7554813" cy="5078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24"/>
              </a:lnSpc>
              <a:buFont typeface="Wingdings" pitchFamily="2" charset="2"/>
              <a:buChar char="Ø"/>
            </a:pPr>
            <a:r>
              <a:rPr lang="en-US" sz="4374" dirty="0" err="1">
                <a:solidFill>
                  <a:srgbClr val="5CE1E6"/>
                </a:solidFill>
                <a:latin typeface="Canva Sans"/>
                <a:ea typeface="Canva Sans"/>
                <a:cs typeface="Canva Sans"/>
                <a:sym typeface="Canva Sans"/>
              </a:rPr>
              <a:t>Bilad</a:t>
            </a:r>
            <a:r>
              <a:rPr lang="en-US" sz="4374" dirty="0">
                <a:solidFill>
                  <a:srgbClr val="5CE1E6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4374" dirty="0" err="1">
                <a:solidFill>
                  <a:srgbClr val="5CE1E6"/>
                </a:solidFill>
                <a:latin typeface="Canva Sans"/>
                <a:ea typeface="Canva Sans"/>
                <a:cs typeface="Canva Sans"/>
                <a:sym typeface="Canva Sans"/>
              </a:rPr>
              <a:t>Ul</a:t>
            </a:r>
            <a:r>
              <a:rPr lang="en-US" sz="4374" dirty="0">
                <a:solidFill>
                  <a:srgbClr val="5CE1E6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4374" dirty="0" err="1">
                <a:solidFill>
                  <a:srgbClr val="5CE1E6"/>
                </a:solidFill>
                <a:latin typeface="Canva Sans"/>
                <a:ea typeface="Canva Sans"/>
                <a:cs typeface="Canva Sans"/>
                <a:sym typeface="Canva Sans"/>
              </a:rPr>
              <a:t>Haq</a:t>
            </a:r>
            <a:r>
              <a:rPr lang="en-US" sz="4374" dirty="0">
                <a:solidFill>
                  <a:srgbClr val="5CE1E6"/>
                </a:solidFill>
                <a:latin typeface="Canva Sans"/>
                <a:ea typeface="Canva Sans"/>
                <a:cs typeface="Canva Sans"/>
                <a:sym typeface="Canva Sans"/>
              </a:rPr>
              <a:t> 242340</a:t>
            </a:r>
          </a:p>
          <a:p>
            <a:pPr algn="ctr">
              <a:lnSpc>
                <a:spcPts val="6264"/>
              </a:lnSpc>
              <a:buFont typeface="Wingdings" pitchFamily="2" charset="2"/>
              <a:buChar char="Ø"/>
            </a:pPr>
            <a:r>
              <a:rPr lang="en-US" sz="4474" dirty="0">
                <a:solidFill>
                  <a:srgbClr val="5CE1E6"/>
                </a:solidFill>
                <a:latin typeface="Canva Sans"/>
                <a:ea typeface="Canva Sans"/>
                <a:cs typeface="Canva Sans"/>
                <a:sym typeface="Canva Sans"/>
              </a:rPr>
              <a:t>M. </a:t>
            </a:r>
            <a:r>
              <a:rPr lang="en-US" sz="4474" dirty="0" err="1">
                <a:solidFill>
                  <a:srgbClr val="5CE1E6"/>
                </a:solidFill>
                <a:latin typeface="Canva Sans"/>
                <a:ea typeface="Canva Sans"/>
                <a:cs typeface="Canva Sans"/>
                <a:sym typeface="Canva Sans"/>
              </a:rPr>
              <a:t>Raess</a:t>
            </a:r>
            <a:r>
              <a:rPr lang="en-US" sz="4474" dirty="0">
                <a:solidFill>
                  <a:srgbClr val="5CE1E6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4474" dirty="0" err="1">
                <a:solidFill>
                  <a:srgbClr val="5CE1E6"/>
                </a:solidFill>
                <a:latin typeface="Canva Sans"/>
                <a:ea typeface="Canva Sans"/>
                <a:cs typeface="Canva Sans"/>
                <a:sym typeface="Canva Sans"/>
              </a:rPr>
              <a:t>ul</a:t>
            </a:r>
            <a:r>
              <a:rPr lang="en-US" sz="4474" dirty="0">
                <a:solidFill>
                  <a:srgbClr val="5CE1E6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4474" dirty="0" err="1">
                <a:solidFill>
                  <a:srgbClr val="5CE1E6"/>
                </a:solidFill>
                <a:latin typeface="Canva Sans"/>
                <a:ea typeface="Canva Sans"/>
                <a:cs typeface="Canva Sans"/>
                <a:sym typeface="Canva Sans"/>
              </a:rPr>
              <a:t>Abedian</a:t>
            </a:r>
            <a:r>
              <a:rPr lang="en-US" sz="4474" dirty="0">
                <a:solidFill>
                  <a:srgbClr val="5CE1E6"/>
                </a:solidFill>
                <a:latin typeface="Canva Sans"/>
                <a:ea typeface="Canva Sans"/>
                <a:cs typeface="Canva Sans"/>
                <a:sym typeface="Canva Sans"/>
              </a:rPr>
              <a:t> 242354</a:t>
            </a:r>
          </a:p>
          <a:p>
            <a:pPr algn="ctr">
              <a:lnSpc>
                <a:spcPts val="6264"/>
              </a:lnSpc>
              <a:buFont typeface="Wingdings" pitchFamily="2" charset="2"/>
              <a:buChar char="Ø"/>
            </a:pPr>
            <a:r>
              <a:rPr lang="en-US" sz="4474" dirty="0">
                <a:solidFill>
                  <a:srgbClr val="5CE1E6"/>
                </a:solidFill>
                <a:latin typeface="Canva Sans"/>
                <a:ea typeface="Canva Sans"/>
                <a:cs typeface="Canva Sans"/>
                <a:sym typeface="Canva Sans"/>
              </a:rPr>
              <a:t>Muhammad </a:t>
            </a:r>
            <a:r>
              <a:rPr lang="en-US" sz="4474" dirty="0" err="1">
                <a:solidFill>
                  <a:srgbClr val="5CE1E6"/>
                </a:solidFill>
                <a:latin typeface="Canva Sans"/>
                <a:ea typeface="Canva Sans"/>
                <a:cs typeface="Canva Sans"/>
                <a:sym typeface="Canva Sans"/>
              </a:rPr>
              <a:t>Bilal</a:t>
            </a:r>
            <a:r>
              <a:rPr lang="en-US" sz="4474" dirty="0">
                <a:solidFill>
                  <a:srgbClr val="5CE1E6"/>
                </a:solidFill>
                <a:latin typeface="Canva Sans"/>
                <a:ea typeface="Canva Sans"/>
                <a:cs typeface="Canva Sans"/>
                <a:sym typeface="Canva Sans"/>
              </a:rPr>
              <a:t> 242372</a:t>
            </a:r>
          </a:p>
          <a:p>
            <a:pPr algn="ctr">
              <a:lnSpc>
                <a:spcPts val="6544"/>
              </a:lnSpc>
              <a:buFont typeface="Wingdings" pitchFamily="2" charset="2"/>
              <a:buChar char="Ø"/>
            </a:pPr>
            <a:r>
              <a:rPr lang="en-US" sz="4674" dirty="0">
                <a:solidFill>
                  <a:srgbClr val="5CE1E6"/>
                </a:solidFill>
                <a:latin typeface="Canva Sans"/>
                <a:ea typeface="Canva Sans"/>
                <a:cs typeface="Canva Sans"/>
                <a:sym typeface="Canva Sans"/>
              </a:rPr>
              <a:t>Sana </a:t>
            </a:r>
            <a:r>
              <a:rPr lang="en-US" sz="4674" dirty="0" err="1">
                <a:solidFill>
                  <a:srgbClr val="5CE1E6"/>
                </a:solidFill>
                <a:latin typeface="Canva Sans"/>
                <a:ea typeface="Canva Sans"/>
                <a:cs typeface="Canva Sans"/>
                <a:sym typeface="Canva Sans"/>
              </a:rPr>
              <a:t>Sadiq</a:t>
            </a:r>
            <a:r>
              <a:rPr lang="en-US" sz="4674" dirty="0">
                <a:solidFill>
                  <a:srgbClr val="5CE1E6"/>
                </a:solidFill>
                <a:latin typeface="Canva Sans"/>
                <a:ea typeface="Canva Sans"/>
                <a:cs typeface="Canva Sans"/>
                <a:sym typeface="Canva Sans"/>
              </a:rPr>
              <a:t> 242374</a:t>
            </a:r>
          </a:p>
          <a:p>
            <a:pPr algn="ctr">
              <a:lnSpc>
                <a:spcPts val="8084"/>
              </a:lnSpc>
              <a:spcBef>
                <a:spcPct val="0"/>
              </a:spcBef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52392" y="453924"/>
            <a:ext cx="358281" cy="363569"/>
          </a:xfrm>
          <a:custGeom>
            <a:avLst/>
            <a:gdLst/>
            <a:ahLst/>
            <a:cxnLst/>
            <a:rect l="l" t="t" r="r" b="b"/>
            <a:pathLst>
              <a:path w="358281" h="363569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679594" y="546065"/>
            <a:ext cx="103876" cy="140719"/>
          </a:xfrm>
          <a:custGeom>
            <a:avLst/>
            <a:gdLst/>
            <a:ahLst/>
            <a:cxnLst/>
            <a:rect l="l" t="t" r="r" b="b"/>
            <a:pathLst>
              <a:path w="103876" h="140719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3821288" y="1677854"/>
            <a:ext cx="2133829" cy="1833759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2106133" y="4464956"/>
            <a:ext cx="2133829" cy="1833759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575367" y="1878298"/>
            <a:ext cx="4910514" cy="4219973"/>
            <a:chOff x="0" y="0"/>
            <a:chExt cx="812800" cy="6985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blipFill>
              <a:blip r:embed="rId6" cstate="print"/>
              <a:stretch>
                <a:fillRect r="-28986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-230" y="1072720"/>
            <a:ext cx="2133829" cy="1933782"/>
            <a:chOff x="-21439" y="-38100"/>
            <a:chExt cx="812800" cy="736600"/>
          </a:xfrm>
        </p:grpSpPr>
        <p:sp>
          <p:nvSpPr>
            <p:cNvPr id="19" name="Freeform 19"/>
            <p:cNvSpPr/>
            <p:nvPr/>
          </p:nvSpPr>
          <p:spPr>
            <a:xfrm>
              <a:off x="-21439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-38214" y="6607772"/>
            <a:ext cx="2133829" cy="1833759"/>
            <a:chOff x="0" y="0"/>
            <a:chExt cx="812800" cy="6985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4888202" y="581978"/>
            <a:ext cx="8849113" cy="941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4"/>
              </a:lnSpc>
            </a:pPr>
            <a:r>
              <a:rPr lang="en-US" sz="6499">
                <a:solidFill>
                  <a:srgbClr val="63F1F9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HOW TO PATCH THE VULNERABILITY: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6784032" y="1483963"/>
            <a:ext cx="4719935" cy="1463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 dirty="0">
                <a:solidFill>
                  <a:srgbClr val="12F1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Upgrade to</a:t>
            </a:r>
          </a:p>
          <a:p>
            <a:pPr algn="ctr">
              <a:lnSpc>
                <a:spcPts val="5880"/>
              </a:lnSpc>
            </a:pPr>
            <a:r>
              <a:rPr lang="en-US" sz="4200" b="1" dirty="0">
                <a:solidFill>
                  <a:srgbClr val="12F1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WPA3: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6705600" y="3009900"/>
            <a:ext cx="10653643" cy="611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8" lvl="1" indent="-194314" algn="l">
              <a:lnSpc>
                <a:spcPts val="2520"/>
              </a:lnSpc>
              <a:buFont typeface="Arial"/>
              <a:buChar char="•"/>
            </a:pPr>
            <a:r>
              <a:rPr lang="en-US" sz="1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Use WPA3, which offers enhanced protection by replacing the 4-way handshake with Simultaneous Authentication of Equals (SAE), making it resistant to offline dictionary attacks.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6629400" y="3619500"/>
            <a:ext cx="8258076" cy="712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 dirty="0">
                <a:solidFill>
                  <a:srgbClr val="12F1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Strengthen Password Practices: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6705600" y="4991100"/>
            <a:ext cx="10619827" cy="611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8" lvl="1" indent="-194314" algn="l">
              <a:lnSpc>
                <a:spcPts val="2520"/>
              </a:lnSpc>
              <a:buFont typeface="Arial"/>
              <a:buChar char="•"/>
            </a:pPr>
            <a:r>
              <a:rPr lang="en-US" sz="1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Ensure passwords are long, complex, and unique, making brute-force or dictionary attacks infeasible.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6553200" y="5524500"/>
            <a:ext cx="7204075" cy="712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 dirty="0">
                <a:solidFill>
                  <a:srgbClr val="12F1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Implement WPA Enterprise: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6781800" y="7048500"/>
            <a:ext cx="10619827" cy="611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8" lvl="1" indent="-194314" algn="l">
              <a:lnSpc>
                <a:spcPts val="2520"/>
              </a:lnSpc>
              <a:buFont typeface="Arial"/>
              <a:buChar char="•"/>
            </a:pPr>
            <a:r>
              <a:rPr lang="en-US" sz="1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 corporate environments, use WPA Enterprise with RADIUS servers for centralized authentication, adding an extra layer of security..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5943600" y="7658100"/>
            <a:ext cx="10713641" cy="712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 dirty="0">
                <a:solidFill>
                  <a:srgbClr val="12F1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Update Firmware and Security Protocols: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086600" y="9105900"/>
            <a:ext cx="10619827" cy="611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8" lvl="1" indent="-194314" algn="l">
              <a:lnSpc>
                <a:spcPts val="2520"/>
              </a:lnSpc>
              <a:buFont typeface="Arial"/>
              <a:buChar char="•"/>
            </a:pPr>
            <a:r>
              <a:rPr lang="en-US" sz="1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Regularly update router firmware to patch known vulnerabilities.</a:t>
            </a:r>
          </a:p>
          <a:p>
            <a:pPr marL="388628" lvl="1" indent="-194314" algn="l">
              <a:lnSpc>
                <a:spcPts val="2520"/>
              </a:lnSpc>
              <a:buFont typeface="Arial"/>
              <a:buChar char="•"/>
            </a:pPr>
            <a:r>
              <a:rPr lang="en-US" sz="1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Ensure the latest WPA/WPA2 security standards are applied.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690482" y="8660782"/>
            <a:ext cx="597518" cy="59751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7857396" y="8851031"/>
            <a:ext cx="263689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10</a:t>
            </a:r>
          </a:p>
        </p:txBody>
      </p:sp>
      <p:sp>
        <p:nvSpPr>
          <p:cNvPr id="12" name="Freeform 12"/>
          <p:cNvSpPr/>
          <p:nvPr/>
        </p:nvSpPr>
        <p:spPr>
          <a:xfrm>
            <a:off x="552392" y="453924"/>
            <a:ext cx="358281" cy="363569"/>
          </a:xfrm>
          <a:custGeom>
            <a:avLst/>
            <a:gdLst/>
            <a:ahLst/>
            <a:cxnLst/>
            <a:rect l="l" t="t" r="r" b="b"/>
            <a:pathLst>
              <a:path w="358281" h="363569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679594" y="546065"/>
            <a:ext cx="103876" cy="140719"/>
          </a:xfrm>
          <a:custGeom>
            <a:avLst/>
            <a:gdLst/>
            <a:ahLst/>
            <a:cxnLst/>
            <a:rect l="l" t="t" r="r" b="b"/>
            <a:pathLst>
              <a:path w="103876" h="140719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2570709" y="2565941"/>
            <a:ext cx="13146582" cy="4128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81"/>
              </a:lnSpc>
              <a:spcBef>
                <a:spcPct val="0"/>
              </a:spcBef>
            </a:pPr>
            <a:r>
              <a:rPr lang="en-US" sz="23987">
                <a:solidFill>
                  <a:srgbClr val="63F1F9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52392" y="453924"/>
            <a:ext cx="358281" cy="363569"/>
          </a:xfrm>
          <a:custGeom>
            <a:avLst/>
            <a:gdLst/>
            <a:ahLst/>
            <a:cxnLst/>
            <a:rect l="l" t="t" r="r" b="b"/>
            <a:pathLst>
              <a:path w="358281" h="363569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679594" y="546065"/>
            <a:ext cx="103876" cy="140719"/>
          </a:xfrm>
          <a:custGeom>
            <a:avLst/>
            <a:gdLst/>
            <a:ahLst/>
            <a:cxnLst/>
            <a:rect l="l" t="t" r="r" b="b"/>
            <a:pathLst>
              <a:path w="103876" h="140719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3170040" y="2388184"/>
            <a:ext cx="6412371" cy="5510631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31532" y="2388184"/>
            <a:ext cx="8273191" cy="5510631"/>
            <a:chOff x="0" y="0"/>
            <a:chExt cx="1185991" cy="698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85991" cy="698500"/>
            </a:xfrm>
            <a:custGeom>
              <a:avLst/>
              <a:gdLst/>
              <a:ahLst/>
              <a:cxnLst/>
              <a:rect l="l" t="t" r="r" b="b"/>
              <a:pathLst>
                <a:path w="1185991" h="698500">
                  <a:moveTo>
                    <a:pt x="1185991" y="349250"/>
                  </a:moveTo>
                  <a:lnTo>
                    <a:pt x="982791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982791" y="0"/>
                  </a:lnTo>
                  <a:lnTo>
                    <a:pt x="1185991" y="349250"/>
                  </a:lnTo>
                  <a:close/>
                </a:path>
              </a:pathLst>
            </a:custGeom>
            <a:blipFill>
              <a:blip r:embed="rId6"/>
              <a:stretch>
                <a:fillRect r="-4703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9687055" y="1066800"/>
            <a:ext cx="4969181" cy="1567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05"/>
              </a:lnSpc>
            </a:pPr>
            <a:r>
              <a:rPr lang="en-US" sz="5500">
                <a:solidFill>
                  <a:srgbClr val="63F1F9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VULNERABILITY IN THE 4-WAY HANDSHAKE: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1049000" y="8724900"/>
            <a:ext cx="1599718" cy="597518"/>
            <a:chOff x="0" y="0"/>
            <a:chExt cx="2176086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176087" cy="812800"/>
            </a:xfrm>
            <a:custGeom>
              <a:avLst/>
              <a:gdLst/>
              <a:ahLst/>
              <a:cxnLst/>
              <a:rect l="l" t="t" r="r" b="b"/>
              <a:pathLst>
                <a:path w="2176087" h="812800">
                  <a:moveTo>
                    <a:pt x="0" y="0"/>
                  </a:moveTo>
                  <a:lnTo>
                    <a:pt x="2176087" y="0"/>
                  </a:lnTo>
                  <a:lnTo>
                    <a:pt x="2176087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2176086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9582411" y="2907459"/>
            <a:ext cx="8705589" cy="1554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8" lvl="1" indent="-194314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During the 4-way handshake process in WPA/WPA2, encrypted authentication data (PMKID) is exchanged between the client and access point.</a:t>
            </a:r>
          </a:p>
          <a:p>
            <a:pPr marL="388628" lvl="1" indent="-194314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Attackers can capture this handshake data and perform offline dictionary or brute-force attacks to crack the network password.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829800" y="5067300"/>
            <a:ext cx="5159177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>
                <a:solidFill>
                  <a:srgbClr val="12F1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Deauthentication Frames: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677400" y="6591300"/>
            <a:ext cx="8189195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8" lvl="1" indent="-194314" algn="l">
              <a:lnSpc>
                <a:spcPts val="2520"/>
              </a:lnSpc>
              <a:buFont typeface="Arial"/>
              <a:buChar char="•"/>
            </a:pPr>
            <a:r>
              <a:rPr lang="en-US" sz="1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WPA/WPA2 networks accept unauthenticated  </a:t>
            </a:r>
            <a:r>
              <a:rPr lang="en-US" sz="1800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deauthentication</a:t>
            </a:r>
            <a:r>
              <a:rPr lang="en-US" sz="1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frames sent by any device, without verifying their legitimacy.</a:t>
            </a:r>
          </a:p>
          <a:p>
            <a:pPr marL="388628" lvl="1" indent="-194314" algn="l">
              <a:lnSpc>
                <a:spcPts val="2520"/>
              </a:lnSpc>
              <a:buFont typeface="Arial"/>
              <a:buChar char="•"/>
            </a:pPr>
            <a:r>
              <a:rPr lang="en-US" sz="1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This allows attackers to perform  </a:t>
            </a:r>
            <a:r>
              <a:rPr lang="en-US" sz="1800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deauthentication</a:t>
            </a:r>
            <a:r>
              <a:rPr lang="en-US" sz="1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attacks, forcibly disconnecting users from the network.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52392" y="453924"/>
            <a:ext cx="358281" cy="363569"/>
          </a:xfrm>
          <a:custGeom>
            <a:avLst/>
            <a:gdLst/>
            <a:ahLst/>
            <a:cxnLst/>
            <a:rect l="l" t="t" r="r" b="b"/>
            <a:pathLst>
              <a:path w="358281" h="363569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679594" y="546065"/>
            <a:ext cx="103876" cy="140719"/>
          </a:xfrm>
          <a:custGeom>
            <a:avLst/>
            <a:gdLst/>
            <a:ahLst/>
            <a:cxnLst/>
            <a:rect l="l" t="t" r="r" b="b"/>
            <a:pathLst>
              <a:path w="103876" h="140719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3170040" y="2388184"/>
            <a:ext cx="6412371" cy="5510631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52392" y="2393712"/>
            <a:ext cx="8591608" cy="5531171"/>
            <a:chOff x="0" y="0"/>
            <a:chExt cx="1185991" cy="698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85991" cy="698500"/>
            </a:xfrm>
            <a:custGeom>
              <a:avLst/>
              <a:gdLst/>
              <a:ahLst/>
              <a:cxnLst/>
              <a:rect l="l" t="t" r="r" b="b"/>
              <a:pathLst>
                <a:path w="1185991" h="698500">
                  <a:moveTo>
                    <a:pt x="1185991" y="349250"/>
                  </a:moveTo>
                  <a:lnTo>
                    <a:pt x="982791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982791" y="0"/>
                  </a:lnTo>
                  <a:lnTo>
                    <a:pt x="1185991" y="349250"/>
                  </a:lnTo>
                  <a:close/>
                </a:path>
              </a:pathLst>
            </a:custGeom>
            <a:blipFill>
              <a:blip r:embed="rId6"/>
              <a:stretch>
                <a:fillRect r="-4703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9800046" y="584165"/>
            <a:ext cx="4969181" cy="1567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05"/>
              </a:lnSpc>
            </a:pPr>
            <a:r>
              <a:rPr lang="en-US" sz="5500">
                <a:solidFill>
                  <a:srgbClr val="63F1F9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VULNERABILITY IN THE 4-WAY HANDSHAKE: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816417" y="2331034"/>
            <a:ext cx="5126435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>
                <a:solidFill>
                  <a:srgbClr val="12F1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Weak Password Practices: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800046" y="3078428"/>
            <a:ext cx="8189195" cy="1240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8" lvl="1" indent="-194314" algn="l">
              <a:lnSpc>
                <a:spcPts val="2520"/>
              </a:lnSpc>
              <a:buFont typeface="Arial"/>
              <a:buChar char="•"/>
            </a:pPr>
            <a:r>
              <a:rPr lang="en-US" sz="1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Many networks rely on weak or common passwords, making them highly susceptible to dictionary attacks.</a:t>
            </a:r>
          </a:p>
          <a:p>
            <a:pPr marL="388628" lvl="1" indent="-194314" algn="l">
              <a:lnSpc>
                <a:spcPts val="2520"/>
              </a:lnSpc>
              <a:buFont typeface="Arial"/>
              <a:buChar char="•"/>
            </a:pPr>
            <a:r>
              <a:rPr lang="en-US" sz="1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Once the attacker captures the handshake, weak passwords can be cracked in minutes using tools like </a:t>
            </a:r>
            <a:r>
              <a:rPr lang="en-US" sz="1800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Hashcat</a:t>
            </a:r>
            <a:r>
              <a:rPr lang="en-US" sz="1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829800" y="4686300"/>
            <a:ext cx="7730729" cy="1099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1" dirty="0">
                <a:solidFill>
                  <a:srgbClr val="12F1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Lack of Protection Against Mass </a:t>
            </a:r>
            <a:r>
              <a:rPr lang="en-US" sz="3200" b="1" dirty="0" err="1">
                <a:solidFill>
                  <a:srgbClr val="12F1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Deauthentication</a:t>
            </a:r>
            <a:r>
              <a:rPr lang="en-US" sz="3200" b="1" dirty="0">
                <a:solidFill>
                  <a:srgbClr val="12F1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829800" y="6134100"/>
            <a:ext cx="8172824" cy="611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8" lvl="1" indent="-194314" algn="ctr">
              <a:lnSpc>
                <a:spcPts val="2520"/>
              </a:lnSpc>
              <a:buFont typeface="Arial"/>
              <a:buChar char="•"/>
            </a:pPr>
            <a:r>
              <a:rPr lang="en-US" sz="1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WPA/WPA2 does not inherently protect against mass </a:t>
            </a:r>
            <a:r>
              <a:rPr lang="en-US" sz="1800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deauthentication</a:t>
            </a:r>
            <a:r>
              <a:rPr lang="en-US" sz="1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attacks, allowing attackers to repeatedly disrupt network connectivity.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1277600" y="7734300"/>
            <a:ext cx="1599718" cy="597518"/>
            <a:chOff x="0" y="0"/>
            <a:chExt cx="2176086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176087" cy="812800"/>
            </a:xfrm>
            <a:custGeom>
              <a:avLst/>
              <a:gdLst/>
              <a:ahLst/>
              <a:cxnLst/>
              <a:rect l="l" t="t" r="r" b="b"/>
              <a:pathLst>
                <a:path w="2176087" h="812800">
                  <a:moveTo>
                    <a:pt x="0" y="0"/>
                  </a:moveTo>
                  <a:lnTo>
                    <a:pt x="2176087" y="0"/>
                  </a:lnTo>
                  <a:lnTo>
                    <a:pt x="2176087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2176086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52392" y="453924"/>
            <a:ext cx="358281" cy="363569"/>
          </a:xfrm>
          <a:custGeom>
            <a:avLst/>
            <a:gdLst/>
            <a:ahLst/>
            <a:cxnLst/>
            <a:rect l="l" t="t" r="r" b="b"/>
            <a:pathLst>
              <a:path w="358281" h="363569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679594" y="546065"/>
            <a:ext cx="103876" cy="140719"/>
          </a:xfrm>
          <a:custGeom>
            <a:avLst/>
            <a:gdLst/>
            <a:ahLst/>
            <a:cxnLst/>
            <a:rect l="l" t="t" r="r" b="b"/>
            <a:pathLst>
              <a:path w="103876" h="140719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12576341" y="1801985"/>
            <a:ext cx="3086100" cy="2652117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95757" y="5832898"/>
            <a:ext cx="3086100" cy="2652117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328126" y="2091882"/>
            <a:ext cx="7101947" cy="6103235"/>
            <a:chOff x="0" y="0"/>
            <a:chExt cx="812800" cy="6985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blipFill>
              <a:blip r:embed="rId6"/>
              <a:stretch>
                <a:fillRect l="-28274" r="-712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3588872" y="501549"/>
            <a:ext cx="6309271" cy="1855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4"/>
              </a:lnSpc>
            </a:pPr>
            <a:r>
              <a:rPr lang="en-US" sz="6499">
                <a:solidFill>
                  <a:srgbClr val="63F1F9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 DETAILED EXPLOITATION OF THE VULNERABILITY: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144954" y="2463548"/>
            <a:ext cx="408820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63F1F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Initial Setup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81100" y="5766223"/>
            <a:ext cx="6874503" cy="596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>
                <a:solidFill>
                  <a:srgbClr val="63F1F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Scanning for Target Networks: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28700" y="4425527"/>
            <a:ext cx="8115300" cy="1240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8" lvl="1" indent="-194314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Set the wireless network interface to monitor mode using tools like airmon-ng</a:t>
            </a:r>
          </a:p>
          <a:p>
            <a:pPr marL="388628" lvl="1" indent="-194314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Monitor mode allows capturing all wireless traffic in the vicinity, including management frames and handshake packets.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81100" y="3722118"/>
            <a:ext cx="6874503" cy="596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>
                <a:solidFill>
                  <a:srgbClr val="63F1F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Configuring Wireless Interface: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28700" y="6505997"/>
            <a:ext cx="8115300" cy="925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8" lvl="1" indent="-194314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Use tools like Airgeddon to scan nearby wireless networks.</a:t>
            </a:r>
          </a:p>
          <a:p>
            <a:pPr marL="388628" lvl="1" indent="-194314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Identify the target access point (AP) based on its SSID and BSSID (MAC address).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52392" y="453924"/>
            <a:ext cx="358281" cy="363569"/>
          </a:xfrm>
          <a:custGeom>
            <a:avLst/>
            <a:gdLst/>
            <a:ahLst/>
            <a:cxnLst/>
            <a:rect l="l" t="t" r="r" b="b"/>
            <a:pathLst>
              <a:path w="358281" h="363569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679594" y="546065"/>
            <a:ext cx="103876" cy="140719"/>
          </a:xfrm>
          <a:custGeom>
            <a:avLst/>
            <a:gdLst/>
            <a:ahLst/>
            <a:cxnLst/>
            <a:rect l="l" t="t" r="r" b="b"/>
            <a:pathLst>
              <a:path w="103876" h="140719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12576341" y="1801985"/>
            <a:ext cx="3086100" cy="2652117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95757" y="5832898"/>
            <a:ext cx="3086100" cy="2652117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328126" y="2091882"/>
            <a:ext cx="7101947" cy="6103235"/>
            <a:chOff x="0" y="0"/>
            <a:chExt cx="812800" cy="6985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blipFill>
              <a:blip r:embed="rId6"/>
              <a:stretch>
                <a:fillRect l="-28274" r="-712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3588872" y="501549"/>
            <a:ext cx="6309271" cy="1855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4"/>
              </a:lnSpc>
            </a:pPr>
            <a:r>
              <a:rPr lang="en-US" sz="6499">
                <a:solidFill>
                  <a:srgbClr val="63F1F9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 DETAILED EXPLOITATION OF THE VULNERABILITY: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584146" y="2261769"/>
            <a:ext cx="3209826" cy="874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63F1F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Execution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10673" y="5501111"/>
            <a:ext cx="6874503" cy="596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>
                <a:solidFill>
                  <a:srgbClr val="63F1F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Capturing the WPA Handshake: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28700" y="4079982"/>
            <a:ext cx="8115300" cy="1240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8" lvl="1" indent="-194314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Launch a deauthentication attack to force connected clients to disconnect from the network.</a:t>
            </a:r>
          </a:p>
          <a:p>
            <a:pPr marL="388628" lvl="1" indent="-194314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This attack leverages unprotected management frames to send "deauth" commands to devices.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51620" y="3344246"/>
            <a:ext cx="6874503" cy="596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>
                <a:solidFill>
                  <a:srgbClr val="63F1F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Deauthentication Attack: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28700" y="6321101"/>
            <a:ext cx="8115300" cy="1240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8" lvl="1" indent="-194314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When legitimate clients reconnect, capture the WPA handshake exchanged between the client and the AP.</a:t>
            </a:r>
          </a:p>
          <a:p>
            <a:pPr marL="388628" lvl="1" indent="-194314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handshake file contains encrypted authentication data that can be brute-forced offline.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52392" y="453924"/>
            <a:ext cx="358281" cy="363569"/>
          </a:xfrm>
          <a:custGeom>
            <a:avLst/>
            <a:gdLst/>
            <a:ahLst/>
            <a:cxnLst/>
            <a:rect l="l" t="t" r="r" b="b"/>
            <a:pathLst>
              <a:path w="358281" h="363569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679594" y="546065"/>
            <a:ext cx="103876" cy="140719"/>
          </a:xfrm>
          <a:custGeom>
            <a:avLst/>
            <a:gdLst/>
            <a:ahLst/>
            <a:cxnLst/>
            <a:rect l="l" t="t" r="r" b="b"/>
            <a:pathLst>
              <a:path w="103876" h="140719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12576341" y="1801985"/>
            <a:ext cx="3086100" cy="2652117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95757" y="5832898"/>
            <a:ext cx="3086100" cy="2652117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328126" y="2091882"/>
            <a:ext cx="7101947" cy="6103235"/>
            <a:chOff x="0" y="0"/>
            <a:chExt cx="812800" cy="6985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blipFill>
              <a:blip r:embed="rId6"/>
              <a:stretch>
                <a:fillRect l="-28274" r="-712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3588872" y="501549"/>
            <a:ext cx="6309271" cy="1855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4"/>
              </a:lnSpc>
            </a:pPr>
            <a:r>
              <a:rPr lang="en-US" sz="6499">
                <a:solidFill>
                  <a:srgbClr val="63F1F9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 DETAILED EXPLOITATION OF THE VULNERABILITY: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584146" y="2261769"/>
            <a:ext cx="320982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63F1F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Execution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28700" y="4179270"/>
            <a:ext cx="8115300" cy="1240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8" lvl="1" indent="-194314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Use a dictionary or wordlist to try various passwords against the captured handshake using tools like Hashcat or Aircrack-ng.</a:t>
            </a:r>
          </a:p>
          <a:p>
            <a:pPr marL="388628" lvl="1" indent="-194314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Success depends on the strength and complexity of the network password.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10673" y="3346568"/>
            <a:ext cx="6874503" cy="596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>
                <a:solidFill>
                  <a:srgbClr val="63F1F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Performing a Dictionary Attack: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690482" y="8660782"/>
            <a:ext cx="597518" cy="59751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7857396" y="8851031"/>
            <a:ext cx="263689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</a:p>
        </p:txBody>
      </p:sp>
      <p:sp>
        <p:nvSpPr>
          <p:cNvPr id="12" name="Freeform 12"/>
          <p:cNvSpPr/>
          <p:nvPr/>
        </p:nvSpPr>
        <p:spPr>
          <a:xfrm>
            <a:off x="552392" y="453924"/>
            <a:ext cx="358281" cy="363569"/>
          </a:xfrm>
          <a:custGeom>
            <a:avLst/>
            <a:gdLst/>
            <a:ahLst/>
            <a:cxnLst/>
            <a:rect l="l" t="t" r="r" b="b"/>
            <a:pathLst>
              <a:path w="358281" h="363569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679594" y="546065"/>
            <a:ext cx="103876" cy="140719"/>
          </a:xfrm>
          <a:custGeom>
            <a:avLst/>
            <a:gdLst/>
            <a:ahLst/>
            <a:cxnLst/>
            <a:rect l="l" t="t" r="r" b="b"/>
            <a:pathLst>
              <a:path w="103876" h="140719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4" name="Group 14"/>
          <p:cNvGrpSpPr/>
          <p:nvPr/>
        </p:nvGrpSpPr>
        <p:grpSpPr>
          <a:xfrm rot="5468800">
            <a:off x="10490232" y="3104220"/>
            <a:ext cx="10240292" cy="4046343"/>
            <a:chOff x="0" y="0"/>
            <a:chExt cx="2067104" cy="6985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67104" cy="698500"/>
            </a:xfrm>
            <a:custGeom>
              <a:avLst/>
              <a:gdLst/>
              <a:ahLst/>
              <a:cxnLst/>
              <a:rect l="l" t="t" r="r" b="b"/>
              <a:pathLst>
                <a:path w="2067104" h="698500">
                  <a:moveTo>
                    <a:pt x="2067104" y="349250"/>
                  </a:moveTo>
                  <a:lnTo>
                    <a:pt x="1863904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1863904" y="0"/>
                  </a:lnTo>
                  <a:lnTo>
                    <a:pt x="2067104" y="349250"/>
                  </a:lnTo>
                  <a:close/>
                </a:path>
              </a:pathLst>
            </a:custGeom>
            <a:blipFill>
              <a:blip r:embed="rId6" cstate="print"/>
              <a:stretch>
                <a:fillRect t="-30648" b="-35814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155799" y="501549"/>
            <a:ext cx="10339803" cy="1855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4"/>
              </a:lnSpc>
            </a:pPr>
            <a:r>
              <a:rPr lang="en-US" sz="6499">
                <a:solidFill>
                  <a:srgbClr val="63F1F9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DETAILS ABOUT THE TOOLS USED TO EXPLOIT THE VULNERABILITY: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538675" y="2425442"/>
            <a:ext cx="512861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63F1F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Tool: Airgeddon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87882" y="3398262"/>
            <a:ext cx="2542481" cy="695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 b="1">
                <a:solidFill>
                  <a:srgbClr val="12F1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Overview: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79435" y="4227571"/>
            <a:ext cx="11457950" cy="1868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8" lvl="1" indent="-194314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Airgeddon is a powerful wireless network security auditing framework designed for penetration testing.</a:t>
            </a:r>
          </a:p>
          <a:p>
            <a:pPr marL="388628" lvl="1" indent="-194314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It automates various wireless attack techniques and integrates multiple tools into one cohesive platform</a:t>
            </a:r>
          </a:p>
          <a:p>
            <a:pPr marL="388628" lvl="1" indent="-194314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latest version (e.g., 11.20 or newer) is highly versatile, supporting WPA/WPA2 auditing and other advanced attacks.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87340" y="6182100"/>
            <a:ext cx="7943756" cy="695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 b="1">
                <a:solidFill>
                  <a:srgbClr val="12F1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Platform Requirements: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579435" y="7011410"/>
            <a:ext cx="11252096" cy="611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8" lvl="1" indent="-194314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Runs on Kali Linux or any Debian-based Linux distribution.</a:t>
            </a:r>
          </a:p>
          <a:p>
            <a:pPr marL="388628" lvl="1" indent="-194314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Requires root access to execute network operations effectively.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690482" y="8660782"/>
            <a:ext cx="597518" cy="59751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7857396" y="8851031"/>
            <a:ext cx="263689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</a:p>
        </p:txBody>
      </p:sp>
      <p:sp>
        <p:nvSpPr>
          <p:cNvPr id="12" name="Freeform 12"/>
          <p:cNvSpPr/>
          <p:nvPr/>
        </p:nvSpPr>
        <p:spPr>
          <a:xfrm>
            <a:off x="552392" y="453924"/>
            <a:ext cx="358281" cy="363569"/>
          </a:xfrm>
          <a:custGeom>
            <a:avLst/>
            <a:gdLst/>
            <a:ahLst/>
            <a:cxnLst/>
            <a:rect l="l" t="t" r="r" b="b"/>
            <a:pathLst>
              <a:path w="358281" h="363569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679594" y="546065"/>
            <a:ext cx="103876" cy="140719"/>
          </a:xfrm>
          <a:custGeom>
            <a:avLst/>
            <a:gdLst/>
            <a:ahLst/>
            <a:cxnLst/>
            <a:rect l="l" t="t" r="r" b="b"/>
            <a:pathLst>
              <a:path w="103876" h="140719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2155799" y="501549"/>
            <a:ext cx="10339803" cy="1855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4"/>
              </a:lnSpc>
            </a:pPr>
            <a:r>
              <a:rPr lang="en-US" sz="6499">
                <a:solidFill>
                  <a:srgbClr val="63F1F9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DETAILS ABOUT THE TOOLS USED TO EXPLOIT THE VULNERABILITY: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538675" y="2425442"/>
            <a:ext cx="512861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63F1F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Tool: Airgeddon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07065" y="3506014"/>
            <a:ext cx="7847976" cy="695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 b="1">
                <a:solidFill>
                  <a:srgbClr val="12F1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Hardware Requirements: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79435" y="4443076"/>
            <a:ext cx="11457950" cy="2183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8" lvl="1" indent="-194314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Requires a wireless network adapter capable of:</a:t>
            </a:r>
          </a:p>
          <a:p>
            <a:pPr marL="388628" lvl="1" indent="-194314" algn="l">
              <a:lnSpc>
                <a:spcPts val="2520"/>
              </a:lnSpc>
              <a:buAutoNum type="arabicPeriod"/>
            </a:pPr>
            <a:r>
              <a:rPr lang="en-US" sz="18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Monitor Mode: Captures raw network traffic.</a:t>
            </a:r>
          </a:p>
          <a:p>
            <a:pPr marL="388628" lvl="1" indent="-194314" algn="l">
              <a:lnSpc>
                <a:spcPts val="2520"/>
              </a:lnSpc>
              <a:buAutoNum type="arabicPeriod"/>
            </a:pPr>
            <a:r>
              <a:rPr lang="en-US" sz="18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Packet Injection: Sends malicious packets for deauthentication or Evil Twin attacks.</a:t>
            </a:r>
          </a:p>
          <a:p>
            <a:pPr marL="388628" lvl="1" indent="-194314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Examples of compatible adapters:</a:t>
            </a: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     Alfa AWUS036NHA</a:t>
            </a: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     TP-Link TL-WN722N (v1)</a:t>
            </a:r>
          </a:p>
          <a:p>
            <a:pPr algn="l">
              <a:lnSpc>
                <a:spcPts val="2520"/>
              </a:lnSpc>
            </a:pPr>
            <a:endParaRPr/>
          </a:p>
        </p:txBody>
      </p:sp>
      <p:grpSp>
        <p:nvGrpSpPr>
          <p:cNvPr id="22" name="Group 14">
            <a:extLst>
              <a:ext uri="{FF2B5EF4-FFF2-40B4-BE49-F238E27FC236}">
                <a16:creationId xmlns:a16="http://schemas.microsoft.com/office/drawing/2014/main" id="{86E0C925-E13C-BD16-1423-4E502E22DC9D}"/>
              </a:ext>
            </a:extLst>
          </p:cNvPr>
          <p:cNvGrpSpPr/>
          <p:nvPr/>
        </p:nvGrpSpPr>
        <p:grpSpPr>
          <a:xfrm rot="5468800">
            <a:off x="10490232" y="3104220"/>
            <a:ext cx="10240292" cy="4046343"/>
            <a:chOff x="0" y="0"/>
            <a:chExt cx="2067104" cy="698500"/>
          </a:xfrm>
        </p:grpSpPr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F8C54497-9E72-A99D-C826-30EDEE69D58A}"/>
                </a:ext>
              </a:extLst>
            </p:cNvPr>
            <p:cNvSpPr/>
            <p:nvPr/>
          </p:nvSpPr>
          <p:spPr>
            <a:xfrm>
              <a:off x="0" y="0"/>
              <a:ext cx="2067104" cy="698500"/>
            </a:xfrm>
            <a:custGeom>
              <a:avLst/>
              <a:gdLst/>
              <a:ahLst/>
              <a:cxnLst/>
              <a:rect l="l" t="t" r="r" b="b"/>
              <a:pathLst>
                <a:path w="2067104" h="698500">
                  <a:moveTo>
                    <a:pt x="2067104" y="349250"/>
                  </a:moveTo>
                  <a:lnTo>
                    <a:pt x="1863904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1863904" y="0"/>
                  </a:lnTo>
                  <a:lnTo>
                    <a:pt x="2067104" y="349250"/>
                  </a:lnTo>
                  <a:close/>
                </a:path>
              </a:pathLst>
            </a:custGeom>
            <a:blipFill>
              <a:blip r:embed="rId6" cstate="print"/>
              <a:stretch>
                <a:fillRect t="-30648" b="-35814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690482" y="8660782"/>
            <a:ext cx="597518" cy="59751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7857396" y="8851031"/>
            <a:ext cx="263689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</a:p>
        </p:txBody>
      </p:sp>
      <p:sp>
        <p:nvSpPr>
          <p:cNvPr id="12" name="Freeform 12"/>
          <p:cNvSpPr/>
          <p:nvPr/>
        </p:nvSpPr>
        <p:spPr>
          <a:xfrm>
            <a:off x="552392" y="453924"/>
            <a:ext cx="358281" cy="363569"/>
          </a:xfrm>
          <a:custGeom>
            <a:avLst/>
            <a:gdLst/>
            <a:ahLst/>
            <a:cxnLst/>
            <a:rect l="l" t="t" r="r" b="b"/>
            <a:pathLst>
              <a:path w="358281" h="363569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679594" y="546065"/>
            <a:ext cx="103876" cy="140719"/>
          </a:xfrm>
          <a:custGeom>
            <a:avLst/>
            <a:gdLst/>
            <a:ahLst/>
            <a:cxnLst/>
            <a:rect l="l" t="t" r="r" b="b"/>
            <a:pathLst>
              <a:path w="103876" h="140719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2155799" y="501549"/>
            <a:ext cx="10339803" cy="1855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4"/>
              </a:lnSpc>
            </a:pPr>
            <a:r>
              <a:rPr lang="en-US" sz="6499">
                <a:solidFill>
                  <a:srgbClr val="63F1F9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DETAILS ABOUT THE TOOLS USED TO EXPLOIT THE VULNERABILITY: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538675" y="2425442"/>
            <a:ext cx="512861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63F1F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Tool: Airgeddon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52461" y="3506014"/>
            <a:ext cx="4960338" cy="695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 b="1">
                <a:solidFill>
                  <a:srgbClr val="12F1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Capabilities: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435765" y="4335324"/>
            <a:ext cx="11457950" cy="2497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Combines multiple wireless attack techniques, including:</a:t>
            </a:r>
          </a:p>
          <a:p>
            <a:pPr marL="388628" lvl="1" indent="-194314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Deauthentication Attacks: Forcibly disconnect clients to capture handshake data.</a:t>
            </a:r>
          </a:p>
          <a:p>
            <a:pPr marL="388628" lvl="1" indent="-194314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Handshaking and Cracking: Captures WPA/WPA2 handshake for offline password cracking.</a:t>
            </a:r>
          </a:p>
          <a:p>
            <a:pPr marL="388628" lvl="1" indent="-194314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Evil Twin Attack: Creates a rogue access point to deceive users.</a:t>
            </a:r>
          </a:p>
          <a:p>
            <a:pPr marL="388628" lvl="1" indent="-194314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DoS (Denial of Service): Disrupts network connectivity temporarily.</a:t>
            </a:r>
          </a:p>
          <a:p>
            <a:pPr marL="388628" lvl="1" indent="-194314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Integrates tools like Aircrack-ng, Hashcat, and others for exploitation.</a:t>
            </a: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     </a:t>
            </a:r>
          </a:p>
          <a:p>
            <a:pPr algn="l">
              <a:lnSpc>
                <a:spcPts val="2520"/>
              </a:lnSpc>
            </a:pPr>
            <a:endParaRPr/>
          </a:p>
        </p:txBody>
      </p:sp>
      <p:grpSp>
        <p:nvGrpSpPr>
          <p:cNvPr id="20" name="Group 14">
            <a:extLst>
              <a:ext uri="{FF2B5EF4-FFF2-40B4-BE49-F238E27FC236}">
                <a16:creationId xmlns:a16="http://schemas.microsoft.com/office/drawing/2014/main" id="{A9263C96-D490-BE53-5685-3C825326EA3D}"/>
              </a:ext>
            </a:extLst>
          </p:cNvPr>
          <p:cNvGrpSpPr/>
          <p:nvPr/>
        </p:nvGrpSpPr>
        <p:grpSpPr>
          <a:xfrm rot="5468800">
            <a:off x="10490232" y="3104220"/>
            <a:ext cx="10240292" cy="4046343"/>
            <a:chOff x="0" y="0"/>
            <a:chExt cx="2067104" cy="698500"/>
          </a:xfrm>
        </p:grpSpPr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3277964-C249-B767-D746-8FFF7C554669}"/>
                </a:ext>
              </a:extLst>
            </p:cNvPr>
            <p:cNvSpPr/>
            <p:nvPr/>
          </p:nvSpPr>
          <p:spPr>
            <a:xfrm>
              <a:off x="0" y="0"/>
              <a:ext cx="2067104" cy="698500"/>
            </a:xfrm>
            <a:custGeom>
              <a:avLst/>
              <a:gdLst/>
              <a:ahLst/>
              <a:cxnLst/>
              <a:rect l="l" t="t" r="r" b="b"/>
              <a:pathLst>
                <a:path w="2067104" h="698500">
                  <a:moveTo>
                    <a:pt x="2067104" y="349250"/>
                  </a:moveTo>
                  <a:lnTo>
                    <a:pt x="1863904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1863904" y="0"/>
                  </a:lnTo>
                  <a:lnTo>
                    <a:pt x="2067104" y="349250"/>
                  </a:lnTo>
                  <a:close/>
                </a:path>
              </a:pathLst>
            </a:custGeom>
            <a:blipFill>
              <a:blip r:embed="rId6" cstate="print"/>
              <a:stretch>
                <a:fillRect t="-30648" b="-35814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731</Words>
  <Application>Microsoft Office PowerPoint</Application>
  <PresentationFormat>Custom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Canva Sans Bold</vt:lpstr>
      <vt:lpstr>Canva Sans</vt:lpstr>
      <vt:lpstr>Open Sans Bold</vt:lpstr>
      <vt:lpstr>Wingdings</vt:lpstr>
      <vt:lpstr>Bebas Neue Cyrillic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CYS SEMESTER PROJECT</dc:title>
  <dc:creator>ncs</dc:creator>
  <cp:lastModifiedBy>(FA24-BCS-059) MUHAMMAD AHSAN</cp:lastModifiedBy>
  <cp:revision>5</cp:revision>
  <dcterms:created xsi:type="dcterms:W3CDTF">2006-08-16T00:00:00Z</dcterms:created>
  <dcterms:modified xsi:type="dcterms:W3CDTF">2024-12-22T13:14:49Z</dcterms:modified>
  <dc:identifier>DAGZ-Ckitd8</dc:identifier>
</cp:coreProperties>
</file>