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3" r:id="rId6"/>
    <p:sldId id="266" r:id="rId7"/>
    <p:sldId id="267" r:id="rId8"/>
    <p:sldId id="264"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FAA0-981E-72B6-515B-8691DEC16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A44FA8-C7D4-0404-031A-694C5B3B1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039CB7-C14C-495A-6734-55D3039B7B3D}"/>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5" name="Footer Placeholder 4">
            <a:extLst>
              <a:ext uri="{FF2B5EF4-FFF2-40B4-BE49-F238E27FC236}">
                <a16:creationId xmlns:a16="http://schemas.microsoft.com/office/drawing/2014/main" id="{CCBCC587-9B02-7A7C-585C-62DF8ED3A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C22ED-5CA2-04A6-8E1F-BDD777A18AEA}"/>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345162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1288-929C-B925-089E-1E3F70D8B3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79D6D3-089E-E4B5-A12B-20F0A753AB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EF7E9-869F-F7E6-2448-C6A4BAB15469}"/>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5" name="Footer Placeholder 4">
            <a:extLst>
              <a:ext uri="{FF2B5EF4-FFF2-40B4-BE49-F238E27FC236}">
                <a16:creationId xmlns:a16="http://schemas.microsoft.com/office/drawing/2014/main" id="{93C63F7A-1C67-B33C-25D9-E91AB8DD7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9636B-6927-BA4F-16FF-6662D46D2C77}"/>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308858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772BE6-892F-30A7-B707-EBDE881470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E6838-51B8-78F5-17EF-76BB00DB5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D32DD-7187-1AAA-1528-8F2FE57F5B19}"/>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5" name="Footer Placeholder 4">
            <a:extLst>
              <a:ext uri="{FF2B5EF4-FFF2-40B4-BE49-F238E27FC236}">
                <a16:creationId xmlns:a16="http://schemas.microsoft.com/office/drawing/2014/main" id="{CF567FC2-4D03-BAA1-0E0C-097017B38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7EA21-241E-68A1-F90C-26C253C2DA3B}"/>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163881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76F2-4EAC-85D4-6E01-4DEC290E2B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17490D-805A-F15C-1BDF-75F0777D8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C7D42-8BDE-CEDC-19B0-3DFF926B5744}"/>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5" name="Footer Placeholder 4">
            <a:extLst>
              <a:ext uri="{FF2B5EF4-FFF2-40B4-BE49-F238E27FC236}">
                <a16:creationId xmlns:a16="http://schemas.microsoft.com/office/drawing/2014/main" id="{876E8B03-6C76-CD01-55F1-7905E0E0F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12C73-5474-50B1-1CC7-472B816BF9EA}"/>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67100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CAF3-64F2-E935-1EB8-51CAE2ADB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39076D-4421-48D4-633D-9A3995739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EE03B-958D-CF06-85AB-C7593455E78D}"/>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5" name="Footer Placeholder 4">
            <a:extLst>
              <a:ext uri="{FF2B5EF4-FFF2-40B4-BE49-F238E27FC236}">
                <a16:creationId xmlns:a16="http://schemas.microsoft.com/office/drawing/2014/main" id="{80FD179A-609C-D468-E00C-45AADFE06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6F638-4E68-E87F-7D5E-47A78BE36ADE}"/>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265494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AB41-5890-DF9D-A7F0-163FB0CC42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BE0FF4-DBC3-F41F-7592-163A8A7AA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E32456-0BBF-19C6-39B8-F1B4BC6851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B874FB-DD74-0AB4-53D3-1387B7B2F637}"/>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6" name="Footer Placeholder 5">
            <a:extLst>
              <a:ext uri="{FF2B5EF4-FFF2-40B4-BE49-F238E27FC236}">
                <a16:creationId xmlns:a16="http://schemas.microsoft.com/office/drawing/2014/main" id="{8DED7708-205D-4420-90D0-14C163A80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AEBFD-387A-C6AA-4AD0-52ED75F48A36}"/>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372061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BD04-CC78-F1A4-E77C-3368D7F2C5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90535A-E1C3-187E-30CD-41DF942A5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114824-37F9-9060-3CAF-9500FBD47F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51E9F8-87DF-3950-49FE-2BA30FB9D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796D-91F4-4D15-CA56-5F2519200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FECAC4-3418-48BA-1D57-902E90BEBD61}"/>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8" name="Footer Placeholder 7">
            <a:extLst>
              <a:ext uri="{FF2B5EF4-FFF2-40B4-BE49-F238E27FC236}">
                <a16:creationId xmlns:a16="http://schemas.microsoft.com/office/drawing/2014/main" id="{07317E09-2C55-70FF-ECB2-ABC364653A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13BA73-6A9D-D575-1783-21D505F1F7F5}"/>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385090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7D2A-9DAC-99FE-CE90-4B7CBE58FA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2EDA7B-5594-B45E-A768-7B5441C0DF7B}"/>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4" name="Footer Placeholder 3">
            <a:extLst>
              <a:ext uri="{FF2B5EF4-FFF2-40B4-BE49-F238E27FC236}">
                <a16:creationId xmlns:a16="http://schemas.microsoft.com/office/drawing/2014/main" id="{2C2BF1D2-4495-6C14-5341-645487AAE5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7EE13D-3C8E-1A0C-D1A5-16F2E7E4870C}"/>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217599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2C0E8-9F46-5D3B-B5F7-D7016A0F3751}"/>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3" name="Footer Placeholder 2">
            <a:extLst>
              <a:ext uri="{FF2B5EF4-FFF2-40B4-BE49-F238E27FC236}">
                <a16:creationId xmlns:a16="http://schemas.microsoft.com/office/drawing/2014/main" id="{C66221D3-E337-AB67-2284-60341C31E1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A1426D-04B5-A5BF-BB80-2F8A096A671C}"/>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10726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1901-2FD6-E23E-08D9-B0C863983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37CBD8-62D1-2A20-9159-3C43AFBB09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86316C-F92C-E654-DE7D-09E88B505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6CD4F-6AE9-C901-CCF0-1C0459047462}"/>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6" name="Footer Placeholder 5">
            <a:extLst>
              <a:ext uri="{FF2B5EF4-FFF2-40B4-BE49-F238E27FC236}">
                <a16:creationId xmlns:a16="http://schemas.microsoft.com/office/drawing/2014/main" id="{D8DD5E80-3F5C-E6A3-A883-367ED2D68B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238EB0-CA6C-0B8A-FD96-AC0A52C791BA}"/>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17749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D4E0-07A4-7C1B-6615-E64D8BEBB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1EAAE0-CB4E-9835-EE61-41C12062A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BA396C-7675-C6F5-8505-9E6FB53C4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0FC9C-BBF9-B8E5-A7EE-FEC7C4A3F680}"/>
              </a:ext>
            </a:extLst>
          </p:cNvPr>
          <p:cNvSpPr>
            <a:spLocks noGrp="1"/>
          </p:cNvSpPr>
          <p:nvPr>
            <p:ph type="dt" sz="half" idx="10"/>
          </p:nvPr>
        </p:nvSpPr>
        <p:spPr/>
        <p:txBody>
          <a:bodyPr/>
          <a:lstStyle/>
          <a:p>
            <a:fld id="{ECF04E8C-30F5-47A3-9D68-AA0E5AFAF7C8}" type="datetimeFigureOut">
              <a:rPr lang="en-IN" smtClean="0"/>
              <a:t>14-09-2023</a:t>
            </a:fld>
            <a:endParaRPr lang="en-IN"/>
          </a:p>
        </p:txBody>
      </p:sp>
      <p:sp>
        <p:nvSpPr>
          <p:cNvPr id="6" name="Footer Placeholder 5">
            <a:extLst>
              <a:ext uri="{FF2B5EF4-FFF2-40B4-BE49-F238E27FC236}">
                <a16:creationId xmlns:a16="http://schemas.microsoft.com/office/drawing/2014/main" id="{E0510134-1062-B6E2-F945-1E3C91FEC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FF6629-F856-7783-5384-A8BB73CF942F}"/>
              </a:ext>
            </a:extLst>
          </p:cNvPr>
          <p:cNvSpPr>
            <a:spLocks noGrp="1"/>
          </p:cNvSpPr>
          <p:nvPr>
            <p:ph type="sldNum" sz="quarter" idx="12"/>
          </p:nvPr>
        </p:nvSpPr>
        <p:spPr/>
        <p:txBody>
          <a:bodyPr/>
          <a:lstStyle/>
          <a:p>
            <a:fld id="{59667A92-5745-402C-9D2B-A4DA248191CC}" type="slidenum">
              <a:rPr lang="en-IN" smtClean="0"/>
              <a:t>‹#›</a:t>
            </a:fld>
            <a:endParaRPr lang="en-IN"/>
          </a:p>
        </p:txBody>
      </p:sp>
    </p:spTree>
    <p:extLst>
      <p:ext uri="{BB962C8B-B14F-4D97-AF65-F5344CB8AC3E}">
        <p14:creationId xmlns:p14="http://schemas.microsoft.com/office/powerpoint/2010/main" val="3436311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openDmnd">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A4885-237F-ED9F-8E95-261AB13A3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256DC5-7FBF-6763-C3F6-34C92E124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28D16-337B-88BC-5425-CA3FEF075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04E8C-30F5-47A3-9D68-AA0E5AFAF7C8}" type="datetimeFigureOut">
              <a:rPr lang="en-IN" smtClean="0"/>
              <a:t>14-09-2023</a:t>
            </a:fld>
            <a:endParaRPr lang="en-IN"/>
          </a:p>
        </p:txBody>
      </p:sp>
      <p:sp>
        <p:nvSpPr>
          <p:cNvPr id="5" name="Footer Placeholder 4">
            <a:extLst>
              <a:ext uri="{FF2B5EF4-FFF2-40B4-BE49-F238E27FC236}">
                <a16:creationId xmlns:a16="http://schemas.microsoft.com/office/drawing/2014/main" id="{D6914D62-A411-25D3-E966-B4EA4701D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0AD0C6-8C0D-D12B-4D80-2CAF8C2D5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67A92-5745-402C-9D2B-A4DA248191CC}" type="slidenum">
              <a:rPr lang="en-IN" smtClean="0"/>
              <a:t>‹#›</a:t>
            </a:fld>
            <a:endParaRPr lang="en-IN"/>
          </a:p>
        </p:txBody>
      </p:sp>
    </p:spTree>
    <p:extLst>
      <p:ext uri="{BB962C8B-B14F-4D97-AF65-F5344CB8AC3E}">
        <p14:creationId xmlns:p14="http://schemas.microsoft.com/office/powerpoint/2010/main" val="180063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31D0-D8D7-268B-29EC-823FA087A87F}"/>
              </a:ext>
            </a:extLst>
          </p:cNvPr>
          <p:cNvSpPr>
            <a:spLocks noGrp="1"/>
          </p:cNvSpPr>
          <p:nvPr>
            <p:ph type="ctrTitle"/>
          </p:nvPr>
        </p:nvSpPr>
        <p:spPr/>
        <p:txBody>
          <a:bodyPr/>
          <a:lstStyle/>
          <a:p>
            <a:r>
              <a:rPr lang="en-IN" dirty="0">
                <a:solidFill>
                  <a:schemeClr val="tx2">
                    <a:lumMod val="40000"/>
                    <a:lumOff val="60000"/>
                  </a:schemeClr>
                </a:solidFill>
                <a:latin typeface="Cambria" panose="02040503050406030204" pitchFamily="18" charset="0"/>
                <a:ea typeface="Cambria" panose="02040503050406030204" pitchFamily="18" charset="0"/>
              </a:rPr>
              <a:t>Data Engineer Technical Challenge- </a:t>
            </a:r>
            <a:r>
              <a:rPr lang="en-IN" dirty="0" err="1">
                <a:solidFill>
                  <a:schemeClr val="tx2">
                    <a:lumMod val="40000"/>
                    <a:lumOff val="60000"/>
                  </a:schemeClr>
                </a:solidFill>
                <a:latin typeface="Cambria" panose="02040503050406030204" pitchFamily="18" charset="0"/>
                <a:ea typeface="Cambria" panose="02040503050406030204" pitchFamily="18" charset="0"/>
              </a:rPr>
              <a:t>eMoodie</a:t>
            </a:r>
            <a:endParaRPr lang="en-IN" dirty="0">
              <a:solidFill>
                <a:schemeClr val="tx2">
                  <a:lumMod val="40000"/>
                  <a:lumOff val="60000"/>
                </a:schemeClr>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248E1300-C5E8-FA68-F205-3C5062C6F9A3}"/>
              </a:ext>
            </a:extLst>
          </p:cNvPr>
          <p:cNvSpPr>
            <a:spLocks noGrp="1"/>
          </p:cNvSpPr>
          <p:nvPr>
            <p:ph type="subTitle" idx="1"/>
          </p:nvPr>
        </p:nvSpPr>
        <p:spPr/>
        <p:txBody>
          <a:bodyPr/>
          <a:lstStyle/>
          <a:p>
            <a:r>
              <a:rPr lang="en-IN" dirty="0">
                <a:solidFill>
                  <a:schemeClr val="bg2">
                    <a:lumMod val="50000"/>
                  </a:schemeClr>
                </a:solidFill>
                <a:latin typeface="Bahnschrift SemiCondensed" panose="020B0502040204020203" pitchFamily="34" charset="0"/>
              </a:rPr>
              <a:t>Mohammad </a:t>
            </a:r>
            <a:r>
              <a:rPr lang="en-IN" dirty="0" err="1">
                <a:solidFill>
                  <a:schemeClr val="bg2">
                    <a:lumMod val="50000"/>
                  </a:schemeClr>
                </a:solidFill>
                <a:latin typeface="Bahnschrift SemiCondensed" panose="020B0502040204020203" pitchFamily="34" charset="0"/>
              </a:rPr>
              <a:t>Raeez</a:t>
            </a:r>
            <a:endParaRPr lang="en-IN" dirty="0">
              <a:solidFill>
                <a:schemeClr val="bg2">
                  <a:lumMod val="50000"/>
                </a:schemeClr>
              </a:solidFill>
              <a:latin typeface="Bahnschrift SemiCondensed" panose="020B0502040204020203" pitchFamily="34" charset="0"/>
            </a:endParaRPr>
          </a:p>
        </p:txBody>
      </p:sp>
    </p:spTree>
    <p:extLst>
      <p:ext uri="{BB962C8B-B14F-4D97-AF65-F5344CB8AC3E}">
        <p14:creationId xmlns:p14="http://schemas.microsoft.com/office/powerpoint/2010/main" val="384558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29A2-9BCD-A0CE-F9F0-2BDA0FDD5181}"/>
              </a:ext>
            </a:extLst>
          </p:cNvPr>
          <p:cNvSpPr txBox="1"/>
          <p:nvPr/>
        </p:nvSpPr>
        <p:spPr>
          <a:xfrm>
            <a:off x="4497355" y="3075057"/>
            <a:ext cx="8070980" cy="707886"/>
          </a:xfrm>
          <a:prstGeom prst="rect">
            <a:avLst/>
          </a:prstGeom>
          <a:noFill/>
        </p:spPr>
        <p:txBody>
          <a:bodyPr wrap="square" rtlCol="0">
            <a:spAutoFit/>
          </a:bodyPr>
          <a:lstStyle/>
          <a:p>
            <a:r>
              <a:rPr lang="en-IN" sz="4000" dirty="0"/>
              <a:t>Thank You!</a:t>
            </a:r>
          </a:p>
        </p:txBody>
      </p:sp>
    </p:spTree>
    <p:extLst>
      <p:ext uri="{BB962C8B-B14F-4D97-AF65-F5344CB8AC3E}">
        <p14:creationId xmlns:p14="http://schemas.microsoft.com/office/powerpoint/2010/main" val="136569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A88-1DE4-E6F7-369C-2847B68BE8FE}"/>
              </a:ext>
            </a:extLst>
          </p:cNvPr>
          <p:cNvSpPr>
            <a:spLocks noGrp="1"/>
          </p:cNvSpPr>
          <p:nvPr>
            <p:ph type="title"/>
          </p:nvPr>
        </p:nvSpPr>
        <p:spPr/>
        <p:txBody>
          <a:bodyPr/>
          <a:lstStyle/>
          <a:p>
            <a:r>
              <a:rPr lang="en-IN" dirty="0"/>
              <a:t>System block diagram</a:t>
            </a:r>
          </a:p>
        </p:txBody>
      </p:sp>
      <p:pic>
        <p:nvPicPr>
          <p:cNvPr id="5" name="Content Placeholder 4">
            <a:extLst>
              <a:ext uri="{FF2B5EF4-FFF2-40B4-BE49-F238E27FC236}">
                <a16:creationId xmlns:a16="http://schemas.microsoft.com/office/drawing/2014/main" id="{625F4DA6-2899-8EA7-F201-0AA4B8A27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118" y="1825625"/>
            <a:ext cx="9976939" cy="4351338"/>
          </a:xfrm>
        </p:spPr>
      </p:pic>
    </p:spTree>
    <p:extLst>
      <p:ext uri="{BB962C8B-B14F-4D97-AF65-F5344CB8AC3E}">
        <p14:creationId xmlns:p14="http://schemas.microsoft.com/office/powerpoint/2010/main" val="384637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29A2-9BCD-A0CE-F9F0-2BDA0FDD5181}"/>
              </a:ext>
            </a:extLst>
          </p:cNvPr>
          <p:cNvSpPr txBox="1"/>
          <p:nvPr/>
        </p:nvSpPr>
        <p:spPr>
          <a:xfrm>
            <a:off x="643812" y="699796"/>
            <a:ext cx="4142792" cy="707886"/>
          </a:xfrm>
          <a:prstGeom prst="rect">
            <a:avLst/>
          </a:prstGeom>
          <a:noFill/>
        </p:spPr>
        <p:txBody>
          <a:bodyPr wrap="square" rtlCol="0">
            <a:spAutoFit/>
          </a:bodyPr>
          <a:lstStyle/>
          <a:p>
            <a:r>
              <a:rPr lang="en-IN" sz="4000" dirty="0"/>
              <a:t>SYSTEM BLOCKS</a:t>
            </a:r>
          </a:p>
        </p:txBody>
      </p:sp>
      <p:sp>
        <p:nvSpPr>
          <p:cNvPr id="4" name="TextBox 3">
            <a:extLst>
              <a:ext uri="{FF2B5EF4-FFF2-40B4-BE49-F238E27FC236}">
                <a16:creationId xmlns:a16="http://schemas.microsoft.com/office/drawing/2014/main" id="{3087286A-AF98-8E10-B0C3-FD0C276E1532}"/>
              </a:ext>
            </a:extLst>
          </p:cNvPr>
          <p:cNvSpPr txBox="1"/>
          <p:nvPr/>
        </p:nvSpPr>
        <p:spPr>
          <a:xfrm>
            <a:off x="746449" y="1903445"/>
            <a:ext cx="11741356" cy="3416320"/>
          </a:xfrm>
          <a:prstGeom prst="rect">
            <a:avLst/>
          </a:prstGeom>
          <a:noFill/>
        </p:spPr>
        <p:txBody>
          <a:bodyPr wrap="none" rtlCol="0">
            <a:spAutoFit/>
          </a:bodyPr>
          <a:lstStyle/>
          <a:p>
            <a:pPr algn="l">
              <a:buFont typeface="+mj-lt"/>
              <a:buAutoNum type="arabicPeriod"/>
            </a:pPr>
            <a:r>
              <a:rPr lang="en-IN" b="1" i="0" dirty="0">
                <a:effectLst/>
                <a:latin typeface="Söhne"/>
              </a:rPr>
              <a:t>User Interface</a:t>
            </a:r>
            <a:r>
              <a:rPr lang="en-IN" b="0" i="0" dirty="0">
                <a:effectLst/>
                <a:latin typeface="Söhne"/>
              </a:rPr>
              <a:t>:</a:t>
            </a:r>
          </a:p>
          <a:p>
            <a:pPr marL="742950" lvl="1" indent="-285750" algn="l">
              <a:buFont typeface="+mj-lt"/>
              <a:buAutoNum type="arabicPeriod"/>
            </a:pPr>
            <a:r>
              <a:rPr lang="en-IN" b="0" i="0" dirty="0">
                <a:effectLst/>
                <a:latin typeface="Söhne"/>
              </a:rPr>
              <a:t>Mobile app, desktop app, web app for users.</a:t>
            </a:r>
          </a:p>
          <a:p>
            <a:pPr marL="742950" lvl="1" indent="-285750" algn="l">
              <a:buFont typeface="+mj-lt"/>
              <a:buAutoNum type="arabicPeriod"/>
            </a:pPr>
            <a:r>
              <a:rPr lang="en-IN" b="0" i="0" dirty="0">
                <a:effectLst/>
                <a:latin typeface="Söhne"/>
              </a:rPr>
              <a:t>Dashboard for music creators to upload songs.</a:t>
            </a:r>
          </a:p>
          <a:p>
            <a:pPr lvl="1" algn="l"/>
            <a:endParaRPr lang="en-IN" b="0" i="0" dirty="0">
              <a:effectLst/>
              <a:latin typeface="Söhne"/>
            </a:endParaRPr>
          </a:p>
          <a:p>
            <a:pPr algn="l">
              <a:buFont typeface="+mj-lt"/>
              <a:buAutoNum type="arabicPeriod"/>
            </a:pPr>
            <a:r>
              <a:rPr lang="en-IN" b="1" i="0" dirty="0">
                <a:effectLst/>
                <a:latin typeface="Söhne"/>
              </a:rPr>
              <a:t>Authentication and Authorization</a:t>
            </a:r>
            <a:r>
              <a:rPr lang="en-IN" b="0" i="0" dirty="0">
                <a:effectLst/>
                <a:latin typeface="Söhne"/>
              </a:rPr>
              <a:t>:</a:t>
            </a:r>
          </a:p>
          <a:p>
            <a:pPr marL="742950" lvl="1" indent="-285750" algn="l">
              <a:buFont typeface="+mj-lt"/>
              <a:buAutoNum type="arabicPeriod"/>
            </a:pPr>
            <a:r>
              <a:rPr lang="en-IN" b="0" i="0" dirty="0">
                <a:effectLst/>
                <a:latin typeface="Söhne"/>
              </a:rPr>
              <a:t>User registration and login.</a:t>
            </a:r>
          </a:p>
          <a:p>
            <a:pPr marL="742950" lvl="1" indent="-285750" algn="l">
              <a:buFont typeface="+mj-lt"/>
              <a:buAutoNum type="arabicPeriod"/>
            </a:pPr>
            <a:r>
              <a:rPr lang="en-IN" b="0" i="0" dirty="0">
                <a:effectLst/>
                <a:latin typeface="Söhne"/>
              </a:rPr>
              <a:t>Role-based access control for music creators and listeners.</a:t>
            </a:r>
          </a:p>
          <a:p>
            <a:pPr lvl="1" algn="l"/>
            <a:endParaRPr lang="en-IN" b="0" i="0" dirty="0">
              <a:effectLst/>
              <a:latin typeface="Söhne"/>
            </a:endParaRPr>
          </a:p>
          <a:p>
            <a:pPr algn="l">
              <a:buFont typeface="+mj-lt"/>
              <a:buAutoNum type="arabicPeriod"/>
            </a:pPr>
            <a:r>
              <a:rPr lang="en-IN" b="1" i="0" dirty="0">
                <a:effectLst/>
                <a:latin typeface="Söhne"/>
              </a:rPr>
              <a:t>Database</a:t>
            </a:r>
            <a:r>
              <a:rPr lang="en-IN" b="0" i="0" dirty="0">
                <a:effectLst/>
                <a:latin typeface="Söhne"/>
              </a:rPr>
              <a:t>:</a:t>
            </a:r>
          </a:p>
          <a:p>
            <a:pPr marL="742950" lvl="1" indent="-285750" algn="l">
              <a:buFont typeface="+mj-lt"/>
              <a:buAutoNum type="arabicPeriod"/>
            </a:pPr>
            <a:r>
              <a:rPr lang="en-IN" b="0" i="0" dirty="0">
                <a:effectLst/>
                <a:latin typeface="Söhne"/>
              </a:rPr>
              <a:t>Store user profiles, preferences, and song metadata.</a:t>
            </a:r>
          </a:p>
          <a:p>
            <a:pPr marL="742950" lvl="1" indent="-285750" algn="l">
              <a:buFont typeface="+mj-lt"/>
              <a:buAutoNum type="arabicPeriod"/>
            </a:pPr>
            <a:r>
              <a:rPr lang="en-IN" b="0" i="0" dirty="0">
                <a:effectLst/>
                <a:latin typeface="Söhne"/>
              </a:rPr>
              <a:t>Use a relational database (e.g., PostgreSQL) for structured data.</a:t>
            </a:r>
          </a:p>
          <a:p>
            <a:pPr marL="742950" lvl="1" indent="-285750" algn="l">
              <a:buFont typeface="+mj-lt"/>
              <a:buAutoNum type="arabicPeriod"/>
            </a:pPr>
            <a:r>
              <a:rPr lang="en-IN" b="0" i="0" dirty="0">
                <a:effectLst/>
                <a:latin typeface="Söhne"/>
              </a:rPr>
              <a:t>Use NoSQL databases (e.g., MongoDB) for semi-structured and unstructured data (e.g., user-generated comments).</a:t>
            </a:r>
          </a:p>
        </p:txBody>
      </p:sp>
    </p:spTree>
    <p:extLst>
      <p:ext uri="{BB962C8B-B14F-4D97-AF65-F5344CB8AC3E}">
        <p14:creationId xmlns:p14="http://schemas.microsoft.com/office/powerpoint/2010/main" val="299004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29A2-9BCD-A0CE-F9F0-2BDA0FDD5181}"/>
              </a:ext>
            </a:extLst>
          </p:cNvPr>
          <p:cNvSpPr txBox="1"/>
          <p:nvPr/>
        </p:nvSpPr>
        <p:spPr>
          <a:xfrm>
            <a:off x="643812" y="699796"/>
            <a:ext cx="4142792" cy="707886"/>
          </a:xfrm>
          <a:prstGeom prst="rect">
            <a:avLst/>
          </a:prstGeom>
          <a:noFill/>
        </p:spPr>
        <p:txBody>
          <a:bodyPr wrap="square" rtlCol="0">
            <a:spAutoFit/>
          </a:bodyPr>
          <a:lstStyle/>
          <a:p>
            <a:r>
              <a:rPr lang="en-IN" sz="4000" dirty="0"/>
              <a:t>SYSTEM BLOCKS</a:t>
            </a:r>
          </a:p>
        </p:txBody>
      </p:sp>
      <p:sp>
        <p:nvSpPr>
          <p:cNvPr id="4" name="TextBox 3">
            <a:extLst>
              <a:ext uri="{FF2B5EF4-FFF2-40B4-BE49-F238E27FC236}">
                <a16:creationId xmlns:a16="http://schemas.microsoft.com/office/drawing/2014/main" id="{3087286A-AF98-8E10-B0C3-FD0C276E1532}"/>
              </a:ext>
            </a:extLst>
          </p:cNvPr>
          <p:cNvSpPr txBox="1"/>
          <p:nvPr/>
        </p:nvSpPr>
        <p:spPr>
          <a:xfrm>
            <a:off x="746449" y="1903445"/>
            <a:ext cx="11634211" cy="3970318"/>
          </a:xfrm>
          <a:prstGeom prst="rect">
            <a:avLst/>
          </a:prstGeom>
          <a:noFill/>
        </p:spPr>
        <p:txBody>
          <a:bodyPr wrap="none" rtlCol="0">
            <a:spAutoFit/>
          </a:bodyPr>
          <a:lstStyle/>
          <a:p>
            <a:pPr algn="l"/>
            <a:r>
              <a:rPr lang="en-US" b="1" i="0" dirty="0">
                <a:effectLst/>
                <a:latin typeface="Söhne"/>
              </a:rPr>
              <a:t>4. Data Ingestion</a:t>
            </a:r>
            <a:r>
              <a:rPr lang="en-US" b="0" i="0" dirty="0">
                <a:effectLst/>
                <a:latin typeface="Söhne"/>
              </a:rPr>
              <a:t>:</a:t>
            </a:r>
          </a:p>
          <a:p>
            <a:pPr marL="742950" lvl="1" indent="-285750" algn="l">
              <a:buFont typeface="+mj-lt"/>
              <a:buAutoNum type="arabicPeriod"/>
            </a:pPr>
            <a:r>
              <a:rPr lang="en-US" b="0" i="0" dirty="0">
                <a:effectLst/>
                <a:latin typeface="Söhne"/>
              </a:rPr>
              <a:t>Ingest songs and their metadata from music creators.</a:t>
            </a:r>
          </a:p>
          <a:p>
            <a:pPr marL="742950" lvl="1" indent="-285750" algn="l">
              <a:buFont typeface="+mj-lt"/>
              <a:buAutoNum type="arabicPeriod"/>
            </a:pPr>
            <a:r>
              <a:rPr lang="en-US" b="0" i="0" dirty="0">
                <a:effectLst/>
                <a:latin typeface="Söhne"/>
              </a:rPr>
              <a:t>Store audio content in a distributed file system (e.g., Hadoop HDFS or Amazon S3).</a:t>
            </a:r>
          </a:p>
          <a:p>
            <a:pPr marL="742950" lvl="1" indent="-285750" algn="l">
              <a:buFont typeface="+mj-lt"/>
              <a:buAutoNum type="arabicPeriod"/>
            </a:pPr>
            <a:r>
              <a:rPr lang="en-US" b="0" i="0" dirty="0">
                <a:effectLst/>
                <a:latin typeface="Söhne"/>
              </a:rPr>
              <a:t>Extract audio features (e.g., tempo, danceability) using audio analysis tools and store them in a separate database.</a:t>
            </a:r>
          </a:p>
          <a:p>
            <a:pPr marL="742950" lvl="1" indent="-285750" algn="l">
              <a:buFont typeface="+mj-lt"/>
              <a:buAutoNum type="arabicPeriod"/>
            </a:pPr>
            <a:endParaRPr lang="en-US" b="0" i="0" dirty="0">
              <a:effectLst/>
              <a:latin typeface="Söhne"/>
            </a:endParaRPr>
          </a:p>
          <a:p>
            <a:pPr algn="l"/>
            <a:r>
              <a:rPr lang="en-US" b="1" i="0" dirty="0">
                <a:effectLst/>
                <a:latin typeface="Söhne"/>
              </a:rPr>
              <a:t>5. Recommendation Engine</a:t>
            </a:r>
            <a:r>
              <a:rPr lang="en-US" b="0" i="0" dirty="0">
                <a:effectLst/>
                <a:latin typeface="Söhne"/>
              </a:rPr>
              <a:t>:</a:t>
            </a:r>
          </a:p>
          <a:p>
            <a:pPr marL="742950" lvl="1" indent="-285750" algn="l">
              <a:buFont typeface="+mj-lt"/>
              <a:buAutoNum type="arabicPeriod"/>
            </a:pPr>
            <a:r>
              <a:rPr lang="en-US" b="0" i="0" dirty="0">
                <a:effectLst/>
                <a:latin typeface="Söhne"/>
              </a:rPr>
              <a:t>Collaborative filtering, content-based filtering, and hybrid recommendation models.</a:t>
            </a:r>
          </a:p>
          <a:p>
            <a:pPr marL="742950" lvl="1" indent="-285750" algn="l">
              <a:buFont typeface="+mj-lt"/>
              <a:buAutoNum type="arabicPeriod"/>
            </a:pPr>
            <a:r>
              <a:rPr lang="en-US" b="0" i="0" dirty="0">
                <a:effectLst/>
                <a:latin typeface="Söhne"/>
              </a:rPr>
              <a:t>ML models trained on user preferences, song properties, and audio features.</a:t>
            </a:r>
          </a:p>
          <a:p>
            <a:pPr marL="742950" lvl="1" indent="-285750" algn="l">
              <a:buFont typeface="+mj-lt"/>
              <a:buAutoNum type="arabicPeriod"/>
            </a:pPr>
            <a:r>
              <a:rPr lang="en-US" b="0" i="0" dirty="0">
                <a:effectLst/>
                <a:latin typeface="Söhne"/>
              </a:rPr>
              <a:t>Real-time and batch recommendation pipelines.</a:t>
            </a:r>
          </a:p>
          <a:p>
            <a:pPr marL="742950" lvl="1" indent="-285750" algn="l">
              <a:buFont typeface="+mj-lt"/>
              <a:buAutoNum type="arabicPeriod"/>
            </a:pPr>
            <a:endParaRPr lang="en-US" b="0" i="0" dirty="0">
              <a:effectLst/>
              <a:latin typeface="Söhne"/>
            </a:endParaRPr>
          </a:p>
          <a:p>
            <a:pPr algn="l"/>
            <a:r>
              <a:rPr lang="en-US" b="1" i="0" dirty="0">
                <a:effectLst/>
                <a:latin typeface="Söhne"/>
              </a:rPr>
              <a:t>6. Caching and Load Balancing</a:t>
            </a:r>
            <a:r>
              <a:rPr lang="en-US" b="0" i="0" dirty="0">
                <a:effectLst/>
                <a:latin typeface="Söhne"/>
              </a:rPr>
              <a:t>:</a:t>
            </a:r>
          </a:p>
          <a:p>
            <a:pPr marL="742950" lvl="1" indent="-285750" algn="l">
              <a:buFont typeface="+mj-lt"/>
              <a:buAutoNum type="arabicPeriod"/>
            </a:pPr>
            <a:r>
              <a:rPr lang="en-US" b="0" i="0" dirty="0">
                <a:effectLst/>
                <a:latin typeface="Söhne"/>
              </a:rPr>
              <a:t>Use caching (e.g., Redis) for frequently accessed data like user profiles and recommendations.</a:t>
            </a:r>
          </a:p>
          <a:p>
            <a:pPr marL="742950" lvl="1" indent="-285750" algn="l">
              <a:buFont typeface="+mj-lt"/>
              <a:buAutoNum type="arabicPeriod"/>
            </a:pPr>
            <a:r>
              <a:rPr lang="en-US" b="0" i="0" dirty="0">
                <a:effectLst/>
                <a:latin typeface="Söhne"/>
              </a:rPr>
              <a:t>Load balancers to distribute user requests across application servers.</a:t>
            </a:r>
          </a:p>
          <a:p>
            <a:pPr algn="l">
              <a:buFont typeface="+mj-lt"/>
              <a:buAutoNum type="arabicPeriod"/>
            </a:pPr>
            <a:endParaRPr lang="en-IN" b="0" i="0" dirty="0">
              <a:effectLst/>
              <a:latin typeface="Söhne"/>
            </a:endParaRPr>
          </a:p>
        </p:txBody>
      </p:sp>
    </p:spTree>
    <p:extLst>
      <p:ext uri="{BB962C8B-B14F-4D97-AF65-F5344CB8AC3E}">
        <p14:creationId xmlns:p14="http://schemas.microsoft.com/office/powerpoint/2010/main" val="345256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29A2-9BCD-A0CE-F9F0-2BDA0FDD5181}"/>
              </a:ext>
            </a:extLst>
          </p:cNvPr>
          <p:cNvSpPr txBox="1"/>
          <p:nvPr/>
        </p:nvSpPr>
        <p:spPr>
          <a:xfrm>
            <a:off x="643812" y="699796"/>
            <a:ext cx="4142792" cy="707886"/>
          </a:xfrm>
          <a:prstGeom prst="rect">
            <a:avLst/>
          </a:prstGeom>
          <a:noFill/>
        </p:spPr>
        <p:txBody>
          <a:bodyPr wrap="square" rtlCol="0">
            <a:spAutoFit/>
          </a:bodyPr>
          <a:lstStyle/>
          <a:p>
            <a:r>
              <a:rPr lang="en-IN" sz="4000" dirty="0"/>
              <a:t>SYSTEM BLOCKS</a:t>
            </a:r>
          </a:p>
        </p:txBody>
      </p:sp>
      <p:sp>
        <p:nvSpPr>
          <p:cNvPr id="4" name="TextBox 3">
            <a:extLst>
              <a:ext uri="{FF2B5EF4-FFF2-40B4-BE49-F238E27FC236}">
                <a16:creationId xmlns:a16="http://schemas.microsoft.com/office/drawing/2014/main" id="{3087286A-AF98-8E10-B0C3-FD0C276E1532}"/>
              </a:ext>
            </a:extLst>
          </p:cNvPr>
          <p:cNvSpPr txBox="1"/>
          <p:nvPr/>
        </p:nvSpPr>
        <p:spPr>
          <a:xfrm>
            <a:off x="746449" y="1903445"/>
            <a:ext cx="9980937" cy="5355312"/>
          </a:xfrm>
          <a:prstGeom prst="rect">
            <a:avLst/>
          </a:prstGeom>
          <a:noFill/>
        </p:spPr>
        <p:txBody>
          <a:bodyPr wrap="none" rtlCol="0">
            <a:spAutoFit/>
          </a:bodyPr>
          <a:lstStyle/>
          <a:p>
            <a:pPr algn="l"/>
            <a:r>
              <a:rPr lang="en-US" b="1" i="0" dirty="0">
                <a:effectLst/>
                <a:latin typeface="Söhne"/>
              </a:rPr>
              <a:t>7. Data Preprocessing Pipelines</a:t>
            </a:r>
            <a:r>
              <a:rPr lang="en-US" b="0" i="0" dirty="0">
                <a:effectLst/>
                <a:latin typeface="Söhne"/>
              </a:rPr>
              <a:t>:</a:t>
            </a:r>
          </a:p>
          <a:p>
            <a:pPr lvl="1">
              <a:buFont typeface="Arial" panose="020B0604020202020204" pitchFamily="34" charset="0"/>
              <a:buChar char="•"/>
            </a:pPr>
            <a:r>
              <a:rPr lang="en-US" b="0" i="0" dirty="0">
                <a:effectLst/>
                <a:latin typeface="Söhne"/>
              </a:rPr>
              <a:t>Preprocess user data, song metadata, and audio features to feed into the recommendation engine.</a:t>
            </a:r>
          </a:p>
          <a:p>
            <a:pPr lvl="1">
              <a:buFont typeface="Arial" panose="020B0604020202020204" pitchFamily="34" charset="0"/>
              <a:buChar char="•"/>
            </a:pPr>
            <a:r>
              <a:rPr lang="en-US" b="0" i="0" dirty="0">
                <a:effectLst/>
                <a:latin typeface="Söhne"/>
              </a:rPr>
              <a:t>Normalize and clean data, handle missing values, and perform feature engineering.</a:t>
            </a:r>
          </a:p>
          <a:p>
            <a:pPr lvl="1">
              <a:buFont typeface="Arial" panose="020B0604020202020204" pitchFamily="34" charset="0"/>
              <a:buChar char="•"/>
            </a:pPr>
            <a:endParaRPr lang="en-US" b="0" i="0" dirty="0">
              <a:effectLst/>
              <a:latin typeface="Söhne"/>
            </a:endParaRPr>
          </a:p>
          <a:p>
            <a:pPr algn="l"/>
            <a:r>
              <a:rPr lang="en-IN" b="1" i="0" dirty="0">
                <a:effectLst/>
                <a:latin typeface="Söhne"/>
              </a:rPr>
              <a:t>8. Scalability</a:t>
            </a:r>
            <a:r>
              <a:rPr lang="en-IN" b="0" i="0" dirty="0">
                <a:effectLst/>
                <a:latin typeface="Söhne"/>
              </a:rPr>
              <a:t>:</a:t>
            </a:r>
          </a:p>
          <a:p>
            <a:pPr marL="742950" lvl="1" indent="-285750" algn="l">
              <a:buFont typeface="+mj-lt"/>
              <a:buAutoNum type="arabicPeriod"/>
            </a:pPr>
            <a:r>
              <a:rPr lang="en-IN" b="0" i="0" dirty="0">
                <a:effectLst/>
                <a:latin typeface="Söhne"/>
              </a:rPr>
              <a:t>Implement horizontal scaling for application servers and databases.</a:t>
            </a:r>
          </a:p>
          <a:p>
            <a:pPr marL="742950" lvl="1" indent="-285750" algn="l">
              <a:buFont typeface="+mj-lt"/>
              <a:buAutoNum type="arabicPeriod"/>
            </a:pPr>
            <a:r>
              <a:rPr lang="en-IN" b="0" i="0" dirty="0">
                <a:effectLst/>
                <a:latin typeface="Söhne"/>
              </a:rPr>
              <a:t>Use container orchestration tools like Kubernetes for managing microservices.</a:t>
            </a:r>
          </a:p>
          <a:p>
            <a:pPr marL="742950" lvl="1" indent="-285750" algn="l">
              <a:buFont typeface="+mj-lt"/>
              <a:buAutoNum type="arabicPeriod"/>
            </a:pPr>
            <a:r>
              <a:rPr lang="en-IN" b="0" i="0" dirty="0">
                <a:effectLst/>
                <a:latin typeface="Söhne"/>
              </a:rPr>
              <a:t>CDN for efficiently serving audio content to users.</a:t>
            </a:r>
          </a:p>
          <a:p>
            <a:pPr marL="742950" lvl="1" indent="-285750" algn="l">
              <a:buFont typeface="+mj-lt"/>
              <a:buAutoNum type="arabicPeriod"/>
            </a:pPr>
            <a:endParaRPr lang="en-IN" b="0" i="0" dirty="0">
              <a:effectLst/>
              <a:latin typeface="Söhne"/>
            </a:endParaRPr>
          </a:p>
          <a:p>
            <a:pPr algn="l"/>
            <a:r>
              <a:rPr lang="en-IN" b="1" i="0" dirty="0">
                <a:effectLst/>
                <a:latin typeface="Söhne"/>
              </a:rPr>
              <a:t>9. Security</a:t>
            </a:r>
            <a:r>
              <a:rPr lang="en-IN" b="0" i="0" dirty="0">
                <a:effectLst/>
                <a:latin typeface="Söhne"/>
              </a:rPr>
              <a:t>:</a:t>
            </a:r>
          </a:p>
          <a:p>
            <a:pPr marL="742950" lvl="1" indent="-285750" algn="l">
              <a:buFont typeface="+mj-lt"/>
              <a:buAutoNum type="arabicPeriod"/>
            </a:pPr>
            <a:r>
              <a:rPr lang="en-IN" b="0" i="0" dirty="0">
                <a:effectLst/>
                <a:latin typeface="Söhne"/>
              </a:rPr>
              <a:t>Implement SSL/TLS for data encryption.</a:t>
            </a:r>
          </a:p>
          <a:p>
            <a:pPr marL="742950" lvl="1" indent="-285750" algn="l">
              <a:buFont typeface="+mj-lt"/>
              <a:buAutoNum type="arabicPeriod"/>
            </a:pPr>
            <a:r>
              <a:rPr lang="en-IN" b="0" i="0" dirty="0">
                <a:effectLst/>
                <a:latin typeface="Söhne"/>
              </a:rPr>
              <a:t>Regularly update and patch system components.</a:t>
            </a:r>
          </a:p>
          <a:p>
            <a:pPr marL="742950" lvl="1" indent="-285750" algn="l">
              <a:buFont typeface="+mj-lt"/>
              <a:buAutoNum type="arabicPeriod"/>
            </a:pPr>
            <a:r>
              <a:rPr lang="en-IN" b="0" i="0" dirty="0">
                <a:effectLst/>
                <a:latin typeface="Söhne"/>
              </a:rPr>
              <a:t>Implement access controls, input validation, and secure API endpoints.</a:t>
            </a:r>
          </a:p>
          <a:p>
            <a:pPr marL="742950" lvl="1" indent="-285750" algn="l">
              <a:buFont typeface="+mj-lt"/>
              <a:buAutoNum type="arabicPeriod"/>
            </a:pPr>
            <a:r>
              <a:rPr lang="en-IN" b="0" i="0" dirty="0">
                <a:effectLst/>
                <a:latin typeface="Söhne"/>
              </a:rPr>
              <a:t>Protect against DDoS attacks and data breaches.</a:t>
            </a:r>
          </a:p>
          <a:p>
            <a:pPr marL="742950" lvl="1" indent="-285750" algn="l">
              <a:buFont typeface="+mj-lt"/>
              <a:buAutoNum type="arabicPeriod"/>
            </a:pPr>
            <a:endParaRPr lang="en-IN" b="0" i="0" dirty="0">
              <a:effectLst/>
              <a:latin typeface="Söhne"/>
            </a:endParaRPr>
          </a:p>
          <a:p>
            <a:pPr algn="l"/>
            <a:r>
              <a:rPr lang="en-IN" b="1" dirty="0">
                <a:latin typeface="Söhne"/>
              </a:rPr>
              <a:t>10</a:t>
            </a:r>
            <a:r>
              <a:rPr lang="en-IN" b="1" i="0" dirty="0">
                <a:effectLst/>
                <a:latin typeface="Söhne"/>
              </a:rPr>
              <a:t>. Monitoring and Analytics</a:t>
            </a:r>
            <a:r>
              <a:rPr lang="en-IN" b="0" i="0" dirty="0">
                <a:effectLst/>
                <a:latin typeface="Söhne"/>
              </a:rPr>
              <a:t>:</a:t>
            </a:r>
          </a:p>
          <a:p>
            <a:pPr marL="742950" lvl="1" indent="-285750" algn="l">
              <a:buFont typeface="+mj-lt"/>
              <a:buAutoNum type="arabicPeriod"/>
            </a:pPr>
            <a:r>
              <a:rPr lang="en-IN" b="0" i="0" dirty="0">
                <a:effectLst/>
                <a:latin typeface="Söhne"/>
              </a:rPr>
              <a:t>Implement monitoring tools for system health and performance (e.g., Prometheus, Grafana).</a:t>
            </a:r>
          </a:p>
          <a:p>
            <a:pPr marL="742950" lvl="1" indent="-285750" algn="l">
              <a:buFont typeface="+mj-lt"/>
              <a:buAutoNum type="arabicPeriod"/>
            </a:pPr>
            <a:r>
              <a:rPr lang="en-IN" b="0" i="0" dirty="0">
                <a:effectLst/>
                <a:latin typeface="Söhne"/>
              </a:rPr>
              <a:t>Collect user </a:t>
            </a:r>
            <a:r>
              <a:rPr lang="en-IN" b="0" i="0" dirty="0" err="1">
                <a:effectLst/>
                <a:latin typeface="Söhne"/>
              </a:rPr>
              <a:t>behavior</a:t>
            </a:r>
            <a:r>
              <a:rPr lang="en-IN" b="0" i="0" dirty="0">
                <a:effectLst/>
                <a:latin typeface="Söhne"/>
              </a:rPr>
              <a:t> data for analytics and improving recommendations.</a:t>
            </a:r>
          </a:p>
          <a:p>
            <a:pPr algn="l">
              <a:buFont typeface="Arial" panose="020B0604020202020204" pitchFamily="34" charset="0"/>
              <a:buChar char="•"/>
            </a:pPr>
            <a:endParaRPr lang="en-US" b="0" i="0" dirty="0">
              <a:effectLst/>
              <a:latin typeface="Söhne"/>
            </a:endParaRPr>
          </a:p>
        </p:txBody>
      </p:sp>
    </p:spTree>
    <p:extLst>
      <p:ext uri="{BB962C8B-B14F-4D97-AF65-F5344CB8AC3E}">
        <p14:creationId xmlns:p14="http://schemas.microsoft.com/office/powerpoint/2010/main" val="124586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29A2-9BCD-A0CE-F9F0-2BDA0FDD5181}"/>
              </a:ext>
            </a:extLst>
          </p:cNvPr>
          <p:cNvSpPr txBox="1"/>
          <p:nvPr/>
        </p:nvSpPr>
        <p:spPr>
          <a:xfrm>
            <a:off x="643812" y="699796"/>
            <a:ext cx="8929396" cy="707886"/>
          </a:xfrm>
          <a:prstGeom prst="rect">
            <a:avLst/>
          </a:prstGeom>
          <a:noFill/>
        </p:spPr>
        <p:txBody>
          <a:bodyPr wrap="square" rtlCol="0">
            <a:spAutoFit/>
          </a:bodyPr>
          <a:lstStyle/>
          <a:p>
            <a:pPr algn="l"/>
            <a:r>
              <a:rPr lang="en-IN" sz="4000" b="1" i="0" dirty="0">
                <a:effectLst/>
                <a:latin typeface="Söhne"/>
              </a:rPr>
              <a:t>Potential Scalability and Security Issues:</a:t>
            </a:r>
          </a:p>
        </p:txBody>
      </p:sp>
      <p:sp>
        <p:nvSpPr>
          <p:cNvPr id="4" name="TextBox 3">
            <a:extLst>
              <a:ext uri="{FF2B5EF4-FFF2-40B4-BE49-F238E27FC236}">
                <a16:creationId xmlns:a16="http://schemas.microsoft.com/office/drawing/2014/main" id="{3087286A-AF98-8E10-B0C3-FD0C276E1532}"/>
              </a:ext>
            </a:extLst>
          </p:cNvPr>
          <p:cNvSpPr txBox="1"/>
          <p:nvPr/>
        </p:nvSpPr>
        <p:spPr>
          <a:xfrm>
            <a:off x="746449" y="1903445"/>
            <a:ext cx="2518831" cy="4801314"/>
          </a:xfrm>
          <a:prstGeom prst="rect">
            <a:avLst/>
          </a:prstGeom>
          <a:noFill/>
        </p:spPr>
        <p:txBody>
          <a:bodyPr wrap="none" rtlCol="0">
            <a:spAutoFit/>
          </a:bodyPr>
          <a:lstStyle/>
          <a:p>
            <a:pPr marL="285750" indent="-285750" algn="l">
              <a:buFont typeface="Arial" panose="020B0604020202020204" pitchFamily="34" charset="0"/>
              <a:buChar char="•"/>
            </a:pPr>
            <a:r>
              <a:rPr lang="en-US" b="1" i="0" dirty="0">
                <a:effectLst/>
                <a:latin typeface="Söhne"/>
              </a:rPr>
              <a:t>Data Volume</a:t>
            </a:r>
            <a:endParaRPr lang="en-US" b="0" i="0" dirty="0">
              <a:solidFill>
                <a:srgbClr val="D1D5DB"/>
              </a:solidFill>
              <a:effectLst/>
              <a:latin typeface="Söhne"/>
            </a:endParaRPr>
          </a:p>
          <a:p>
            <a:pPr algn="l"/>
            <a:endParaRPr lang="en-US" dirty="0">
              <a:solidFill>
                <a:srgbClr val="D1D5DB"/>
              </a:solidFill>
              <a:latin typeface="Söhne"/>
            </a:endParaRPr>
          </a:p>
          <a:p>
            <a:pPr marL="285750" indent="-285750" algn="l">
              <a:buFont typeface="Arial" panose="020B0604020202020204" pitchFamily="34" charset="0"/>
              <a:buChar char="•"/>
            </a:pPr>
            <a:r>
              <a:rPr lang="en-IN" b="1" i="0" dirty="0">
                <a:effectLst/>
                <a:latin typeface="Söhne"/>
              </a:rPr>
              <a:t>Real-time Processing</a:t>
            </a:r>
            <a:r>
              <a:rPr lang="en-IN" b="0" i="0" dirty="0">
                <a:solidFill>
                  <a:srgbClr val="D1D5DB"/>
                </a:solidFill>
                <a:effectLst/>
                <a:latin typeface="Söhne"/>
              </a:rPr>
              <a:t>:</a:t>
            </a:r>
          </a:p>
          <a:p>
            <a:pPr marL="285750" indent="-285750" algn="l">
              <a:buFont typeface="Arial" panose="020B0604020202020204" pitchFamily="34" charset="0"/>
              <a:buChar char="•"/>
            </a:pPr>
            <a:endParaRPr lang="en-US" b="1" dirty="0">
              <a:latin typeface="Söhne"/>
            </a:endParaRPr>
          </a:p>
          <a:p>
            <a:pPr marL="285750" indent="-285750" algn="l">
              <a:buFont typeface="Arial" panose="020B0604020202020204" pitchFamily="34" charset="0"/>
              <a:buChar char="•"/>
            </a:pPr>
            <a:r>
              <a:rPr lang="en-IN" b="1" i="0" dirty="0">
                <a:effectLst/>
                <a:latin typeface="Söhne"/>
              </a:rPr>
              <a:t>User Interactions</a:t>
            </a:r>
            <a:r>
              <a:rPr lang="en-IN" b="0" i="0" dirty="0">
                <a:solidFill>
                  <a:srgbClr val="D1D5DB"/>
                </a:solidFill>
                <a:effectLst/>
                <a:latin typeface="Söhne"/>
              </a:rPr>
              <a:t>: </a:t>
            </a:r>
          </a:p>
          <a:p>
            <a:pPr marL="285750" indent="-285750" algn="l">
              <a:buFont typeface="Arial" panose="020B0604020202020204" pitchFamily="34" charset="0"/>
              <a:buChar char="•"/>
            </a:pPr>
            <a:endParaRPr lang="en-IN" dirty="0">
              <a:solidFill>
                <a:srgbClr val="D1D5DB"/>
              </a:solidFill>
              <a:latin typeface="Söhne"/>
            </a:endParaRPr>
          </a:p>
          <a:p>
            <a:pPr marL="285750" indent="-285750" algn="l">
              <a:buFont typeface="Arial" panose="020B0604020202020204" pitchFamily="34" charset="0"/>
              <a:buChar char="•"/>
            </a:pPr>
            <a:r>
              <a:rPr lang="en-IN" b="1" i="0" dirty="0">
                <a:effectLst/>
                <a:latin typeface="Söhne"/>
              </a:rPr>
              <a:t>Data Privacy</a:t>
            </a:r>
            <a:r>
              <a:rPr lang="en-IN" b="0" i="0" dirty="0">
                <a:solidFill>
                  <a:srgbClr val="D1D5DB"/>
                </a:solidFill>
                <a:effectLst/>
                <a:latin typeface="Söhne"/>
              </a:rPr>
              <a:t>:</a:t>
            </a:r>
          </a:p>
          <a:p>
            <a:pPr marL="285750" indent="-285750" algn="l">
              <a:buFont typeface="Arial" panose="020B0604020202020204" pitchFamily="34" charset="0"/>
              <a:buChar char="•"/>
            </a:pPr>
            <a:endParaRPr lang="en-IN" dirty="0">
              <a:solidFill>
                <a:srgbClr val="D1D5DB"/>
              </a:solidFill>
              <a:latin typeface="Söhne"/>
            </a:endParaRPr>
          </a:p>
          <a:p>
            <a:pPr marL="285750" indent="-285750" algn="l">
              <a:buFont typeface="Arial" panose="020B0604020202020204" pitchFamily="34" charset="0"/>
              <a:buChar char="•"/>
            </a:pPr>
            <a:r>
              <a:rPr lang="en-IN" b="1" i="0" dirty="0">
                <a:effectLst/>
                <a:latin typeface="Söhne"/>
              </a:rPr>
              <a:t>Authentication</a:t>
            </a:r>
            <a:r>
              <a:rPr lang="en-IN" b="0" i="0" dirty="0">
                <a:solidFill>
                  <a:srgbClr val="D1D5DB"/>
                </a:solidFill>
                <a:effectLst/>
                <a:latin typeface="Söhne"/>
              </a:rPr>
              <a:t>: </a:t>
            </a:r>
          </a:p>
          <a:p>
            <a:pPr marL="285750" indent="-285750" algn="l">
              <a:buFont typeface="Arial" panose="020B0604020202020204" pitchFamily="34" charset="0"/>
              <a:buChar char="•"/>
            </a:pPr>
            <a:endParaRPr lang="en-IN" dirty="0">
              <a:solidFill>
                <a:srgbClr val="D1D5DB"/>
              </a:solidFill>
              <a:latin typeface="Söhne"/>
            </a:endParaRPr>
          </a:p>
          <a:p>
            <a:pPr marL="285750" indent="-285750" algn="l">
              <a:buFont typeface="Arial" panose="020B0604020202020204" pitchFamily="34" charset="0"/>
              <a:buChar char="•"/>
            </a:pPr>
            <a:r>
              <a:rPr lang="en-IN" b="1" i="0" dirty="0">
                <a:effectLst/>
                <a:latin typeface="Söhne"/>
              </a:rPr>
              <a:t>Content Security</a:t>
            </a:r>
            <a:r>
              <a:rPr lang="en-IN" b="0" i="0" dirty="0">
                <a:solidFill>
                  <a:srgbClr val="D1D5DB"/>
                </a:solidFill>
                <a:effectLst/>
                <a:latin typeface="Söhne"/>
              </a:rPr>
              <a:t>:</a:t>
            </a:r>
          </a:p>
          <a:p>
            <a:pPr marL="285750" indent="-285750" algn="l">
              <a:buFont typeface="Arial" panose="020B0604020202020204" pitchFamily="34" charset="0"/>
              <a:buChar char="•"/>
            </a:pPr>
            <a:endParaRPr lang="en-IN" dirty="0">
              <a:solidFill>
                <a:srgbClr val="D1D5DB"/>
              </a:solidFill>
              <a:latin typeface="Söhne"/>
            </a:endParaRPr>
          </a:p>
          <a:p>
            <a:pPr marL="285750" indent="-285750" algn="l">
              <a:buFont typeface="Arial" panose="020B0604020202020204" pitchFamily="34" charset="0"/>
              <a:buChar char="•"/>
            </a:pPr>
            <a:r>
              <a:rPr lang="en-IN" b="1" i="0" dirty="0">
                <a:effectLst/>
                <a:latin typeface="Söhne"/>
              </a:rPr>
              <a:t>Data Breaches</a:t>
            </a:r>
            <a:endParaRPr lang="en-IN" b="1" i="0" dirty="0">
              <a:solidFill>
                <a:srgbClr val="D1D5DB"/>
              </a:solidFill>
              <a:effectLst/>
              <a:latin typeface="Söhne"/>
            </a:endParaRPr>
          </a:p>
          <a:p>
            <a:pPr marL="285750" indent="-285750" algn="l">
              <a:buFont typeface="Arial" panose="020B0604020202020204" pitchFamily="34" charset="0"/>
              <a:buChar char="•"/>
            </a:pPr>
            <a:endParaRPr lang="en-IN" b="1" dirty="0">
              <a:solidFill>
                <a:srgbClr val="D1D5DB"/>
              </a:solidFill>
              <a:latin typeface="Söhne"/>
            </a:endParaRPr>
          </a:p>
          <a:p>
            <a:pPr marL="285750" indent="-285750" algn="l">
              <a:buFont typeface="Arial" panose="020B0604020202020204" pitchFamily="34" charset="0"/>
              <a:buChar char="•"/>
            </a:pPr>
            <a:r>
              <a:rPr lang="en-IN" b="1" i="0" dirty="0">
                <a:effectLst/>
                <a:latin typeface="Söhne"/>
              </a:rPr>
              <a:t>DDoS Attacks</a:t>
            </a:r>
            <a:endParaRPr lang="en-IN" b="1" i="0" dirty="0">
              <a:solidFill>
                <a:srgbClr val="D1D5DB"/>
              </a:solidFill>
              <a:effectLst/>
              <a:latin typeface="Söhne"/>
            </a:endParaRPr>
          </a:p>
          <a:p>
            <a:pPr marL="285750" indent="-285750" algn="l">
              <a:buFont typeface="Arial" panose="020B0604020202020204" pitchFamily="34" charset="0"/>
              <a:buChar char="•"/>
            </a:pPr>
            <a:endParaRPr lang="en-IN" b="1" dirty="0">
              <a:solidFill>
                <a:srgbClr val="D1D5DB"/>
              </a:solidFill>
              <a:latin typeface="Söhne"/>
            </a:endParaRPr>
          </a:p>
          <a:p>
            <a:pPr marL="285750" indent="-285750" algn="l">
              <a:buFont typeface="Arial" panose="020B0604020202020204" pitchFamily="34" charset="0"/>
              <a:buChar char="•"/>
            </a:pPr>
            <a:r>
              <a:rPr lang="en-IN" b="1" i="0" dirty="0">
                <a:effectLst/>
                <a:latin typeface="Söhne"/>
              </a:rPr>
              <a:t>API Security</a:t>
            </a:r>
            <a:endParaRPr lang="en-US" b="0" i="0" dirty="0">
              <a:effectLst/>
              <a:latin typeface="Söhne"/>
            </a:endParaRPr>
          </a:p>
        </p:txBody>
      </p:sp>
    </p:spTree>
    <p:extLst>
      <p:ext uri="{BB962C8B-B14F-4D97-AF65-F5344CB8AC3E}">
        <p14:creationId xmlns:p14="http://schemas.microsoft.com/office/powerpoint/2010/main" val="372221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29A2-9BCD-A0CE-F9F0-2BDA0FDD5181}"/>
              </a:ext>
            </a:extLst>
          </p:cNvPr>
          <p:cNvSpPr txBox="1"/>
          <p:nvPr/>
        </p:nvSpPr>
        <p:spPr>
          <a:xfrm>
            <a:off x="643812" y="699796"/>
            <a:ext cx="8929396" cy="707886"/>
          </a:xfrm>
          <a:prstGeom prst="rect">
            <a:avLst/>
          </a:prstGeom>
          <a:noFill/>
        </p:spPr>
        <p:txBody>
          <a:bodyPr wrap="square" rtlCol="0">
            <a:spAutoFit/>
          </a:bodyPr>
          <a:lstStyle/>
          <a:p>
            <a:pPr algn="l"/>
            <a:r>
              <a:rPr lang="en-IN" sz="4000" b="1" i="0" dirty="0">
                <a:effectLst/>
                <a:latin typeface="Söhne"/>
              </a:rPr>
              <a:t>Potential </a:t>
            </a:r>
            <a:r>
              <a:rPr lang="en-IN" sz="4000" b="1" i="0" dirty="0" err="1">
                <a:effectLst/>
                <a:latin typeface="Söhne"/>
              </a:rPr>
              <a:t>Tradeoffs</a:t>
            </a:r>
            <a:endParaRPr lang="en-IN" sz="4000" b="1" i="0" dirty="0">
              <a:effectLst/>
              <a:latin typeface="Söhne"/>
            </a:endParaRPr>
          </a:p>
        </p:txBody>
      </p:sp>
      <p:sp>
        <p:nvSpPr>
          <p:cNvPr id="4" name="TextBox 3">
            <a:extLst>
              <a:ext uri="{FF2B5EF4-FFF2-40B4-BE49-F238E27FC236}">
                <a16:creationId xmlns:a16="http://schemas.microsoft.com/office/drawing/2014/main" id="{3087286A-AF98-8E10-B0C3-FD0C276E1532}"/>
              </a:ext>
            </a:extLst>
          </p:cNvPr>
          <p:cNvSpPr txBox="1"/>
          <p:nvPr/>
        </p:nvSpPr>
        <p:spPr>
          <a:xfrm>
            <a:off x="746449" y="1903445"/>
            <a:ext cx="4013150" cy="2585323"/>
          </a:xfrm>
          <a:prstGeom prst="rect">
            <a:avLst/>
          </a:prstGeom>
          <a:noFill/>
        </p:spPr>
        <p:txBody>
          <a:bodyPr wrap="none" rtlCol="0">
            <a:spAutoFit/>
          </a:bodyPr>
          <a:lstStyle/>
          <a:p>
            <a:pPr marL="285750" indent="-285750" algn="l">
              <a:buFont typeface="Arial" panose="020B0604020202020204" pitchFamily="34" charset="0"/>
              <a:buChar char="•"/>
            </a:pPr>
            <a:r>
              <a:rPr lang="en-IN" b="1" i="0" dirty="0">
                <a:effectLst/>
                <a:latin typeface="Söhne"/>
              </a:rPr>
              <a:t>Latency vs. Recommendation Quality</a:t>
            </a:r>
          </a:p>
          <a:p>
            <a:pPr marL="285750" indent="-285750" algn="l">
              <a:buFont typeface="Arial" panose="020B0604020202020204" pitchFamily="34" charset="0"/>
              <a:buChar char="•"/>
            </a:pPr>
            <a:endParaRPr lang="en-IN" b="1" dirty="0">
              <a:latin typeface="Söhne"/>
            </a:endParaRPr>
          </a:p>
          <a:p>
            <a:pPr marL="285750" indent="-285750" algn="l">
              <a:buFont typeface="Arial" panose="020B0604020202020204" pitchFamily="34" charset="0"/>
              <a:buChar char="•"/>
            </a:pPr>
            <a:r>
              <a:rPr lang="en-IN" b="1" i="0" dirty="0">
                <a:effectLst/>
                <a:latin typeface="Söhne"/>
              </a:rPr>
              <a:t>Scalability vs. Cost</a:t>
            </a:r>
          </a:p>
          <a:p>
            <a:pPr marL="285750" indent="-285750" algn="l">
              <a:buFont typeface="Arial" panose="020B0604020202020204" pitchFamily="34" charset="0"/>
              <a:buChar char="•"/>
            </a:pPr>
            <a:endParaRPr lang="en-IN" b="1" dirty="0">
              <a:latin typeface="Söhne"/>
            </a:endParaRPr>
          </a:p>
          <a:p>
            <a:pPr marL="285750" indent="-285750" algn="l">
              <a:buFont typeface="Arial" panose="020B0604020202020204" pitchFamily="34" charset="0"/>
              <a:buChar char="•"/>
            </a:pPr>
            <a:r>
              <a:rPr lang="en-IN" b="1" i="0" dirty="0">
                <a:effectLst/>
                <a:latin typeface="Söhne"/>
              </a:rPr>
              <a:t>Data Privacy vs. Personalization (UX)</a:t>
            </a:r>
          </a:p>
          <a:p>
            <a:pPr marL="285750" indent="-285750" algn="l">
              <a:buFont typeface="Arial" panose="020B0604020202020204" pitchFamily="34" charset="0"/>
              <a:buChar char="•"/>
            </a:pPr>
            <a:endParaRPr lang="en-IN" b="1" dirty="0">
              <a:latin typeface="Söhne"/>
            </a:endParaRPr>
          </a:p>
          <a:p>
            <a:pPr marL="285750" indent="-285750" algn="l">
              <a:buFont typeface="Arial" panose="020B0604020202020204" pitchFamily="34" charset="0"/>
              <a:buChar char="•"/>
            </a:pPr>
            <a:r>
              <a:rPr lang="en-IN" b="1" i="0" dirty="0">
                <a:effectLst/>
                <a:latin typeface="Söhne"/>
              </a:rPr>
              <a:t>Real-Time vs. Batch Processing</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IN" b="1" i="0" dirty="0">
                <a:effectLst/>
                <a:latin typeface="Söhne"/>
              </a:rPr>
              <a:t>Security vs. Usability</a:t>
            </a:r>
            <a:endParaRPr lang="en-US" b="0" i="0" dirty="0">
              <a:effectLst/>
              <a:latin typeface="Söhne"/>
            </a:endParaRPr>
          </a:p>
        </p:txBody>
      </p:sp>
    </p:spTree>
    <p:extLst>
      <p:ext uri="{BB962C8B-B14F-4D97-AF65-F5344CB8AC3E}">
        <p14:creationId xmlns:p14="http://schemas.microsoft.com/office/powerpoint/2010/main" val="96350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29A2-9BCD-A0CE-F9F0-2BDA0FDD5181}"/>
              </a:ext>
            </a:extLst>
          </p:cNvPr>
          <p:cNvSpPr txBox="1"/>
          <p:nvPr/>
        </p:nvSpPr>
        <p:spPr>
          <a:xfrm>
            <a:off x="643812" y="699796"/>
            <a:ext cx="8070980" cy="707886"/>
          </a:xfrm>
          <a:prstGeom prst="rect">
            <a:avLst/>
          </a:prstGeom>
          <a:noFill/>
        </p:spPr>
        <p:txBody>
          <a:bodyPr wrap="square" rtlCol="0">
            <a:spAutoFit/>
          </a:bodyPr>
          <a:lstStyle/>
          <a:p>
            <a:r>
              <a:rPr lang="en-IN" sz="4000" dirty="0"/>
              <a:t>Main Challenges that can be expected</a:t>
            </a:r>
          </a:p>
        </p:txBody>
      </p:sp>
      <p:sp>
        <p:nvSpPr>
          <p:cNvPr id="4" name="TextBox 3">
            <a:extLst>
              <a:ext uri="{FF2B5EF4-FFF2-40B4-BE49-F238E27FC236}">
                <a16:creationId xmlns:a16="http://schemas.microsoft.com/office/drawing/2014/main" id="{3087286A-AF98-8E10-B0C3-FD0C276E1532}"/>
              </a:ext>
            </a:extLst>
          </p:cNvPr>
          <p:cNvSpPr txBox="1"/>
          <p:nvPr/>
        </p:nvSpPr>
        <p:spPr>
          <a:xfrm>
            <a:off x="746449" y="1903445"/>
            <a:ext cx="3776931" cy="3508653"/>
          </a:xfrm>
          <a:prstGeom prst="rect">
            <a:avLst/>
          </a:prstGeom>
          <a:noFill/>
        </p:spPr>
        <p:txBody>
          <a:bodyPr wrap="none" rtlCol="0">
            <a:spAutoFit/>
          </a:bodyPr>
          <a:lstStyle/>
          <a:p>
            <a:pPr marL="285750" indent="-285750" algn="l">
              <a:buFont typeface="Arial" panose="020B0604020202020204" pitchFamily="34" charset="0"/>
              <a:buChar char="•"/>
            </a:pPr>
            <a:r>
              <a:rPr lang="en-US" b="1" i="0" dirty="0">
                <a:effectLst/>
                <a:latin typeface="Söhne"/>
              </a:rPr>
              <a:t>Data Volume and Scalability</a:t>
            </a:r>
            <a:r>
              <a:rPr lang="en-US" b="0" i="0" dirty="0">
                <a:solidFill>
                  <a:srgbClr val="D1D5DB"/>
                </a:solidFill>
                <a:effectLst/>
                <a:latin typeface="Söhne"/>
              </a:rPr>
              <a:t>: </a:t>
            </a:r>
          </a:p>
          <a:p>
            <a:pPr algn="l"/>
            <a:endParaRPr lang="en-US" dirty="0">
              <a:solidFill>
                <a:srgbClr val="D1D5DB"/>
              </a:solidFill>
              <a:latin typeface="Söhne"/>
            </a:endParaRPr>
          </a:p>
          <a:p>
            <a:pPr marL="285750" indent="-285750" algn="l">
              <a:buFont typeface="Arial" panose="020B0604020202020204" pitchFamily="34" charset="0"/>
              <a:buChar char="•"/>
            </a:pPr>
            <a:r>
              <a:rPr lang="en-US" b="0" i="0" dirty="0">
                <a:effectLst/>
                <a:latin typeface="Söhne"/>
              </a:rPr>
              <a:t> </a:t>
            </a:r>
            <a:r>
              <a:rPr lang="en-US" b="1" i="0" dirty="0">
                <a:effectLst/>
                <a:latin typeface="Söhne"/>
              </a:rPr>
              <a:t>Real-time </a:t>
            </a:r>
            <a:r>
              <a:rPr lang="en-US" sz="2400" dirty="0">
                <a:latin typeface="Söhne"/>
              </a:rPr>
              <a:t>r</a:t>
            </a:r>
            <a:r>
              <a:rPr lang="en-US" sz="2400" i="0" dirty="0">
                <a:effectLst/>
                <a:latin typeface="Söhne"/>
              </a:rPr>
              <a:t>ecommendations</a:t>
            </a:r>
          </a:p>
          <a:p>
            <a:pPr marL="285750" indent="-285750" algn="l">
              <a:buFont typeface="Arial" panose="020B0604020202020204" pitchFamily="34" charset="0"/>
              <a:buChar char="•"/>
            </a:pPr>
            <a:endParaRPr lang="en-US" b="1" dirty="0">
              <a:latin typeface="Söhne"/>
            </a:endParaRPr>
          </a:p>
          <a:p>
            <a:pPr marL="285750" indent="-285750" algn="l">
              <a:buFont typeface="Arial" panose="020B0604020202020204" pitchFamily="34" charset="0"/>
              <a:buChar char="•"/>
            </a:pPr>
            <a:r>
              <a:rPr lang="en-US" b="1" dirty="0">
                <a:latin typeface="Söhne"/>
              </a:rPr>
              <a:t>Audio Analytics</a:t>
            </a:r>
          </a:p>
          <a:p>
            <a:pPr marL="285750" indent="-285750" algn="l">
              <a:buFont typeface="Arial" panose="020B0604020202020204" pitchFamily="34" charset="0"/>
              <a:buChar char="•"/>
            </a:pPr>
            <a:endParaRPr lang="en-US" b="1" i="0" dirty="0">
              <a:effectLst/>
              <a:latin typeface="Söhne"/>
            </a:endParaRPr>
          </a:p>
          <a:p>
            <a:pPr marL="285750" indent="-285750" algn="l">
              <a:buFont typeface="Arial" panose="020B0604020202020204" pitchFamily="34" charset="0"/>
              <a:buChar char="•"/>
            </a:pPr>
            <a:r>
              <a:rPr lang="en-US" b="1" dirty="0">
                <a:latin typeface="Söhne"/>
              </a:rPr>
              <a:t>Maintaining High </a:t>
            </a:r>
            <a:r>
              <a:rPr lang="en-IN" b="1" i="0" dirty="0">
                <a:effectLst/>
                <a:latin typeface="Söhne"/>
              </a:rPr>
              <a:t>Availability</a:t>
            </a:r>
          </a:p>
          <a:p>
            <a:pPr marL="285750" indent="-285750" algn="l">
              <a:buFont typeface="Arial" panose="020B0604020202020204" pitchFamily="34" charset="0"/>
              <a:buChar char="•"/>
            </a:pPr>
            <a:endParaRPr lang="en-IN" b="1" dirty="0">
              <a:latin typeface="Söhne"/>
            </a:endParaRPr>
          </a:p>
          <a:p>
            <a:pPr marL="285750" indent="-285750" algn="l">
              <a:buFont typeface="Arial" panose="020B0604020202020204" pitchFamily="34" charset="0"/>
              <a:buChar char="•"/>
            </a:pPr>
            <a:r>
              <a:rPr lang="en-IN" b="1" i="0" dirty="0">
                <a:effectLst/>
                <a:latin typeface="Söhne"/>
              </a:rPr>
              <a:t>Data Storage Costs</a:t>
            </a:r>
          </a:p>
          <a:p>
            <a:pPr marL="285750" indent="-285750" algn="l">
              <a:buFont typeface="Arial" panose="020B0604020202020204" pitchFamily="34" charset="0"/>
              <a:buChar char="•"/>
            </a:pPr>
            <a:endParaRPr lang="en-IN" b="1" dirty="0">
              <a:latin typeface="Söhne"/>
            </a:endParaRPr>
          </a:p>
          <a:p>
            <a:pPr marL="285750" indent="-285750" algn="l">
              <a:buFont typeface="Arial" panose="020B0604020202020204" pitchFamily="34" charset="0"/>
              <a:buChar char="•"/>
            </a:pPr>
            <a:r>
              <a:rPr lang="en-IN" b="1" dirty="0">
                <a:latin typeface="Söhne"/>
              </a:rPr>
              <a:t>Cost Management of the system</a:t>
            </a:r>
            <a:endParaRPr lang="en-US" b="1"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77104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29A2-9BCD-A0CE-F9F0-2BDA0FDD5181}"/>
              </a:ext>
            </a:extLst>
          </p:cNvPr>
          <p:cNvSpPr txBox="1"/>
          <p:nvPr/>
        </p:nvSpPr>
        <p:spPr>
          <a:xfrm>
            <a:off x="531845" y="0"/>
            <a:ext cx="8070980" cy="707886"/>
          </a:xfrm>
          <a:prstGeom prst="rect">
            <a:avLst/>
          </a:prstGeom>
          <a:noFill/>
        </p:spPr>
        <p:txBody>
          <a:bodyPr wrap="square" rtlCol="0">
            <a:spAutoFit/>
          </a:bodyPr>
          <a:lstStyle/>
          <a:p>
            <a:r>
              <a:rPr lang="en-IN" sz="4000" dirty="0"/>
              <a:t>Part 2</a:t>
            </a:r>
          </a:p>
        </p:txBody>
      </p:sp>
      <p:sp>
        <p:nvSpPr>
          <p:cNvPr id="4" name="TextBox 3">
            <a:extLst>
              <a:ext uri="{FF2B5EF4-FFF2-40B4-BE49-F238E27FC236}">
                <a16:creationId xmlns:a16="http://schemas.microsoft.com/office/drawing/2014/main" id="{3087286A-AF98-8E10-B0C3-FD0C276E1532}"/>
              </a:ext>
            </a:extLst>
          </p:cNvPr>
          <p:cNvSpPr txBox="1"/>
          <p:nvPr/>
        </p:nvSpPr>
        <p:spPr>
          <a:xfrm>
            <a:off x="506963" y="867747"/>
            <a:ext cx="11178073" cy="6186309"/>
          </a:xfrm>
          <a:prstGeom prst="rect">
            <a:avLst/>
          </a:prstGeom>
          <a:noFill/>
        </p:spPr>
        <p:txBody>
          <a:bodyPr wrap="square" rtlCol="0">
            <a:spAutoFit/>
          </a:bodyPr>
          <a:lstStyle/>
          <a:p>
            <a:pPr marL="285750" indent="-285750" algn="l">
              <a:buFont typeface="Arial" panose="020B0604020202020204" pitchFamily="34" charset="0"/>
              <a:buChar char="•"/>
            </a:pPr>
            <a:r>
              <a:rPr lang="en-IN" b="1" i="0" dirty="0">
                <a:effectLst/>
                <a:latin typeface="Söhne"/>
              </a:rPr>
              <a:t>Q1</a:t>
            </a:r>
          </a:p>
          <a:p>
            <a:pPr marL="285750" indent="-285750" algn="l">
              <a:buFont typeface="Arial" panose="020B0604020202020204" pitchFamily="34" charset="0"/>
              <a:buChar char="•"/>
            </a:pPr>
            <a:endParaRPr lang="en-IN" b="1" dirty="0">
              <a:latin typeface="Söhne"/>
            </a:endParaRPr>
          </a:p>
          <a:p>
            <a:pPr algn="l"/>
            <a:r>
              <a:rPr lang="en-US" b="0" i="0" dirty="0">
                <a:solidFill>
                  <a:schemeClr val="bg2">
                    <a:lumMod val="50000"/>
                  </a:schemeClr>
                </a:solidFill>
                <a:effectLst/>
                <a:latin typeface="Söhne Mono"/>
              </a:rPr>
              <a:t>SELECT name, price FROM products ORDER BY price ASC LIMIT 1;</a:t>
            </a:r>
            <a:endParaRPr lang="en-US" dirty="0">
              <a:solidFill>
                <a:schemeClr val="bg2">
                  <a:lumMod val="50000"/>
                </a:schemeClr>
              </a:solidFill>
              <a:latin typeface="Söhne Mono"/>
            </a:endParaRPr>
          </a:p>
          <a:p>
            <a:pPr algn="l"/>
            <a:endParaRPr lang="en-US" b="0" i="0" dirty="0">
              <a:solidFill>
                <a:schemeClr val="bg2">
                  <a:lumMod val="25000"/>
                </a:schemeClr>
              </a:solidFill>
              <a:effectLst/>
              <a:latin typeface="Söhne Mono"/>
            </a:endParaRPr>
          </a:p>
          <a:p>
            <a:pPr algn="l"/>
            <a:r>
              <a:rPr lang="en-US" dirty="0">
                <a:solidFill>
                  <a:schemeClr val="bg2">
                    <a:lumMod val="25000"/>
                  </a:schemeClr>
                </a:solidFill>
                <a:latin typeface="Söhne Mono"/>
              </a:rPr>
              <a:t>This selects name and price from the products table, orders the products by price in ascending order (lowest price first), and then limits the result to the first row, which represents the product with the lowest price.</a:t>
            </a:r>
          </a:p>
          <a:p>
            <a:pPr algn="l"/>
            <a:endParaRPr lang="en-US" b="0" i="0" dirty="0">
              <a:solidFill>
                <a:schemeClr val="bg2">
                  <a:lumMod val="25000"/>
                </a:schemeClr>
              </a:solidFill>
              <a:effectLst/>
              <a:latin typeface="Söhne Mono"/>
            </a:endParaRPr>
          </a:p>
          <a:p>
            <a:pPr algn="l"/>
            <a:r>
              <a:rPr lang="en-US" dirty="0">
                <a:solidFill>
                  <a:schemeClr val="bg2">
                    <a:lumMod val="25000"/>
                  </a:schemeClr>
                </a:solidFill>
                <a:latin typeface="Söhne Mono"/>
              </a:rPr>
              <a:t>Alternatively, can use Rank function to do the same</a:t>
            </a:r>
          </a:p>
          <a:p>
            <a:pPr algn="l"/>
            <a:endParaRPr lang="en-US" b="0" i="0" dirty="0">
              <a:solidFill>
                <a:schemeClr val="bg2">
                  <a:lumMod val="25000"/>
                </a:schemeClr>
              </a:solidFill>
              <a:effectLst/>
              <a:latin typeface="Söhne Mono"/>
            </a:endParaRPr>
          </a:p>
          <a:p>
            <a:pPr marL="285750" indent="-285750" algn="l">
              <a:buFont typeface="Arial" panose="020B0604020202020204" pitchFamily="34" charset="0"/>
              <a:buChar char="•"/>
            </a:pPr>
            <a:r>
              <a:rPr lang="en-US" dirty="0">
                <a:solidFill>
                  <a:schemeClr val="bg2">
                    <a:lumMod val="25000"/>
                  </a:schemeClr>
                </a:solidFill>
                <a:latin typeface="Söhne Mono"/>
              </a:rPr>
              <a:t>Q2</a:t>
            </a:r>
          </a:p>
          <a:p>
            <a:pPr marL="285750" indent="-285750" algn="l">
              <a:buFont typeface="Arial" panose="020B0604020202020204" pitchFamily="34" charset="0"/>
              <a:buChar char="•"/>
            </a:pPr>
            <a:endParaRPr lang="en-US" dirty="0">
              <a:solidFill>
                <a:schemeClr val="bg2">
                  <a:lumMod val="50000"/>
                </a:schemeClr>
              </a:solidFill>
              <a:latin typeface="Söhne Mono"/>
            </a:endParaRPr>
          </a:p>
          <a:p>
            <a:pPr algn="l"/>
            <a:r>
              <a:rPr lang="en-US" b="0" i="0" dirty="0">
                <a:solidFill>
                  <a:schemeClr val="bg2">
                    <a:lumMod val="50000"/>
                  </a:schemeClr>
                </a:solidFill>
                <a:effectLst/>
                <a:latin typeface="Söhne Mono"/>
              </a:rPr>
              <a:t>SELECT AVG(</a:t>
            </a:r>
            <a:r>
              <a:rPr lang="en-US" b="0" i="0" dirty="0" err="1">
                <a:solidFill>
                  <a:schemeClr val="bg2">
                    <a:lumMod val="50000"/>
                  </a:schemeClr>
                </a:solidFill>
                <a:effectLst/>
                <a:latin typeface="Söhne Mono"/>
              </a:rPr>
              <a:t>order_cost</a:t>
            </a:r>
            <a:r>
              <a:rPr lang="en-US" b="0" i="0" dirty="0">
                <a:solidFill>
                  <a:schemeClr val="bg2">
                    <a:lumMod val="50000"/>
                  </a:schemeClr>
                </a:solidFill>
                <a:effectLst/>
                <a:latin typeface="Söhne Mono"/>
              </a:rPr>
              <a:t>) AS </a:t>
            </a:r>
            <a:r>
              <a:rPr lang="en-US" b="0" i="0" dirty="0" err="1">
                <a:solidFill>
                  <a:schemeClr val="bg2">
                    <a:lumMod val="50000"/>
                  </a:schemeClr>
                </a:solidFill>
                <a:effectLst/>
                <a:latin typeface="Söhne Mono"/>
              </a:rPr>
              <a:t>average_order_cost</a:t>
            </a:r>
            <a:r>
              <a:rPr lang="en-US" b="0" i="0" dirty="0">
                <a:solidFill>
                  <a:schemeClr val="bg2">
                    <a:lumMod val="50000"/>
                  </a:schemeClr>
                </a:solidFill>
                <a:effectLst/>
                <a:latin typeface="Söhne Mono"/>
              </a:rPr>
              <a:t> </a:t>
            </a:r>
          </a:p>
          <a:p>
            <a:pPr algn="l"/>
            <a:r>
              <a:rPr lang="en-US" b="0" i="0" dirty="0">
                <a:solidFill>
                  <a:schemeClr val="bg2">
                    <a:lumMod val="50000"/>
                  </a:schemeClr>
                </a:solidFill>
                <a:effectLst/>
                <a:latin typeface="Söhne Mono"/>
              </a:rPr>
              <a:t>FROM ( </a:t>
            </a:r>
          </a:p>
          <a:p>
            <a:pPr algn="l"/>
            <a:r>
              <a:rPr lang="en-US" dirty="0">
                <a:solidFill>
                  <a:schemeClr val="bg2">
                    <a:lumMod val="50000"/>
                  </a:schemeClr>
                </a:solidFill>
                <a:latin typeface="Söhne Mono"/>
              </a:rPr>
              <a:t>	</a:t>
            </a:r>
            <a:r>
              <a:rPr lang="en-US" b="0" i="0" dirty="0">
                <a:solidFill>
                  <a:schemeClr val="bg2">
                    <a:lumMod val="50000"/>
                  </a:schemeClr>
                </a:solidFill>
                <a:effectLst/>
                <a:latin typeface="Söhne Mono"/>
              </a:rPr>
              <a:t>SELECT (price * quantity + </a:t>
            </a:r>
            <a:r>
              <a:rPr lang="en-US" b="0" i="0" dirty="0" err="1">
                <a:solidFill>
                  <a:schemeClr val="bg2">
                    <a:lumMod val="50000"/>
                  </a:schemeClr>
                </a:solidFill>
                <a:effectLst/>
                <a:latin typeface="Söhne Mono"/>
              </a:rPr>
              <a:t>tax_rate</a:t>
            </a:r>
            <a:r>
              <a:rPr lang="en-US" b="0" i="0" dirty="0">
                <a:solidFill>
                  <a:schemeClr val="bg2">
                    <a:lumMod val="50000"/>
                  </a:schemeClr>
                </a:solidFill>
                <a:effectLst/>
                <a:latin typeface="Söhne Mono"/>
              </a:rPr>
              <a:t> + </a:t>
            </a:r>
            <a:r>
              <a:rPr lang="en-US" b="0" i="0" dirty="0" err="1">
                <a:solidFill>
                  <a:schemeClr val="bg2">
                    <a:lumMod val="50000"/>
                  </a:schemeClr>
                </a:solidFill>
                <a:effectLst/>
                <a:latin typeface="Söhne Mono"/>
              </a:rPr>
              <a:t>shipping_rate</a:t>
            </a:r>
            <a:r>
              <a:rPr lang="en-US" b="0" i="0" dirty="0">
                <a:solidFill>
                  <a:schemeClr val="bg2">
                    <a:lumMod val="50000"/>
                  </a:schemeClr>
                </a:solidFill>
                <a:effectLst/>
                <a:latin typeface="Söhne Mono"/>
              </a:rPr>
              <a:t>) AS </a:t>
            </a:r>
            <a:r>
              <a:rPr lang="en-US" b="0" i="0" dirty="0" err="1">
                <a:solidFill>
                  <a:schemeClr val="bg2">
                    <a:lumMod val="50000"/>
                  </a:schemeClr>
                </a:solidFill>
                <a:effectLst/>
                <a:latin typeface="Söhne Mono"/>
              </a:rPr>
              <a:t>order_cost</a:t>
            </a:r>
            <a:r>
              <a:rPr lang="en-US" b="0" i="0" dirty="0">
                <a:solidFill>
                  <a:schemeClr val="bg2">
                    <a:lumMod val="50000"/>
                  </a:schemeClr>
                </a:solidFill>
                <a:effectLst/>
                <a:latin typeface="Söhne Mono"/>
              </a:rPr>
              <a:t> </a:t>
            </a:r>
          </a:p>
          <a:p>
            <a:pPr algn="l"/>
            <a:r>
              <a:rPr lang="en-US" dirty="0">
                <a:solidFill>
                  <a:schemeClr val="bg2">
                    <a:lumMod val="50000"/>
                  </a:schemeClr>
                </a:solidFill>
                <a:latin typeface="Söhne Mono"/>
              </a:rPr>
              <a:t>	</a:t>
            </a:r>
            <a:r>
              <a:rPr lang="en-US" b="0" i="0" dirty="0">
                <a:solidFill>
                  <a:schemeClr val="bg2">
                    <a:lumMod val="50000"/>
                  </a:schemeClr>
                </a:solidFill>
                <a:effectLst/>
                <a:latin typeface="Söhne Mono"/>
              </a:rPr>
              <a:t>FROM orders </a:t>
            </a:r>
          </a:p>
          <a:p>
            <a:pPr algn="l"/>
            <a:r>
              <a:rPr lang="en-US" b="0" i="0" dirty="0">
                <a:solidFill>
                  <a:schemeClr val="bg2">
                    <a:lumMod val="50000"/>
                  </a:schemeClr>
                </a:solidFill>
                <a:effectLst/>
                <a:latin typeface="Söhne Mono"/>
              </a:rPr>
              <a:t>             ) AS subquery;</a:t>
            </a:r>
          </a:p>
          <a:p>
            <a:pPr algn="l"/>
            <a:endParaRPr lang="en-US" b="0" i="0" dirty="0">
              <a:solidFill>
                <a:schemeClr val="bg2">
                  <a:lumMod val="50000"/>
                </a:schemeClr>
              </a:solidFill>
              <a:effectLst/>
              <a:latin typeface="Söhne Mono"/>
            </a:endParaRPr>
          </a:p>
          <a:p>
            <a:pPr algn="l"/>
            <a:r>
              <a:rPr lang="en-US" dirty="0">
                <a:solidFill>
                  <a:schemeClr val="tx1">
                    <a:lumMod val="85000"/>
                    <a:lumOff val="15000"/>
                  </a:schemeClr>
                </a:solidFill>
                <a:latin typeface="Söhne Mono"/>
              </a:rPr>
              <a:t>This query calculates the order cost for each order by multiplying the price by quantity and then adding </a:t>
            </a:r>
            <a:r>
              <a:rPr lang="en-US" dirty="0" err="1">
                <a:solidFill>
                  <a:schemeClr val="tx1">
                    <a:lumMod val="85000"/>
                    <a:lumOff val="15000"/>
                  </a:schemeClr>
                </a:solidFill>
                <a:latin typeface="Söhne Mono"/>
              </a:rPr>
              <a:t>tax_rate</a:t>
            </a:r>
            <a:r>
              <a:rPr lang="en-US" dirty="0">
                <a:solidFill>
                  <a:schemeClr val="tx1">
                    <a:lumMod val="85000"/>
                    <a:lumOff val="15000"/>
                  </a:schemeClr>
                </a:solidFill>
                <a:latin typeface="Söhne Mono"/>
              </a:rPr>
              <a:t> and </a:t>
            </a:r>
            <a:r>
              <a:rPr lang="en-US" dirty="0" err="1">
                <a:solidFill>
                  <a:schemeClr val="tx1">
                    <a:lumMod val="85000"/>
                    <a:lumOff val="15000"/>
                  </a:schemeClr>
                </a:solidFill>
                <a:latin typeface="Söhne Mono"/>
              </a:rPr>
              <a:t>shipping_rate</a:t>
            </a:r>
            <a:r>
              <a:rPr lang="en-US" dirty="0">
                <a:solidFill>
                  <a:schemeClr val="tx1">
                    <a:lumMod val="85000"/>
                    <a:lumOff val="15000"/>
                  </a:schemeClr>
                </a:solidFill>
                <a:latin typeface="Söhne Mono"/>
              </a:rPr>
              <a:t>. It then calculates the average of these order costs to determine the average order cost.</a:t>
            </a:r>
          </a:p>
          <a:p>
            <a:pPr algn="l"/>
            <a:endParaRPr lang="en-US" b="0" i="0" dirty="0">
              <a:solidFill>
                <a:schemeClr val="bg2">
                  <a:lumMod val="50000"/>
                </a:schemeClr>
              </a:solidFill>
              <a:effectLst/>
              <a:latin typeface="Söhne Mono"/>
            </a:endParaRPr>
          </a:p>
          <a:p>
            <a:pPr algn="l"/>
            <a:endParaRPr lang="en-US" dirty="0">
              <a:solidFill>
                <a:schemeClr val="bg2">
                  <a:lumMod val="50000"/>
                </a:schemeClr>
              </a:solidFill>
              <a:latin typeface="Söhne Mono"/>
            </a:endParaRPr>
          </a:p>
          <a:p>
            <a:pPr algn="l"/>
            <a:endParaRPr lang="en-US" b="0" i="0" dirty="0">
              <a:solidFill>
                <a:schemeClr val="bg2">
                  <a:lumMod val="50000"/>
                </a:schemeClr>
              </a:solidFill>
              <a:effectLst/>
              <a:latin typeface="Söhne"/>
            </a:endParaRPr>
          </a:p>
        </p:txBody>
      </p:sp>
    </p:spTree>
    <p:extLst>
      <p:ext uri="{BB962C8B-B14F-4D97-AF65-F5344CB8AC3E}">
        <p14:creationId xmlns:p14="http://schemas.microsoft.com/office/powerpoint/2010/main" val="3126731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615</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SemiCondensed</vt:lpstr>
      <vt:lpstr>Calibri</vt:lpstr>
      <vt:lpstr>Calibri Light</vt:lpstr>
      <vt:lpstr>Cambria</vt:lpstr>
      <vt:lpstr>Söhne</vt:lpstr>
      <vt:lpstr>Söhne Mono</vt:lpstr>
      <vt:lpstr>Office Theme</vt:lpstr>
      <vt:lpstr>Data Engineer Technical Challenge- eMoodie</vt:lpstr>
      <vt:lpstr>System 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 Technical Challenge- eMoodie</dc:title>
  <dc:creator>Mohammad</dc:creator>
  <cp:lastModifiedBy>Mohammad</cp:lastModifiedBy>
  <cp:revision>1</cp:revision>
  <dcterms:created xsi:type="dcterms:W3CDTF">2023-09-14T20:32:12Z</dcterms:created>
  <dcterms:modified xsi:type="dcterms:W3CDTF">2023-09-14T21:29:26Z</dcterms:modified>
</cp:coreProperties>
</file>