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sp>
        <p:nvSpPr>
          <p:cNvPr name="AutoShape 2" id="2"/>
          <p:cNvSpPr/>
          <p:nvPr/>
        </p:nvSpPr>
        <p:spPr>
          <a:xfrm rot="0">
            <a:off x="-145308" y="7612069"/>
            <a:ext cx="18578615" cy="3026928"/>
          </a:xfrm>
          <a:prstGeom prst="rect">
            <a:avLst/>
          </a:prstGeom>
          <a:solidFill>
            <a:srgbClr val="FFFFFF"/>
          </a:solidFill>
        </p:spPr>
      </p:sp>
      <p:grpSp>
        <p:nvGrpSpPr>
          <p:cNvPr name="Group 3" id="3"/>
          <p:cNvGrpSpPr/>
          <p:nvPr/>
        </p:nvGrpSpPr>
        <p:grpSpPr>
          <a:xfrm rot="0">
            <a:off x="8216206" y="1449606"/>
            <a:ext cx="6149042" cy="4016683"/>
            <a:chOff x="0" y="0"/>
            <a:chExt cx="8198723" cy="5355578"/>
          </a:xfrm>
        </p:grpSpPr>
        <p:sp>
          <p:nvSpPr>
            <p:cNvPr name="TextBox 4" id="4"/>
            <p:cNvSpPr txBox="true"/>
            <p:nvPr/>
          </p:nvSpPr>
          <p:spPr>
            <a:xfrm rot="0">
              <a:off x="0" y="1153783"/>
              <a:ext cx="8198723" cy="4232275"/>
            </a:xfrm>
            <a:prstGeom prst="rect">
              <a:avLst/>
            </a:prstGeom>
          </p:spPr>
          <p:txBody>
            <a:bodyPr anchor="t" rtlCol="false" tIns="0" lIns="0" bIns="0" rIns="0">
              <a:spAutoFit/>
            </a:bodyPr>
            <a:lstStyle/>
            <a:p>
              <a:pPr>
                <a:lnSpc>
                  <a:spcPts val="12599"/>
                </a:lnSpc>
              </a:pPr>
              <a:r>
                <a:rPr lang="en-US" sz="10499">
                  <a:solidFill>
                    <a:srgbClr val="FFFFFF"/>
                  </a:solidFill>
                  <a:latin typeface="DM Sans Bold"/>
                </a:rPr>
                <a:t>APLIKASI KASIR</a:t>
              </a:r>
            </a:p>
          </p:txBody>
        </p:sp>
        <p:sp>
          <p:nvSpPr>
            <p:cNvPr name="TextBox 5" id="5"/>
            <p:cNvSpPr txBox="true"/>
            <p:nvPr/>
          </p:nvSpPr>
          <p:spPr>
            <a:xfrm rot="0">
              <a:off x="0" y="-47625"/>
              <a:ext cx="8198723" cy="525145"/>
            </a:xfrm>
            <a:prstGeom prst="rect">
              <a:avLst/>
            </a:prstGeom>
          </p:spPr>
          <p:txBody>
            <a:bodyPr anchor="t" rtlCol="false" tIns="0" lIns="0" bIns="0" rIns="0">
              <a:spAutoFit/>
            </a:bodyPr>
            <a:lstStyle/>
            <a:p>
              <a:pPr>
                <a:lnSpc>
                  <a:spcPts val="3359"/>
                </a:lnSpc>
              </a:pPr>
              <a:r>
                <a:rPr lang="en-US" sz="2400" spc="62">
                  <a:solidFill>
                    <a:srgbClr val="FFFFFF"/>
                  </a:solidFill>
                  <a:latin typeface="DM Sans"/>
                </a:rPr>
                <a:t>PEMROGRAMAN BERBASIS OBJEK</a:t>
              </a:r>
            </a:p>
          </p:txBody>
        </p:sp>
      </p:grpSp>
      <p:sp>
        <p:nvSpPr>
          <p:cNvPr name="Freeform 6" id="6"/>
          <p:cNvSpPr/>
          <p:nvPr/>
        </p:nvSpPr>
        <p:spPr>
          <a:xfrm flipH="false" flipV="false" rot="0">
            <a:off x="1557806" y="831895"/>
            <a:ext cx="5503176" cy="8623210"/>
          </a:xfrm>
          <a:custGeom>
            <a:avLst/>
            <a:gdLst/>
            <a:ahLst/>
            <a:cxnLst/>
            <a:rect r="r" b="b" t="t" l="l"/>
            <a:pathLst>
              <a:path h="8623210" w="5503176">
                <a:moveTo>
                  <a:pt x="0" y="0"/>
                </a:moveTo>
                <a:lnTo>
                  <a:pt x="5503176" y="0"/>
                </a:lnTo>
                <a:lnTo>
                  <a:pt x="5503176" y="8623210"/>
                </a:lnTo>
                <a:lnTo>
                  <a:pt x="0" y="86232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216206" y="7734249"/>
            <a:ext cx="8487032" cy="2360295"/>
          </a:xfrm>
          <a:prstGeom prst="rect">
            <a:avLst/>
          </a:prstGeom>
        </p:spPr>
        <p:txBody>
          <a:bodyPr anchor="t" rtlCol="false" tIns="0" lIns="0" bIns="0" rIns="0">
            <a:spAutoFit/>
          </a:bodyPr>
          <a:lstStyle/>
          <a:p>
            <a:pPr>
              <a:lnSpc>
                <a:spcPts val="3779"/>
              </a:lnSpc>
            </a:pPr>
            <a:r>
              <a:rPr lang="en-US" sz="2700">
                <a:solidFill>
                  <a:srgbClr val="5034C4"/>
                </a:solidFill>
                <a:latin typeface="DM Sans"/>
              </a:rPr>
              <a:t>Disusun oleh:</a:t>
            </a:r>
          </a:p>
          <a:p>
            <a:pPr marL="582930" indent="-291465" lvl="1">
              <a:lnSpc>
                <a:spcPts val="3779"/>
              </a:lnSpc>
              <a:buFont typeface="Arial"/>
              <a:buChar char="•"/>
            </a:pPr>
            <a:r>
              <a:rPr lang="en-US" sz="2700">
                <a:solidFill>
                  <a:srgbClr val="5034C4"/>
                </a:solidFill>
                <a:latin typeface="DM Sans"/>
              </a:rPr>
              <a:t>Rama Wahyu Hermawan</a:t>
            </a:r>
          </a:p>
          <a:p>
            <a:pPr marL="582930" indent="-291465" lvl="1">
              <a:lnSpc>
                <a:spcPts val="3779"/>
              </a:lnSpc>
              <a:buFont typeface="Arial"/>
              <a:buChar char="•"/>
            </a:pPr>
            <a:r>
              <a:rPr lang="en-US" sz="2700">
                <a:solidFill>
                  <a:srgbClr val="5034C4"/>
                </a:solidFill>
                <a:latin typeface="DM Sans"/>
              </a:rPr>
              <a:t>Ramadhan Muhammad Abillutfi</a:t>
            </a:r>
          </a:p>
          <a:p>
            <a:pPr marL="582930" indent="-291465" lvl="1">
              <a:lnSpc>
                <a:spcPts val="3779"/>
              </a:lnSpc>
              <a:buFont typeface="Arial"/>
              <a:buChar char="•"/>
            </a:pPr>
            <a:r>
              <a:rPr lang="en-US" sz="2700">
                <a:solidFill>
                  <a:srgbClr val="5034C4"/>
                </a:solidFill>
                <a:latin typeface="DM Sans"/>
              </a:rPr>
              <a:t>Sophia Nur Rohmah</a:t>
            </a:r>
          </a:p>
          <a:p>
            <a:pPr marL="582930" indent="-291465" lvl="1">
              <a:lnSpc>
                <a:spcPts val="3779"/>
              </a:lnSpc>
              <a:buFont typeface="Arial"/>
              <a:buChar char="•"/>
            </a:pPr>
            <a:r>
              <a:rPr lang="en-US" sz="2699">
                <a:solidFill>
                  <a:srgbClr val="5034C4"/>
                </a:solidFill>
                <a:latin typeface="DM Sans"/>
              </a:rPr>
              <a:t>Niskala Dian Pramanik</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9144000" y="0"/>
            <a:ext cx="9144000" cy="10287000"/>
          </a:xfrm>
          <a:prstGeom prst="rect">
            <a:avLst/>
          </a:prstGeom>
          <a:solidFill>
            <a:srgbClr val="5034C4"/>
          </a:solidFill>
        </p:spPr>
      </p:sp>
      <p:sp>
        <p:nvSpPr>
          <p:cNvPr name="TextBox 3" id="3"/>
          <p:cNvSpPr txBox="true"/>
          <p:nvPr/>
        </p:nvSpPr>
        <p:spPr>
          <a:xfrm rot="0">
            <a:off x="1028700" y="2155121"/>
            <a:ext cx="7161969" cy="933450"/>
          </a:xfrm>
          <a:prstGeom prst="rect">
            <a:avLst/>
          </a:prstGeom>
        </p:spPr>
        <p:txBody>
          <a:bodyPr anchor="t" rtlCol="false" tIns="0" lIns="0" bIns="0" rIns="0">
            <a:spAutoFit/>
          </a:bodyPr>
          <a:lstStyle/>
          <a:p>
            <a:pPr>
              <a:lnSpc>
                <a:spcPts val="7320"/>
              </a:lnSpc>
            </a:pPr>
            <a:r>
              <a:rPr lang="en-US" sz="6100">
                <a:solidFill>
                  <a:srgbClr val="5034C4"/>
                </a:solidFill>
                <a:latin typeface="DM Sans Bold"/>
              </a:rPr>
              <a:t>Kelebihan</a:t>
            </a:r>
          </a:p>
        </p:txBody>
      </p:sp>
      <p:grpSp>
        <p:nvGrpSpPr>
          <p:cNvPr name="Group 4" id="4"/>
          <p:cNvGrpSpPr/>
          <p:nvPr/>
        </p:nvGrpSpPr>
        <p:grpSpPr>
          <a:xfrm rot="0">
            <a:off x="1123950" y="4695685"/>
            <a:ext cx="7066719" cy="384810"/>
            <a:chOff x="0" y="0"/>
            <a:chExt cx="9422292" cy="513080"/>
          </a:xfrm>
        </p:grpSpPr>
        <p:grpSp>
          <p:nvGrpSpPr>
            <p:cNvPr name="Group 5" id="5"/>
            <p:cNvGrpSpPr/>
            <p:nvPr/>
          </p:nvGrpSpPr>
          <p:grpSpPr>
            <a:xfrm rot="0">
              <a:off x="0" y="74646"/>
              <a:ext cx="328228" cy="328228"/>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C7CF"/>
              </a:solidFill>
            </p:spPr>
          </p:sp>
        </p:grpSp>
        <p:sp>
          <p:nvSpPr>
            <p:cNvPr name="TextBox 7" id="7"/>
            <p:cNvSpPr txBox="true"/>
            <p:nvPr/>
          </p:nvSpPr>
          <p:spPr>
            <a:xfrm rot="0">
              <a:off x="553006" y="-47625"/>
              <a:ext cx="8869286" cy="525145"/>
            </a:xfrm>
            <a:prstGeom prst="rect">
              <a:avLst/>
            </a:prstGeom>
          </p:spPr>
          <p:txBody>
            <a:bodyPr anchor="t" rtlCol="false" tIns="0" lIns="0" bIns="0" rIns="0">
              <a:spAutoFit/>
            </a:bodyPr>
            <a:lstStyle/>
            <a:p>
              <a:pPr>
                <a:lnSpc>
                  <a:spcPts val="3359"/>
                </a:lnSpc>
              </a:pPr>
              <a:r>
                <a:rPr lang="en-US" sz="2400">
                  <a:solidFill>
                    <a:srgbClr val="5034C4"/>
                  </a:solidFill>
                  <a:latin typeface="DM Sans"/>
                </a:rPr>
                <a:t>Pengelolaan Inventaris yang Efisien</a:t>
              </a:r>
            </a:p>
          </p:txBody>
        </p:sp>
      </p:grpSp>
      <p:grpSp>
        <p:nvGrpSpPr>
          <p:cNvPr name="Group 8" id="8"/>
          <p:cNvGrpSpPr/>
          <p:nvPr/>
        </p:nvGrpSpPr>
        <p:grpSpPr>
          <a:xfrm rot="0">
            <a:off x="1123950" y="5712955"/>
            <a:ext cx="7066719" cy="361950"/>
            <a:chOff x="0" y="0"/>
            <a:chExt cx="9422292" cy="482600"/>
          </a:xfrm>
        </p:grpSpPr>
        <p:grpSp>
          <p:nvGrpSpPr>
            <p:cNvPr name="Group 9" id="9"/>
            <p:cNvGrpSpPr/>
            <p:nvPr/>
          </p:nvGrpSpPr>
          <p:grpSpPr>
            <a:xfrm rot="0">
              <a:off x="0" y="74646"/>
              <a:ext cx="328228" cy="32822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C7CF"/>
              </a:solidFill>
            </p:spPr>
          </p:sp>
        </p:grpSp>
        <p:sp>
          <p:nvSpPr>
            <p:cNvPr name="TextBox 11" id="11"/>
            <p:cNvSpPr txBox="true"/>
            <p:nvPr/>
          </p:nvSpPr>
          <p:spPr>
            <a:xfrm rot="0">
              <a:off x="553006" y="-47625"/>
              <a:ext cx="8869286" cy="525145"/>
            </a:xfrm>
            <a:prstGeom prst="rect">
              <a:avLst/>
            </a:prstGeom>
          </p:spPr>
          <p:txBody>
            <a:bodyPr anchor="t" rtlCol="false" tIns="0" lIns="0" bIns="0" rIns="0">
              <a:spAutoFit/>
            </a:bodyPr>
            <a:lstStyle/>
            <a:p>
              <a:pPr>
                <a:lnSpc>
                  <a:spcPts val="3359"/>
                </a:lnSpc>
              </a:pPr>
              <a:r>
                <a:rPr lang="en-US" sz="2400">
                  <a:solidFill>
                    <a:srgbClr val="5034C4"/>
                  </a:solidFill>
                  <a:latin typeface="DM Sans"/>
                </a:rPr>
                <a:t>Transaksi Cepat dan Akurat</a:t>
              </a:r>
            </a:p>
          </p:txBody>
        </p:sp>
      </p:grpSp>
      <p:grpSp>
        <p:nvGrpSpPr>
          <p:cNvPr name="Group 12" id="12"/>
          <p:cNvGrpSpPr/>
          <p:nvPr/>
        </p:nvGrpSpPr>
        <p:grpSpPr>
          <a:xfrm rot="0">
            <a:off x="1123950" y="6703555"/>
            <a:ext cx="7066719" cy="350520"/>
            <a:chOff x="0" y="0"/>
            <a:chExt cx="9422292" cy="467360"/>
          </a:xfrm>
        </p:grpSpPr>
        <p:grpSp>
          <p:nvGrpSpPr>
            <p:cNvPr name="Group 13" id="13"/>
            <p:cNvGrpSpPr/>
            <p:nvPr/>
          </p:nvGrpSpPr>
          <p:grpSpPr>
            <a:xfrm rot="0">
              <a:off x="0" y="74646"/>
              <a:ext cx="328228" cy="328228"/>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AC7CF"/>
              </a:solidFill>
            </p:spPr>
          </p:sp>
        </p:grpSp>
        <p:sp>
          <p:nvSpPr>
            <p:cNvPr name="TextBox 15" id="15"/>
            <p:cNvSpPr txBox="true"/>
            <p:nvPr/>
          </p:nvSpPr>
          <p:spPr>
            <a:xfrm rot="0">
              <a:off x="553006" y="-47625"/>
              <a:ext cx="8869286" cy="525145"/>
            </a:xfrm>
            <a:prstGeom prst="rect">
              <a:avLst/>
            </a:prstGeom>
          </p:spPr>
          <p:txBody>
            <a:bodyPr anchor="t" rtlCol="false" tIns="0" lIns="0" bIns="0" rIns="0">
              <a:spAutoFit/>
            </a:bodyPr>
            <a:lstStyle/>
            <a:p>
              <a:pPr>
                <a:lnSpc>
                  <a:spcPts val="3359"/>
                </a:lnSpc>
              </a:pPr>
              <a:r>
                <a:rPr lang="en-US" sz="2400">
                  <a:solidFill>
                    <a:srgbClr val="5034C4"/>
                  </a:solidFill>
                  <a:latin typeface="DM Sans"/>
                </a:rPr>
                <a:t>Pemantauan Penjualan Real-Time</a:t>
              </a:r>
            </a:p>
          </p:txBody>
        </p:sp>
      </p:grpSp>
      <p:sp>
        <p:nvSpPr>
          <p:cNvPr name="TextBox 16" id="16"/>
          <p:cNvSpPr txBox="true"/>
          <p:nvPr/>
        </p:nvSpPr>
        <p:spPr>
          <a:xfrm rot="0">
            <a:off x="10097331" y="2140833"/>
            <a:ext cx="7161969" cy="971550"/>
          </a:xfrm>
          <a:prstGeom prst="rect">
            <a:avLst/>
          </a:prstGeom>
        </p:spPr>
        <p:txBody>
          <a:bodyPr anchor="t" rtlCol="false" tIns="0" lIns="0" bIns="0" rIns="0">
            <a:spAutoFit/>
          </a:bodyPr>
          <a:lstStyle/>
          <a:p>
            <a:pPr>
              <a:lnSpc>
                <a:spcPts val="7680"/>
              </a:lnSpc>
            </a:pPr>
            <a:r>
              <a:rPr lang="en-US" sz="6400">
                <a:solidFill>
                  <a:srgbClr val="FFFFFF"/>
                </a:solidFill>
                <a:latin typeface="DM Sans Bold"/>
              </a:rPr>
              <a:t>Kekurangan</a:t>
            </a:r>
          </a:p>
        </p:txBody>
      </p:sp>
      <p:grpSp>
        <p:nvGrpSpPr>
          <p:cNvPr name="Group 17" id="17"/>
          <p:cNvGrpSpPr/>
          <p:nvPr/>
        </p:nvGrpSpPr>
        <p:grpSpPr>
          <a:xfrm rot="0">
            <a:off x="10192581" y="4695685"/>
            <a:ext cx="7066719" cy="335280"/>
            <a:chOff x="0" y="0"/>
            <a:chExt cx="9422292" cy="447040"/>
          </a:xfrm>
        </p:grpSpPr>
        <p:grpSp>
          <p:nvGrpSpPr>
            <p:cNvPr name="Group 18" id="18"/>
            <p:cNvGrpSpPr/>
            <p:nvPr/>
          </p:nvGrpSpPr>
          <p:grpSpPr>
            <a:xfrm rot="0">
              <a:off x="0" y="74646"/>
              <a:ext cx="328228" cy="328228"/>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sp>
          <p:nvSpPr>
            <p:cNvPr name="TextBox 20" id="20"/>
            <p:cNvSpPr txBox="true"/>
            <p:nvPr/>
          </p:nvSpPr>
          <p:spPr>
            <a:xfrm rot="0">
              <a:off x="553006" y="-47625"/>
              <a:ext cx="8869286" cy="525145"/>
            </a:xfrm>
            <a:prstGeom prst="rect">
              <a:avLst/>
            </a:prstGeom>
          </p:spPr>
          <p:txBody>
            <a:bodyPr anchor="t" rtlCol="false" tIns="0" lIns="0" bIns="0" rIns="0">
              <a:spAutoFit/>
            </a:bodyPr>
            <a:lstStyle/>
            <a:p>
              <a:pPr>
                <a:lnSpc>
                  <a:spcPts val="3359"/>
                </a:lnSpc>
              </a:pPr>
              <a:r>
                <a:rPr lang="en-US" sz="2400">
                  <a:solidFill>
                    <a:srgbClr val="FFFFFF"/>
                  </a:solidFill>
                  <a:latin typeface="DM Sans"/>
                </a:rPr>
                <a:t>Keterbatasan Fitur</a:t>
              </a:r>
            </a:p>
          </p:txBody>
        </p:sp>
      </p:grpSp>
      <p:grpSp>
        <p:nvGrpSpPr>
          <p:cNvPr name="Group 21" id="21"/>
          <p:cNvGrpSpPr/>
          <p:nvPr/>
        </p:nvGrpSpPr>
        <p:grpSpPr>
          <a:xfrm rot="0">
            <a:off x="10144956" y="5648185"/>
            <a:ext cx="7066719" cy="491490"/>
            <a:chOff x="0" y="0"/>
            <a:chExt cx="9422292" cy="655320"/>
          </a:xfrm>
        </p:grpSpPr>
        <p:grpSp>
          <p:nvGrpSpPr>
            <p:cNvPr name="Group 22" id="22"/>
            <p:cNvGrpSpPr/>
            <p:nvPr/>
          </p:nvGrpSpPr>
          <p:grpSpPr>
            <a:xfrm rot="0">
              <a:off x="0" y="74646"/>
              <a:ext cx="328228" cy="328228"/>
              <a:chOff x="0" y="0"/>
              <a:chExt cx="6350000" cy="6350000"/>
            </a:xfrm>
          </p:grpSpPr>
          <p:sp>
            <p:nvSpPr>
              <p:cNvPr name="Freeform 23" id="2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sp>
          <p:nvSpPr>
            <p:cNvPr name="TextBox 24" id="24"/>
            <p:cNvSpPr txBox="true"/>
            <p:nvPr/>
          </p:nvSpPr>
          <p:spPr>
            <a:xfrm rot="0">
              <a:off x="553006" y="-47625"/>
              <a:ext cx="8869286" cy="525145"/>
            </a:xfrm>
            <a:prstGeom prst="rect">
              <a:avLst/>
            </a:prstGeom>
          </p:spPr>
          <p:txBody>
            <a:bodyPr anchor="t" rtlCol="false" tIns="0" lIns="0" bIns="0" rIns="0">
              <a:spAutoFit/>
            </a:bodyPr>
            <a:lstStyle/>
            <a:p>
              <a:pPr>
                <a:lnSpc>
                  <a:spcPts val="3359"/>
                </a:lnSpc>
              </a:pPr>
              <a:r>
                <a:rPr lang="en-US" sz="2400">
                  <a:solidFill>
                    <a:srgbClr val="FFFFFF"/>
                  </a:solidFill>
                  <a:latin typeface="DM Sans"/>
                </a:rPr>
                <a:t>Ketergantungan pada Koneksi Internet</a:t>
              </a:r>
            </a:p>
          </p:txBody>
        </p:sp>
      </p:grpSp>
      <p:grpSp>
        <p:nvGrpSpPr>
          <p:cNvPr name="Group 25" id="25"/>
          <p:cNvGrpSpPr/>
          <p:nvPr/>
        </p:nvGrpSpPr>
        <p:grpSpPr>
          <a:xfrm rot="0">
            <a:off x="10192581" y="6703555"/>
            <a:ext cx="7066719" cy="342900"/>
            <a:chOff x="0" y="0"/>
            <a:chExt cx="9422292" cy="457200"/>
          </a:xfrm>
        </p:grpSpPr>
        <p:grpSp>
          <p:nvGrpSpPr>
            <p:cNvPr name="Group 26" id="26"/>
            <p:cNvGrpSpPr/>
            <p:nvPr/>
          </p:nvGrpSpPr>
          <p:grpSpPr>
            <a:xfrm rot="0">
              <a:off x="0" y="74646"/>
              <a:ext cx="328228" cy="328228"/>
              <a:chOff x="0" y="0"/>
              <a:chExt cx="6350000" cy="6350000"/>
            </a:xfrm>
          </p:grpSpPr>
          <p:sp>
            <p:nvSpPr>
              <p:cNvPr name="Freeform 27" id="2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3EBEF"/>
              </a:solidFill>
            </p:spPr>
          </p:sp>
        </p:grpSp>
        <p:sp>
          <p:nvSpPr>
            <p:cNvPr name="TextBox 28" id="28"/>
            <p:cNvSpPr txBox="true"/>
            <p:nvPr/>
          </p:nvSpPr>
          <p:spPr>
            <a:xfrm rot="0">
              <a:off x="553006" y="-47625"/>
              <a:ext cx="8869286" cy="525145"/>
            </a:xfrm>
            <a:prstGeom prst="rect">
              <a:avLst/>
            </a:prstGeom>
          </p:spPr>
          <p:txBody>
            <a:bodyPr anchor="t" rtlCol="false" tIns="0" lIns="0" bIns="0" rIns="0">
              <a:spAutoFit/>
            </a:bodyPr>
            <a:lstStyle/>
            <a:p>
              <a:pPr>
                <a:lnSpc>
                  <a:spcPts val="3359"/>
                </a:lnSpc>
              </a:pPr>
              <a:r>
                <a:rPr lang="en-US" sz="2400">
                  <a:solidFill>
                    <a:srgbClr val="FFFFFF"/>
                  </a:solidFill>
                  <a:latin typeface="DM Sans"/>
                </a:rPr>
                <a:t>Kurangnya Integrasi dengan Aplikasi Eksternal</a:t>
              </a:r>
            </a:p>
          </p:txBody>
        </p:sp>
      </p:gr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grpSp>
        <p:nvGrpSpPr>
          <p:cNvPr name="Group 2" id="2"/>
          <p:cNvGrpSpPr/>
          <p:nvPr/>
        </p:nvGrpSpPr>
        <p:grpSpPr>
          <a:xfrm rot="0">
            <a:off x="1552068" y="3309194"/>
            <a:ext cx="9111069" cy="3668611"/>
            <a:chOff x="0" y="0"/>
            <a:chExt cx="12148092" cy="4891482"/>
          </a:xfrm>
        </p:grpSpPr>
        <p:sp>
          <p:nvSpPr>
            <p:cNvPr name="TextBox 3" id="3"/>
            <p:cNvSpPr txBox="true"/>
            <p:nvPr/>
          </p:nvSpPr>
          <p:spPr>
            <a:xfrm rot="0">
              <a:off x="0" y="751840"/>
              <a:ext cx="12148092" cy="1739900"/>
            </a:xfrm>
            <a:prstGeom prst="rect">
              <a:avLst/>
            </a:prstGeom>
          </p:spPr>
          <p:txBody>
            <a:bodyPr anchor="t" rtlCol="false" tIns="0" lIns="0" bIns="0" rIns="0">
              <a:spAutoFit/>
            </a:bodyPr>
            <a:lstStyle/>
            <a:p>
              <a:pPr>
                <a:lnSpc>
                  <a:spcPts val="10320"/>
                </a:lnSpc>
              </a:pPr>
              <a:r>
                <a:rPr lang="en-US" sz="8600">
                  <a:solidFill>
                    <a:srgbClr val="FFFFFF"/>
                  </a:solidFill>
                  <a:latin typeface="DM Sans Bold"/>
                </a:rPr>
                <a:t>Terima Kasih</a:t>
              </a:r>
            </a:p>
          </p:txBody>
        </p:sp>
        <p:sp>
          <p:nvSpPr>
            <p:cNvPr name="TextBox 4" id="4"/>
            <p:cNvSpPr txBox="true"/>
            <p:nvPr/>
          </p:nvSpPr>
          <p:spPr>
            <a:xfrm rot="0">
              <a:off x="0" y="4259022"/>
              <a:ext cx="12148092" cy="624840"/>
            </a:xfrm>
            <a:prstGeom prst="rect">
              <a:avLst/>
            </a:prstGeom>
          </p:spPr>
          <p:txBody>
            <a:bodyPr anchor="t" rtlCol="false" tIns="0" lIns="0" bIns="0" rIns="0">
              <a:spAutoFit/>
            </a:bodyPr>
            <a:lstStyle/>
            <a:p>
              <a:pPr>
                <a:lnSpc>
                  <a:spcPts val="4094"/>
                </a:lnSpc>
              </a:pPr>
              <a:r>
                <a:rPr lang="en-US" sz="2925">
                  <a:solidFill>
                    <a:srgbClr val="FFFFFF"/>
                  </a:solidFill>
                  <a:latin typeface="DM Sans"/>
                </a:rPr>
                <a:t>Semoga Anda belajar hal baru.</a:t>
              </a:r>
            </a:p>
          </p:txBody>
        </p:sp>
      </p:grpSp>
      <p:sp>
        <p:nvSpPr>
          <p:cNvPr name="Freeform 5" id="5"/>
          <p:cNvSpPr/>
          <p:nvPr/>
        </p:nvSpPr>
        <p:spPr>
          <a:xfrm flipH="false" flipV="false" rot="0">
            <a:off x="12081672" y="1971850"/>
            <a:ext cx="4336510" cy="6343300"/>
          </a:xfrm>
          <a:custGeom>
            <a:avLst/>
            <a:gdLst/>
            <a:ahLst/>
            <a:cxnLst/>
            <a:rect r="r" b="b" t="t" l="l"/>
            <a:pathLst>
              <a:path h="6343300" w="4336510">
                <a:moveTo>
                  <a:pt x="0" y="0"/>
                </a:moveTo>
                <a:lnTo>
                  <a:pt x="4336510" y="0"/>
                </a:lnTo>
                <a:lnTo>
                  <a:pt x="4336510" y="6343300"/>
                </a:lnTo>
                <a:lnTo>
                  <a:pt x="0" y="6343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circl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AC7CF"/>
        </a:solidFill>
      </p:bgPr>
    </p:bg>
    <p:spTree>
      <p:nvGrpSpPr>
        <p:cNvPr id="1" name=""/>
        <p:cNvGrpSpPr/>
        <p:nvPr/>
      </p:nvGrpSpPr>
      <p:grpSpPr>
        <a:xfrm>
          <a:off x="0" y="0"/>
          <a:ext cx="0" cy="0"/>
          <a:chOff x="0" y="0"/>
          <a:chExt cx="0" cy="0"/>
        </a:xfrm>
      </p:grpSpPr>
      <p:sp>
        <p:nvSpPr>
          <p:cNvPr name="Freeform 2" id="2"/>
          <p:cNvSpPr/>
          <p:nvPr/>
        </p:nvSpPr>
        <p:spPr>
          <a:xfrm flipH="false" flipV="false" rot="0">
            <a:off x="13321938" y="6089398"/>
            <a:ext cx="3937362" cy="3720807"/>
          </a:xfrm>
          <a:custGeom>
            <a:avLst/>
            <a:gdLst/>
            <a:ahLst/>
            <a:cxnLst/>
            <a:rect r="r" b="b" t="t" l="l"/>
            <a:pathLst>
              <a:path h="3720807" w="3937362">
                <a:moveTo>
                  <a:pt x="0" y="0"/>
                </a:moveTo>
                <a:lnTo>
                  <a:pt x="3937362" y="0"/>
                </a:lnTo>
                <a:lnTo>
                  <a:pt x="3937362" y="3720808"/>
                </a:lnTo>
                <a:lnTo>
                  <a:pt x="0" y="3720808"/>
                </a:lnTo>
                <a:lnTo>
                  <a:pt x="0" y="0"/>
                </a:lnTo>
                <a:close/>
              </a:path>
            </a:pathLst>
          </a:custGeom>
          <a:blipFill>
            <a:blip r:embed="rId2"/>
            <a:stretch>
              <a:fillRect l="0" t="0" r="0" b="0"/>
            </a:stretch>
          </a:blipFill>
        </p:spPr>
      </p:sp>
      <p:grpSp>
        <p:nvGrpSpPr>
          <p:cNvPr name="Group 3" id="3"/>
          <p:cNvGrpSpPr/>
          <p:nvPr/>
        </p:nvGrpSpPr>
        <p:grpSpPr>
          <a:xfrm rot="0">
            <a:off x="1588537" y="2930997"/>
            <a:ext cx="14915438" cy="4542349"/>
            <a:chOff x="0" y="0"/>
            <a:chExt cx="3313008" cy="1008944"/>
          </a:xfrm>
        </p:grpSpPr>
        <p:sp>
          <p:nvSpPr>
            <p:cNvPr name="Freeform 4" id="4"/>
            <p:cNvSpPr/>
            <p:nvPr/>
          </p:nvSpPr>
          <p:spPr>
            <a:xfrm flipH="false" flipV="false" rot="0">
              <a:off x="0" y="0"/>
              <a:ext cx="3313008" cy="1008944"/>
            </a:xfrm>
            <a:custGeom>
              <a:avLst/>
              <a:gdLst/>
              <a:ahLst/>
              <a:cxnLst/>
              <a:rect r="r" b="b" t="t" l="l"/>
              <a:pathLst>
                <a:path h="1008944" w="3313008">
                  <a:moveTo>
                    <a:pt x="3188548" y="1008944"/>
                  </a:moveTo>
                  <a:lnTo>
                    <a:pt x="124460" y="1008944"/>
                  </a:lnTo>
                  <a:cubicBezTo>
                    <a:pt x="55880" y="1008944"/>
                    <a:pt x="0" y="953064"/>
                    <a:pt x="0" y="884484"/>
                  </a:cubicBezTo>
                  <a:lnTo>
                    <a:pt x="0" y="124460"/>
                  </a:lnTo>
                  <a:cubicBezTo>
                    <a:pt x="0" y="55880"/>
                    <a:pt x="55880" y="0"/>
                    <a:pt x="124460" y="0"/>
                  </a:cubicBezTo>
                  <a:lnTo>
                    <a:pt x="3188548" y="0"/>
                  </a:lnTo>
                  <a:cubicBezTo>
                    <a:pt x="3257128" y="0"/>
                    <a:pt x="3313008" y="55880"/>
                    <a:pt x="3313008" y="124460"/>
                  </a:cubicBezTo>
                  <a:lnTo>
                    <a:pt x="3313008" y="884484"/>
                  </a:lnTo>
                  <a:cubicBezTo>
                    <a:pt x="3313008" y="953064"/>
                    <a:pt x="3257128" y="1008944"/>
                    <a:pt x="3188548" y="1008944"/>
                  </a:cubicBezTo>
                  <a:close/>
                </a:path>
              </a:pathLst>
            </a:custGeom>
            <a:solidFill>
              <a:srgbClr val="FFFFFF">
                <a:alpha val="77647"/>
              </a:srgbClr>
            </a:solidFill>
          </p:spPr>
        </p:sp>
      </p:grpSp>
      <p:grpSp>
        <p:nvGrpSpPr>
          <p:cNvPr name="Group 5" id="5"/>
          <p:cNvGrpSpPr/>
          <p:nvPr/>
        </p:nvGrpSpPr>
        <p:grpSpPr>
          <a:xfrm rot="0">
            <a:off x="1028700" y="2581795"/>
            <a:ext cx="3457512" cy="698403"/>
            <a:chOff x="0" y="0"/>
            <a:chExt cx="1566168" cy="316360"/>
          </a:xfrm>
        </p:grpSpPr>
        <p:sp>
          <p:nvSpPr>
            <p:cNvPr name="Freeform 6" id="6"/>
            <p:cNvSpPr/>
            <p:nvPr/>
          </p:nvSpPr>
          <p:spPr>
            <a:xfrm flipH="false" flipV="false" rot="0">
              <a:off x="0" y="0"/>
              <a:ext cx="1566168" cy="316360"/>
            </a:xfrm>
            <a:custGeom>
              <a:avLst/>
              <a:gdLst/>
              <a:ahLst/>
              <a:cxnLst/>
              <a:rect r="r" b="b" t="t" l="l"/>
              <a:pathLst>
                <a:path h="316360" w="1566168">
                  <a:moveTo>
                    <a:pt x="114197" y="0"/>
                  </a:moveTo>
                  <a:lnTo>
                    <a:pt x="1451971" y="0"/>
                  </a:lnTo>
                  <a:cubicBezTo>
                    <a:pt x="1515040" y="0"/>
                    <a:pt x="1566168" y="51128"/>
                    <a:pt x="1566168" y="114197"/>
                  </a:cubicBezTo>
                  <a:lnTo>
                    <a:pt x="1566168" y="202162"/>
                  </a:lnTo>
                  <a:cubicBezTo>
                    <a:pt x="1566168" y="232449"/>
                    <a:pt x="1554136" y="261496"/>
                    <a:pt x="1532720" y="282912"/>
                  </a:cubicBezTo>
                  <a:cubicBezTo>
                    <a:pt x="1511304" y="304328"/>
                    <a:pt x="1482257" y="316360"/>
                    <a:pt x="1451971" y="316360"/>
                  </a:cubicBezTo>
                  <a:lnTo>
                    <a:pt x="114197" y="316360"/>
                  </a:lnTo>
                  <a:cubicBezTo>
                    <a:pt x="83910" y="316360"/>
                    <a:pt x="54864" y="304328"/>
                    <a:pt x="33448" y="282912"/>
                  </a:cubicBezTo>
                  <a:cubicBezTo>
                    <a:pt x="12031" y="261496"/>
                    <a:pt x="0" y="232449"/>
                    <a:pt x="0" y="202162"/>
                  </a:cubicBezTo>
                  <a:lnTo>
                    <a:pt x="0" y="114197"/>
                  </a:lnTo>
                  <a:cubicBezTo>
                    <a:pt x="0" y="83910"/>
                    <a:pt x="12031" y="54864"/>
                    <a:pt x="33448" y="33448"/>
                  </a:cubicBezTo>
                  <a:cubicBezTo>
                    <a:pt x="54864" y="12031"/>
                    <a:pt x="83910" y="0"/>
                    <a:pt x="114197" y="0"/>
                  </a:cubicBezTo>
                  <a:close/>
                </a:path>
              </a:pathLst>
            </a:custGeom>
            <a:solidFill>
              <a:srgbClr val="5034C4"/>
            </a:solidFill>
          </p:spPr>
        </p:sp>
        <p:sp>
          <p:nvSpPr>
            <p:cNvPr name="TextBox 7" id="7"/>
            <p:cNvSpPr txBox="true"/>
            <p:nvPr/>
          </p:nvSpPr>
          <p:spPr>
            <a:xfrm>
              <a:off x="0" y="-47625"/>
              <a:ext cx="1566168" cy="36398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1619617" y="2749586"/>
            <a:ext cx="2275678" cy="362822"/>
          </a:xfrm>
          <a:prstGeom prst="rect">
            <a:avLst/>
          </a:prstGeom>
        </p:spPr>
        <p:txBody>
          <a:bodyPr anchor="t" rtlCol="false" tIns="0" lIns="0" bIns="0" rIns="0">
            <a:spAutoFit/>
          </a:bodyPr>
          <a:lstStyle/>
          <a:p>
            <a:pPr>
              <a:lnSpc>
                <a:spcPts val="2889"/>
              </a:lnSpc>
            </a:pPr>
            <a:r>
              <a:rPr lang="en-US" sz="2408">
                <a:solidFill>
                  <a:srgbClr val="FFFFFF"/>
                </a:solidFill>
                <a:latin typeface="DM Sans Bold"/>
              </a:rPr>
              <a:t>TENTANG KAMI</a:t>
            </a:r>
          </a:p>
        </p:txBody>
      </p:sp>
      <p:sp>
        <p:nvSpPr>
          <p:cNvPr name="TextBox 9" id="9"/>
          <p:cNvSpPr txBox="true"/>
          <p:nvPr/>
        </p:nvSpPr>
        <p:spPr>
          <a:xfrm rot="0">
            <a:off x="1960802" y="4002914"/>
            <a:ext cx="14366397" cy="2436138"/>
          </a:xfrm>
          <a:prstGeom prst="rect">
            <a:avLst/>
          </a:prstGeom>
        </p:spPr>
        <p:txBody>
          <a:bodyPr anchor="t" rtlCol="false" tIns="0" lIns="0" bIns="0" rIns="0">
            <a:spAutoFit/>
          </a:bodyPr>
          <a:lstStyle/>
          <a:p>
            <a:pPr>
              <a:lnSpc>
                <a:spcPts val="3254"/>
              </a:lnSpc>
            </a:pPr>
            <a:r>
              <a:rPr lang="en-US" sz="2325">
                <a:solidFill>
                  <a:srgbClr val="5034C4"/>
                </a:solidFill>
                <a:latin typeface="DM Sans"/>
              </a:rPr>
              <a:t>Central Gadget adalah sebuah aplikasi kasir yang menghadirkan produk-produk teknologi terdepan dalam pengelolaan transaksi bisnis gadget. Dengan semangat inovasi, kami memastikan pengalaman bertransaksi menjadi efisien dan efektif. Selain itu, harga terjangkau adalah komitmen kami untuk memastikan bahwa produk-produk gadget dengan teknologi berkualitas tinggi dapat dimiliki oleh semua pengguna, sehingga Anda dapat merasakan manfaat teknologi terbaru tanpa harus mengeluarkan uang yang banyak.</a:t>
            </a:r>
          </a:p>
        </p:txBody>
      </p:sp>
    </p:spTree>
  </p:cSld>
  <p:clrMapOvr>
    <a:masterClrMapping/>
  </p:clrMapOvr>
  <p:transition spd="slow">
    <p:cover dir="rd"/>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1643281">
            <a:off x="-567873" y="2939774"/>
            <a:ext cx="22979922" cy="10739927"/>
          </a:xfrm>
          <a:prstGeom prst="rect">
            <a:avLst/>
          </a:prstGeom>
          <a:solidFill>
            <a:srgbClr val="5034C4"/>
          </a:solidFill>
        </p:spPr>
      </p:sp>
      <p:grpSp>
        <p:nvGrpSpPr>
          <p:cNvPr name="Group 3" id="3"/>
          <p:cNvGrpSpPr/>
          <p:nvPr/>
        </p:nvGrpSpPr>
        <p:grpSpPr>
          <a:xfrm rot="0">
            <a:off x="9574051" y="6111020"/>
            <a:ext cx="7011715" cy="951069"/>
            <a:chOff x="0" y="0"/>
            <a:chExt cx="3870833" cy="525040"/>
          </a:xfrm>
        </p:grpSpPr>
        <p:sp>
          <p:nvSpPr>
            <p:cNvPr name="Freeform 4" id="4"/>
            <p:cNvSpPr/>
            <p:nvPr/>
          </p:nvSpPr>
          <p:spPr>
            <a:xfrm flipH="false" flipV="false" rot="0">
              <a:off x="0" y="0"/>
              <a:ext cx="3870833" cy="525040"/>
            </a:xfrm>
            <a:custGeom>
              <a:avLst/>
              <a:gdLst/>
              <a:ahLst/>
              <a:cxnLst/>
              <a:rect r="r" b="b" t="t" l="l"/>
              <a:pathLst>
                <a:path h="525040" w="3870833">
                  <a:moveTo>
                    <a:pt x="56311" y="0"/>
                  </a:moveTo>
                  <a:lnTo>
                    <a:pt x="3814522" y="0"/>
                  </a:lnTo>
                  <a:cubicBezTo>
                    <a:pt x="3845622" y="0"/>
                    <a:pt x="3870833" y="25211"/>
                    <a:pt x="3870833" y="56311"/>
                  </a:cubicBezTo>
                  <a:lnTo>
                    <a:pt x="3870833" y="468728"/>
                  </a:lnTo>
                  <a:cubicBezTo>
                    <a:pt x="3870833" y="499828"/>
                    <a:pt x="3845622" y="525040"/>
                    <a:pt x="3814522" y="525040"/>
                  </a:cubicBezTo>
                  <a:lnTo>
                    <a:pt x="56311" y="525040"/>
                  </a:lnTo>
                  <a:cubicBezTo>
                    <a:pt x="25211" y="525040"/>
                    <a:pt x="0" y="499828"/>
                    <a:pt x="0" y="468728"/>
                  </a:cubicBezTo>
                  <a:lnTo>
                    <a:pt x="0" y="56311"/>
                  </a:lnTo>
                  <a:cubicBezTo>
                    <a:pt x="0" y="25211"/>
                    <a:pt x="25211" y="0"/>
                    <a:pt x="56311" y="0"/>
                  </a:cubicBezTo>
                  <a:close/>
                </a:path>
              </a:pathLst>
            </a:custGeom>
            <a:solidFill>
              <a:srgbClr val="C3EBEF"/>
            </a:solidFill>
          </p:spPr>
        </p:sp>
        <p:sp>
          <p:nvSpPr>
            <p:cNvPr name="TextBox 5" id="5"/>
            <p:cNvSpPr txBox="true"/>
            <p:nvPr/>
          </p:nvSpPr>
          <p:spPr>
            <a:xfrm>
              <a:off x="0" y="-47625"/>
              <a:ext cx="3870833" cy="572665"/>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1028700" y="1203650"/>
            <a:ext cx="6313310" cy="6626566"/>
          </a:xfrm>
          <a:custGeom>
            <a:avLst/>
            <a:gdLst/>
            <a:ahLst/>
            <a:cxnLst/>
            <a:rect r="r" b="b" t="t" l="l"/>
            <a:pathLst>
              <a:path h="6626566" w="6313310">
                <a:moveTo>
                  <a:pt x="0" y="0"/>
                </a:moveTo>
                <a:lnTo>
                  <a:pt x="6313310" y="0"/>
                </a:lnTo>
                <a:lnTo>
                  <a:pt x="6313310" y="6626566"/>
                </a:lnTo>
                <a:lnTo>
                  <a:pt x="0" y="6626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9144000" y="4429974"/>
            <a:ext cx="7621597" cy="1589931"/>
          </a:xfrm>
          <a:prstGeom prst="rect">
            <a:avLst/>
          </a:prstGeom>
        </p:spPr>
        <p:txBody>
          <a:bodyPr anchor="t" rtlCol="false" tIns="0" lIns="0" bIns="0" rIns="0">
            <a:spAutoFit/>
          </a:bodyPr>
          <a:lstStyle/>
          <a:p>
            <a:pPr>
              <a:lnSpc>
                <a:spcPts val="12606"/>
              </a:lnSpc>
            </a:pPr>
            <a:r>
              <a:rPr lang="en-US" sz="10505">
                <a:solidFill>
                  <a:srgbClr val="C3EBEF"/>
                </a:solidFill>
                <a:latin typeface="DM Sans Bold"/>
              </a:rPr>
              <a:t>Fitur-Fitur </a:t>
            </a:r>
          </a:p>
        </p:txBody>
      </p:sp>
      <p:sp>
        <p:nvSpPr>
          <p:cNvPr name="Freeform 8" id="8"/>
          <p:cNvSpPr/>
          <p:nvPr/>
        </p:nvSpPr>
        <p:spPr>
          <a:xfrm flipH="false" flipV="false" rot="0">
            <a:off x="8269954" y="1646458"/>
            <a:ext cx="2608193" cy="2209851"/>
          </a:xfrm>
          <a:custGeom>
            <a:avLst/>
            <a:gdLst/>
            <a:ahLst/>
            <a:cxnLst/>
            <a:rect r="r" b="b" t="t" l="l"/>
            <a:pathLst>
              <a:path h="2209851" w="2608193">
                <a:moveTo>
                  <a:pt x="0" y="0"/>
                </a:moveTo>
                <a:lnTo>
                  <a:pt x="2608193" y="0"/>
                </a:lnTo>
                <a:lnTo>
                  <a:pt x="2608193" y="2209851"/>
                </a:lnTo>
                <a:lnTo>
                  <a:pt x="0" y="22098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431900" y="568361"/>
            <a:ext cx="1239902" cy="1532463"/>
          </a:xfrm>
          <a:custGeom>
            <a:avLst/>
            <a:gdLst/>
            <a:ahLst/>
            <a:cxnLst/>
            <a:rect r="r" b="b" t="t" l="l"/>
            <a:pathLst>
              <a:path h="1532463" w="1239902">
                <a:moveTo>
                  <a:pt x="0" y="0"/>
                </a:moveTo>
                <a:lnTo>
                  <a:pt x="1239902" y="0"/>
                </a:lnTo>
                <a:lnTo>
                  <a:pt x="1239902" y="1532463"/>
                </a:lnTo>
                <a:lnTo>
                  <a:pt x="0" y="15324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19527" y="6167901"/>
            <a:ext cx="5720764" cy="837307"/>
          </a:xfrm>
          <a:prstGeom prst="rect">
            <a:avLst/>
          </a:prstGeom>
        </p:spPr>
        <p:txBody>
          <a:bodyPr anchor="t" rtlCol="false" tIns="0" lIns="0" bIns="0" rIns="0">
            <a:spAutoFit/>
          </a:bodyPr>
          <a:lstStyle/>
          <a:p>
            <a:pPr>
              <a:lnSpc>
                <a:spcPts val="6622"/>
              </a:lnSpc>
            </a:pPr>
            <a:r>
              <a:rPr lang="en-US" sz="5518">
                <a:solidFill>
                  <a:srgbClr val="5034C4"/>
                </a:solidFill>
                <a:latin typeface="DM Sans Bold"/>
              </a:rPr>
              <a:t> </a:t>
            </a:r>
            <a:r>
              <a:rPr lang="en-US" sz="5518">
                <a:solidFill>
                  <a:srgbClr val="5034C4"/>
                </a:solidFill>
                <a:latin typeface="DM Sans Bold Italics"/>
              </a:rPr>
              <a:t>Central Gadget</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575394"/>
            <a:ext cx="6968649" cy="7682906"/>
            <a:chOff x="0" y="0"/>
            <a:chExt cx="1547872" cy="1706522"/>
          </a:xfrm>
        </p:grpSpPr>
        <p:sp>
          <p:nvSpPr>
            <p:cNvPr name="Freeform 3" id="3"/>
            <p:cNvSpPr/>
            <p:nvPr/>
          </p:nvSpPr>
          <p:spPr>
            <a:xfrm flipH="false" flipV="false" rot="0">
              <a:off x="0" y="0"/>
              <a:ext cx="1547872" cy="1706522"/>
            </a:xfrm>
            <a:custGeom>
              <a:avLst/>
              <a:gdLst/>
              <a:ahLst/>
              <a:cxnLst/>
              <a:rect r="r" b="b" t="t" l="l"/>
              <a:pathLst>
                <a:path h="1706522" w="1547872">
                  <a:moveTo>
                    <a:pt x="1423412" y="1706522"/>
                  </a:moveTo>
                  <a:lnTo>
                    <a:pt x="124460" y="1706522"/>
                  </a:lnTo>
                  <a:cubicBezTo>
                    <a:pt x="55880" y="1706522"/>
                    <a:pt x="0" y="1650642"/>
                    <a:pt x="0" y="1582062"/>
                  </a:cubicBezTo>
                  <a:lnTo>
                    <a:pt x="0" y="124460"/>
                  </a:lnTo>
                  <a:cubicBezTo>
                    <a:pt x="0" y="55880"/>
                    <a:pt x="55880" y="0"/>
                    <a:pt x="124460" y="0"/>
                  </a:cubicBezTo>
                  <a:lnTo>
                    <a:pt x="1423412" y="0"/>
                  </a:lnTo>
                  <a:cubicBezTo>
                    <a:pt x="1491992" y="0"/>
                    <a:pt x="1547872" y="55880"/>
                    <a:pt x="1547872" y="124460"/>
                  </a:cubicBezTo>
                  <a:lnTo>
                    <a:pt x="1547872" y="1582062"/>
                  </a:lnTo>
                  <a:cubicBezTo>
                    <a:pt x="1547872" y="1650642"/>
                    <a:pt x="1491992" y="1706522"/>
                    <a:pt x="1423412" y="1706522"/>
                  </a:cubicBezTo>
                  <a:close/>
                </a:path>
              </a:pathLst>
            </a:custGeom>
            <a:solidFill>
              <a:srgbClr val="5034C4">
                <a:alpha val="4706"/>
              </a:srgbClr>
            </a:solidFill>
          </p:spPr>
        </p:sp>
      </p:grpSp>
      <p:grpSp>
        <p:nvGrpSpPr>
          <p:cNvPr name="Group 4" id="4"/>
          <p:cNvGrpSpPr/>
          <p:nvPr/>
        </p:nvGrpSpPr>
        <p:grpSpPr>
          <a:xfrm rot="0">
            <a:off x="8614775" y="1028700"/>
            <a:ext cx="8644525" cy="8007996"/>
            <a:chOff x="0" y="0"/>
            <a:chExt cx="1030095" cy="954245"/>
          </a:xfrm>
        </p:grpSpPr>
        <p:sp>
          <p:nvSpPr>
            <p:cNvPr name="Freeform 5" id="5"/>
            <p:cNvSpPr/>
            <p:nvPr/>
          </p:nvSpPr>
          <p:spPr>
            <a:xfrm flipH="false" flipV="false" rot="0">
              <a:off x="0" y="0"/>
              <a:ext cx="1030095" cy="954245"/>
            </a:xfrm>
            <a:custGeom>
              <a:avLst/>
              <a:gdLst/>
              <a:ahLst/>
              <a:cxnLst/>
              <a:rect r="r" b="b" t="t" l="l"/>
              <a:pathLst>
                <a:path h="954245" w="1030095">
                  <a:moveTo>
                    <a:pt x="26868" y="0"/>
                  </a:moveTo>
                  <a:lnTo>
                    <a:pt x="1003227" y="0"/>
                  </a:lnTo>
                  <a:cubicBezTo>
                    <a:pt x="1010353" y="0"/>
                    <a:pt x="1017187" y="2831"/>
                    <a:pt x="1022225" y="7869"/>
                  </a:cubicBezTo>
                  <a:cubicBezTo>
                    <a:pt x="1027264" y="12908"/>
                    <a:pt x="1030095" y="19742"/>
                    <a:pt x="1030095" y="26868"/>
                  </a:cubicBezTo>
                  <a:lnTo>
                    <a:pt x="1030095" y="927377"/>
                  </a:lnTo>
                  <a:cubicBezTo>
                    <a:pt x="1030095" y="942216"/>
                    <a:pt x="1018066" y="954245"/>
                    <a:pt x="1003227" y="954245"/>
                  </a:cubicBezTo>
                  <a:lnTo>
                    <a:pt x="26868" y="954245"/>
                  </a:lnTo>
                  <a:cubicBezTo>
                    <a:pt x="12029" y="954245"/>
                    <a:pt x="0" y="942216"/>
                    <a:pt x="0" y="927377"/>
                  </a:cubicBezTo>
                  <a:lnTo>
                    <a:pt x="0" y="26868"/>
                  </a:lnTo>
                  <a:cubicBezTo>
                    <a:pt x="0" y="12029"/>
                    <a:pt x="12029" y="0"/>
                    <a:pt x="26868" y="0"/>
                  </a:cubicBezTo>
                  <a:close/>
                </a:path>
              </a:pathLst>
            </a:custGeom>
            <a:blipFill>
              <a:blip r:embed="rId2"/>
              <a:stretch>
                <a:fillRect l="0" t="-251" r="0" b="-251"/>
              </a:stretch>
            </a:blipFill>
          </p:spPr>
        </p:sp>
      </p:grpSp>
      <p:sp>
        <p:nvSpPr>
          <p:cNvPr name="Freeform 6" id="6"/>
          <p:cNvSpPr/>
          <p:nvPr/>
        </p:nvSpPr>
        <p:spPr>
          <a:xfrm flipH="false" flipV="false" rot="0">
            <a:off x="594239" y="7883037"/>
            <a:ext cx="2278145" cy="2095893"/>
          </a:xfrm>
          <a:custGeom>
            <a:avLst/>
            <a:gdLst/>
            <a:ahLst/>
            <a:cxnLst/>
            <a:rect r="r" b="b" t="t" l="l"/>
            <a:pathLst>
              <a:path h="2095893" w="2278145">
                <a:moveTo>
                  <a:pt x="0" y="0"/>
                </a:moveTo>
                <a:lnTo>
                  <a:pt x="2278145" y="0"/>
                </a:lnTo>
                <a:lnTo>
                  <a:pt x="2278145" y="2095893"/>
                </a:lnTo>
                <a:lnTo>
                  <a:pt x="0" y="20958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733371" y="1356017"/>
            <a:ext cx="3457512" cy="698403"/>
            <a:chOff x="0" y="0"/>
            <a:chExt cx="1566168" cy="316360"/>
          </a:xfrm>
        </p:grpSpPr>
        <p:sp>
          <p:nvSpPr>
            <p:cNvPr name="Freeform 8" id="8"/>
            <p:cNvSpPr/>
            <p:nvPr/>
          </p:nvSpPr>
          <p:spPr>
            <a:xfrm flipH="false" flipV="false" rot="0">
              <a:off x="0" y="0"/>
              <a:ext cx="1566168" cy="316360"/>
            </a:xfrm>
            <a:custGeom>
              <a:avLst/>
              <a:gdLst/>
              <a:ahLst/>
              <a:cxnLst/>
              <a:rect r="r" b="b" t="t" l="l"/>
              <a:pathLst>
                <a:path h="316360" w="1566168">
                  <a:moveTo>
                    <a:pt x="114197" y="0"/>
                  </a:moveTo>
                  <a:lnTo>
                    <a:pt x="1451971" y="0"/>
                  </a:lnTo>
                  <a:cubicBezTo>
                    <a:pt x="1515040" y="0"/>
                    <a:pt x="1566168" y="51128"/>
                    <a:pt x="1566168" y="114197"/>
                  </a:cubicBezTo>
                  <a:lnTo>
                    <a:pt x="1566168" y="202162"/>
                  </a:lnTo>
                  <a:cubicBezTo>
                    <a:pt x="1566168" y="232449"/>
                    <a:pt x="1554136" y="261496"/>
                    <a:pt x="1532720" y="282912"/>
                  </a:cubicBezTo>
                  <a:cubicBezTo>
                    <a:pt x="1511304" y="304328"/>
                    <a:pt x="1482257" y="316360"/>
                    <a:pt x="1451971" y="316360"/>
                  </a:cubicBezTo>
                  <a:lnTo>
                    <a:pt x="114197" y="316360"/>
                  </a:lnTo>
                  <a:cubicBezTo>
                    <a:pt x="83910" y="316360"/>
                    <a:pt x="54864" y="304328"/>
                    <a:pt x="33448" y="282912"/>
                  </a:cubicBezTo>
                  <a:cubicBezTo>
                    <a:pt x="12031" y="261496"/>
                    <a:pt x="0" y="232449"/>
                    <a:pt x="0" y="202162"/>
                  </a:cubicBezTo>
                  <a:lnTo>
                    <a:pt x="0" y="114197"/>
                  </a:lnTo>
                  <a:cubicBezTo>
                    <a:pt x="0" y="83910"/>
                    <a:pt x="12031" y="54864"/>
                    <a:pt x="33448" y="33448"/>
                  </a:cubicBezTo>
                  <a:cubicBezTo>
                    <a:pt x="54864" y="12031"/>
                    <a:pt x="83910" y="0"/>
                    <a:pt x="114197" y="0"/>
                  </a:cubicBezTo>
                  <a:close/>
                </a:path>
              </a:pathLst>
            </a:custGeom>
            <a:solidFill>
              <a:srgbClr val="5034C4"/>
            </a:solidFill>
          </p:spPr>
        </p:sp>
        <p:sp>
          <p:nvSpPr>
            <p:cNvPr name="TextBox 9" id="9"/>
            <p:cNvSpPr txBox="true"/>
            <p:nvPr/>
          </p:nvSpPr>
          <p:spPr>
            <a:xfrm>
              <a:off x="0" y="-47625"/>
              <a:ext cx="1566168" cy="363985"/>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1733311" y="3151962"/>
            <a:ext cx="5781567" cy="4639957"/>
          </a:xfrm>
          <a:prstGeom prst="rect">
            <a:avLst/>
          </a:prstGeom>
        </p:spPr>
        <p:txBody>
          <a:bodyPr anchor="t" rtlCol="false" tIns="0" lIns="0" bIns="0" rIns="0">
            <a:spAutoFit/>
          </a:bodyPr>
          <a:lstStyle/>
          <a:p>
            <a:pPr>
              <a:lnSpc>
                <a:spcPts val="3078"/>
              </a:lnSpc>
            </a:pPr>
            <a:r>
              <a:rPr lang="en-US" sz="2198">
                <a:solidFill>
                  <a:srgbClr val="5034C4"/>
                </a:solidFill>
                <a:latin typeface="DM Sans"/>
              </a:rPr>
              <a:t>Pada fitur menu transaksi, kita dapat melakukan transaksi. Di fitur ini kita dapat memasukkan kode barang, nama barang, stok, harga dan jumlah barang yang dibeli oleh customer. Selain itu, disini dapat memasukkan nominal uang pada pembayaran dan diskon jika terdapat diskon di hari-hari tertentu.  Pada bagian ini juga terdapat fitur reset jika transaksi sebelumnya sudah selesai dan tombol cancel transaksi jika ingin membatalkan transaksi</a:t>
            </a:r>
          </a:p>
        </p:txBody>
      </p:sp>
      <p:sp>
        <p:nvSpPr>
          <p:cNvPr name="TextBox 11" id="11"/>
          <p:cNvSpPr txBox="true"/>
          <p:nvPr/>
        </p:nvSpPr>
        <p:spPr>
          <a:xfrm rot="0">
            <a:off x="1074816" y="1523807"/>
            <a:ext cx="3004478" cy="362822"/>
          </a:xfrm>
          <a:prstGeom prst="rect">
            <a:avLst/>
          </a:prstGeom>
        </p:spPr>
        <p:txBody>
          <a:bodyPr anchor="t" rtlCol="false" tIns="0" lIns="0" bIns="0" rIns="0">
            <a:spAutoFit/>
          </a:bodyPr>
          <a:lstStyle/>
          <a:p>
            <a:pPr>
              <a:lnSpc>
                <a:spcPts val="2889"/>
              </a:lnSpc>
            </a:pPr>
            <a:r>
              <a:rPr lang="en-US" sz="2408">
                <a:solidFill>
                  <a:srgbClr val="FFFFFF"/>
                </a:solidFill>
                <a:latin typeface="DM Sans Bold"/>
              </a:rPr>
              <a:t>MENU TRANSAKSI</a:t>
            </a:r>
          </a:p>
        </p:txBody>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sp>
        <p:nvSpPr>
          <p:cNvPr name="AutoShape 2" id="2"/>
          <p:cNvSpPr/>
          <p:nvPr/>
        </p:nvSpPr>
        <p:spPr>
          <a:xfrm rot="1854065">
            <a:off x="-3668113" y="2781020"/>
            <a:ext cx="23117223" cy="11586165"/>
          </a:xfrm>
          <a:prstGeom prst="rect">
            <a:avLst/>
          </a:prstGeom>
          <a:solidFill>
            <a:srgbClr val="C3EBEF"/>
          </a:solidFill>
        </p:spPr>
      </p:sp>
      <p:sp>
        <p:nvSpPr>
          <p:cNvPr name="Freeform 3" id="3"/>
          <p:cNvSpPr/>
          <p:nvPr/>
        </p:nvSpPr>
        <p:spPr>
          <a:xfrm flipH="false" flipV="false" rot="0">
            <a:off x="4710245" y="1206422"/>
            <a:ext cx="8914543" cy="7367681"/>
          </a:xfrm>
          <a:custGeom>
            <a:avLst/>
            <a:gdLst/>
            <a:ahLst/>
            <a:cxnLst/>
            <a:rect r="r" b="b" t="t" l="l"/>
            <a:pathLst>
              <a:path h="7367681" w="8914543">
                <a:moveTo>
                  <a:pt x="0" y="0"/>
                </a:moveTo>
                <a:lnTo>
                  <a:pt x="8914543" y="0"/>
                </a:lnTo>
                <a:lnTo>
                  <a:pt x="8914543" y="7367681"/>
                </a:lnTo>
                <a:lnTo>
                  <a:pt x="0" y="7367681"/>
                </a:lnTo>
                <a:lnTo>
                  <a:pt x="0" y="0"/>
                </a:lnTo>
                <a:close/>
              </a:path>
            </a:pathLst>
          </a:custGeom>
          <a:blipFill>
            <a:blip r:embed="rId2"/>
            <a:stretch>
              <a:fillRect l="-527" t="-318" r="0" b="0"/>
            </a:stretch>
          </a:blipFill>
        </p:spPr>
      </p:sp>
      <p:grpSp>
        <p:nvGrpSpPr>
          <p:cNvPr name="Group 4" id="4"/>
          <p:cNvGrpSpPr/>
          <p:nvPr/>
        </p:nvGrpSpPr>
        <p:grpSpPr>
          <a:xfrm rot="0">
            <a:off x="6622334" y="8883985"/>
            <a:ext cx="5043332" cy="1018733"/>
            <a:chOff x="0" y="0"/>
            <a:chExt cx="1566168" cy="316360"/>
          </a:xfrm>
        </p:grpSpPr>
        <p:sp>
          <p:nvSpPr>
            <p:cNvPr name="Freeform 5" id="5"/>
            <p:cNvSpPr/>
            <p:nvPr/>
          </p:nvSpPr>
          <p:spPr>
            <a:xfrm flipH="false" flipV="false" rot="0">
              <a:off x="0" y="0"/>
              <a:ext cx="1566168" cy="316360"/>
            </a:xfrm>
            <a:custGeom>
              <a:avLst/>
              <a:gdLst/>
              <a:ahLst/>
              <a:cxnLst/>
              <a:rect r="r" b="b" t="t" l="l"/>
              <a:pathLst>
                <a:path h="316360" w="1566168">
                  <a:moveTo>
                    <a:pt x="78289" y="0"/>
                  </a:moveTo>
                  <a:lnTo>
                    <a:pt x="1487879" y="0"/>
                  </a:lnTo>
                  <a:cubicBezTo>
                    <a:pt x="1531116" y="0"/>
                    <a:pt x="1566168" y="35051"/>
                    <a:pt x="1566168" y="78289"/>
                  </a:cubicBezTo>
                  <a:lnTo>
                    <a:pt x="1566168" y="238070"/>
                  </a:lnTo>
                  <a:cubicBezTo>
                    <a:pt x="1566168" y="281308"/>
                    <a:pt x="1531116" y="316360"/>
                    <a:pt x="1487879" y="316360"/>
                  </a:cubicBezTo>
                  <a:lnTo>
                    <a:pt x="78289" y="316360"/>
                  </a:lnTo>
                  <a:cubicBezTo>
                    <a:pt x="35051" y="316360"/>
                    <a:pt x="0" y="281308"/>
                    <a:pt x="0" y="238070"/>
                  </a:cubicBezTo>
                  <a:lnTo>
                    <a:pt x="0" y="78289"/>
                  </a:lnTo>
                  <a:cubicBezTo>
                    <a:pt x="0" y="35051"/>
                    <a:pt x="35051" y="0"/>
                    <a:pt x="78289" y="0"/>
                  </a:cubicBezTo>
                  <a:close/>
                </a:path>
              </a:pathLst>
            </a:custGeom>
            <a:solidFill>
              <a:srgbClr val="5034C4"/>
            </a:solidFill>
          </p:spPr>
        </p:sp>
        <p:sp>
          <p:nvSpPr>
            <p:cNvPr name="TextBox 6" id="6"/>
            <p:cNvSpPr txBox="true"/>
            <p:nvPr/>
          </p:nvSpPr>
          <p:spPr>
            <a:xfrm>
              <a:off x="0" y="-47625"/>
              <a:ext cx="1566168" cy="363985"/>
            </a:xfrm>
            <a:prstGeom prst="rect">
              <a:avLst/>
            </a:prstGeom>
          </p:spPr>
          <p:txBody>
            <a:bodyPr anchor="ctr" rtlCol="false" tIns="50800" lIns="50800" bIns="50800" rIns="50800"/>
            <a:lstStyle/>
            <a:p>
              <a:pPr algn="ctr">
                <a:lnSpc>
                  <a:spcPts val="3359"/>
                </a:lnSpc>
              </a:pPr>
            </a:p>
          </p:txBody>
        </p:sp>
      </p:grpSp>
      <p:sp>
        <p:nvSpPr>
          <p:cNvPr name="TextBox 7" id="7"/>
          <p:cNvSpPr txBox="true"/>
          <p:nvPr/>
        </p:nvSpPr>
        <p:spPr>
          <a:xfrm rot="0">
            <a:off x="6906848" y="9119210"/>
            <a:ext cx="4474303" cy="538758"/>
          </a:xfrm>
          <a:prstGeom prst="rect">
            <a:avLst/>
          </a:prstGeom>
        </p:spPr>
        <p:txBody>
          <a:bodyPr anchor="t" rtlCol="false" tIns="0" lIns="0" bIns="0" rIns="0">
            <a:spAutoFit/>
          </a:bodyPr>
          <a:lstStyle/>
          <a:p>
            <a:pPr>
              <a:lnSpc>
                <a:spcPts val="4215"/>
              </a:lnSpc>
            </a:pPr>
            <a:r>
              <a:rPr lang="en-US" sz="3512">
                <a:solidFill>
                  <a:srgbClr val="FFFFFF"/>
                </a:solidFill>
                <a:latin typeface="DM Sans Bold"/>
              </a:rPr>
              <a:t>CONTOH TRANSAKSI</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3EB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237122"/>
            <a:ext cx="8917814" cy="7812756"/>
          </a:xfrm>
          <a:custGeom>
            <a:avLst/>
            <a:gdLst/>
            <a:ahLst/>
            <a:cxnLst/>
            <a:rect r="r" b="b" t="t" l="l"/>
            <a:pathLst>
              <a:path h="7812756" w="8917814">
                <a:moveTo>
                  <a:pt x="0" y="0"/>
                </a:moveTo>
                <a:lnTo>
                  <a:pt x="8917814" y="0"/>
                </a:lnTo>
                <a:lnTo>
                  <a:pt x="8917814" y="7812756"/>
                </a:lnTo>
                <a:lnTo>
                  <a:pt x="0" y="7812756"/>
                </a:lnTo>
                <a:lnTo>
                  <a:pt x="0" y="0"/>
                </a:lnTo>
                <a:close/>
              </a:path>
            </a:pathLst>
          </a:custGeom>
          <a:blipFill>
            <a:blip r:embed="rId2"/>
            <a:stretch>
              <a:fillRect l="0" t="0" r="0" b="0"/>
            </a:stretch>
          </a:blipFill>
        </p:spPr>
      </p:sp>
      <p:grpSp>
        <p:nvGrpSpPr>
          <p:cNvPr name="Group 3" id="3"/>
          <p:cNvGrpSpPr/>
          <p:nvPr/>
        </p:nvGrpSpPr>
        <p:grpSpPr>
          <a:xfrm rot="0">
            <a:off x="10493784" y="2948786"/>
            <a:ext cx="6765516" cy="4752347"/>
            <a:chOff x="0" y="0"/>
            <a:chExt cx="1445952" cy="1015690"/>
          </a:xfrm>
        </p:grpSpPr>
        <p:sp>
          <p:nvSpPr>
            <p:cNvPr name="Freeform 4" id="4"/>
            <p:cNvSpPr/>
            <p:nvPr/>
          </p:nvSpPr>
          <p:spPr>
            <a:xfrm flipH="false" flipV="false" rot="0">
              <a:off x="0" y="0"/>
              <a:ext cx="1445952" cy="1015690"/>
            </a:xfrm>
            <a:custGeom>
              <a:avLst/>
              <a:gdLst/>
              <a:ahLst/>
              <a:cxnLst/>
              <a:rect r="r" b="b" t="t" l="l"/>
              <a:pathLst>
                <a:path h="1015690" w="1445952">
                  <a:moveTo>
                    <a:pt x="1321492" y="1015690"/>
                  </a:moveTo>
                  <a:lnTo>
                    <a:pt x="124460" y="1015690"/>
                  </a:lnTo>
                  <a:cubicBezTo>
                    <a:pt x="55880" y="1015690"/>
                    <a:pt x="0" y="959810"/>
                    <a:pt x="0" y="891230"/>
                  </a:cubicBezTo>
                  <a:lnTo>
                    <a:pt x="0" y="124460"/>
                  </a:lnTo>
                  <a:cubicBezTo>
                    <a:pt x="0" y="55880"/>
                    <a:pt x="55880" y="0"/>
                    <a:pt x="124460" y="0"/>
                  </a:cubicBezTo>
                  <a:lnTo>
                    <a:pt x="1321492" y="0"/>
                  </a:lnTo>
                  <a:cubicBezTo>
                    <a:pt x="1390072" y="0"/>
                    <a:pt x="1445952" y="55880"/>
                    <a:pt x="1445952" y="124460"/>
                  </a:cubicBezTo>
                  <a:lnTo>
                    <a:pt x="1445952" y="891230"/>
                  </a:lnTo>
                  <a:cubicBezTo>
                    <a:pt x="1445952" y="959810"/>
                    <a:pt x="1390072" y="1015690"/>
                    <a:pt x="1321492" y="1015690"/>
                  </a:cubicBezTo>
                  <a:close/>
                </a:path>
              </a:pathLst>
            </a:custGeom>
            <a:solidFill>
              <a:srgbClr val="FFFFFF">
                <a:alpha val="77647"/>
              </a:srgbClr>
            </a:solidFill>
          </p:spPr>
        </p:sp>
      </p:grpSp>
      <p:sp>
        <p:nvSpPr>
          <p:cNvPr name="TextBox 5" id="5"/>
          <p:cNvSpPr txBox="true"/>
          <p:nvPr/>
        </p:nvSpPr>
        <p:spPr>
          <a:xfrm rot="0">
            <a:off x="10968712" y="3708577"/>
            <a:ext cx="6008680" cy="3200571"/>
          </a:xfrm>
          <a:prstGeom prst="rect">
            <a:avLst/>
          </a:prstGeom>
        </p:spPr>
        <p:txBody>
          <a:bodyPr anchor="t" rtlCol="false" tIns="0" lIns="0" bIns="0" rIns="0">
            <a:spAutoFit/>
          </a:bodyPr>
          <a:lstStyle/>
          <a:p>
            <a:pPr>
              <a:lnSpc>
                <a:spcPts val="3199"/>
              </a:lnSpc>
            </a:pPr>
            <a:r>
              <a:rPr lang="en-US" sz="2285">
                <a:solidFill>
                  <a:srgbClr val="5034C4"/>
                </a:solidFill>
                <a:latin typeface="DM Sans"/>
              </a:rPr>
              <a:t>Fitur ini dapat melakukan penambahan pada barang. Caranya dengan mengisi kode barang, nama barang, stok yang tersedia, serta harga jual dari barang tersebut dan menekan tombol tambah barang. Pada fitur ini, kita juga dapat menghapus dan mengupdate dari barang yang telah ditambahkan.</a:t>
            </a:r>
          </a:p>
        </p:txBody>
      </p:sp>
      <p:grpSp>
        <p:nvGrpSpPr>
          <p:cNvPr name="Group 6" id="6"/>
          <p:cNvGrpSpPr/>
          <p:nvPr/>
        </p:nvGrpSpPr>
        <p:grpSpPr>
          <a:xfrm rot="0">
            <a:off x="14100650" y="2585867"/>
            <a:ext cx="3409016" cy="725838"/>
            <a:chOff x="0" y="0"/>
            <a:chExt cx="1485833" cy="316360"/>
          </a:xfrm>
        </p:grpSpPr>
        <p:sp>
          <p:nvSpPr>
            <p:cNvPr name="Freeform 7" id="7"/>
            <p:cNvSpPr/>
            <p:nvPr/>
          </p:nvSpPr>
          <p:spPr>
            <a:xfrm flipH="false" flipV="false" rot="0">
              <a:off x="0" y="0"/>
              <a:ext cx="1485833" cy="316360"/>
            </a:xfrm>
            <a:custGeom>
              <a:avLst/>
              <a:gdLst/>
              <a:ahLst/>
              <a:cxnLst/>
              <a:rect r="r" b="b" t="t" l="l"/>
              <a:pathLst>
                <a:path h="316360" w="1485833">
                  <a:moveTo>
                    <a:pt x="115822" y="0"/>
                  </a:moveTo>
                  <a:lnTo>
                    <a:pt x="1370012" y="0"/>
                  </a:lnTo>
                  <a:cubicBezTo>
                    <a:pt x="1433978" y="0"/>
                    <a:pt x="1485833" y="51855"/>
                    <a:pt x="1485833" y="115822"/>
                  </a:cubicBezTo>
                  <a:lnTo>
                    <a:pt x="1485833" y="200538"/>
                  </a:lnTo>
                  <a:cubicBezTo>
                    <a:pt x="1485833" y="264504"/>
                    <a:pt x="1433978" y="316360"/>
                    <a:pt x="1370012" y="316360"/>
                  </a:cubicBezTo>
                  <a:lnTo>
                    <a:pt x="115822" y="316360"/>
                  </a:lnTo>
                  <a:cubicBezTo>
                    <a:pt x="51855" y="316360"/>
                    <a:pt x="0" y="264504"/>
                    <a:pt x="0" y="200538"/>
                  </a:cubicBezTo>
                  <a:lnTo>
                    <a:pt x="0" y="115822"/>
                  </a:lnTo>
                  <a:cubicBezTo>
                    <a:pt x="0" y="51855"/>
                    <a:pt x="51855" y="0"/>
                    <a:pt x="115822" y="0"/>
                  </a:cubicBezTo>
                  <a:close/>
                </a:path>
              </a:pathLst>
            </a:custGeom>
            <a:solidFill>
              <a:srgbClr val="5034C4"/>
            </a:solidFill>
          </p:spPr>
        </p:sp>
        <p:sp>
          <p:nvSpPr>
            <p:cNvPr name="TextBox 8" id="8"/>
            <p:cNvSpPr txBox="true"/>
            <p:nvPr/>
          </p:nvSpPr>
          <p:spPr>
            <a:xfrm>
              <a:off x="0" y="-47625"/>
              <a:ext cx="1485833" cy="36398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14714779" y="2750724"/>
            <a:ext cx="2365072" cy="386599"/>
          </a:xfrm>
          <a:prstGeom prst="rect">
            <a:avLst/>
          </a:prstGeom>
        </p:spPr>
        <p:txBody>
          <a:bodyPr anchor="t" rtlCol="false" tIns="0" lIns="0" bIns="0" rIns="0">
            <a:spAutoFit/>
          </a:bodyPr>
          <a:lstStyle/>
          <a:p>
            <a:pPr>
              <a:lnSpc>
                <a:spcPts val="3003"/>
              </a:lnSpc>
            </a:pPr>
            <a:r>
              <a:rPr lang="en-US" sz="2502">
                <a:solidFill>
                  <a:srgbClr val="FFFFFF"/>
                </a:solidFill>
                <a:latin typeface="DM Sans Bold"/>
              </a:rPr>
              <a:t>DATA BARANG</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810682"/>
            <a:ext cx="18578615" cy="5211459"/>
          </a:xfrm>
          <a:prstGeom prst="rect">
            <a:avLst/>
          </a:prstGeom>
          <a:solidFill>
            <a:srgbClr val="5034C4">
              <a:alpha val="4706"/>
            </a:srgbClr>
          </a:solidFill>
        </p:spPr>
      </p:sp>
      <p:grpSp>
        <p:nvGrpSpPr>
          <p:cNvPr name="Group 3" id="3"/>
          <p:cNvGrpSpPr/>
          <p:nvPr/>
        </p:nvGrpSpPr>
        <p:grpSpPr>
          <a:xfrm rot="0">
            <a:off x="835100" y="2957700"/>
            <a:ext cx="5960661" cy="4752347"/>
            <a:chOff x="0" y="0"/>
            <a:chExt cx="1273935" cy="1015690"/>
          </a:xfrm>
        </p:grpSpPr>
        <p:sp>
          <p:nvSpPr>
            <p:cNvPr name="Freeform 4" id="4"/>
            <p:cNvSpPr/>
            <p:nvPr/>
          </p:nvSpPr>
          <p:spPr>
            <a:xfrm flipH="false" flipV="false" rot="0">
              <a:off x="0" y="0"/>
              <a:ext cx="1273935" cy="1015690"/>
            </a:xfrm>
            <a:custGeom>
              <a:avLst/>
              <a:gdLst/>
              <a:ahLst/>
              <a:cxnLst/>
              <a:rect r="r" b="b" t="t" l="l"/>
              <a:pathLst>
                <a:path h="1015690" w="1273935">
                  <a:moveTo>
                    <a:pt x="1149475" y="1015690"/>
                  </a:moveTo>
                  <a:lnTo>
                    <a:pt x="124460" y="1015690"/>
                  </a:lnTo>
                  <a:cubicBezTo>
                    <a:pt x="55880" y="1015690"/>
                    <a:pt x="0" y="959810"/>
                    <a:pt x="0" y="891230"/>
                  </a:cubicBezTo>
                  <a:lnTo>
                    <a:pt x="0" y="124460"/>
                  </a:lnTo>
                  <a:cubicBezTo>
                    <a:pt x="0" y="55880"/>
                    <a:pt x="55880" y="0"/>
                    <a:pt x="124460" y="0"/>
                  </a:cubicBezTo>
                  <a:lnTo>
                    <a:pt x="1149475" y="0"/>
                  </a:lnTo>
                  <a:cubicBezTo>
                    <a:pt x="1218055" y="0"/>
                    <a:pt x="1273935" y="55880"/>
                    <a:pt x="1273935" y="124460"/>
                  </a:cubicBezTo>
                  <a:lnTo>
                    <a:pt x="1273935" y="891230"/>
                  </a:lnTo>
                  <a:cubicBezTo>
                    <a:pt x="1273935" y="959810"/>
                    <a:pt x="1218055" y="1015690"/>
                    <a:pt x="1149475" y="1015690"/>
                  </a:cubicBezTo>
                  <a:close/>
                </a:path>
              </a:pathLst>
            </a:custGeom>
            <a:solidFill>
              <a:srgbClr val="7AC7CF">
                <a:alpha val="25882"/>
              </a:srgbClr>
            </a:solidFill>
          </p:spPr>
        </p:sp>
      </p:grpSp>
      <p:sp>
        <p:nvSpPr>
          <p:cNvPr name="Freeform 5" id="5"/>
          <p:cNvSpPr/>
          <p:nvPr/>
        </p:nvSpPr>
        <p:spPr>
          <a:xfrm flipH="false" flipV="false" rot="0">
            <a:off x="7539873" y="2386580"/>
            <a:ext cx="9904115" cy="5593480"/>
          </a:xfrm>
          <a:custGeom>
            <a:avLst/>
            <a:gdLst/>
            <a:ahLst/>
            <a:cxnLst/>
            <a:rect r="r" b="b" t="t" l="l"/>
            <a:pathLst>
              <a:path h="5593480" w="9904115">
                <a:moveTo>
                  <a:pt x="0" y="0"/>
                </a:moveTo>
                <a:lnTo>
                  <a:pt x="9904115" y="0"/>
                </a:lnTo>
                <a:lnTo>
                  <a:pt x="9904115" y="5593480"/>
                </a:lnTo>
                <a:lnTo>
                  <a:pt x="0" y="5593480"/>
                </a:lnTo>
                <a:lnTo>
                  <a:pt x="0" y="0"/>
                </a:lnTo>
                <a:close/>
              </a:path>
            </a:pathLst>
          </a:custGeom>
          <a:blipFill>
            <a:blip r:embed="rId2"/>
            <a:stretch>
              <a:fillRect l="0" t="0" r="0" b="0"/>
            </a:stretch>
          </a:blipFill>
        </p:spPr>
      </p:sp>
      <p:sp>
        <p:nvSpPr>
          <p:cNvPr name="TextBox 6" id="6"/>
          <p:cNvSpPr txBox="true"/>
          <p:nvPr/>
        </p:nvSpPr>
        <p:spPr>
          <a:xfrm rot="0">
            <a:off x="1312556" y="3651050"/>
            <a:ext cx="5273296" cy="3016915"/>
          </a:xfrm>
          <a:prstGeom prst="rect">
            <a:avLst/>
          </a:prstGeom>
        </p:spPr>
        <p:txBody>
          <a:bodyPr anchor="t" rtlCol="false" tIns="0" lIns="0" bIns="0" rIns="0">
            <a:spAutoFit/>
          </a:bodyPr>
          <a:lstStyle/>
          <a:p>
            <a:pPr>
              <a:lnSpc>
                <a:spcPts val="3461"/>
              </a:lnSpc>
            </a:pPr>
            <a:r>
              <a:rPr lang="en-US" sz="2472">
                <a:solidFill>
                  <a:srgbClr val="5034C4"/>
                </a:solidFill>
                <a:latin typeface="DM Sans"/>
              </a:rPr>
              <a:t>Sesuai namanya, disini kita dapat melihat riwayat aktifitas transaksi penjualan. Riwayat dari fitur ini dapat dilihat berdasarkan tanggal. Fitur ini sangat berguna untuk melihat total pendapatan per hari dari transaksi yang telah dilakukan.</a:t>
            </a:r>
          </a:p>
        </p:txBody>
      </p:sp>
      <p:sp>
        <p:nvSpPr>
          <p:cNvPr name="Freeform 7" id="7"/>
          <p:cNvSpPr/>
          <p:nvPr/>
        </p:nvSpPr>
        <p:spPr>
          <a:xfrm flipH="false" flipV="false" rot="0">
            <a:off x="5256529" y="7022142"/>
            <a:ext cx="1539232" cy="1797405"/>
          </a:xfrm>
          <a:custGeom>
            <a:avLst/>
            <a:gdLst/>
            <a:ahLst/>
            <a:cxnLst/>
            <a:rect r="r" b="b" t="t" l="l"/>
            <a:pathLst>
              <a:path h="1797405" w="1539232">
                <a:moveTo>
                  <a:pt x="0" y="0"/>
                </a:moveTo>
                <a:lnTo>
                  <a:pt x="1539232" y="0"/>
                </a:lnTo>
                <a:lnTo>
                  <a:pt x="1539232" y="1797404"/>
                </a:lnTo>
                <a:lnTo>
                  <a:pt x="0" y="17974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835100" y="2576953"/>
            <a:ext cx="4239636" cy="725838"/>
            <a:chOff x="0" y="0"/>
            <a:chExt cx="1847862" cy="316360"/>
          </a:xfrm>
        </p:grpSpPr>
        <p:sp>
          <p:nvSpPr>
            <p:cNvPr name="Freeform 9" id="9"/>
            <p:cNvSpPr/>
            <p:nvPr/>
          </p:nvSpPr>
          <p:spPr>
            <a:xfrm flipH="false" flipV="false" rot="0">
              <a:off x="0" y="0"/>
              <a:ext cx="1847862" cy="316360"/>
            </a:xfrm>
            <a:custGeom>
              <a:avLst/>
              <a:gdLst/>
              <a:ahLst/>
              <a:cxnLst/>
              <a:rect r="r" b="b" t="t" l="l"/>
              <a:pathLst>
                <a:path h="316360" w="1847862">
                  <a:moveTo>
                    <a:pt x="93130" y="0"/>
                  </a:moveTo>
                  <a:lnTo>
                    <a:pt x="1754732" y="0"/>
                  </a:lnTo>
                  <a:cubicBezTo>
                    <a:pt x="1779432" y="0"/>
                    <a:pt x="1803120" y="9812"/>
                    <a:pt x="1820585" y="27277"/>
                  </a:cubicBezTo>
                  <a:cubicBezTo>
                    <a:pt x="1838050" y="44742"/>
                    <a:pt x="1847862" y="68431"/>
                    <a:pt x="1847862" y="93130"/>
                  </a:cubicBezTo>
                  <a:lnTo>
                    <a:pt x="1847862" y="223229"/>
                  </a:lnTo>
                  <a:cubicBezTo>
                    <a:pt x="1847862" y="247929"/>
                    <a:pt x="1838050" y="271617"/>
                    <a:pt x="1820585" y="289082"/>
                  </a:cubicBezTo>
                  <a:cubicBezTo>
                    <a:pt x="1803120" y="306548"/>
                    <a:pt x="1779432" y="316360"/>
                    <a:pt x="1754732" y="316360"/>
                  </a:cubicBezTo>
                  <a:lnTo>
                    <a:pt x="93130" y="316360"/>
                  </a:lnTo>
                  <a:cubicBezTo>
                    <a:pt x="68431" y="316360"/>
                    <a:pt x="44742" y="306548"/>
                    <a:pt x="27277" y="289082"/>
                  </a:cubicBezTo>
                  <a:cubicBezTo>
                    <a:pt x="9812" y="271617"/>
                    <a:pt x="0" y="247929"/>
                    <a:pt x="0" y="223229"/>
                  </a:cubicBezTo>
                  <a:lnTo>
                    <a:pt x="0" y="93130"/>
                  </a:lnTo>
                  <a:cubicBezTo>
                    <a:pt x="0" y="68431"/>
                    <a:pt x="9812" y="44742"/>
                    <a:pt x="27277" y="27277"/>
                  </a:cubicBezTo>
                  <a:cubicBezTo>
                    <a:pt x="44742" y="9812"/>
                    <a:pt x="68431" y="0"/>
                    <a:pt x="93130" y="0"/>
                  </a:cubicBezTo>
                  <a:close/>
                </a:path>
              </a:pathLst>
            </a:custGeom>
            <a:solidFill>
              <a:srgbClr val="5034C4"/>
            </a:solidFill>
          </p:spPr>
        </p:sp>
        <p:sp>
          <p:nvSpPr>
            <p:cNvPr name="TextBox 10" id="10"/>
            <p:cNvSpPr txBox="true"/>
            <p:nvPr/>
          </p:nvSpPr>
          <p:spPr>
            <a:xfrm>
              <a:off x="0" y="-47625"/>
              <a:ext cx="1847862" cy="36398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1312556" y="2741810"/>
            <a:ext cx="3762180" cy="386599"/>
          </a:xfrm>
          <a:prstGeom prst="rect">
            <a:avLst/>
          </a:prstGeom>
        </p:spPr>
        <p:txBody>
          <a:bodyPr anchor="t" rtlCol="false" tIns="0" lIns="0" bIns="0" rIns="0">
            <a:spAutoFit/>
          </a:bodyPr>
          <a:lstStyle/>
          <a:p>
            <a:pPr>
              <a:lnSpc>
                <a:spcPts val="3003"/>
              </a:lnSpc>
            </a:pPr>
            <a:r>
              <a:rPr lang="en-US" sz="2502">
                <a:solidFill>
                  <a:srgbClr val="FFFFFF"/>
                </a:solidFill>
                <a:latin typeface="DM Sans Bold"/>
              </a:rPr>
              <a:t>RIWAYAT TRANSAKSI</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3157586"/>
            <a:ext cx="18288000" cy="7129414"/>
          </a:xfrm>
          <a:prstGeom prst="rect">
            <a:avLst/>
          </a:prstGeom>
          <a:solidFill>
            <a:srgbClr val="5034C4">
              <a:alpha val="4706"/>
            </a:srgbClr>
          </a:solidFill>
        </p:spPr>
      </p:sp>
      <p:sp>
        <p:nvSpPr>
          <p:cNvPr name="Freeform 3" id="3"/>
          <p:cNvSpPr/>
          <p:nvPr/>
        </p:nvSpPr>
        <p:spPr>
          <a:xfrm flipH="false" flipV="false" rot="0">
            <a:off x="1028700" y="1599670"/>
            <a:ext cx="5237084" cy="7795843"/>
          </a:xfrm>
          <a:custGeom>
            <a:avLst/>
            <a:gdLst/>
            <a:ahLst/>
            <a:cxnLst/>
            <a:rect r="r" b="b" t="t" l="l"/>
            <a:pathLst>
              <a:path h="7795843" w="5237084">
                <a:moveTo>
                  <a:pt x="0" y="0"/>
                </a:moveTo>
                <a:lnTo>
                  <a:pt x="5237084" y="0"/>
                </a:lnTo>
                <a:lnTo>
                  <a:pt x="5237084" y="7795842"/>
                </a:lnTo>
                <a:lnTo>
                  <a:pt x="0" y="7795842"/>
                </a:lnTo>
                <a:lnTo>
                  <a:pt x="0" y="0"/>
                </a:lnTo>
                <a:close/>
              </a:path>
            </a:pathLst>
          </a:custGeom>
          <a:blipFill>
            <a:blip r:embed="rId2"/>
            <a:stretch>
              <a:fillRect l="0" t="0" r="0" b="0"/>
            </a:stretch>
          </a:blipFill>
        </p:spPr>
      </p:sp>
      <p:grpSp>
        <p:nvGrpSpPr>
          <p:cNvPr name="Group 4" id="4"/>
          <p:cNvGrpSpPr/>
          <p:nvPr/>
        </p:nvGrpSpPr>
        <p:grpSpPr>
          <a:xfrm rot="0">
            <a:off x="6768358" y="4366436"/>
            <a:ext cx="10490942" cy="3545659"/>
            <a:chOff x="0" y="0"/>
            <a:chExt cx="2242164" cy="757792"/>
          </a:xfrm>
        </p:grpSpPr>
        <p:sp>
          <p:nvSpPr>
            <p:cNvPr name="Freeform 5" id="5"/>
            <p:cNvSpPr/>
            <p:nvPr/>
          </p:nvSpPr>
          <p:spPr>
            <a:xfrm flipH="false" flipV="false" rot="0">
              <a:off x="0" y="0"/>
              <a:ext cx="2242164" cy="757792"/>
            </a:xfrm>
            <a:custGeom>
              <a:avLst/>
              <a:gdLst/>
              <a:ahLst/>
              <a:cxnLst/>
              <a:rect r="r" b="b" t="t" l="l"/>
              <a:pathLst>
                <a:path h="757792" w="2242164">
                  <a:moveTo>
                    <a:pt x="2117704" y="757792"/>
                  </a:moveTo>
                  <a:lnTo>
                    <a:pt x="124460" y="757792"/>
                  </a:lnTo>
                  <a:cubicBezTo>
                    <a:pt x="55880" y="757792"/>
                    <a:pt x="0" y="701912"/>
                    <a:pt x="0" y="633332"/>
                  </a:cubicBezTo>
                  <a:lnTo>
                    <a:pt x="0" y="124460"/>
                  </a:lnTo>
                  <a:cubicBezTo>
                    <a:pt x="0" y="55880"/>
                    <a:pt x="55880" y="0"/>
                    <a:pt x="124460" y="0"/>
                  </a:cubicBezTo>
                  <a:lnTo>
                    <a:pt x="2117704" y="0"/>
                  </a:lnTo>
                  <a:cubicBezTo>
                    <a:pt x="2186284" y="0"/>
                    <a:pt x="2242164" y="55880"/>
                    <a:pt x="2242164" y="124460"/>
                  </a:cubicBezTo>
                  <a:lnTo>
                    <a:pt x="2242164" y="633332"/>
                  </a:lnTo>
                  <a:cubicBezTo>
                    <a:pt x="2242164" y="701912"/>
                    <a:pt x="2186284" y="757792"/>
                    <a:pt x="2117704" y="757792"/>
                  </a:cubicBezTo>
                  <a:close/>
                </a:path>
              </a:pathLst>
            </a:custGeom>
            <a:solidFill>
              <a:srgbClr val="7AC7CF">
                <a:alpha val="25882"/>
              </a:srgbClr>
            </a:solidFill>
          </p:spPr>
        </p:sp>
      </p:grpSp>
      <p:sp>
        <p:nvSpPr>
          <p:cNvPr name="Freeform 6" id="6"/>
          <p:cNvSpPr/>
          <p:nvPr/>
        </p:nvSpPr>
        <p:spPr>
          <a:xfrm flipH="false" flipV="false" rot="0">
            <a:off x="15490712" y="7432102"/>
            <a:ext cx="2136314" cy="2281777"/>
          </a:xfrm>
          <a:custGeom>
            <a:avLst/>
            <a:gdLst/>
            <a:ahLst/>
            <a:cxnLst/>
            <a:rect r="r" b="b" t="t" l="l"/>
            <a:pathLst>
              <a:path h="2281777" w="2136314">
                <a:moveTo>
                  <a:pt x="0" y="0"/>
                </a:moveTo>
                <a:lnTo>
                  <a:pt x="2136314" y="0"/>
                </a:lnTo>
                <a:lnTo>
                  <a:pt x="2136314" y="2281777"/>
                </a:lnTo>
                <a:lnTo>
                  <a:pt x="0" y="22817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468788" y="5095875"/>
            <a:ext cx="9090081" cy="1989455"/>
          </a:xfrm>
          <a:prstGeom prst="rect">
            <a:avLst/>
          </a:prstGeom>
        </p:spPr>
        <p:txBody>
          <a:bodyPr anchor="t" rtlCol="false" tIns="0" lIns="0" bIns="0" rIns="0">
            <a:spAutoFit/>
          </a:bodyPr>
          <a:lstStyle/>
          <a:p>
            <a:pPr>
              <a:lnSpc>
                <a:spcPts val="3219"/>
              </a:lnSpc>
            </a:pPr>
            <a:r>
              <a:rPr lang="en-US" sz="2300">
                <a:solidFill>
                  <a:srgbClr val="5034C4"/>
                </a:solidFill>
                <a:latin typeface="DM Sans"/>
              </a:rPr>
              <a:t>Setelah melakukan transaksi, aplikasi Central Gadget dapat mencetak struk. Dalam fitur cetak struk ini terdapat struk pembayaran seperti nama, jumlah dan harga barang yang dijual serta subtotal (total harga sebelum diskon), diskon, total (total harga setelah diskon), nominal pembayaran dan nominal kembali. </a:t>
            </a:r>
          </a:p>
        </p:txBody>
      </p:sp>
      <p:grpSp>
        <p:nvGrpSpPr>
          <p:cNvPr name="Group 8" id="8"/>
          <p:cNvGrpSpPr/>
          <p:nvPr/>
        </p:nvGrpSpPr>
        <p:grpSpPr>
          <a:xfrm rot="0">
            <a:off x="12591694" y="1353843"/>
            <a:ext cx="4667606" cy="1023218"/>
            <a:chOff x="0" y="0"/>
            <a:chExt cx="1443134" cy="316360"/>
          </a:xfrm>
        </p:grpSpPr>
        <p:sp>
          <p:nvSpPr>
            <p:cNvPr name="Freeform 9" id="9"/>
            <p:cNvSpPr/>
            <p:nvPr/>
          </p:nvSpPr>
          <p:spPr>
            <a:xfrm flipH="false" flipV="false" rot="0">
              <a:off x="0" y="0"/>
              <a:ext cx="1443134" cy="316360"/>
            </a:xfrm>
            <a:custGeom>
              <a:avLst/>
              <a:gdLst/>
              <a:ahLst/>
              <a:cxnLst/>
              <a:rect r="r" b="b" t="t" l="l"/>
              <a:pathLst>
                <a:path h="316360" w="1443134">
                  <a:moveTo>
                    <a:pt x="84591" y="0"/>
                  </a:moveTo>
                  <a:lnTo>
                    <a:pt x="1358543" y="0"/>
                  </a:lnTo>
                  <a:cubicBezTo>
                    <a:pt x="1405262" y="0"/>
                    <a:pt x="1443134" y="37873"/>
                    <a:pt x="1443134" y="84591"/>
                  </a:cubicBezTo>
                  <a:lnTo>
                    <a:pt x="1443134" y="231768"/>
                  </a:lnTo>
                  <a:cubicBezTo>
                    <a:pt x="1443134" y="278487"/>
                    <a:pt x="1405262" y="316360"/>
                    <a:pt x="1358543" y="316360"/>
                  </a:cubicBezTo>
                  <a:lnTo>
                    <a:pt x="84591" y="316360"/>
                  </a:lnTo>
                  <a:cubicBezTo>
                    <a:pt x="37873" y="316360"/>
                    <a:pt x="0" y="278487"/>
                    <a:pt x="0" y="231768"/>
                  </a:cubicBezTo>
                  <a:lnTo>
                    <a:pt x="0" y="84591"/>
                  </a:lnTo>
                  <a:cubicBezTo>
                    <a:pt x="0" y="37873"/>
                    <a:pt x="37873" y="0"/>
                    <a:pt x="84591" y="0"/>
                  </a:cubicBezTo>
                  <a:close/>
                </a:path>
              </a:pathLst>
            </a:custGeom>
            <a:solidFill>
              <a:srgbClr val="5034C4"/>
            </a:solidFill>
          </p:spPr>
        </p:sp>
        <p:sp>
          <p:nvSpPr>
            <p:cNvPr name="TextBox 10" id="10"/>
            <p:cNvSpPr txBox="true"/>
            <p:nvPr/>
          </p:nvSpPr>
          <p:spPr>
            <a:xfrm>
              <a:off x="0" y="-47625"/>
              <a:ext cx="1443134" cy="36398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13385410" y="1590145"/>
            <a:ext cx="3334055" cy="541089"/>
          </a:xfrm>
          <a:prstGeom prst="rect">
            <a:avLst/>
          </a:prstGeom>
        </p:spPr>
        <p:txBody>
          <a:bodyPr anchor="t" rtlCol="false" tIns="0" lIns="0" bIns="0" rIns="0">
            <a:spAutoFit/>
          </a:bodyPr>
          <a:lstStyle/>
          <a:p>
            <a:pPr>
              <a:lnSpc>
                <a:spcPts val="4233"/>
              </a:lnSpc>
            </a:pPr>
            <a:r>
              <a:rPr lang="en-US" sz="3528">
                <a:solidFill>
                  <a:srgbClr val="FFFFFF"/>
                </a:solidFill>
                <a:latin typeface="DM Sans Bold"/>
              </a:rPr>
              <a:t>CETAK STRUK</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034C4"/>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99627" y="2520315"/>
            <a:ext cx="3678990" cy="5246370"/>
            <a:chOff x="0" y="0"/>
            <a:chExt cx="4292600" cy="6121400"/>
          </a:xfrm>
        </p:grpSpPr>
        <p:sp>
          <p:nvSpPr>
            <p:cNvPr name="Freeform 3" id="3"/>
            <p:cNvSpPr/>
            <p:nvPr/>
          </p:nvSpPr>
          <p:spPr>
            <a:xfrm flipH="false" flipV="false" rot="0">
              <a:off x="0" y="0"/>
              <a:ext cx="4292600" cy="6121400"/>
            </a:xfrm>
            <a:custGeom>
              <a:avLst/>
              <a:gdLst/>
              <a:ahLst/>
              <a:cxnLst/>
              <a:rect r="r" b="b" t="t" l="l"/>
              <a:pathLst>
                <a:path h="6121400" w="4292600">
                  <a:moveTo>
                    <a:pt x="4292600" y="6121400"/>
                  </a:moveTo>
                  <a:lnTo>
                    <a:pt x="0" y="6121400"/>
                  </a:lnTo>
                  <a:lnTo>
                    <a:pt x="0" y="0"/>
                  </a:lnTo>
                  <a:lnTo>
                    <a:pt x="4292600" y="0"/>
                  </a:lnTo>
                  <a:lnTo>
                    <a:pt x="4292600" y="6121400"/>
                  </a:lnTo>
                  <a:close/>
                </a:path>
              </a:pathLst>
            </a:custGeom>
            <a:blipFill>
              <a:blip r:embed="rId2"/>
              <a:stretch>
                <a:fillRect l="0" t="-2989" r="0" b="-2989"/>
              </a:stretch>
            </a:blipFill>
          </p:spPr>
        </p:sp>
        <p:sp>
          <p:nvSpPr>
            <p:cNvPr name="Freeform 4" id="4"/>
            <p:cNvSpPr/>
            <p:nvPr/>
          </p:nvSpPr>
          <p:spPr>
            <a:xfrm flipH="false" flipV="false" rot="0">
              <a:off x="0" y="0"/>
              <a:ext cx="4292600" cy="6121400"/>
            </a:xfrm>
            <a:custGeom>
              <a:avLst/>
              <a:gdLst/>
              <a:ahLst/>
              <a:cxnLst/>
              <a:rect r="r" b="b" t="t" l="l"/>
              <a:pathLst>
                <a:path h="6121400" w="4292600">
                  <a:moveTo>
                    <a:pt x="4292600" y="6121400"/>
                  </a:moveTo>
                  <a:lnTo>
                    <a:pt x="0" y="6121400"/>
                  </a:lnTo>
                  <a:lnTo>
                    <a:pt x="0" y="0"/>
                  </a:lnTo>
                  <a:lnTo>
                    <a:pt x="4292600" y="0"/>
                  </a:lnTo>
                  <a:lnTo>
                    <a:pt x="4292600" y="6121400"/>
                  </a:lnTo>
                  <a:close/>
                </a:path>
              </a:pathLst>
            </a:custGeom>
            <a:blipFill>
              <a:blip r:embed="rId3"/>
              <a:stretch>
                <a:fillRect l="0" t="0" r="0" b="0"/>
              </a:stretch>
            </a:blipFill>
          </p:spPr>
        </p:sp>
      </p:grpSp>
      <p:grpSp>
        <p:nvGrpSpPr>
          <p:cNvPr name="Group 5" id="5"/>
          <p:cNvGrpSpPr>
            <a:grpSpLocks noChangeAspect="true"/>
          </p:cNvGrpSpPr>
          <p:nvPr/>
        </p:nvGrpSpPr>
        <p:grpSpPr>
          <a:xfrm rot="0">
            <a:off x="7030313" y="2520315"/>
            <a:ext cx="3678990" cy="5246370"/>
            <a:chOff x="0" y="0"/>
            <a:chExt cx="4292600" cy="6121400"/>
          </a:xfrm>
        </p:grpSpPr>
        <p:sp>
          <p:nvSpPr>
            <p:cNvPr name="Freeform 6" id="6"/>
            <p:cNvSpPr/>
            <p:nvPr/>
          </p:nvSpPr>
          <p:spPr>
            <a:xfrm flipH="false" flipV="false" rot="0">
              <a:off x="0" y="0"/>
              <a:ext cx="4292600" cy="6121400"/>
            </a:xfrm>
            <a:custGeom>
              <a:avLst/>
              <a:gdLst/>
              <a:ahLst/>
              <a:cxnLst/>
              <a:rect r="r" b="b" t="t" l="l"/>
              <a:pathLst>
                <a:path h="6121400" w="4292600">
                  <a:moveTo>
                    <a:pt x="4292600" y="6121400"/>
                  </a:moveTo>
                  <a:lnTo>
                    <a:pt x="0" y="6121400"/>
                  </a:lnTo>
                  <a:lnTo>
                    <a:pt x="0" y="0"/>
                  </a:lnTo>
                  <a:lnTo>
                    <a:pt x="4292600" y="0"/>
                  </a:lnTo>
                  <a:lnTo>
                    <a:pt x="4292600" y="6121400"/>
                  </a:lnTo>
                  <a:close/>
                </a:path>
              </a:pathLst>
            </a:custGeom>
            <a:blipFill>
              <a:blip r:embed="rId4"/>
              <a:stretch>
                <a:fillRect l="0" t="-2632" r="0" b="-2632"/>
              </a:stretch>
            </a:blipFill>
          </p:spPr>
        </p:sp>
        <p:sp>
          <p:nvSpPr>
            <p:cNvPr name="Freeform 7" id="7"/>
            <p:cNvSpPr/>
            <p:nvPr/>
          </p:nvSpPr>
          <p:spPr>
            <a:xfrm flipH="false" flipV="false" rot="0">
              <a:off x="0" y="0"/>
              <a:ext cx="4292600" cy="6121400"/>
            </a:xfrm>
            <a:custGeom>
              <a:avLst/>
              <a:gdLst/>
              <a:ahLst/>
              <a:cxnLst/>
              <a:rect r="r" b="b" t="t" l="l"/>
              <a:pathLst>
                <a:path h="6121400" w="4292600">
                  <a:moveTo>
                    <a:pt x="4292600" y="6121400"/>
                  </a:moveTo>
                  <a:lnTo>
                    <a:pt x="0" y="6121400"/>
                  </a:lnTo>
                  <a:lnTo>
                    <a:pt x="0" y="0"/>
                  </a:lnTo>
                  <a:lnTo>
                    <a:pt x="4292600" y="0"/>
                  </a:lnTo>
                  <a:lnTo>
                    <a:pt x="4292600" y="6121400"/>
                  </a:lnTo>
                  <a:close/>
                </a:path>
              </a:pathLst>
            </a:custGeom>
            <a:blipFill>
              <a:blip r:embed="rId3"/>
              <a:stretch>
                <a:fillRect l="0" t="0" r="0" b="0"/>
              </a:stretch>
            </a:blipFill>
          </p:spPr>
        </p:sp>
      </p:grpSp>
      <p:grpSp>
        <p:nvGrpSpPr>
          <p:cNvPr name="Group 8" id="8"/>
          <p:cNvGrpSpPr/>
          <p:nvPr/>
        </p:nvGrpSpPr>
        <p:grpSpPr>
          <a:xfrm rot="0">
            <a:off x="6482643" y="922723"/>
            <a:ext cx="5252481" cy="1035617"/>
            <a:chOff x="0" y="0"/>
            <a:chExt cx="1604524" cy="316360"/>
          </a:xfrm>
        </p:grpSpPr>
        <p:sp>
          <p:nvSpPr>
            <p:cNvPr name="Freeform 9" id="9"/>
            <p:cNvSpPr/>
            <p:nvPr/>
          </p:nvSpPr>
          <p:spPr>
            <a:xfrm flipH="false" flipV="false" rot="0">
              <a:off x="0" y="0"/>
              <a:ext cx="1604524" cy="316360"/>
            </a:xfrm>
            <a:custGeom>
              <a:avLst/>
              <a:gdLst/>
              <a:ahLst/>
              <a:cxnLst/>
              <a:rect r="r" b="b" t="t" l="l"/>
              <a:pathLst>
                <a:path h="316360" w="1604524">
                  <a:moveTo>
                    <a:pt x="75172" y="0"/>
                  </a:moveTo>
                  <a:lnTo>
                    <a:pt x="1529352" y="0"/>
                  </a:lnTo>
                  <a:cubicBezTo>
                    <a:pt x="1549289" y="0"/>
                    <a:pt x="1568409" y="7920"/>
                    <a:pt x="1582507" y="22017"/>
                  </a:cubicBezTo>
                  <a:cubicBezTo>
                    <a:pt x="1596604" y="36115"/>
                    <a:pt x="1604524" y="55235"/>
                    <a:pt x="1604524" y="75172"/>
                  </a:cubicBezTo>
                  <a:lnTo>
                    <a:pt x="1604524" y="241188"/>
                  </a:lnTo>
                  <a:cubicBezTo>
                    <a:pt x="1604524" y="261125"/>
                    <a:pt x="1596604" y="280245"/>
                    <a:pt x="1582507" y="294342"/>
                  </a:cubicBezTo>
                  <a:cubicBezTo>
                    <a:pt x="1568409" y="308440"/>
                    <a:pt x="1549289" y="316360"/>
                    <a:pt x="1529352" y="316360"/>
                  </a:cubicBezTo>
                  <a:lnTo>
                    <a:pt x="75172" y="316360"/>
                  </a:lnTo>
                  <a:cubicBezTo>
                    <a:pt x="55235" y="316360"/>
                    <a:pt x="36115" y="308440"/>
                    <a:pt x="22017" y="294342"/>
                  </a:cubicBezTo>
                  <a:cubicBezTo>
                    <a:pt x="7920" y="280245"/>
                    <a:pt x="0" y="261125"/>
                    <a:pt x="0" y="241188"/>
                  </a:cubicBezTo>
                  <a:lnTo>
                    <a:pt x="0" y="75172"/>
                  </a:lnTo>
                  <a:cubicBezTo>
                    <a:pt x="0" y="55235"/>
                    <a:pt x="7920" y="36115"/>
                    <a:pt x="22017" y="22017"/>
                  </a:cubicBezTo>
                  <a:cubicBezTo>
                    <a:pt x="36115" y="7920"/>
                    <a:pt x="55235" y="0"/>
                    <a:pt x="75172" y="0"/>
                  </a:cubicBezTo>
                  <a:close/>
                </a:path>
              </a:pathLst>
            </a:custGeom>
            <a:solidFill>
              <a:srgbClr val="7AC7CF"/>
            </a:solidFill>
          </p:spPr>
        </p:sp>
        <p:sp>
          <p:nvSpPr>
            <p:cNvPr name="TextBox 10" id="10"/>
            <p:cNvSpPr txBox="true"/>
            <p:nvPr/>
          </p:nvSpPr>
          <p:spPr>
            <a:xfrm>
              <a:off x="0" y="-47625"/>
              <a:ext cx="1604524" cy="363985"/>
            </a:xfrm>
            <a:prstGeom prst="rect">
              <a:avLst/>
            </a:prstGeom>
          </p:spPr>
          <p:txBody>
            <a:bodyPr anchor="ctr" rtlCol="false" tIns="50800" lIns="50800" bIns="50800" rIns="50800"/>
            <a:lstStyle/>
            <a:p>
              <a:pPr algn="ctr">
                <a:lnSpc>
                  <a:spcPts val="3359"/>
                </a:lnSpc>
              </a:pPr>
            </a:p>
          </p:txBody>
        </p:sp>
      </p:grpSp>
      <p:sp>
        <p:nvSpPr>
          <p:cNvPr name="TextBox 11" id="11"/>
          <p:cNvSpPr txBox="true"/>
          <p:nvPr/>
        </p:nvSpPr>
        <p:spPr>
          <a:xfrm rot="0">
            <a:off x="6765126" y="1134065"/>
            <a:ext cx="4811368" cy="555783"/>
          </a:xfrm>
          <a:prstGeom prst="rect">
            <a:avLst/>
          </a:prstGeom>
        </p:spPr>
        <p:txBody>
          <a:bodyPr anchor="t" rtlCol="false" tIns="0" lIns="0" bIns="0" rIns="0">
            <a:spAutoFit/>
          </a:bodyPr>
          <a:lstStyle/>
          <a:p>
            <a:pPr>
              <a:lnSpc>
                <a:spcPts val="4598"/>
              </a:lnSpc>
            </a:pPr>
            <a:r>
              <a:rPr lang="en-US" sz="3284">
                <a:solidFill>
                  <a:srgbClr val="FFFFFF"/>
                </a:solidFill>
                <a:latin typeface="DM Sans Bold"/>
              </a:rPr>
              <a:t>CONTOH CETAK STRUK</a:t>
            </a:r>
          </a:p>
        </p:txBody>
      </p:sp>
      <p:sp>
        <p:nvSpPr>
          <p:cNvPr name="TextBox 12" id="12"/>
          <p:cNvSpPr txBox="true"/>
          <p:nvPr/>
        </p:nvSpPr>
        <p:spPr>
          <a:xfrm rot="0">
            <a:off x="1429847" y="7997842"/>
            <a:ext cx="3418549" cy="1635125"/>
          </a:xfrm>
          <a:prstGeom prst="rect">
            <a:avLst/>
          </a:prstGeom>
        </p:spPr>
        <p:txBody>
          <a:bodyPr anchor="t" rtlCol="false" tIns="0" lIns="0" bIns="0" rIns="0">
            <a:spAutoFit/>
          </a:bodyPr>
          <a:lstStyle/>
          <a:p>
            <a:pPr algn="ctr">
              <a:lnSpc>
                <a:spcPts val="4374"/>
              </a:lnSpc>
            </a:pPr>
            <a:r>
              <a:rPr lang="en-US" sz="3124">
                <a:solidFill>
                  <a:srgbClr val="7AC7CF"/>
                </a:solidFill>
                <a:latin typeface="DM Sans Bold"/>
              </a:rPr>
              <a:t>Cetak Pembayaran Uang Kembalian</a:t>
            </a:r>
          </a:p>
        </p:txBody>
      </p:sp>
      <p:grpSp>
        <p:nvGrpSpPr>
          <p:cNvPr name="Group 13" id="13"/>
          <p:cNvGrpSpPr>
            <a:grpSpLocks noChangeAspect="true"/>
          </p:cNvGrpSpPr>
          <p:nvPr/>
        </p:nvGrpSpPr>
        <p:grpSpPr>
          <a:xfrm rot="0">
            <a:off x="12760998" y="2520315"/>
            <a:ext cx="3678990" cy="5246370"/>
            <a:chOff x="0" y="0"/>
            <a:chExt cx="4292600" cy="6121400"/>
          </a:xfrm>
        </p:grpSpPr>
        <p:sp>
          <p:nvSpPr>
            <p:cNvPr name="Freeform 14" id="14"/>
            <p:cNvSpPr/>
            <p:nvPr/>
          </p:nvSpPr>
          <p:spPr>
            <a:xfrm flipH="false" flipV="false" rot="0">
              <a:off x="0" y="0"/>
              <a:ext cx="4292600" cy="6121400"/>
            </a:xfrm>
            <a:custGeom>
              <a:avLst/>
              <a:gdLst/>
              <a:ahLst/>
              <a:cxnLst/>
              <a:rect r="r" b="b" t="t" l="l"/>
              <a:pathLst>
                <a:path h="6121400" w="4292600">
                  <a:moveTo>
                    <a:pt x="4292600" y="6121400"/>
                  </a:moveTo>
                  <a:lnTo>
                    <a:pt x="0" y="6121400"/>
                  </a:lnTo>
                  <a:lnTo>
                    <a:pt x="0" y="0"/>
                  </a:lnTo>
                  <a:lnTo>
                    <a:pt x="4292600" y="0"/>
                  </a:lnTo>
                  <a:lnTo>
                    <a:pt x="4292600" y="6121400"/>
                  </a:lnTo>
                  <a:close/>
                </a:path>
              </a:pathLst>
            </a:custGeom>
            <a:blipFill>
              <a:blip r:embed="rId5"/>
              <a:stretch>
                <a:fillRect l="0" t="-2193" r="0" b="-2193"/>
              </a:stretch>
            </a:blipFill>
          </p:spPr>
        </p:sp>
        <p:sp>
          <p:nvSpPr>
            <p:cNvPr name="Freeform 15" id="15"/>
            <p:cNvSpPr/>
            <p:nvPr/>
          </p:nvSpPr>
          <p:spPr>
            <a:xfrm flipH="false" flipV="false" rot="0">
              <a:off x="0" y="0"/>
              <a:ext cx="4292600" cy="6121400"/>
            </a:xfrm>
            <a:custGeom>
              <a:avLst/>
              <a:gdLst/>
              <a:ahLst/>
              <a:cxnLst/>
              <a:rect r="r" b="b" t="t" l="l"/>
              <a:pathLst>
                <a:path h="6121400" w="4292600">
                  <a:moveTo>
                    <a:pt x="4292600" y="6121400"/>
                  </a:moveTo>
                  <a:lnTo>
                    <a:pt x="0" y="6121400"/>
                  </a:lnTo>
                  <a:lnTo>
                    <a:pt x="0" y="0"/>
                  </a:lnTo>
                  <a:lnTo>
                    <a:pt x="4292600" y="0"/>
                  </a:lnTo>
                  <a:lnTo>
                    <a:pt x="4292600" y="6121400"/>
                  </a:lnTo>
                  <a:close/>
                </a:path>
              </a:pathLst>
            </a:custGeom>
            <a:blipFill>
              <a:blip r:embed="rId3"/>
              <a:stretch>
                <a:fillRect l="0" t="0" r="0" b="0"/>
              </a:stretch>
            </a:blipFill>
          </p:spPr>
        </p:sp>
      </p:grpSp>
      <p:sp>
        <p:nvSpPr>
          <p:cNvPr name="TextBox 16" id="16"/>
          <p:cNvSpPr txBox="true"/>
          <p:nvPr/>
        </p:nvSpPr>
        <p:spPr>
          <a:xfrm rot="0">
            <a:off x="6947760" y="7997842"/>
            <a:ext cx="3713874" cy="1635125"/>
          </a:xfrm>
          <a:prstGeom prst="rect">
            <a:avLst/>
          </a:prstGeom>
        </p:spPr>
        <p:txBody>
          <a:bodyPr anchor="t" rtlCol="false" tIns="0" lIns="0" bIns="0" rIns="0">
            <a:spAutoFit/>
          </a:bodyPr>
          <a:lstStyle/>
          <a:p>
            <a:pPr algn="ctr">
              <a:lnSpc>
                <a:spcPts val="4374"/>
              </a:lnSpc>
            </a:pPr>
            <a:r>
              <a:rPr lang="en-US" sz="3124">
                <a:solidFill>
                  <a:srgbClr val="7AC7CF"/>
                </a:solidFill>
                <a:latin typeface="DM Sans Bold"/>
              </a:rPr>
              <a:t>Cetak Pembayaran Uang Tanpa Kembalian</a:t>
            </a:r>
          </a:p>
        </p:txBody>
      </p:sp>
      <p:sp>
        <p:nvSpPr>
          <p:cNvPr name="TextBox 17" id="17"/>
          <p:cNvSpPr txBox="true"/>
          <p:nvPr/>
        </p:nvSpPr>
        <p:spPr>
          <a:xfrm rot="0">
            <a:off x="12760998" y="8274067"/>
            <a:ext cx="3713874" cy="1082675"/>
          </a:xfrm>
          <a:prstGeom prst="rect">
            <a:avLst/>
          </a:prstGeom>
        </p:spPr>
        <p:txBody>
          <a:bodyPr anchor="t" rtlCol="false" tIns="0" lIns="0" bIns="0" rIns="0">
            <a:spAutoFit/>
          </a:bodyPr>
          <a:lstStyle/>
          <a:p>
            <a:pPr algn="ctr">
              <a:lnSpc>
                <a:spcPts val="4374"/>
              </a:lnSpc>
            </a:pPr>
            <a:r>
              <a:rPr lang="en-US" sz="3124">
                <a:solidFill>
                  <a:srgbClr val="7AC7CF"/>
                </a:solidFill>
                <a:latin typeface="DM Sans Bold"/>
              </a:rPr>
              <a:t>Cetak Pembayaran Diskon </a:t>
            </a:r>
          </a:p>
        </p:txBody>
      </p:sp>
    </p:spTree>
  </p:cSld>
  <p:clrMapOvr>
    <a:masterClrMapping/>
  </p:clrMapOvr>
  <p:transition spd="slow">
    <p:cover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DAF3Pf7NCaE</dc:identifier>
  <dcterms:modified xsi:type="dcterms:W3CDTF">2011-08-01T06:04:30Z</dcterms:modified>
  <cp:revision>1</cp:revision>
  <dc:title>Aplikasi Kasir Central Gadget - Tugas PBO</dc:title>
</cp:coreProperties>
</file>