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68" r:id="rId8"/>
    <p:sldId id="263" r:id="rId9"/>
    <p:sldId id="260" r:id="rId10"/>
    <p:sldId id="258" r:id="rId11"/>
    <p:sldId id="259" r:id="rId12"/>
    <p:sldId id="261" r:id="rId13"/>
    <p:sldId id="262" r:id="rId14"/>
    <p:sldId id="266" r:id="rId15"/>
    <p:sldId id="271" r:id="rId16"/>
    <p:sldId id="277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94714" autoAdjust="0"/>
  </p:normalViewPr>
  <p:slideViewPr>
    <p:cSldViewPr snapToGrid="0" snapToObjects="1">
      <p:cViewPr varScale="1">
        <p:scale>
          <a:sx n="206" d="100"/>
          <a:sy n="206" d="100"/>
        </p:scale>
        <p:origin x="-208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7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2503170"/>
            <a:ext cx="6480048" cy="172593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158609"/>
            <a:ext cx="6480048" cy="131445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1/20/15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7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87878"/>
            <a:ext cx="6629400" cy="1369772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64351"/>
            <a:ext cx="6629400" cy="800016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200150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114800"/>
            <a:ext cx="4040188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114800"/>
            <a:ext cx="4041775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137685"/>
            <a:ext cx="4040188" cy="29563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137685"/>
            <a:ext cx="4041775" cy="29563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7470648" cy="85725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1/20/15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9146"/>
            <a:ext cx="3200400" cy="547688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2743200" cy="6858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7086600" cy="285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4816548"/>
            <a:ext cx="762000" cy="273844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279282"/>
            <a:ext cx="3053868" cy="940356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764931"/>
            <a:ext cx="4114800" cy="30861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249074"/>
            <a:ext cx="3053866" cy="1997611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816548"/>
            <a:ext cx="2133600" cy="273844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1/20/15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269" y="1023577"/>
            <a:ext cx="6898669" cy="1725930"/>
          </a:xfrm>
        </p:spPr>
        <p:txBody>
          <a:bodyPr>
            <a:normAutofit/>
          </a:bodyPr>
          <a:lstStyle/>
          <a:p>
            <a:r>
              <a:rPr lang="en-US" sz="4000" dirty="0"/>
              <a:t>Executable Documentation:</a:t>
            </a:r>
            <a:r>
              <a:rPr lang="en-US" sz="36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3200" cap="none" baseline="30000" dirty="0" smtClean="0"/>
              <a:t>The underutilized power of unit tests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382" y="3358266"/>
            <a:ext cx="6480048" cy="131445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Russell Gold</a:t>
            </a:r>
          </a:p>
          <a:p>
            <a:pPr algn="l"/>
            <a:r>
              <a:rPr lang="en-US" sz="1800" dirty="0"/>
              <a:t>January 27, 2015</a:t>
            </a:r>
          </a:p>
        </p:txBody>
      </p:sp>
    </p:spTree>
    <p:extLst>
      <p:ext uri="{BB962C8B-B14F-4D97-AF65-F5344CB8AC3E}">
        <p14:creationId xmlns:p14="http://schemas.microsoft.com/office/powerpoint/2010/main" val="1840749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8626"/>
            <a:ext cx="7926029" cy="2047719"/>
          </a:xfrm>
        </p:spPr>
        <p:txBody>
          <a:bodyPr>
            <a:normAutofit lnSpcReduction="10000"/>
          </a:bodyPr>
          <a:lstStyle/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</a:rPr>
              <a:t> </a:t>
            </a:r>
            <a:r>
              <a:rPr lang="en-US" sz="1200" dirty="0" smtClean="0">
                <a:latin typeface="American Typewriter"/>
                <a:cs typeface="Menlo Regular"/>
              </a:rPr>
              <a:t>test "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should not dispatch bad permalinks</a:t>
            </a:r>
            <a:r>
              <a:rPr lang="en-US" sz="1200" dirty="0">
                <a:latin typeface="American Typewriter"/>
                <a:cs typeface="Menlo Regular"/>
              </a:rPr>
              <a:t>" do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  <a:cs typeface="Menlo Regular"/>
              </a:rPr>
              <a:t> </a:t>
            </a:r>
            <a:r>
              <a:rPr lang="en-US" sz="1200" dirty="0" smtClean="0">
                <a:latin typeface="American Typewriter"/>
                <a:cs typeface="Menlo Regular"/>
              </a:rPr>
              <a:t>   assert_dispatch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sections(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en-US" sz="1200" dirty="0">
                <a:latin typeface="American Typewriter"/>
                <a:cs typeface="Menlo Regular"/>
              </a:rPr>
              <a:t>),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'entries'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'5'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'foo-bar-baz'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%w(entries 5 foo-bar-baz</a:t>
            </a:r>
            <a:r>
              <a:rPr lang="en-US" sz="1200" dirty="0" smtClean="0">
                <a:solidFill>
                  <a:srgbClr val="FF6600"/>
                </a:solidFill>
                <a:latin typeface="American Typewriter"/>
                <a:cs typeface="Menlo Regular"/>
              </a:rPr>
              <a:t>)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  <a:cs typeface="Menlo Regular"/>
              </a:rPr>
              <a:t> </a:t>
            </a:r>
            <a:r>
              <a:rPr lang="en-US" sz="1200" dirty="0" smtClean="0">
                <a:latin typeface="American Typewriter"/>
                <a:cs typeface="Menlo Regular"/>
              </a:rPr>
              <a:t>   assert_dispatch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sections(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en-US" sz="1200" dirty="0">
                <a:latin typeface="American Typewriter"/>
                <a:cs typeface="Menlo Regular"/>
              </a:rPr>
              <a:t>),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'200'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'9'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'1'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%w(200 9 1 foo)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American Typewriter"/>
                <a:cs typeface="Menlo Regular"/>
              </a:rPr>
              <a:t>    assert_dispatch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sections(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en-US" sz="1200" dirty="0">
                <a:latin typeface="American Typewriter"/>
                <a:cs typeface="Menlo Regular"/>
              </a:rPr>
              <a:t>),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'2006'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'239'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'1'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%w(2006 239 1 foo)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American Typewriter"/>
                <a:cs typeface="Menlo Regular"/>
              </a:rPr>
              <a:t>    assert_dispatch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sections(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en-US" sz="1200" dirty="0">
                <a:latin typeface="American Typewriter"/>
                <a:cs typeface="Menlo Regular"/>
              </a:rPr>
              <a:t>),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'2006'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'9'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'123'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%w(2006 9 123 foo</a:t>
            </a:r>
            <a:r>
              <a:rPr lang="en-US" sz="1200" dirty="0" smtClean="0">
                <a:solidFill>
                  <a:srgbClr val="FF6600"/>
                </a:solidFill>
                <a:latin typeface="American Typewriter"/>
                <a:cs typeface="Menlo Regular"/>
              </a:rPr>
              <a:t>)</a:t>
            </a:r>
            <a:endParaRPr lang="en-US" sz="1200" dirty="0">
              <a:solidFill>
                <a:srgbClr val="FF6600"/>
              </a:solidFill>
              <a:latin typeface="American Typewriter"/>
              <a:cs typeface="Menlo Regula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  <a:cs typeface="Menlo Regular"/>
              </a:rPr>
              <a:t>    assert_dispatch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sections(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en-US" sz="1200" dirty="0">
                <a:latin typeface="American Typewriter"/>
                <a:cs typeface="Menlo Regular"/>
              </a:rPr>
              <a:t>),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'2006'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'9'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'1'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'boo'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%w(2006 9 1 foo boo</a:t>
            </a:r>
            <a:r>
              <a:rPr lang="en-US" sz="1200" dirty="0" smtClean="0">
                <a:solidFill>
                  <a:srgbClr val="FF6600"/>
                </a:solidFill>
                <a:latin typeface="American Typewriter"/>
                <a:cs typeface="Menlo Regular"/>
              </a:rPr>
              <a:t>)</a:t>
            </a:r>
            <a:endParaRPr lang="en-US" sz="1200" dirty="0">
              <a:solidFill>
                <a:srgbClr val="FF6600"/>
              </a:solidFill>
              <a:latin typeface="American Typewriter"/>
              <a:cs typeface="Menlo Regula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200" dirty="0">
                <a:latin typeface="American Typewriter"/>
                <a:cs typeface="Menlo Regular"/>
              </a:rPr>
              <a:t>    assert_dispatch </a:t>
            </a:r>
            <a:r>
              <a:rPr lang="fr-FR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fr-FR" sz="1200" dirty="0">
                <a:latin typeface="American Typewriter"/>
                <a:cs typeface="Menlo Regular"/>
              </a:rPr>
              <a:t>, sections(</a:t>
            </a:r>
            <a:r>
              <a:rPr lang="fr-FR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fr-FR" sz="1200" dirty="0">
                <a:latin typeface="American Typewriter"/>
                <a:cs typeface="Menlo Regular"/>
              </a:rPr>
              <a:t>),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'2006'</a:t>
            </a:r>
            <a:r>
              <a:rPr lang="fr-FR" sz="1200" dirty="0">
                <a:latin typeface="American Typewriter"/>
                <a:cs typeface="Menlo Regular"/>
              </a:rPr>
              <a:t>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'9'</a:t>
            </a:r>
            <a:r>
              <a:rPr lang="fr-FR" sz="1200" dirty="0">
                <a:latin typeface="American Typewriter"/>
                <a:cs typeface="Menlo Regular"/>
              </a:rPr>
              <a:t>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'1'</a:t>
            </a:r>
            <a:r>
              <a:rPr lang="fr-FR" sz="1200" dirty="0">
                <a:latin typeface="American Typewriter"/>
                <a:cs typeface="Menlo Regular"/>
              </a:rPr>
              <a:t>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fr-FR" sz="1200" dirty="0">
                <a:latin typeface="American Typewriter"/>
                <a:cs typeface="Menlo Regular"/>
              </a:rPr>
              <a:t>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'comment'</a:t>
            </a:r>
            <a:r>
              <a:rPr lang="fr-FR" sz="1200" dirty="0">
                <a:latin typeface="American Typewriter"/>
                <a:cs typeface="Menlo Regular"/>
              </a:rPr>
              <a:t>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%w(2006 9 1 foo comment</a:t>
            </a:r>
            <a:r>
              <a:rPr lang="fr-FR" sz="1200" dirty="0" smtClean="0">
                <a:solidFill>
                  <a:srgbClr val="FF6600"/>
                </a:solidFill>
                <a:latin typeface="American Typewriter"/>
                <a:cs typeface="Menlo Regular"/>
              </a:rPr>
              <a:t>)</a:t>
            </a:r>
            <a:endParaRPr lang="fr-FR" sz="1200" dirty="0">
              <a:solidFill>
                <a:srgbClr val="FF6600"/>
              </a:solidFill>
              <a:latin typeface="American Typewriter"/>
              <a:cs typeface="Menlo Regula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  <a:cs typeface="Menlo Regular"/>
              </a:rPr>
              <a:t>    assert_dispatch </a:t>
            </a:r>
            <a:r>
              <a:rPr lang="en-US" sz="1200" dirty="0">
                <a:solidFill>
                  <a:schemeClr val="accent1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nil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en-US" sz="1200" dirty="0">
                <a:latin typeface="American Typewriter"/>
                <a:cs typeface="Menlo Regular"/>
              </a:rPr>
              <a:t>, [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</a:t>
            </a:r>
            <a:r>
              <a:rPr lang="en-US" sz="1200" dirty="0" smtClean="0">
                <a:solidFill>
                  <a:srgbClr val="FF6600"/>
                </a:solidFill>
                <a:latin typeface="American Typewriter"/>
                <a:cs typeface="Menlo Regular"/>
              </a:rPr>
              <a:t>foo’</a:t>
            </a:r>
            <a:r>
              <a:rPr lang="en-US" sz="1200" dirty="0" smtClean="0">
                <a:latin typeface="American Typewriter"/>
                <a:cs typeface="Menlo Regular"/>
              </a:rPr>
              <a:t>]</a:t>
            </a:r>
            <a:endParaRPr lang="en-US" sz="1200" dirty="0">
              <a:latin typeface="American Typewriter"/>
              <a:cs typeface="Menlo Regula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  <a:cs typeface="Menlo Regular"/>
              </a:rPr>
              <a:t>  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3839" y="924729"/>
            <a:ext cx="4963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(from the open-source project </a:t>
            </a:r>
            <a:r>
              <a:rPr lang="en-US" sz="1400" i="1" dirty="0" smtClean="0">
                <a:solidFill>
                  <a:schemeClr val="accent2"/>
                </a:solidFill>
              </a:rPr>
              <a:t>mephisto</a:t>
            </a:r>
            <a:r>
              <a:rPr lang="en-US" sz="1400" dirty="0" smtClean="0">
                <a:solidFill>
                  <a:schemeClr val="accent2"/>
                </a:solidFill>
              </a:rPr>
              <a:t>, a blogging platform)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75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8626"/>
            <a:ext cx="7926029" cy="2047719"/>
          </a:xfrm>
        </p:spPr>
        <p:txBody>
          <a:bodyPr>
            <a:normAutofit lnSpcReduction="10000"/>
          </a:bodyPr>
          <a:lstStyle/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</a:rPr>
              <a:t> </a:t>
            </a:r>
            <a:r>
              <a:rPr lang="en-US" sz="1200" dirty="0" smtClean="0">
                <a:latin typeface="American Typewriter"/>
                <a:cs typeface="Menlo Regular"/>
              </a:rPr>
              <a:t>test "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should not dispatch bad permalinks</a:t>
            </a:r>
            <a:r>
              <a:rPr lang="en-US" sz="1200" dirty="0">
                <a:latin typeface="American Typewriter"/>
                <a:cs typeface="Menlo Regular"/>
              </a:rPr>
              <a:t>" do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  <a:cs typeface="Menlo Regular"/>
              </a:rPr>
              <a:t> </a:t>
            </a:r>
            <a:r>
              <a:rPr lang="en-US" sz="1200" dirty="0" smtClean="0">
                <a:latin typeface="American Typewriter"/>
                <a:cs typeface="Menlo Regular"/>
              </a:rPr>
              <a:t>   assert_dispatch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sections(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en-US" sz="1200" dirty="0">
                <a:latin typeface="American Typewriter"/>
                <a:cs typeface="Menlo Regular"/>
              </a:rPr>
              <a:t>),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'entries'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'5'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'foo-bar-baz'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%w(entries 5 foo-bar-baz</a:t>
            </a:r>
            <a:r>
              <a:rPr lang="en-US" sz="1200" dirty="0" smtClean="0">
                <a:solidFill>
                  <a:srgbClr val="FF6600"/>
                </a:solidFill>
                <a:latin typeface="American Typewriter"/>
                <a:cs typeface="Menlo Regular"/>
              </a:rPr>
              <a:t>)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  <a:cs typeface="Menlo Regular"/>
              </a:rPr>
              <a:t> </a:t>
            </a:r>
            <a:r>
              <a:rPr lang="en-US" sz="1200" dirty="0" smtClean="0">
                <a:latin typeface="American Typewriter"/>
                <a:cs typeface="Menlo Regular"/>
              </a:rPr>
              <a:t>   assert_dispatch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sections(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en-US" sz="1200" dirty="0">
                <a:latin typeface="American Typewriter"/>
                <a:cs typeface="Menlo Regular"/>
              </a:rPr>
              <a:t>),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'200'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'9'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'1'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%w(200 9 1 foo)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American Typewriter"/>
                <a:cs typeface="Menlo Regular"/>
              </a:rPr>
              <a:t>    assert_dispatch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sections(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en-US" sz="1200" dirty="0">
                <a:latin typeface="American Typewriter"/>
                <a:cs typeface="Menlo Regular"/>
              </a:rPr>
              <a:t>),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'2006'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'239'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'1'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%w(2006 239 1 foo)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American Typewriter"/>
                <a:cs typeface="Menlo Regular"/>
              </a:rPr>
              <a:t>    assert_dispatch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sections(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en-US" sz="1200" dirty="0">
                <a:latin typeface="American Typewriter"/>
                <a:cs typeface="Menlo Regular"/>
              </a:rPr>
              <a:t>),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'2006'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'9'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'123'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%w(2006 9 123 foo</a:t>
            </a:r>
            <a:r>
              <a:rPr lang="en-US" sz="1200" dirty="0" smtClean="0">
                <a:solidFill>
                  <a:srgbClr val="FF6600"/>
                </a:solidFill>
                <a:latin typeface="American Typewriter"/>
                <a:cs typeface="Menlo Regular"/>
              </a:rPr>
              <a:t>)</a:t>
            </a:r>
            <a:endParaRPr lang="en-US" sz="1200" dirty="0">
              <a:solidFill>
                <a:srgbClr val="FF6600"/>
              </a:solidFill>
              <a:latin typeface="American Typewriter"/>
              <a:cs typeface="Menlo Regula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  <a:cs typeface="Menlo Regular"/>
              </a:rPr>
              <a:t>    assert_dispatch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sections(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en-US" sz="1200" dirty="0">
                <a:latin typeface="American Typewriter"/>
                <a:cs typeface="Menlo Regular"/>
              </a:rPr>
              <a:t>),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'2006'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'9'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'1'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'boo'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%w(2006 9 1 foo boo</a:t>
            </a:r>
            <a:r>
              <a:rPr lang="en-US" sz="1200" dirty="0" smtClean="0">
                <a:solidFill>
                  <a:srgbClr val="FF6600"/>
                </a:solidFill>
                <a:latin typeface="American Typewriter"/>
                <a:cs typeface="Menlo Regular"/>
              </a:rPr>
              <a:t>)</a:t>
            </a:r>
            <a:endParaRPr lang="en-US" sz="1200" dirty="0">
              <a:solidFill>
                <a:srgbClr val="FF6600"/>
              </a:solidFill>
              <a:latin typeface="American Typewriter"/>
              <a:cs typeface="Menlo Regula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200" dirty="0">
                <a:latin typeface="American Typewriter"/>
                <a:cs typeface="Menlo Regular"/>
              </a:rPr>
              <a:t>    assert_dispatch </a:t>
            </a:r>
            <a:r>
              <a:rPr lang="fr-FR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fr-FR" sz="1200" dirty="0">
                <a:latin typeface="American Typewriter"/>
                <a:cs typeface="Menlo Regular"/>
              </a:rPr>
              <a:t>, sections(</a:t>
            </a:r>
            <a:r>
              <a:rPr lang="fr-FR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fr-FR" sz="1200" dirty="0">
                <a:latin typeface="American Typewriter"/>
                <a:cs typeface="Menlo Regular"/>
              </a:rPr>
              <a:t>),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'2006'</a:t>
            </a:r>
            <a:r>
              <a:rPr lang="fr-FR" sz="1200" dirty="0">
                <a:latin typeface="American Typewriter"/>
                <a:cs typeface="Menlo Regular"/>
              </a:rPr>
              <a:t>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'9'</a:t>
            </a:r>
            <a:r>
              <a:rPr lang="fr-FR" sz="1200" dirty="0">
                <a:latin typeface="American Typewriter"/>
                <a:cs typeface="Menlo Regular"/>
              </a:rPr>
              <a:t>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'1'</a:t>
            </a:r>
            <a:r>
              <a:rPr lang="fr-FR" sz="1200" dirty="0">
                <a:latin typeface="American Typewriter"/>
                <a:cs typeface="Menlo Regular"/>
              </a:rPr>
              <a:t>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fr-FR" sz="1200" dirty="0">
                <a:latin typeface="American Typewriter"/>
                <a:cs typeface="Menlo Regular"/>
              </a:rPr>
              <a:t>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'comment'</a:t>
            </a:r>
            <a:r>
              <a:rPr lang="fr-FR" sz="1200" dirty="0">
                <a:latin typeface="American Typewriter"/>
                <a:cs typeface="Menlo Regular"/>
              </a:rPr>
              <a:t>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%w(2006 9 1 foo comment</a:t>
            </a:r>
            <a:r>
              <a:rPr lang="fr-FR" sz="1200" dirty="0" smtClean="0">
                <a:solidFill>
                  <a:srgbClr val="FF6600"/>
                </a:solidFill>
                <a:latin typeface="American Typewriter"/>
                <a:cs typeface="Menlo Regular"/>
              </a:rPr>
              <a:t>)</a:t>
            </a:r>
            <a:endParaRPr lang="fr-FR" sz="1200" dirty="0">
              <a:solidFill>
                <a:srgbClr val="FF6600"/>
              </a:solidFill>
              <a:latin typeface="American Typewriter"/>
              <a:cs typeface="Menlo Regula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  <a:cs typeface="Menlo Regular"/>
              </a:rPr>
              <a:t>    assert_dispatch </a:t>
            </a:r>
            <a:r>
              <a:rPr lang="en-US" sz="1200" dirty="0">
                <a:solidFill>
                  <a:schemeClr val="accent1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nil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en-US" sz="1200" dirty="0">
                <a:latin typeface="American Typewriter"/>
                <a:cs typeface="Menlo Regular"/>
              </a:rPr>
              <a:t>, [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</a:t>
            </a:r>
            <a:r>
              <a:rPr lang="en-US" sz="1200" dirty="0" smtClean="0">
                <a:solidFill>
                  <a:srgbClr val="FF6600"/>
                </a:solidFill>
                <a:latin typeface="American Typewriter"/>
                <a:cs typeface="Menlo Regular"/>
              </a:rPr>
              <a:t>foo’</a:t>
            </a:r>
            <a:r>
              <a:rPr lang="en-US" sz="1200" dirty="0" smtClean="0">
                <a:latin typeface="American Typewriter"/>
                <a:cs typeface="Menlo Regular"/>
              </a:rPr>
              <a:t>]</a:t>
            </a:r>
            <a:endParaRPr lang="en-US" sz="1200" dirty="0">
              <a:latin typeface="American Typewriter"/>
              <a:cs typeface="Menlo Regula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  <a:cs typeface="Menlo Regular"/>
              </a:rPr>
              <a:t>  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0790" y="738266"/>
            <a:ext cx="1027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Ambiguous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>
            <a:off x="1824332" y="1015265"/>
            <a:ext cx="569886" cy="677374"/>
          </a:xfrm>
          <a:prstGeom prst="line">
            <a:avLst/>
          </a:prstGeom>
          <a:ln>
            <a:solidFill>
              <a:schemeClr val="accent2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0168" y="1217951"/>
            <a:ext cx="914400" cy="666813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649914" y="1217951"/>
            <a:ext cx="582664" cy="666813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89061" y="911097"/>
            <a:ext cx="10030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</a:rPr>
              <a:t>Duplication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94506" y="3744356"/>
            <a:ext cx="1610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4"/>
                </a:solidFill>
              </a:rPr>
              <a:t>Long parameter list</a:t>
            </a:r>
            <a:endParaRPr lang="en-US" sz="1200" dirty="0">
              <a:solidFill>
                <a:schemeClr val="accent4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799519" y="3041755"/>
            <a:ext cx="657841" cy="704462"/>
          </a:xfrm>
          <a:prstGeom prst="line">
            <a:avLst/>
          </a:prstGeom>
          <a:ln>
            <a:solidFill>
              <a:schemeClr val="accent4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87102" y="2270622"/>
            <a:ext cx="1610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Multiple </a:t>
            </a:r>
            <a:r>
              <a:rPr lang="en-US" sz="1200" dirty="0" smtClean="0">
                <a:solidFill>
                  <a:schemeClr val="tx2"/>
                </a:solidFill>
              </a:rPr>
              <a:t>cases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6918940" y="2079887"/>
            <a:ext cx="853590" cy="190735"/>
          </a:xfrm>
          <a:prstGeom prst="line">
            <a:avLst/>
          </a:prstGeom>
          <a:ln>
            <a:solidFill>
              <a:schemeClr val="tx2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918941" y="2519921"/>
            <a:ext cx="1013205" cy="88080"/>
          </a:xfrm>
          <a:prstGeom prst="line">
            <a:avLst/>
          </a:prstGeom>
          <a:ln>
            <a:solidFill>
              <a:schemeClr val="tx2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429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967"/>
            <a:ext cx="7926029" cy="3830055"/>
          </a:xfrm>
        </p:spPr>
        <p:txBody>
          <a:bodyPr>
            <a:normAutofit fontScale="62500" lnSpcReduction="20000"/>
          </a:bodyPr>
          <a:lstStyle/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2"/>
                </a:solidFill>
                <a:latin typeface="American Typewriter"/>
              </a:rPr>
              <a:t>    @</a:t>
            </a:r>
            <a:r>
              <a:rPr lang="en-US" sz="1800" dirty="0">
                <a:solidFill>
                  <a:schemeClr val="tx2"/>
                </a:solidFill>
                <a:latin typeface="American Typewriter"/>
              </a:rPr>
              <a:t>Test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public</a:t>
            </a:r>
            <a:r>
              <a:rPr lang="en-US" sz="1800" dirty="0">
                <a:latin typeface="American Typewriter"/>
              </a:rPr>
              <a:t> 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void</a:t>
            </a:r>
            <a:r>
              <a:rPr lang="en-US" sz="1800" dirty="0">
                <a:latin typeface="American Typewriter"/>
              </a:rPr>
              <a:t> testRead() </a:t>
            </a:r>
            <a:r>
              <a:rPr lang="en-US" sz="1800" dirty="0">
                <a:solidFill>
                  <a:schemeClr val="accent1"/>
                </a:solidFill>
                <a:latin typeface="American Typewriter"/>
              </a:rPr>
              <a:t>throws</a:t>
            </a:r>
            <a:r>
              <a:rPr lang="en-US" sz="1800" dirty="0">
                <a:latin typeface="American Typewriter"/>
              </a:rPr>
              <a:t> Exception {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Mockito.when(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eofwatcher</a:t>
            </a:r>
            <a:r>
              <a:rPr lang="en-US" sz="1800" dirty="0">
                <a:latin typeface="American Typewriter"/>
              </a:rPr>
              <a:t>.eofDetected(Mockito.&lt;InputStream&gt;any())).thenReturn(</a:t>
            </a:r>
            <a:r>
              <a:rPr lang="en-US" sz="1800" dirty="0" err="1">
                <a:latin typeface="American Typewriter"/>
              </a:rPr>
              <a:t>Boolean.</a:t>
            </a:r>
            <a:r>
              <a:rPr lang="en-US" sz="1800" dirty="0" err="1">
                <a:solidFill>
                  <a:schemeClr val="accent1"/>
                </a:solidFill>
                <a:latin typeface="American Typewriter"/>
              </a:rPr>
              <a:t>TRUE</a:t>
            </a:r>
            <a:r>
              <a:rPr lang="en-US" sz="1800" dirty="0">
                <a:latin typeface="American Typewriter"/>
              </a:rPr>
              <a:t>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Mockito.when(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instream</a:t>
            </a:r>
            <a:r>
              <a:rPr lang="en-US" sz="1800" dirty="0">
                <a:latin typeface="American Typewriter"/>
              </a:rPr>
              <a:t>.read()).thenReturn(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0</a:t>
            </a:r>
            <a:r>
              <a:rPr lang="en-US" sz="1800" dirty="0">
                <a:latin typeface="American Typewriter"/>
              </a:rPr>
              <a:t>, 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-1</a:t>
            </a:r>
            <a:r>
              <a:rPr lang="en-US" sz="1800" dirty="0">
                <a:latin typeface="American Typewriter"/>
              </a:rPr>
              <a:t>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Assert.assertEquals(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0</a:t>
            </a:r>
            <a:r>
              <a:rPr lang="en-US" sz="1800" dirty="0">
                <a:latin typeface="American Typewriter"/>
              </a:rPr>
              <a:t>, 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.read());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Assert.assertFalse(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.isSelfClosed());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Assert.assertNotNull(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.getWrappedStream());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Mockito.verify(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eofwatcher</a:t>
            </a:r>
            <a:r>
              <a:rPr lang="en-US" sz="1800" dirty="0">
                <a:latin typeface="American Typewriter"/>
              </a:rPr>
              <a:t>, Mockito.never()).eofDetected(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instream</a:t>
            </a:r>
            <a:r>
              <a:rPr lang="en-US" sz="1800" dirty="0">
                <a:latin typeface="American Typewriter"/>
              </a:rPr>
              <a:t>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Assert.assertEquals(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-1</a:t>
            </a:r>
            <a:r>
              <a:rPr lang="en-US" sz="1800" dirty="0">
                <a:latin typeface="American Typewriter"/>
              </a:rPr>
              <a:t>, 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.read());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Assert.assertFalse(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.isSelfClosed());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Assert.assertNull(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.getWrappedStream());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Mockito.verify(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instream</a:t>
            </a:r>
            <a:r>
              <a:rPr lang="en-US" sz="1800" dirty="0">
                <a:latin typeface="American Typewriter"/>
              </a:rPr>
              <a:t>, Mockito.times(1)).close();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Mockito.verify(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eofwatcher</a:t>
            </a:r>
            <a:r>
              <a:rPr lang="en-US" sz="1800" dirty="0">
                <a:latin typeface="American Typewriter"/>
              </a:rPr>
              <a:t>).eofDetected(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instream</a:t>
            </a:r>
            <a:r>
              <a:rPr lang="en-US" sz="1800" dirty="0">
                <a:latin typeface="American Typewriter"/>
              </a:rPr>
              <a:t>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Assert.assertEquals(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-1</a:t>
            </a:r>
            <a:r>
              <a:rPr lang="en-US" sz="1800" dirty="0">
                <a:latin typeface="American Typewriter"/>
              </a:rPr>
              <a:t>, 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.read());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3839" y="934023"/>
            <a:ext cx="4963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(from the open-source project </a:t>
            </a:r>
            <a:r>
              <a:rPr lang="en-US" sz="1400" i="1" dirty="0" smtClean="0">
                <a:solidFill>
                  <a:schemeClr val="tx2"/>
                </a:solidFill>
              </a:rPr>
              <a:t>HttpClient</a:t>
            </a:r>
            <a:r>
              <a:rPr lang="en-US" sz="1400" dirty="0" smtClean="0">
                <a:solidFill>
                  <a:schemeClr val="tx2"/>
                </a:solidFill>
              </a:rPr>
              <a:t>)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009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192967"/>
            <a:ext cx="7926029" cy="3830055"/>
          </a:xfrm>
        </p:spPr>
        <p:txBody>
          <a:bodyPr>
            <a:normAutofit fontScale="62500" lnSpcReduction="20000"/>
          </a:bodyPr>
          <a:lstStyle/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2"/>
                </a:solidFill>
                <a:latin typeface="American Typewriter"/>
              </a:rPr>
              <a:t>    @</a:t>
            </a:r>
            <a:r>
              <a:rPr lang="en-US" sz="1800" dirty="0">
                <a:solidFill>
                  <a:schemeClr val="tx2"/>
                </a:solidFill>
                <a:latin typeface="American Typewriter"/>
              </a:rPr>
              <a:t>Test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public</a:t>
            </a:r>
            <a:r>
              <a:rPr lang="en-US" sz="1800" dirty="0">
                <a:latin typeface="American Typewriter"/>
              </a:rPr>
              <a:t> 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void</a:t>
            </a:r>
            <a:r>
              <a:rPr lang="en-US" sz="1800" dirty="0">
                <a:latin typeface="American Typewriter"/>
              </a:rPr>
              <a:t> testRead() </a:t>
            </a:r>
            <a:r>
              <a:rPr lang="en-US" sz="1800" dirty="0">
                <a:solidFill>
                  <a:schemeClr val="accent1"/>
                </a:solidFill>
                <a:latin typeface="American Typewriter"/>
              </a:rPr>
              <a:t>throws</a:t>
            </a:r>
            <a:r>
              <a:rPr lang="en-US" sz="1800" dirty="0">
                <a:latin typeface="American Typewriter"/>
              </a:rPr>
              <a:t> Exception {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Mockito.when(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eofwatcher</a:t>
            </a:r>
            <a:r>
              <a:rPr lang="en-US" sz="1800" dirty="0">
                <a:latin typeface="American Typewriter"/>
              </a:rPr>
              <a:t>.eofDetected(Mockito.&lt;InputStream&gt;any())).thenReturn(</a:t>
            </a:r>
            <a:r>
              <a:rPr lang="en-US" sz="1800" dirty="0" err="1">
                <a:latin typeface="American Typewriter"/>
              </a:rPr>
              <a:t>Boolean.</a:t>
            </a:r>
            <a:r>
              <a:rPr lang="en-US" sz="1800" dirty="0" err="1">
                <a:solidFill>
                  <a:schemeClr val="accent1"/>
                </a:solidFill>
                <a:latin typeface="American Typewriter"/>
              </a:rPr>
              <a:t>TRUE</a:t>
            </a:r>
            <a:r>
              <a:rPr lang="en-US" sz="1800" dirty="0">
                <a:latin typeface="American Typewriter"/>
              </a:rPr>
              <a:t>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Mockito.when(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instream</a:t>
            </a:r>
            <a:r>
              <a:rPr lang="en-US" sz="1800" dirty="0">
                <a:latin typeface="American Typewriter"/>
              </a:rPr>
              <a:t>.read()).thenReturn(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0</a:t>
            </a:r>
            <a:r>
              <a:rPr lang="en-US" sz="1800" dirty="0">
                <a:latin typeface="American Typewriter"/>
              </a:rPr>
              <a:t>, 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-1</a:t>
            </a:r>
            <a:r>
              <a:rPr lang="en-US" sz="1800" dirty="0">
                <a:latin typeface="American Typewriter"/>
              </a:rPr>
              <a:t>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Assert.assertEquals(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0</a:t>
            </a:r>
            <a:r>
              <a:rPr lang="en-US" sz="1800" dirty="0">
                <a:latin typeface="American Typewriter"/>
              </a:rPr>
              <a:t>, 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.read());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Assert.assertFalse(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.isSelfClosed());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Assert.assertNotNull(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.getWrappedStream());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Mockito.verify(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eofwatcher</a:t>
            </a:r>
            <a:r>
              <a:rPr lang="en-US" sz="1800" dirty="0">
                <a:latin typeface="American Typewriter"/>
              </a:rPr>
              <a:t>, Mockito.never()).eofDetected(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instream</a:t>
            </a:r>
            <a:r>
              <a:rPr lang="en-US" sz="1800" dirty="0">
                <a:latin typeface="American Typewriter"/>
              </a:rPr>
              <a:t>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Assert.assertEquals(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-1</a:t>
            </a:r>
            <a:r>
              <a:rPr lang="en-US" sz="1800" dirty="0">
                <a:latin typeface="American Typewriter"/>
              </a:rPr>
              <a:t>, 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.read());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Assert.assertFalse(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.isSelfClosed());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Assert.assertNull(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.getWrappedStream());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Mockito.verify(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instream</a:t>
            </a:r>
            <a:r>
              <a:rPr lang="en-US" sz="1800" dirty="0">
                <a:latin typeface="American Typewriter"/>
              </a:rPr>
              <a:t>, Mockito.times(1)).close();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Mockito.verify(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eofwatcher</a:t>
            </a:r>
            <a:r>
              <a:rPr lang="en-US" sz="1800" dirty="0">
                <a:latin typeface="American Typewriter"/>
              </a:rPr>
              <a:t>).eofDetected(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instream</a:t>
            </a:r>
            <a:r>
              <a:rPr lang="en-US" sz="1800" dirty="0">
                <a:latin typeface="American Typewriter"/>
              </a:rPr>
              <a:t>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Assert.assertEquals(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-1</a:t>
            </a:r>
            <a:r>
              <a:rPr lang="en-US" sz="1800" dirty="0">
                <a:latin typeface="American Typewriter"/>
              </a:rPr>
              <a:t>, 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.read());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513" y="488967"/>
            <a:ext cx="1027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</a:rPr>
              <a:t>Ambiguous</a:t>
            </a:r>
            <a:endParaRPr lang="en-US" sz="1200" dirty="0">
              <a:solidFill>
                <a:schemeClr val="accent5"/>
              </a:solidFill>
            </a:endParaRP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>
            <a:off x="1165055" y="765966"/>
            <a:ext cx="569886" cy="599456"/>
          </a:xfrm>
          <a:prstGeom prst="line">
            <a:avLst/>
          </a:prstGeom>
          <a:ln>
            <a:solidFill>
              <a:schemeClr val="accent5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77078" y="2951425"/>
            <a:ext cx="1610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Sequence of cases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/>
          <p:cNvCxnSpPr>
            <a:stCxn id="7" idx="1"/>
          </p:cNvCxnSpPr>
          <p:nvPr/>
        </p:nvCxnSpPr>
        <p:spPr>
          <a:xfrm flipH="1">
            <a:off x="4212434" y="3089925"/>
            <a:ext cx="1564644" cy="157944"/>
          </a:xfrm>
          <a:prstGeom prst="line">
            <a:avLst/>
          </a:prstGeom>
          <a:ln>
            <a:solidFill>
              <a:schemeClr val="tx2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476146" y="3200724"/>
            <a:ext cx="1845977" cy="634260"/>
          </a:xfrm>
          <a:prstGeom prst="line">
            <a:avLst/>
          </a:prstGeom>
          <a:ln>
            <a:solidFill>
              <a:schemeClr val="tx2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746796" y="2467132"/>
            <a:ext cx="1096483" cy="399738"/>
          </a:xfrm>
          <a:prstGeom prst="line">
            <a:avLst/>
          </a:prstGeom>
          <a:ln>
            <a:solidFill>
              <a:schemeClr val="tx2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06361" y="2344343"/>
            <a:ext cx="1610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AF0A"/>
                </a:solidFill>
              </a:rPr>
              <a:t>Magic numbers</a:t>
            </a:r>
            <a:endParaRPr lang="en-US" sz="1200" dirty="0">
              <a:solidFill>
                <a:srgbClr val="CCAF0A"/>
              </a:solidFill>
            </a:endParaRPr>
          </a:p>
        </p:txBody>
      </p:sp>
      <p:cxnSp>
        <p:nvCxnSpPr>
          <p:cNvPr id="17" name="Straight Connector 16"/>
          <p:cNvCxnSpPr>
            <a:stCxn id="16" idx="1"/>
          </p:cNvCxnSpPr>
          <p:nvPr/>
        </p:nvCxnSpPr>
        <p:spPr>
          <a:xfrm flipH="1" flipV="1">
            <a:off x="4029678" y="1872049"/>
            <a:ext cx="1976683" cy="610794"/>
          </a:xfrm>
          <a:prstGeom prst="line">
            <a:avLst/>
          </a:prstGeom>
          <a:ln>
            <a:solidFill>
              <a:schemeClr val="accent2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6343" y="308429"/>
            <a:ext cx="1622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Confusing</a:t>
            </a:r>
            <a:r>
              <a:rPr lang="en-US" sz="1200" dirty="0" smtClean="0">
                <a:solidFill>
                  <a:srgbClr val="FF6600"/>
                </a:solidFill>
              </a:rPr>
              <a:t> </a:t>
            </a:r>
            <a:r>
              <a:rPr lang="en-US" sz="1200" dirty="0" smtClean="0">
                <a:solidFill>
                  <a:srgbClr val="6EA0B0"/>
                </a:solidFill>
              </a:rPr>
              <a:t>Names</a:t>
            </a:r>
            <a:endParaRPr lang="en-US" sz="1200" dirty="0">
              <a:solidFill>
                <a:srgbClr val="6EA0B0"/>
              </a:solidFill>
            </a:endParaRPr>
          </a:p>
        </p:txBody>
      </p:sp>
      <p:cxnSp>
        <p:nvCxnSpPr>
          <p:cNvPr id="12" name="Straight Connector 11"/>
          <p:cNvCxnSpPr>
            <a:stCxn id="11" idx="2"/>
          </p:cNvCxnSpPr>
          <p:nvPr/>
        </p:nvCxnSpPr>
        <p:spPr>
          <a:xfrm flipH="1">
            <a:off x="2869515" y="585428"/>
            <a:ext cx="1587910" cy="1441081"/>
          </a:xfrm>
          <a:prstGeom prst="line">
            <a:avLst/>
          </a:prstGeom>
          <a:ln>
            <a:solidFill>
              <a:schemeClr val="accent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471352" y="557728"/>
            <a:ext cx="1499218" cy="1011581"/>
          </a:xfrm>
          <a:prstGeom prst="line">
            <a:avLst/>
          </a:prstGeom>
          <a:ln>
            <a:solidFill>
              <a:schemeClr val="accent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96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3514" y="2281057"/>
            <a:ext cx="2924432" cy="679622"/>
          </a:xfrm>
          <a:custGeom>
            <a:avLst/>
            <a:gdLst>
              <a:gd name="connsiteX0" fmla="*/ 0 w 2924432"/>
              <a:gd name="connsiteY0" fmla="*/ 0 h 755135"/>
              <a:gd name="connsiteX1" fmla="*/ 2924432 w 2924432"/>
              <a:gd name="connsiteY1" fmla="*/ 0 h 755135"/>
              <a:gd name="connsiteX2" fmla="*/ 2924432 w 2924432"/>
              <a:gd name="connsiteY2" fmla="*/ 755135 h 755135"/>
              <a:gd name="connsiteX3" fmla="*/ 0 w 2924432"/>
              <a:gd name="connsiteY3" fmla="*/ 755135 h 755135"/>
              <a:gd name="connsiteX4" fmla="*/ 0 w 2924432"/>
              <a:gd name="connsiteY4" fmla="*/ 0 h 755135"/>
              <a:gd name="connsiteX0" fmla="*/ 0 w 2924432"/>
              <a:gd name="connsiteY0" fmla="*/ 0 h 755135"/>
              <a:gd name="connsiteX1" fmla="*/ 2924432 w 2924432"/>
              <a:gd name="connsiteY1" fmla="*/ 0 h 755135"/>
              <a:gd name="connsiteX2" fmla="*/ 2924432 w 2924432"/>
              <a:gd name="connsiteY2" fmla="*/ 204573 h 755135"/>
              <a:gd name="connsiteX3" fmla="*/ 2924432 w 2924432"/>
              <a:gd name="connsiteY3" fmla="*/ 755135 h 755135"/>
              <a:gd name="connsiteX4" fmla="*/ 0 w 2924432"/>
              <a:gd name="connsiteY4" fmla="*/ 755135 h 755135"/>
              <a:gd name="connsiteX5" fmla="*/ 0 w 2924432"/>
              <a:gd name="connsiteY5" fmla="*/ 0 h 755135"/>
              <a:gd name="connsiteX0" fmla="*/ 0 w 2924432"/>
              <a:gd name="connsiteY0" fmla="*/ 0 h 755135"/>
              <a:gd name="connsiteX1" fmla="*/ 2924432 w 2924432"/>
              <a:gd name="connsiteY1" fmla="*/ 0 h 755135"/>
              <a:gd name="connsiteX2" fmla="*/ 2924432 w 2924432"/>
              <a:gd name="connsiteY2" fmla="*/ 204573 h 755135"/>
              <a:gd name="connsiteX3" fmla="*/ 2924432 w 2924432"/>
              <a:gd name="connsiteY3" fmla="*/ 547816 h 755135"/>
              <a:gd name="connsiteX4" fmla="*/ 2924432 w 2924432"/>
              <a:gd name="connsiteY4" fmla="*/ 755135 h 755135"/>
              <a:gd name="connsiteX5" fmla="*/ 0 w 2924432"/>
              <a:gd name="connsiteY5" fmla="*/ 755135 h 755135"/>
              <a:gd name="connsiteX6" fmla="*/ 0 w 2924432"/>
              <a:gd name="connsiteY6" fmla="*/ 0 h 75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24432" h="755135">
                <a:moveTo>
                  <a:pt x="0" y="0"/>
                </a:moveTo>
                <a:lnTo>
                  <a:pt x="2924432" y="0"/>
                </a:lnTo>
                <a:lnTo>
                  <a:pt x="2924432" y="204573"/>
                </a:lnTo>
                <a:lnTo>
                  <a:pt x="2924432" y="547816"/>
                </a:lnTo>
                <a:lnTo>
                  <a:pt x="2924432" y="755135"/>
                </a:lnTo>
                <a:lnTo>
                  <a:pt x="0" y="7551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EofSensorInputStream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30346" y="1496404"/>
            <a:ext cx="2469978" cy="6796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EofSensorWatcher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5589" y="3226349"/>
            <a:ext cx="1714844" cy="6796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InputStream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5" idx="1"/>
          </p:cNvCxnSpPr>
          <p:nvPr/>
        </p:nvCxnSpPr>
        <p:spPr>
          <a:xfrm flipV="1">
            <a:off x="3507946" y="1836215"/>
            <a:ext cx="1422400" cy="628958"/>
          </a:xfrm>
          <a:prstGeom prst="straightConnector1">
            <a:avLst/>
          </a:prstGeom>
          <a:ln w="254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6" idx="1"/>
          </p:cNvCxnSpPr>
          <p:nvPr/>
        </p:nvCxnSpPr>
        <p:spPr>
          <a:xfrm>
            <a:off x="3507947" y="2774092"/>
            <a:ext cx="1257643" cy="792068"/>
          </a:xfrm>
          <a:prstGeom prst="straightConnector1">
            <a:avLst/>
          </a:prstGeom>
          <a:ln w="254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82541" y="1675420"/>
            <a:ext cx="1092886" cy="276999"/>
          </a:xfrm>
          <a:prstGeom prst="rect">
            <a:avLst/>
          </a:prstGeom>
          <a:noFill/>
        </p:spPr>
        <p:txBody>
          <a:bodyPr wrap="square" rIns="91440" rtlCol="0">
            <a:spAutoFit/>
          </a:bodyPr>
          <a:lstStyle/>
          <a:p>
            <a:pPr algn="r"/>
            <a:r>
              <a:rPr lang="en-US" sz="1200" dirty="0" smtClean="0"/>
              <a:t>eofWatcher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378892" y="3401660"/>
            <a:ext cx="1323543" cy="276999"/>
          </a:xfrm>
          <a:prstGeom prst="rect">
            <a:avLst/>
          </a:prstGeom>
          <a:noFill/>
        </p:spPr>
        <p:txBody>
          <a:bodyPr wrap="square" rIns="91440" rtlCol="0">
            <a:spAutoFit/>
          </a:bodyPr>
          <a:lstStyle/>
          <a:p>
            <a:pPr algn="r"/>
            <a:r>
              <a:rPr lang="en-US" sz="1200" dirty="0" smtClean="0"/>
              <a:t>wrappedStream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73677" y="463379"/>
            <a:ext cx="59312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Test class has two component classes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0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61092" y="3362583"/>
            <a:ext cx="7467600" cy="15059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Stub – Normal code, check external behavior</a:t>
            </a:r>
          </a:p>
          <a:p>
            <a:r>
              <a:rPr lang="en-US" sz="2400" dirty="0" smtClean="0"/>
              <a:t>Mock – Program expectations, verify if satisfied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03863" y="1596494"/>
            <a:ext cx="4407244" cy="1629855"/>
            <a:chOff x="1703863" y="1773882"/>
            <a:chExt cx="4407244" cy="1810950"/>
          </a:xfrm>
        </p:grpSpPr>
        <p:sp>
          <p:nvSpPr>
            <p:cNvPr id="12" name="Rectangle 11"/>
            <p:cNvSpPr/>
            <p:nvPr/>
          </p:nvSpPr>
          <p:spPr>
            <a:xfrm>
              <a:off x="2029945" y="1773882"/>
              <a:ext cx="4081162" cy="181095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Test Double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703863" y="1944129"/>
              <a:ext cx="967946" cy="2677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703863" y="2548237"/>
              <a:ext cx="967946" cy="2677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73677" y="463379"/>
            <a:ext cx="59312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Test main class interaction with subordinate objects</a:t>
            </a:r>
            <a:endParaRPr lang="en-US" sz="3200" dirty="0">
              <a:solidFill>
                <a:schemeClr val="tx2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727448" y="1496404"/>
            <a:ext cx="2672876" cy="679622"/>
            <a:chOff x="4727448" y="1662671"/>
            <a:chExt cx="2672876" cy="755135"/>
          </a:xfrm>
        </p:grpSpPr>
        <p:sp>
          <p:nvSpPr>
            <p:cNvPr id="5" name="Rectangle 4"/>
            <p:cNvSpPr/>
            <p:nvPr/>
          </p:nvSpPr>
          <p:spPr>
            <a:xfrm>
              <a:off x="4930346" y="1662671"/>
              <a:ext cx="2469978" cy="755135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2"/>
                  </a:solidFill>
                </a:rPr>
                <a:t>Test Double</a:t>
              </a:r>
              <a:endParaRPr lang="en-US" i="1" dirty="0">
                <a:solidFill>
                  <a:schemeClr val="tx2"/>
                </a:solidFill>
              </a:endParaRPr>
            </a:p>
          </p:txBody>
        </p:sp>
        <p:sp>
          <p:nvSpPr>
            <p:cNvPr id="19" name="Rounded Rectangle 18"/>
            <p:cNvSpPr>
              <a:spLocks/>
            </p:cNvSpPr>
            <p:nvPr/>
          </p:nvSpPr>
          <p:spPr>
            <a:xfrm>
              <a:off x="4727448" y="1773936"/>
              <a:ext cx="580768" cy="16063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sp>
          <p:nvSpPr>
            <p:cNvPr id="20" name="Rounded Rectangle 19"/>
            <p:cNvSpPr>
              <a:spLocks/>
            </p:cNvSpPr>
            <p:nvPr/>
          </p:nvSpPr>
          <p:spPr>
            <a:xfrm>
              <a:off x="4727448" y="2130552"/>
              <a:ext cx="580768" cy="16063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3515" y="1675419"/>
            <a:ext cx="6425513" cy="2230551"/>
            <a:chOff x="583514" y="1861577"/>
            <a:chExt cx="6425513" cy="2478390"/>
          </a:xfrm>
        </p:grpSpPr>
        <p:sp>
          <p:nvSpPr>
            <p:cNvPr id="29" name="TextBox 28"/>
            <p:cNvSpPr txBox="1"/>
            <p:nvPr/>
          </p:nvSpPr>
          <p:spPr>
            <a:xfrm>
              <a:off x="3782541" y="1861577"/>
              <a:ext cx="1092886" cy="307777"/>
            </a:xfrm>
            <a:prstGeom prst="rect">
              <a:avLst/>
            </a:prstGeom>
            <a:noFill/>
          </p:spPr>
          <p:txBody>
            <a:bodyPr wrap="square" rIns="91440" rtlCol="0">
              <a:spAutoFit/>
            </a:bodyPr>
            <a:lstStyle/>
            <a:p>
              <a:pPr algn="r"/>
              <a:r>
                <a:rPr lang="en-US" sz="1200" dirty="0" smtClean="0"/>
                <a:t>eofWatcher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78891" y="3779623"/>
              <a:ext cx="1323543" cy="307777"/>
            </a:xfrm>
            <a:prstGeom prst="rect">
              <a:avLst/>
            </a:prstGeom>
            <a:noFill/>
          </p:spPr>
          <p:txBody>
            <a:bodyPr wrap="square" rIns="91440" rtlCol="0">
              <a:spAutoFit/>
            </a:bodyPr>
            <a:lstStyle/>
            <a:p>
              <a:pPr algn="r"/>
              <a:r>
                <a:rPr lang="en-US" sz="1200" dirty="0" smtClean="0"/>
                <a:t>wrappedStream</a:t>
              </a:r>
              <a:endParaRPr lang="en-US" sz="12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83514" y="2534508"/>
              <a:ext cx="2924432" cy="755135"/>
            </a:xfrm>
            <a:custGeom>
              <a:avLst/>
              <a:gdLst>
                <a:gd name="connsiteX0" fmla="*/ 0 w 2924432"/>
                <a:gd name="connsiteY0" fmla="*/ 0 h 755135"/>
                <a:gd name="connsiteX1" fmla="*/ 2924432 w 2924432"/>
                <a:gd name="connsiteY1" fmla="*/ 0 h 755135"/>
                <a:gd name="connsiteX2" fmla="*/ 2924432 w 2924432"/>
                <a:gd name="connsiteY2" fmla="*/ 755135 h 755135"/>
                <a:gd name="connsiteX3" fmla="*/ 0 w 2924432"/>
                <a:gd name="connsiteY3" fmla="*/ 755135 h 755135"/>
                <a:gd name="connsiteX4" fmla="*/ 0 w 2924432"/>
                <a:gd name="connsiteY4" fmla="*/ 0 h 755135"/>
                <a:gd name="connsiteX0" fmla="*/ 0 w 2924432"/>
                <a:gd name="connsiteY0" fmla="*/ 0 h 755135"/>
                <a:gd name="connsiteX1" fmla="*/ 2924432 w 2924432"/>
                <a:gd name="connsiteY1" fmla="*/ 0 h 755135"/>
                <a:gd name="connsiteX2" fmla="*/ 2924432 w 2924432"/>
                <a:gd name="connsiteY2" fmla="*/ 204573 h 755135"/>
                <a:gd name="connsiteX3" fmla="*/ 2924432 w 2924432"/>
                <a:gd name="connsiteY3" fmla="*/ 755135 h 755135"/>
                <a:gd name="connsiteX4" fmla="*/ 0 w 2924432"/>
                <a:gd name="connsiteY4" fmla="*/ 755135 h 755135"/>
                <a:gd name="connsiteX5" fmla="*/ 0 w 2924432"/>
                <a:gd name="connsiteY5" fmla="*/ 0 h 755135"/>
                <a:gd name="connsiteX0" fmla="*/ 0 w 2924432"/>
                <a:gd name="connsiteY0" fmla="*/ 0 h 755135"/>
                <a:gd name="connsiteX1" fmla="*/ 2924432 w 2924432"/>
                <a:gd name="connsiteY1" fmla="*/ 0 h 755135"/>
                <a:gd name="connsiteX2" fmla="*/ 2924432 w 2924432"/>
                <a:gd name="connsiteY2" fmla="*/ 204573 h 755135"/>
                <a:gd name="connsiteX3" fmla="*/ 2924432 w 2924432"/>
                <a:gd name="connsiteY3" fmla="*/ 547816 h 755135"/>
                <a:gd name="connsiteX4" fmla="*/ 2924432 w 2924432"/>
                <a:gd name="connsiteY4" fmla="*/ 755135 h 755135"/>
                <a:gd name="connsiteX5" fmla="*/ 0 w 2924432"/>
                <a:gd name="connsiteY5" fmla="*/ 755135 h 755135"/>
                <a:gd name="connsiteX6" fmla="*/ 0 w 2924432"/>
                <a:gd name="connsiteY6" fmla="*/ 0 h 7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4432" h="755135">
                  <a:moveTo>
                    <a:pt x="0" y="0"/>
                  </a:moveTo>
                  <a:lnTo>
                    <a:pt x="2924432" y="0"/>
                  </a:lnTo>
                  <a:lnTo>
                    <a:pt x="2924432" y="204573"/>
                  </a:lnTo>
                  <a:lnTo>
                    <a:pt x="2924432" y="547816"/>
                  </a:lnTo>
                  <a:lnTo>
                    <a:pt x="2924432" y="755135"/>
                  </a:lnTo>
                  <a:lnTo>
                    <a:pt x="0" y="7551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EofSensorInputStream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4" idx="2"/>
              <a:endCxn id="5" idx="1"/>
            </p:cNvCxnSpPr>
            <p:nvPr/>
          </p:nvCxnSpPr>
          <p:spPr>
            <a:xfrm flipV="1">
              <a:off x="3507946" y="2040239"/>
              <a:ext cx="1422400" cy="698842"/>
            </a:xfrm>
            <a:prstGeom prst="straightConnector1">
              <a:avLst/>
            </a:prstGeom>
            <a:ln w="25400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4" idx="3"/>
              <a:endCxn id="6" idx="1"/>
            </p:cNvCxnSpPr>
            <p:nvPr/>
          </p:nvCxnSpPr>
          <p:spPr>
            <a:xfrm>
              <a:off x="3507946" y="3082324"/>
              <a:ext cx="1257643" cy="880076"/>
            </a:xfrm>
            <a:prstGeom prst="straightConnector1">
              <a:avLst/>
            </a:prstGeom>
            <a:ln w="25400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4639962" y="3584832"/>
              <a:ext cx="2369065" cy="755135"/>
              <a:chOff x="4639962" y="3584832"/>
              <a:chExt cx="2369065" cy="75513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765589" y="3584832"/>
                <a:ext cx="2243438" cy="755135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 smtClean="0">
                    <a:solidFill>
                      <a:schemeClr val="tx2"/>
                    </a:solidFill>
                  </a:rPr>
                  <a:t>Test Double</a:t>
                </a:r>
                <a:endParaRPr lang="en-US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Rounded Rectangle 20"/>
              <p:cNvSpPr>
                <a:spLocks/>
              </p:cNvSpPr>
              <p:nvPr/>
            </p:nvSpPr>
            <p:spPr>
              <a:xfrm>
                <a:off x="4639962" y="3658815"/>
                <a:ext cx="580768" cy="16063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22" name="Rounded Rectangle 21"/>
              <p:cNvSpPr>
                <a:spLocks/>
              </p:cNvSpPr>
              <p:nvPr/>
            </p:nvSpPr>
            <p:spPr>
              <a:xfrm>
                <a:off x="4639962" y="4015431"/>
                <a:ext cx="580768" cy="16063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651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71750"/>
            <a:ext cx="8528908" cy="597758"/>
          </a:xfrm>
        </p:spPr>
        <p:txBody>
          <a:bodyPr>
            <a:normAutofit/>
          </a:bodyPr>
          <a:lstStyle/>
          <a:p>
            <a:pPr marL="36576" indent="0" algn="ctr">
              <a:buNone/>
            </a:pPr>
            <a:r>
              <a:rPr lang="en-US" sz="1600" dirty="0" smtClean="0">
                <a:latin typeface="American Typewriter"/>
              </a:rPr>
              <a:t>http://russgold.github.io/russgold/presentations/ExecutableDocumentation.pptx</a:t>
            </a:r>
            <a:endParaRPr lang="en-US" sz="1600" dirty="0">
              <a:latin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21195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518" y="930640"/>
            <a:ext cx="70854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Any fool can write code that a computer can understand. Good programmers write code that humans can understand</a:t>
            </a:r>
            <a:r>
              <a:rPr lang="en-US" sz="3600" dirty="0" smtClean="0">
                <a:latin typeface="Times New Roman"/>
                <a:cs typeface="Times New Roman"/>
              </a:rPr>
              <a:t>.</a:t>
            </a:r>
          </a:p>
          <a:p>
            <a:endParaRPr lang="en-US" sz="3600" dirty="0" smtClean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- Martin Fowler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6637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Strive for Clean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7467600" cy="3394472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US" sz="1400" dirty="0" smtClean="0">
              <a:latin typeface="American Typewriter"/>
            </a:endParaRPr>
          </a:p>
          <a:p>
            <a:pPr marL="36576" indent="0">
              <a:buNone/>
            </a:pPr>
            <a:endParaRPr lang="en-US" sz="1400" dirty="0" smtClean="0">
              <a:latin typeface="American Typewriter"/>
            </a:endParaRPr>
          </a:p>
          <a:p>
            <a:pPr marL="36576" indent="0">
              <a:buNone/>
            </a:pPr>
            <a:endParaRPr lang="en-US" sz="1400" dirty="0">
              <a:latin typeface="American Typewriter"/>
            </a:endParaRPr>
          </a:p>
          <a:p>
            <a:pPr marL="36576" indent="0">
              <a:buNone/>
            </a:pPr>
            <a:r>
              <a:rPr lang="en-US" sz="1400" dirty="0" smtClean="0">
                <a:solidFill>
                  <a:schemeClr val="accent1"/>
                </a:solidFill>
                <a:latin typeface="American Typewriter"/>
              </a:rPr>
              <a:t>if</a:t>
            </a:r>
            <a:r>
              <a:rPr lang="en-US" sz="1400" dirty="0" smtClean="0">
                <a:latin typeface="American Typewriter"/>
              </a:rPr>
              <a:t> ((getDate().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year</a:t>
            </a:r>
            <a:r>
              <a:rPr lang="en-US" sz="1400" dirty="0" smtClean="0">
                <a:latin typeface="American Typewriter"/>
              </a:rPr>
              <a:t> –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dob</a:t>
            </a:r>
            <a:r>
              <a:rPr lang="en-US" sz="1400" dirty="0" smtClean="0">
                <a:latin typeface="American Typewriter"/>
              </a:rPr>
              <a:t>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year</a:t>
            </a:r>
            <a:r>
              <a:rPr lang="en-US" sz="1400" dirty="0" smtClean="0">
                <a:latin typeface="American Typewriter"/>
              </a:rPr>
              <a:t> &gt; </a:t>
            </a:r>
            <a:r>
              <a:rPr lang="en-US" sz="1400" dirty="0" smtClean="0">
                <a:solidFill>
                  <a:schemeClr val="accent6"/>
                </a:solidFill>
                <a:latin typeface="American Typewriter"/>
              </a:rPr>
              <a:t>62</a:t>
            </a:r>
            <a:r>
              <a:rPr lang="en-US" sz="1400" dirty="0" smtClean="0">
                <a:latin typeface="American Typewriter"/>
              </a:rPr>
              <a:t> || (</a:t>
            </a:r>
            <a:r>
              <a:rPr lang="en-US" sz="1400" dirty="0">
                <a:latin typeface="American Typewriter"/>
              </a:rPr>
              <a:t>getDate().</a:t>
            </a:r>
            <a:r>
              <a:rPr lang="en-US" sz="1400" dirty="0">
                <a:solidFill>
                  <a:srgbClr val="FF6600"/>
                </a:solidFill>
                <a:latin typeface="American Typewriter"/>
              </a:rPr>
              <a:t>year</a:t>
            </a: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–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dob</a:t>
            </a:r>
            <a:r>
              <a:rPr lang="en-US" sz="1400" dirty="0" smtClean="0">
                <a:latin typeface="American Typewriter"/>
              </a:rPr>
              <a:t>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year</a:t>
            </a:r>
            <a:r>
              <a:rPr lang="en-US" sz="1400" dirty="0" smtClean="0">
                <a:latin typeface="American Typewriter"/>
              </a:rPr>
              <a:t> == </a:t>
            </a:r>
            <a:r>
              <a:rPr lang="en-US" sz="1400" dirty="0" smtClean="0">
                <a:solidFill>
                  <a:srgbClr val="8D89A4"/>
                </a:solidFill>
                <a:latin typeface="American Typewriter"/>
              </a:rPr>
              <a:t>62</a:t>
            </a:r>
            <a:r>
              <a:rPr lang="en-US" sz="1400" dirty="0" smtClean="0">
                <a:latin typeface="American Typewriter"/>
              </a:rPr>
              <a:t> 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   &amp;&amp; </a:t>
            </a:r>
            <a:r>
              <a:rPr lang="en-US" sz="1400" dirty="0">
                <a:latin typeface="American Typewriter"/>
              </a:rPr>
              <a:t>getDate()</a:t>
            </a:r>
            <a:r>
              <a:rPr lang="en-US" sz="1400" dirty="0" smtClean="0">
                <a:latin typeface="American Typewriter"/>
              </a:rPr>
              <a:t>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month </a:t>
            </a:r>
            <a:r>
              <a:rPr lang="en-US" sz="1400" dirty="0" smtClean="0">
                <a:latin typeface="American Typewriter"/>
              </a:rPr>
              <a:t>&gt;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dob.month</a:t>
            </a:r>
            <a:r>
              <a:rPr lang="en-US" sz="1400" dirty="0" smtClean="0">
                <a:latin typeface="American Typewriter"/>
              </a:rPr>
              <a:t>)) &amp;&amp;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early</a:t>
            </a:r>
            <a:r>
              <a:rPr lang="en-US" sz="1400" dirty="0" smtClean="0">
                <a:latin typeface="American Typewriter"/>
              </a:rPr>
              <a:t>)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getEarlyPay();</a:t>
            </a:r>
          </a:p>
          <a:p>
            <a:pPr marL="36576" indent="0">
              <a:buNone/>
            </a:pPr>
            <a:r>
              <a:rPr lang="en-US" sz="1400" dirty="0" smtClean="0">
                <a:solidFill>
                  <a:srgbClr val="6EA0B0"/>
                </a:solidFill>
                <a:latin typeface="American Typewriter"/>
              </a:rPr>
              <a:t>else if </a:t>
            </a:r>
            <a:r>
              <a:rPr lang="en-US" sz="1400" dirty="0" smtClean="0">
                <a:latin typeface="American Typewriter"/>
              </a:rPr>
              <a:t>((</a:t>
            </a:r>
            <a:r>
              <a:rPr lang="en-US" sz="1400" dirty="0">
                <a:latin typeface="American Typewriter"/>
              </a:rPr>
              <a:t>getDate().</a:t>
            </a:r>
            <a:r>
              <a:rPr lang="en-US" sz="1400" dirty="0">
                <a:solidFill>
                  <a:srgbClr val="FF6600"/>
                </a:solidFill>
                <a:latin typeface="American Typewriter"/>
              </a:rPr>
              <a:t>year</a:t>
            </a: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–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dob</a:t>
            </a:r>
            <a:r>
              <a:rPr lang="en-US" sz="1400" dirty="0" smtClean="0">
                <a:latin typeface="American Typewriter"/>
              </a:rPr>
              <a:t>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year</a:t>
            </a:r>
            <a:r>
              <a:rPr lang="en-US" sz="1400" dirty="0" smtClean="0">
                <a:latin typeface="American Typewriter"/>
              </a:rPr>
              <a:t> &gt; </a:t>
            </a:r>
            <a:r>
              <a:rPr lang="en-US" sz="1400" dirty="0" smtClean="0">
                <a:solidFill>
                  <a:srgbClr val="7E848D"/>
                </a:solidFill>
                <a:latin typeface="American Typewriter"/>
              </a:rPr>
              <a:t>65</a:t>
            </a:r>
            <a:r>
              <a:rPr lang="en-US" sz="1400" dirty="0" smtClean="0">
                <a:latin typeface="American Typewriter"/>
              </a:rPr>
              <a:t> || (</a:t>
            </a:r>
            <a:r>
              <a:rPr lang="en-US" sz="1400" dirty="0">
                <a:latin typeface="American Typewriter"/>
              </a:rPr>
              <a:t>getDate().</a:t>
            </a:r>
            <a:r>
              <a:rPr lang="en-US" sz="1400" dirty="0">
                <a:solidFill>
                  <a:srgbClr val="FF6600"/>
                </a:solidFill>
                <a:latin typeface="American Typewriter"/>
              </a:rPr>
              <a:t>year</a:t>
            </a: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–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dob</a:t>
            </a:r>
            <a:r>
              <a:rPr lang="en-US" sz="1400" dirty="0" smtClean="0">
                <a:latin typeface="American Typewriter"/>
              </a:rPr>
              <a:t>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year</a:t>
            </a:r>
            <a:r>
              <a:rPr lang="en-US" sz="1400" dirty="0" smtClean="0">
                <a:latin typeface="American Typewriter"/>
              </a:rPr>
              <a:t> == </a:t>
            </a:r>
            <a:r>
              <a:rPr lang="en-US" sz="1400" dirty="0" smtClean="0">
                <a:solidFill>
                  <a:schemeClr val="accent3"/>
                </a:solidFill>
                <a:latin typeface="American Typewriter"/>
              </a:rPr>
              <a:t>65</a:t>
            </a:r>
            <a:r>
              <a:rPr lang="en-US" sz="1400" dirty="0" smtClean="0">
                <a:latin typeface="American Typewriter"/>
              </a:rPr>
              <a:t> 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   &amp;&amp; </a:t>
            </a:r>
            <a:r>
              <a:rPr lang="en-US" sz="1400" dirty="0">
                <a:latin typeface="American Typewriter"/>
              </a:rPr>
              <a:t>getDate().</a:t>
            </a:r>
            <a:r>
              <a:rPr lang="en-US" sz="1400" dirty="0">
                <a:solidFill>
                  <a:srgbClr val="FF6600"/>
                </a:solidFill>
                <a:latin typeface="American Typewriter"/>
              </a:rPr>
              <a:t>month </a:t>
            </a:r>
            <a:r>
              <a:rPr lang="en-US" sz="1400" dirty="0" smtClean="0">
                <a:latin typeface="American Typewriter"/>
              </a:rPr>
              <a:t> &gt;=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dob</a:t>
            </a:r>
            <a:r>
              <a:rPr lang="en-US" sz="1400" dirty="0" smtClean="0">
                <a:latin typeface="American Typewriter"/>
              </a:rPr>
              <a:t>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month</a:t>
            </a:r>
            <a:r>
              <a:rPr lang="en-US" sz="1400" dirty="0" smtClean="0">
                <a:latin typeface="American Typewriter"/>
              </a:rPr>
              <a:t>)) &amp;&amp; !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early</a:t>
            </a:r>
            <a:r>
              <a:rPr lang="en-US" sz="1400" dirty="0" smtClean="0">
                <a:latin typeface="American Typewriter"/>
              </a:rPr>
              <a:t>)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getRegPay();</a:t>
            </a:r>
          </a:p>
          <a:p>
            <a:pPr marL="36576" indent="0">
              <a:buNone/>
            </a:pPr>
            <a:r>
              <a:rPr lang="en-US" sz="1400" dirty="0" smtClean="0">
                <a:solidFill>
                  <a:srgbClr val="6EA0B0"/>
                </a:solidFill>
                <a:latin typeface="American Typewriter"/>
              </a:rPr>
              <a:t>else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</a:t>
            </a:r>
            <a:r>
              <a:rPr lang="en-US" sz="1400" dirty="0" smtClean="0">
                <a:solidFill>
                  <a:srgbClr val="7E848D"/>
                </a:solidFill>
                <a:latin typeface="American Typewriter"/>
              </a:rPr>
              <a:t>0</a:t>
            </a:r>
            <a:r>
              <a:rPr lang="en-US" sz="1400" dirty="0" smtClean="0">
                <a:latin typeface="American Typewriter"/>
              </a:rPr>
              <a:t>;</a:t>
            </a:r>
          </a:p>
          <a:p>
            <a:pPr marL="36576" indent="0">
              <a:buNone/>
            </a:pPr>
            <a:r>
              <a:rPr lang="en-US" sz="1400" dirty="0" smtClean="0">
                <a:latin typeface="American Typewriter"/>
              </a:rPr>
              <a:t>    </a:t>
            </a:r>
            <a:endParaRPr lang="en-US" sz="1400" dirty="0">
              <a:latin typeface="American Typewriter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46346" y="2057400"/>
            <a:ext cx="1908218" cy="562233"/>
            <a:chOff x="6146346" y="2057400"/>
            <a:chExt cx="1908218" cy="562233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6146346" y="2057400"/>
              <a:ext cx="958791" cy="14647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7051493" y="2203875"/>
              <a:ext cx="10030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5"/>
                  </a:solidFill>
                </a:rPr>
                <a:t>Duplication</a:t>
              </a:r>
              <a:endParaRPr lang="en-US" sz="1200" dirty="0">
                <a:solidFill>
                  <a:schemeClr val="accent5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6195665" y="2453174"/>
              <a:ext cx="909472" cy="1664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174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Strive for Clean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7467600" cy="3394472"/>
          </a:xfrm>
        </p:spPr>
        <p:txBody>
          <a:bodyPr>
            <a:noAutofit/>
          </a:bodyPr>
          <a:lstStyle/>
          <a:p>
            <a:pPr marL="36576" indent="0">
              <a:buNone/>
            </a:pPr>
            <a:endParaRPr lang="en-US" sz="1400" dirty="0" smtClean="0">
              <a:latin typeface="American Typewriter"/>
            </a:endParaRPr>
          </a:p>
          <a:p>
            <a:pPr marL="36576" indent="0">
              <a:buNone/>
            </a:pPr>
            <a:endParaRPr lang="en-US" sz="1400" dirty="0" smtClean="0">
              <a:latin typeface="American Typewriter"/>
            </a:endParaRPr>
          </a:p>
          <a:p>
            <a:pPr marL="36576" indent="0">
              <a:buNone/>
            </a:pPr>
            <a:endParaRPr lang="en-US" sz="1400" dirty="0">
              <a:latin typeface="American Typewriter"/>
            </a:endParaRPr>
          </a:p>
          <a:p>
            <a:pPr marL="36576" indent="0">
              <a:buNone/>
            </a:pPr>
            <a:r>
              <a:rPr lang="en-US" sz="1400" dirty="0" smtClean="0">
                <a:solidFill>
                  <a:schemeClr val="accent1"/>
                </a:solidFill>
                <a:latin typeface="American Typewriter"/>
              </a:rPr>
              <a:t>if</a:t>
            </a:r>
            <a:r>
              <a:rPr lang="en-US" sz="1400" dirty="0" smtClean="0">
                <a:latin typeface="American Typewriter"/>
              </a:rPr>
              <a:t> (getAgeInYears() &gt;= </a:t>
            </a:r>
            <a:r>
              <a:rPr lang="en-US" sz="1400" dirty="0" smtClean="0">
                <a:solidFill>
                  <a:schemeClr val="accent6"/>
                </a:solidFill>
                <a:latin typeface="American Typewriter"/>
              </a:rPr>
              <a:t>62</a:t>
            </a:r>
            <a:r>
              <a:rPr lang="en-US" sz="1400" dirty="0" smtClean="0">
                <a:latin typeface="American Typewriter"/>
              </a:rPr>
              <a:t> &amp;&amp;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early</a:t>
            </a:r>
            <a:r>
              <a:rPr lang="en-US" sz="1400" dirty="0" smtClean="0">
                <a:latin typeface="American Typewriter"/>
              </a:rPr>
              <a:t>)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getEarlyPay();</a:t>
            </a:r>
          </a:p>
          <a:p>
            <a:pPr marL="36576" indent="0">
              <a:buNone/>
            </a:pPr>
            <a:r>
              <a:rPr lang="en-US" sz="1400" dirty="0" smtClean="0">
                <a:solidFill>
                  <a:srgbClr val="6EA0B0"/>
                </a:solidFill>
                <a:latin typeface="American Typewriter"/>
              </a:rPr>
              <a:t>else if </a:t>
            </a:r>
            <a:r>
              <a:rPr lang="en-US" sz="1400" dirty="0" smtClean="0">
                <a:latin typeface="American Typewriter"/>
              </a:rPr>
              <a:t>(getAgeInYears() &gt;= </a:t>
            </a:r>
            <a:r>
              <a:rPr lang="en-US" sz="1400" dirty="0" smtClean="0">
                <a:solidFill>
                  <a:srgbClr val="7E848D"/>
                </a:solidFill>
                <a:latin typeface="American Typewriter"/>
              </a:rPr>
              <a:t>65</a:t>
            </a:r>
            <a:r>
              <a:rPr lang="en-US" sz="1400" dirty="0" smtClean="0">
                <a:latin typeface="American Typewriter"/>
              </a:rPr>
              <a:t> &amp;&amp; !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early</a:t>
            </a:r>
            <a:r>
              <a:rPr lang="en-US" sz="1400" dirty="0" smtClean="0">
                <a:latin typeface="American Typewriter"/>
              </a:rPr>
              <a:t>)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getRegPay();</a:t>
            </a:r>
          </a:p>
          <a:p>
            <a:pPr marL="36576" indent="0">
              <a:buNone/>
            </a:pPr>
            <a:r>
              <a:rPr lang="en-US" sz="1400" dirty="0" smtClean="0">
                <a:solidFill>
                  <a:srgbClr val="6EA0B0"/>
                </a:solidFill>
                <a:latin typeface="American Typewriter"/>
              </a:rPr>
              <a:t>else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</a:t>
            </a:r>
            <a:r>
              <a:rPr lang="en-US" sz="1400" dirty="0" smtClean="0">
                <a:solidFill>
                  <a:srgbClr val="7E848D"/>
                </a:solidFill>
                <a:latin typeface="American Typewriter"/>
              </a:rPr>
              <a:t>0</a:t>
            </a:r>
            <a:r>
              <a:rPr lang="en-US" sz="1400" dirty="0" smtClean="0">
                <a:latin typeface="American Typewriter"/>
              </a:rPr>
              <a:t>;</a:t>
            </a:r>
          </a:p>
          <a:p>
            <a:pPr marL="36576" indent="0">
              <a:buNone/>
            </a:pPr>
            <a:endParaRPr lang="en-US" sz="1400" dirty="0">
              <a:latin typeface="American Typewriter"/>
            </a:endParaRPr>
          </a:p>
          <a:p>
            <a:pPr marL="36576" indent="0">
              <a:buNone/>
            </a:pPr>
            <a:r>
              <a:rPr lang="en-US" sz="1400" dirty="0" smtClean="0">
                <a:solidFill>
                  <a:srgbClr val="CCAF0A"/>
                </a:solidFill>
                <a:latin typeface="American Typewriter"/>
              </a:rPr>
              <a:t>int </a:t>
            </a:r>
            <a:r>
              <a:rPr lang="en-US" sz="1400" dirty="0" smtClean="0">
                <a:latin typeface="American Typewriter"/>
              </a:rPr>
              <a:t>getAgeInYears() {</a:t>
            </a:r>
          </a:p>
          <a:p>
            <a:pPr marL="36576" indent="0">
              <a:buNone/>
            </a:pPr>
            <a:r>
              <a:rPr lang="en-US" sz="1400" dirty="0" smtClean="0">
                <a:latin typeface="American Typewriter"/>
              </a:rPr>
              <a:t>    </a:t>
            </a:r>
            <a:r>
              <a:rPr lang="en-US" sz="1400" dirty="0" smtClean="0">
                <a:solidFill>
                  <a:srgbClr val="CCAF0A"/>
                </a:solidFill>
                <a:latin typeface="American Typewriter"/>
              </a:rPr>
              <a:t>int</a:t>
            </a:r>
            <a:r>
              <a:rPr lang="en-US" sz="1400" dirty="0" smtClean="0">
                <a:latin typeface="American Typewriter"/>
              </a:rPr>
              <a:t> age = getDate().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year </a:t>
            </a:r>
            <a:r>
              <a:rPr lang="en-US" sz="1400" dirty="0" smtClean="0">
                <a:latin typeface="American Typewriter"/>
              </a:rPr>
              <a:t> –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dob</a:t>
            </a:r>
            <a:r>
              <a:rPr lang="en-US" sz="1400" dirty="0" smtClean="0">
                <a:latin typeface="American Typewriter"/>
              </a:rPr>
              <a:t>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year</a:t>
            </a:r>
            <a:r>
              <a:rPr lang="en-US" sz="1400" dirty="0" smtClean="0">
                <a:latin typeface="American Typewriter"/>
              </a:rPr>
              <a:t>;</a:t>
            </a:r>
          </a:p>
          <a:p>
            <a:pPr marL="36576" indent="0">
              <a:buNone/>
            </a:pPr>
            <a:r>
              <a:rPr lang="en-US" sz="1400" dirty="0" smtClean="0">
                <a:latin typeface="American Typewriter"/>
              </a:rPr>
              <a:t>    </a:t>
            </a:r>
            <a:r>
              <a:rPr lang="en-US" sz="1400" dirty="0" smtClean="0">
                <a:solidFill>
                  <a:schemeClr val="accent1"/>
                </a:solidFill>
                <a:latin typeface="American Typewriter"/>
              </a:rPr>
              <a:t>if</a:t>
            </a:r>
            <a:r>
              <a:rPr lang="en-US" sz="1400" dirty="0" smtClean="0">
                <a:latin typeface="American Typewriter"/>
              </a:rPr>
              <a:t> (getDate().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month </a:t>
            </a:r>
            <a:r>
              <a:rPr lang="en-US" sz="1400" dirty="0" smtClean="0">
                <a:latin typeface="American Typewriter"/>
              </a:rPr>
              <a:t> &gt;=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dob</a:t>
            </a:r>
            <a:r>
              <a:rPr lang="en-US" sz="1400" dirty="0" smtClean="0">
                <a:latin typeface="American Typewriter"/>
              </a:rPr>
              <a:t>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month</a:t>
            </a:r>
            <a:r>
              <a:rPr lang="en-US" sz="1400" dirty="0" smtClean="0">
                <a:latin typeface="American Typewriter"/>
              </a:rPr>
              <a:t>) age++;</a:t>
            </a:r>
          </a:p>
          <a:p>
            <a:pPr marL="36576" indent="0">
              <a:buNone/>
            </a:pPr>
            <a:r>
              <a:rPr lang="en-US" sz="1400" dirty="0" smtClean="0">
                <a:latin typeface="American Typewriter"/>
              </a:rPr>
              <a:t>    </a:t>
            </a:r>
            <a:r>
              <a:rPr lang="en-US" sz="1400" dirty="0" smtClean="0">
                <a:solidFill>
                  <a:srgbClr val="6EA0B0"/>
                </a:solidFill>
                <a:latin typeface="American Typewriter"/>
              </a:rPr>
              <a:t>return</a:t>
            </a:r>
            <a:r>
              <a:rPr lang="en-US" sz="1400" dirty="0" smtClean="0">
                <a:latin typeface="American Typewriter"/>
              </a:rPr>
              <a:t> age;</a:t>
            </a:r>
          </a:p>
          <a:p>
            <a:pPr marL="36576" indent="0">
              <a:buNone/>
            </a:pPr>
            <a:r>
              <a:rPr lang="en-US" sz="1400" dirty="0" smtClean="0">
                <a:latin typeface="American Typewriter"/>
              </a:rPr>
              <a:t>}</a:t>
            </a:r>
          </a:p>
          <a:p>
            <a:pPr marL="36576" indent="0">
              <a:buNone/>
            </a:pPr>
            <a:r>
              <a:rPr lang="en-US" sz="1400" dirty="0" smtClean="0">
                <a:latin typeface="American Typewriter"/>
              </a:rPr>
              <a:t>    </a:t>
            </a:r>
            <a:endParaRPr lang="en-US" sz="1400" dirty="0">
              <a:latin typeface="American Typewriter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704759" y="1374833"/>
            <a:ext cx="3530891" cy="899011"/>
            <a:chOff x="2704758" y="1630342"/>
            <a:chExt cx="3530891" cy="998901"/>
          </a:xfrm>
        </p:grpSpPr>
        <p:cxnSp>
          <p:nvCxnSpPr>
            <p:cNvPr id="4" name="Straight Arrow Connector 3"/>
            <p:cNvCxnSpPr>
              <a:stCxn id="5" idx="1"/>
            </p:cNvCxnSpPr>
            <p:nvPr/>
          </p:nvCxnSpPr>
          <p:spPr>
            <a:xfrm flipH="1">
              <a:off x="2704758" y="1886823"/>
              <a:ext cx="2527820" cy="20518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5232578" y="1630342"/>
              <a:ext cx="1003071" cy="5129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5"/>
                  </a:solidFill>
                </a:rPr>
                <a:t>Magic numbers</a:t>
              </a:r>
              <a:endParaRPr lang="en-US" sz="1200" dirty="0">
                <a:solidFill>
                  <a:schemeClr val="accent5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3102920" y="2092007"/>
              <a:ext cx="2129658" cy="53723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637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Strive for Clean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007179" cy="3394472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en-US" sz="1400" dirty="0" smtClean="0">
                <a:latin typeface="American Typewriter"/>
              </a:rPr>
              <a:t>final static int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EARLY_RETIREMENT_AGE</a:t>
            </a:r>
            <a:r>
              <a:rPr lang="en-US" sz="1400" dirty="0" smtClean="0">
                <a:latin typeface="American Typewriter"/>
              </a:rPr>
              <a:t> = </a:t>
            </a:r>
            <a:r>
              <a:rPr lang="en-US" sz="1400" dirty="0">
                <a:solidFill>
                  <a:schemeClr val="accent6"/>
                </a:solidFill>
                <a:latin typeface="American Typewriter"/>
              </a:rPr>
              <a:t>62</a:t>
            </a:r>
            <a:r>
              <a:rPr lang="en-US" sz="1400" dirty="0" smtClean="0">
                <a:latin typeface="American Typewriter"/>
              </a:rPr>
              <a:t>;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final static int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REGULAR_RETIREMENT_AGE</a:t>
            </a:r>
            <a:r>
              <a:rPr lang="en-US" sz="1400" dirty="0" smtClean="0">
                <a:latin typeface="American Typewriter"/>
              </a:rPr>
              <a:t> </a:t>
            </a:r>
            <a:r>
              <a:rPr lang="en-US" sz="1400" dirty="0">
                <a:latin typeface="American Typewriter"/>
              </a:rPr>
              <a:t>= </a:t>
            </a:r>
            <a:r>
              <a:rPr lang="en-US" sz="1400" dirty="0">
                <a:solidFill>
                  <a:srgbClr val="7E848D"/>
                </a:solidFill>
                <a:latin typeface="American Typewriter"/>
              </a:rPr>
              <a:t>65</a:t>
            </a:r>
            <a:r>
              <a:rPr lang="en-US" sz="1400" dirty="0" smtClean="0">
                <a:latin typeface="American Typewriter"/>
              </a:rPr>
              <a:t>;</a:t>
            </a:r>
          </a:p>
          <a:p>
            <a:pPr marL="36576" indent="0">
              <a:buNone/>
            </a:pPr>
            <a:endParaRPr lang="en-US" sz="1400" dirty="0">
              <a:latin typeface="American Typewriter"/>
            </a:endParaRPr>
          </a:p>
          <a:p>
            <a:pPr marL="36576" indent="0">
              <a:buNone/>
            </a:pPr>
            <a:r>
              <a:rPr lang="en-US" sz="1400" dirty="0" smtClean="0">
                <a:solidFill>
                  <a:schemeClr val="accent1"/>
                </a:solidFill>
                <a:latin typeface="American Typewriter"/>
              </a:rPr>
              <a:t>if</a:t>
            </a:r>
            <a:r>
              <a:rPr lang="en-US" sz="1400" dirty="0" smtClean="0">
                <a:latin typeface="American Typewriter"/>
              </a:rPr>
              <a:t> (getAgeInYears() &gt;= </a:t>
            </a:r>
            <a:r>
              <a:rPr lang="en-US" sz="1400" dirty="0">
                <a:solidFill>
                  <a:srgbClr val="FF6600"/>
                </a:solidFill>
                <a:latin typeface="American Typewriter"/>
              </a:rPr>
              <a:t>EARLY_RETIREMENT_AGE</a:t>
            </a:r>
            <a:r>
              <a:rPr lang="en-US" sz="1400" dirty="0" smtClean="0">
                <a:latin typeface="American Typewriter"/>
              </a:rPr>
              <a:t> &amp;&amp;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early</a:t>
            </a:r>
            <a:r>
              <a:rPr lang="en-US" sz="1400" dirty="0" smtClean="0">
                <a:latin typeface="American Typewriter"/>
              </a:rPr>
              <a:t>)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getEarlyPay();</a:t>
            </a:r>
          </a:p>
          <a:p>
            <a:pPr marL="36576" indent="0">
              <a:buNone/>
            </a:pPr>
            <a:r>
              <a:rPr lang="en-US" sz="1400" dirty="0" smtClean="0">
                <a:solidFill>
                  <a:srgbClr val="6EA0B0"/>
                </a:solidFill>
                <a:latin typeface="American Typewriter"/>
              </a:rPr>
              <a:t>else if </a:t>
            </a:r>
            <a:r>
              <a:rPr lang="en-US" sz="1400" dirty="0" smtClean="0">
                <a:latin typeface="American Typewriter"/>
              </a:rPr>
              <a:t>(getAgeInYears() &gt;= </a:t>
            </a:r>
            <a:r>
              <a:rPr lang="en-US" sz="1400" dirty="0">
                <a:solidFill>
                  <a:srgbClr val="FF6600"/>
                </a:solidFill>
                <a:latin typeface="American Typewriter"/>
              </a:rPr>
              <a:t>REGULAR_RETIREMENT_AGE</a:t>
            </a:r>
            <a:r>
              <a:rPr lang="en-US" sz="1400" dirty="0" smtClean="0">
                <a:latin typeface="American Typewriter"/>
              </a:rPr>
              <a:t> &amp;&amp; !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early</a:t>
            </a:r>
            <a:r>
              <a:rPr lang="en-US" sz="1400" dirty="0" smtClean="0">
                <a:latin typeface="American Typewriter"/>
              </a:rPr>
              <a:t>)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getRegPay();</a:t>
            </a:r>
          </a:p>
          <a:p>
            <a:pPr marL="36576" indent="0">
              <a:buNone/>
            </a:pPr>
            <a:r>
              <a:rPr lang="en-US" sz="1400" dirty="0" smtClean="0">
                <a:solidFill>
                  <a:srgbClr val="6EA0B0"/>
                </a:solidFill>
                <a:latin typeface="American Typewriter"/>
              </a:rPr>
              <a:t>else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</a:t>
            </a:r>
            <a:r>
              <a:rPr lang="en-US" sz="1400" dirty="0" smtClean="0">
                <a:solidFill>
                  <a:srgbClr val="7E848D"/>
                </a:solidFill>
                <a:latin typeface="American Typewriter"/>
              </a:rPr>
              <a:t>0</a:t>
            </a:r>
            <a:r>
              <a:rPr lang="en-US" sz="1400" dirty="0" smtClean="0">
                <a:latin typeface="American Typewriter"/>
              </a:rPr>
              <a:t>;</a:t>
            </a:r>
          </a:p>
          <a:p>
            <a:pPr marL="36576" indent="0">
              <a:buNone/>
            </a:pPr>
            <a:endParaRPr lang="en-US" sz="1400" dirty="0">
              <a:latin typeface="American Typewriter"/>
            </a:endParaRPr>
          </a:p>
          <a:p>
            <a:pPr marL="36576" indent="0">
              <a:buNone/>
            </a:pPr>
            <a:r>
              <a:rPr lang="en-US" sz="1400" dirty="0" smtClean="0">
                <a:latin typeface="American Typewriter"/>
              </a:rPr>
              <a:t>    </a:t>
            </a:r>
            <a:endParaRPr lang="en-US" sz="1400" dirty="0">
              <a:latin typeface="American Typewriter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71787" y="2681419"/>
            <a:ext cx="3933565" cy="681464"/>
            <a:chOff x="3871786" y="2979355"/>
            <a:chExt cx="3933565" cy="757182"/>
          </a:xfrm>
        </p:grpSpPr>
        <p:cxnSp>
          <p:nvCxnSpPr>
            <p:cNvPr id="4" name="Straight Arrow Connector 3"/>
            <p:cNvCxnSpPr>
              <a:stCxn id="5" idx="1"/>
            </p:cNvCxnSpPr>
            <p:nvPr/>
          </p:nvCxnSpPr>
          <p:spPr>
            <a:xfrm flipH="1" flipV="1">
              <a:off x="3871786" y="2979355"/>
              <a:ext cx="1799868" cy="60329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5671654" y="3428761"/>
              <a:ext cx="2133697" cy="307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5"/>
                  </a:solidFill>
                </a:rPr>
                <a:t>Multiple levels of abstraction </a:t>
              </a:r>
              <a:endParaRPr lang="en-US" sz="12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032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Strive for Clean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007179" cy="3394472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en-US" sz="1400" dirty="0" smtClean="0">
                <a:latin typeface="American Typewriter"/>
              </a:rPr>
              <a:t>final static int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EARLY_RETIREMENT_AGE</a:t>
            </a:r>
            <a:r>
              <a:rPr lang="en-US" sz="1400" dirty="0" smtClean="0">
                <a:latin typeface="American Typewriter"/>
              </a:rPr>
              <a:t> = </a:t>
            </a:r>
            <a:r>
              <a:rPr lang="en-US" sz="1400" dirty="0">
                <a:solidFill>
                  <a:schemeClr val="accent6"/>
                </a:solidFill>
                <a:latin typeface="American Typewriter"/>
              </a:rPr>
              <a:t>62</a:t>
            </a:r>
            <a:r>
              <a:rPr lang="en-US" sz="1400" dirty="0" smtClean="0">
                <a:latin typeface="American Typewriter"/>
              </a:rPr>
              <a:t>;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final static int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REGULAR_RETIREMENT_AGE</a:t>
            </a:r>
            <a:r>
              <a:rPr lang="en-US" sz="1400" dirty="0" smtClean="0">
                <a:latin typeface="American Typewriter"/>
              </a:rPr>
              <a:t> </a:t>
            </a:r>
            <a:r>
              <a:rPr lang="en-US" sz="1400" dirty="0">
                <a:latin typeface="American Typewriter"/>
              </a:rPr>
              <a:t>= </a:t>
            </a:r>
            <a:r>
              <a:rPr lang="en-US" sz="1400" dirty="0">
                <a:solidFill>
                  <a:srgbClr val="7E848D"/>
                </a:solidFill>
                <a:latin typeface="American Typewriter"/>
              </a:rPr>
              <a:t>65</a:t>
            </a:r>
            <a:r>
              <a:rPr lang="en-US" sz="1400" dirty="0" smtClean="0">
                <a:latin typeface="American Typewriter"/>
              </a:rPr>
              <a:t>;</a:t>
            </a:r>
          </a:p>
          <a:p>
            <a:pPr marL="36576" indent="0">
              <a:buNone/>
            </a:pPr>
            <a:endParaRPr lang="en-US" sz="1400" dirty="0">
              <a:latin typeface="American Typewriter"/>
            </a:endParaRPr>
          </a:p>
          <a:p>
            <a:pPr marL="36576" indent="0">
              <a:buNone/>
            </a:pPr>
            <a:r>
              <a:rPr lang="en-US" sz="1400" dirty="0" smtClean="0">
                <a:solidFill>
                  <a:schemeClr val="accent1"/>
                </a:solidFill>
                <a:latin typeface="American Typewriter"/>
              </a:rPr>
              <a:t>if</a:t>
            </a:r>
            <a:r>
              <a:rPr lang="en-US" sz="1400" dirty="0" smtClean="0">
                <a:latin typeface="American Typewriter"/>
              </a:rPr>
              <a:t> (</a:t>
            </a:r>
            <a:r>
              <a:rPr lang="en-US" sz="1400" dirty="0">
                <a:latin typeface="American Typewriter"/>
              </a:rPr>
              <a:t>isCollectingEarlyRetirement()</a:t>
            </a:r>
            <a:r>
              <a:rPr lang="en-US" sz="1400" dirty="0" smtClean="0">
                <a:latin typeface="American Typewriter"/>
              </a:rPr>
              <a:t>)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getEarlyPay();</a:t>
            </a:r>
          </a:p>
          <a:p>
            <a:pPr marL="36576" indent="0">
              <a:buNone/>
            </a:pPr>
            <a:r>
              <a:rPr lang="en-US" sz="1400" dirty="0" smtClean="0">
                <a:solidFill>
                  <a:srgbClr val="6EA0B0"/>
                </a:solidFill>
                <a:latin typeface="American Typewriter"/>
              </a:rPr>
              <a:t>else if </a:t>
            </a:r>
            <a:r>
              <a:rPr lang="en-US" sz="1400" dirty="0" smtClean="0">
                <a:latin typeface="American Typewriter"/>
              </a:rPr>
              <a:t>(isCollectingRegularRetirement())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getRegPay();</a:t>
            </a:r>
          </a:p>
          <a:p>
            <a:pPr marL="36576" indent="0">
              <a:buNone/>
            </a:pPr>
            <a:r>
              <a:rPr lang="en-US" sz="1400" dirty="0" smtClean="0">
                <a:solidFill>
                  <a:srgbClr val="6EA0B0"/>
                </a:solidFill>
                <a:latin typeface="American Typewriter"/>
              </a:rPr>
              <a:t>else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</a:t>
            </a:r>
            <a:r>
              <a:rPr lang="en-US" sz="1400" dirty="0" smtClean="0">
                <a:solidFill>
                  <a:srgbClr val="7E848D"/>
                </a:solidFill>
                <a:latin typeface="American Typewriter"/>
              </a:rPr>
              <a:t>0</a:t>
            </a:r>
            <a:r>
              <a:rPr lang="en-US" sz="1400" dirty="0" smtClean="0">
                <a:latin typeface="American Typewriter"/>
              </a:rPr>
              <a:t>;</a:t>
            </a:r>
          </a:p>
          <a:p>
            <a:pPr marL="36576" indent="0">
              <a:buNone/>
            </a:pPr>
            <a:endParaRPr lang="en-US" sz="1400" dirty="0">
              <a:latin typeface="American Typewriter"/>
            </a:endParaRPr>
          </a:p>
          <a:p>
            <a:pPr marL="36576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American Typewriter"/>
              </a:rPr>
              <a:t>boolean</a:t>
            </a:r>
            <a:r>
              <a:rPr lang="en-US" sz="1400" dirty="0" smtClean="0">
                <a:latin typeface="American Typewriter"/>
              </a:rPr>
              <a:t> isCollectingEarlyRetirement() {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return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electedEarlyRetirement</a:t>
            </a:r>
            <a:r>
              <a:rPr lang="en-US" sz="1400" dirty="0" smtClean="0">
                <a:latin typeface="American Typewriter"/>
              </a:rPr>
              <a:t> &amp;&amp; getAgeInYears() &gt;=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EARLY_RETIREMENT_AGE</a:t>
            </a:r>
            <a:r>
              <a:rPr lang="en-US" sz="1400" dirty="0" smtClean="0">
                <a:latin typeface="American Typewriter"/>
              </a:rPr>
              <a:t>);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}</a:t>
            </a:r>
            <a:r>
              <a:rPr lang="en-US" sz="1400" dirty="0" smtClean="0">
                <a:latin typeface="American Typewriter"/>
              </a:rPr>
              <a:t>    </a:t>
            </a:r>
            <a:endParaRPr lang="en-US" sz="1400" dirty="0">
              <a:latin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32846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 are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good method names</a:t>
            </a:r>
          </a:p>
          <a:p>
            <a:r>
              <a:rPr lang="en-US" dirty="0" smtClean="0"/>
              <a:t>Keep methods short and coherent</a:t>
            </a:r>
          </a:p>
          <a:p>
            <a:r>
              <a:rPr lang="en-US" dirty="0" smtClean="0"/>
              <a:t>Avoid magic numbers</a:t>
            </a:r>
          </a:p>
          <a:p>
            <a:r>
              <a:rPr lang="en-US" dirty="0" smtClean="0"/>
              <a:t>Avoid long argument lists</a:t>
            </a:r>
          </a:p>
          <a:p>
            <a:r>
              <a:rPr lang="en-US" dirty="0" smtClean="0"/>
              <a:t>Avoid duplication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7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4817" y="1200151"/>
            <a:ext cx="3394366" cy="517473"/>
          </a:xfrm>
        </p:spPr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Prevent Regression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314" y="2455327"/>
            <a:ext cx="3394366" cy="517473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r>
              <a:rPr lang="en-US" dirty="0" smtClean="0">
                <a:solidFill>
                  <a:schemeClr val="accent2"/>
                </a:solidFill>
              </a:rPr>
              <a:t>Drive Development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62964" y="2455327"/>
            <a:ext cx="3394366" cy="517473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r>
              <a:rPr lang="en-US" dirty="0" smtClean="0">
                <a:solidFill>
                  <a:schemeClr val="accent2"/>
                </a:solidFill>
              </a:rPr>
              <a:t>Facilitate Refactoring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65360" y="3559456"/>
            <a:ext cx="3394366" cy="517473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r>
              <a:rPr lang="en-US" dirty="0" smtClean="0">
                <a:solidFill>
                  <a:schemeClr val="accent3"/>
                </a:solidFill>
              </a:rPr>
              <a:t>Document Functionality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57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One Thing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00151"/>
            <a:ext cx="7232053" cy="2859686"/>
          </a:xfrm>
        </p:spPr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1700" dirty="0">
                <a:solidFill>
                  <a:schemeClr val="tx2"/>
                </a:solidFill>
                <a:latin typeface="American Typewriter Condensed"/>
                <a:cs typeface="American Typewriter Condensed"/>
              </a:rPr>
              <a:t>@Test</a:t>
            </a:r>
            <a:br>
              <a:rPr lang="en-US" sz="1700" dirty="0">
                <a:solidFill>
                  <a:schemeClr val="tx2"/>
                </a:solidFill>
                <a:latin typeface="American Typewriter Condensed"/>
                <a:cs typeface="American Typewriter Condensed"/>
              </a:rPr>
            </a:br>
            <a:r>
              <a:rPr lang="en-US" sz="1700" dirty="0">
                <a:solidFill>
                  <a:schemeClr val="accent1"/>
                </a:solidFill>
                <a:latin typeface="American Typewriter Condensed"/>
                <a:cs typeface="American Typewriter Condensed"/>
              </a:rPr>
              <a:t>public void </a:t>
            </a:r>
            <a:r>
              <a:rPr lang="en-US" sz="1700" dirty="0">
                <a:latin typeface="American Typewriter Condensed"/>
                <a:cs typeface="American Typewriter Condensed"/>
              </a:rPr>
              <a:t>afterCellAdded_boardIsNotEmpty() </a:t>
            </a:r>
            <a:r>
              <a:rPr lang="en-US" sz="1700" dirty="0" smtClean="0">
                <a:latin typeface="American Typewriter Condensed"/>
                <a:cs typeface="American Typewriter Condensed"/>
              </a:rPr>
              <a:t>{</a:t>
            </a:r>
            <a:br>
              <a:rPr lang="en-US" sz="1700" dirty="0" smtClean="0">
                <a:latin typeface="American Typewriter Condensed"/>
                <a:cs typeface="American Typewriter Condensed"/>
              </a:rPr>
            </a:br>
            <a:r>
              <a:rPr lang="en-US" sz="1700" dirty="0" smtClean="0">
                <a:latin typeface="American Typewriter Condensed"/>
                <a:cs typeface="American Typewriter Condensed"/>
              </a:rPr>
              <a:t>    Board board = new Board();</a:t>
            </a:r>
            <a:br>
              <a:rPr lang="en-US" sz="1700" dirty="0" smtClean="0">
                <a:latin typeface="American Typewriter Condensed"/>
                <a:cs typeface="American Typewriter Condensed"/>
              </a:rPr>
            </a:br>
            <a:r>
              <a:rPr lang="en-US" sz="1700" dirty="0">
                <a:latin typeface="American Typewriter Condensed"/>
                <a:cs typeface="American Typewriter Condensed"/>
              </a:rPr>
              <a:t/>
            </a:r>
            <a:br>
              <a:rPr lang="en-US" sz="1700" dirty="0">
                <a:latin typeface="American Typewriter Condensed"/>
                <a:cs typeface="American Typewriter Condensed"/>
              </a:rPr>
            </a:br>
            <a:r>
              <a:rPr lang="en-US" sz="1700" dirty="0">
                <a:latin typeface="American Typewriter Condensed"/>
                <a:cs typeface="American Typewriter Condensed"/>
              </a:rPr>
              <a:t>    board.addCell(</a:t>
            </a:r>
            <a:r>
              <a:rPr lang="en-US" sz="1700" dirty="0">
                <a:solidFill>
                  <a:schemeClr val="accent1"/>
                </a:solidFill>
                <a:latin typeface="American Typewriter Condensed"/>
                <a:cs typeface="American Typewriter Condensed"/>
              </a:rPr>
              <a:t>0</a:t>
            </a:r>
            <a:r>
              <a:rPr lang="en-US" sz="1700" dirty="0">
                <a:latin typeface="American Typewriter Condensed"/>
                <a:cs typeface="American Typewriter Condensed"/>
              </a:rPr>
              <a:t>, </a:t>
            </a:r>
            <a:r>
              <a:rPr lang="en-US" sz="1700" dirty="0">
                <a:solidFill>
                  <a:srgbClr val="6EA0B0"/>
                </a:solidFill>
                <a:latin typeface="American Typewriter Condensed"/>
                <a:cs typeface="American Typewriter Condensed"/>
              </a:rPr>
              <a:t>0</a:t>
            </a:r>
            <a:r>
              <a:rPr lang="en-US" sz="1700" dirty="0">
                <a:latin typeface="American Typewriter Condensed"/>
                <a:cs typeface="American Typewriter Condensed"/>
              </a:rPr>
              <a:t>);</a:t>
            </a:r>
            <a:br>
              <a:rPr lang="en-US" sz="1700" dirty="0">
                <a:latin typeface="American Typewriter Condensed"/>
                <a:cs typeface="American Typewriter Condensed"/>
              </a:rPr>
            </a:br>
            <a:r>
              <a:rPr lang="en-US" sz="1700" dirty="0" smtClean="0">
                <a:latin typeface="American Typewriter Condensed"/>
                <a:cs typeface="American Typewriter Condensed"/>
              </a:rPr>
              <a:t/>
            </a:r>
            <a:br>
              <a:rPr lang="en-US" sz="1700" dirty="0" smtClean="0">
                <a:latin typeface="American Typewriter Condensed"/>
                <a:cs typeface="American Typewriter Condensed"/>
              </a:rPr>
            </a:br>
            <a:r>
              <a:rPr lang="en-US" sz="1700" dirty="0" smtClean="0">
                <a:latin typeface="American Typewriter Condensed"/>
                <a:cs typeface="American Typewriter Condensed"/>
              </a:rPr>
              <a:t>    </a:t>
            </a:r>
            <a:r>
              <a:rPr lang="en-US" sz="1700" dirty="0">
                <a:latin typeface="American Typewriter Condensed"/>
                <a:cs typeface="American Typewriter Condensed"/>
              </a:rPr>
              <a:t>assertThat(board.isEmpty(), is(</a:t>
            </a:r>
            <a:r>
              <a:rPr lang="en-US" sz="1700" dirty="0">
                <a:solidFill>
                  <a:srgbClr val="6EA0B0"/>
                </a:solidFill>
                <a:latin typeface="American Typewriter Condensed"/>
                <a:cs typeface="American Typewriter Condensed"/>
              </a:rPr>
              <a:t>false</a:t>
            </a:r>
            <a:r>
              <a:rPr lang="en-US" sz="1700" dirty="0">
                <a:latin typeface="American Typewriter Condensed"/>
                <a:cs typeface="American Typewriter Condensed"/>
              </a:rPr>
              <a:t>));</a:t>
            </a:r>
            <a:br>
              <a:rPr lang="en-US" sz="1700" dirty="0">
                <a:latin typeface="American Typewriter Condensed"/>
                <a:cs typeface="American Typewriter Condensed"/>
              </a:rPr>
            </a:br>
            <a:r>
              <a:rPr lang="en-US" sz="1700" dirty="0">
                <a:latin typeface="American Typewriter Condensed"/>
                <a:cs typeface="American Typewriter Condensed"/>
              </a:rPr>
              <a:t>}</a:t>
            </a:r>
            <a:br>
              <a:rPr lang="en-US" sz="1700" dirty="0">
                <a:latin typeface="American Typewriter Condensed"/>
                <a:cs typeface="American Typewriter Condensed"/>
              </a:rPr>
            </a:br>
            <a:endParaRPr lang="en-US" sz="1700" dirty="0">
              <a:latin typeface="American Typewriter Condensed"/>
              <a:cs typeface="American Typewriter Condense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64717" y="1169189"/>
            <a:ext cx="3900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Name describes exactly what is being tested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165206" y="1424066"/>
            <a:ext cx="929102" cy="468887"/>
          </a:xfrm>
          <a:prstGeom prst="line">
            <a:avLst/>
          </a:prstGeom>
          <a:ln>
            <a:solidFill>
              <a:schemeClr val="accent2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21263" y="2142613"/>
            <a:ext cx="3001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Set up (could be part of test class setup)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491373" y="2698230"/>
            <a:ext cx="1925512" cy="0"/>
          </a:xfrm>
          <a:prstGeom prst="line">
            <a:avLst/>
          </a:prstGeom>
          <a:ln>
            <a:solidFill>
              <a:schemeClr val="accent5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129158" y="3210394"/>
            <a:ext cx="811951" cy="0"/>
          </a:xfrm>
          <a:prstGeom prst="line">
            <a:avLst/>
          </a:prstGeom>
          <a:ln>
            <a:solidFill>
              <a:schemeClr val="accent3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233930" y="2267262"/>
            <a:ext cx="1616963" cy="1"/>
          </a:xfrm>
          <a:prstGeom prst="line">
            <a:avLst/>
          </a:prstGeom>
          <a:ln>
            <a:solidFill>
              <a:schemeClr val="tx2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29518" y="2573580"/>
            <a:ext cx="3001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</a:rPr>
              <a:t>Operation to test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41109" y="3104214"/>
            <a:ext cx="19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</a:rPr>
              <a:t>Validation</a:t>
            </a:r>
            <a:endParaRPr lang="en-US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840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9040</TotalTime>
  <Words>1362</Words>
  <Application>Microsoft Macintosh PowerPoint</Application>
  <PresentationFormat>On-screen Show (16:9)</PresentationFormat>
  <Paragraphs>172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Technic</vt:lpstr>
      <vt:lpstr>Executable Documentation:  The underutilized power of unit tests</vt:lpstr>
      <vt:lpstr>PowerPoint Presentation</vt:lpstr>
      <vt:lpstr>Strive for Clean Code</vt:lpstr>
      <vt:lpstr>Strive for Clean Code</vt:lpstr>
      <vt:lpstr>Strive for Clean Code</vt:lpstr>
      <vt:lpstr>Strive for Clean Code</vt:lpstr>
      <vt:lpstr>Unit Tests are Code</vt:lpstr>
      <vt:lpstr>Value of Unit Tests</vt:lpstr>
      <vt:lpstr>Test One Thing Only</vt:lpstr>
      <vt:lpstr>What’s wrong with this test?</vt:lpstr>
      <vt:lpstr>PowerPoint Presentation</vt:lpstr>
      <vt:lpstr>What’s wrong with this test?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Executable Documentation:  The underutilized power of unit tests</dc:title>
  <dc:creator>Russell Gold</dc:creator>
  <cp:lastModifiedBy>Russell Gold</cp:lastModifiedBy>
  <cp:revision>55</cp:revision>
  <dcterms:created xsi:type="dcterms:W3CDTF">2015-01-19T16:51:05Z</dcterms:created>
  <dcterms:modified xsi:type="dcterms:W3CDTF">2015-01-26T00:54:06Z</dcterms:modified>
</cp:coreProperties>
</file>