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68" r:id="rId8"/>
    <p:sldId id="263" r:id="rId9"/>
    <p:sldId id="260" r:id="rId10"/>
    <p:sldId id="258" r:id="rId11"/>
    <p:sldId id="259" r:id="rId12"/>
    <p:sldId id="261" r:id="rId13"/>
    <p:sldId id="262" r:id="rId14"/>
    <p:sldId id="266" r:id="rId15"/>
    <p:sldId id="271" r:id="rId16"/>
    <p:sldId id="277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714" autoAdjust="0"/>
  </p:normalViewPr>
  <p:slideViewPr>
    <p:cSldViewPr snapToGrid="0" snapToObjects="1">
      <p:cViewPr varScale="1">
        <p:scale>
          <a:sx n="185" d="100"/>
          <a:sy n="185" d="100"/>
        </p:scale>
        <p:origin x="-808" y="-1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33500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64094"/>
            <a:ext cx="4040188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4094"/>
            <a:ext cx="4041775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849923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8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68" y="1137308"/>
            <a:ext cx="6898669" cy="1917700"/>
          </a:xfrm>
        </p:spPr>
        <p:txBody>
          <a:bodyPr>
            <a:normAutofit/>
          </a:bodyPr>
          <a:lstStyle/>
          <a:p>
            <a:r>
              <a:rPr lang="en-US" sz="4000" dirty="0"/>
              <a:t>Executable Documentation:</a:t>
            </a:r>
            <a:r>
              <a:rPr lang="en-US" sz="36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cap="none" baseline="30000" dirty="0" smtClean="0"/>
              <a:t>The underutilized power of unit tests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382" y="3731407"/>
            <a:ext cx="6480048" cy="14605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Russell Gold</a:t>
            </a:r>
          </a:p>
          <a:p>
            <a:pPr algn="l"/>
            <a:r>
              <a:rPr lang="en-US" sz="1800" dirty="0"/>
              <a:t>January 27, 2015</a:t>
            </a:r>
          </a:p>
        </p:txBody>
      </p:sp>
    </p:spTree>
    <p:extLst>
      <p:ext uri="{BB962C8B-B14F-4D97-AF65-F5344CB8AC3E}">
        <p14:creationId xmlns:p14="http://schemas.microsoft.com/office/powerpoint/2010/main" val="18407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98473"/>
            <a:ext cx="7926029" cy="2275243"/>
          </a:xfrm>
        </p:spPr>
        <p:txBody>
          <a:bodyPr>
            <a:normAutofit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test "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should not dispatch bad permalinks</a:t>
            </a:r>
            <a:r>
              <a:rPr lang="en-US" sz="1200" dirty="0">
                <a:latin typeface="American Typewriter"/>
                <a:cs typeface="Menlo Regular"/>
              </a:rPr>
              <a:t>" do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'entries'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'5'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'foo-bar-baz'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%w(entries 5 foo-bar-baz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 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'239'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239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'123'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9 123 foo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'boo'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boo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200" dirty="0">
                <a:latin typeface="American Typewriter"/>
                <a:cs typeface="Menlo Regular"/>
              </a:rPr>
              <a:t>    assert_dispatch 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fr-FR" sz="1200" dirty="0">
                <a:latin typeface="American Typewriter"/>
                <a:cs typeface="Menlo Regular"/>
              </a:rPr>
              <a:t>, sections(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fr-FR" sz="1200" dirty="0">
                <a:latin typeface="American Typewriter"/>
                <a:cs typeface="Menlo Regular"/>
              </a:rPr>
              <a:t>),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'comment'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comment</a:t>
            </a:r>
            <a:r>
              <a:rPr lang="fr-FR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fr-FR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chemeClr val="accent1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nil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[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foo’</a:t>
            </a:r>
            <a:r>
              <a:rPr lang="en-US" sz="1200" dirty="0" smtClean="0">
                <a:latin typeface="American Typewriter"/>
                <a:cs typeface="Menlo Regular"/>
              </a:rPr>
              <a:t>]</a:t>
            </a:r>
            <a:endParaRPr lang="en-US" sz="1200" dirty="0"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838" y="1027476"/>
            <a:ext cx="49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(from the open-source project </a:t>
            </a:r>
            <a:r>
              <a:rPr lang="en-US" sz="1400" i="1" dirty="0" smtClean="0">
                <a:solidFill>
                  <a:schemeClr val="accent2"/>
                </a:solidFill>
              </a:rPr>
              <a:t>mephisto</a:t>
            </a:r>
            <a:r>
              <a:rPr lang="en-US" sz="1400" dirty="0" smtClean="0">
                <a:solidFill>
                  <a:schemeClr val="accent2"/>
                </a:solidFill>
              </a:rPr>
              <a:t>, a blogging platform)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98473"/>
            <a:ext cx="7926029" cy="2275243"/>
          </a:xfrm>
        </p:spPr>
        <p:txBody>
          <a:bodyPr>
            <a:normAutofit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test "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should not dispatch bad permalinks</a:t>
            </a:r>
            <a:r>
              <a:rPr lang="en-US" sz="1200" dirty="0">
                <a:latin typeface="American Typewriter"/>
                <a:cs typeface="Menlo Regular"/>
              </a:rPr>
              <a:t>" do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'entries'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'5'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'foo-bar-baz'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%w(entries 5 foo-bar-baz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 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'239'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239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'123'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9 123 foo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'boo'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boo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200" dirty="0">
                <a:latin typeface="American Typewriter"/>
                <a:cs typeface="Menlo Regular"/>
              </a:rPr>
              <a:t>    assert_dispatch 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fr-FR" sz="1200" dirty="0">
                <a:latin typeface="American Typewriter"/>
                <a:cs typeface="Menlo Regular"/>
              </a:rPr>
              <a:t>, sections(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fr-FR" sz="1200" dirty="0">
                <a:latin typeface="American Typewriter"/>
                <a:cs typeface="Menlo Regular"/>
              </a:rPr>
              <a:t>),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'comment'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comment</a:t>
            </a:r>
            <a:r>
              <a:rPr lang="fr-FR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fr-FR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chemeClr val="accent1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nil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[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foo’</a:t>
            </a:r>
            <a:r>
              <a:rPr lang="en-US" sz="1200" dirty="0" smtClean="0">
                <a:latin typeface="American Typewriter"/>
                <a:cs typeface="Menlo Regular"/>
              </a:rPr>
              <a:t>]</a:t>
            </a:r>
            <a:endParaRPr lang="en-US" sz="1200" dirty="0"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0790" y="820295"/>
            <a:ext cx="102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Ambiguous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824332" y="1097294"/>
            <a:ext cx="569885" cy="783416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0168" y="1353279"/>
            <a:ext cx="914400" cy="74090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9914" y="1353279"/>
            <a:ext cx="582664" cy="74090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9060" y="1012329"/>
            <a:ext cx="10030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Duplication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4506" y="4160395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Long parameter list</a:t>
            </a:r>
            <a:endParaRPr lang="en-US" sz="1200" dirty="0">
              <a:solidFill>
                <a:schemeClr val="accent4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99518" y="3379727"/>
            <a:ext cx="657841" cy="782736"/>
          </a:xfrm>
          <a:prstGeom prst="line">
            <a:avLst/>
          </a:prstGeom>
          <a:ln>
            <a:solidFill>
              <a:schemeClr val="accent4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7102" y="2522913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Multiple </a:t>
            </a:r>
            <a:r>
              <a:rPr lang="en-US" sz="1200" dirty="0" smtClean="0">
                <a:solidFill>
                  <a:schemeClr val="tx2"/>
                </a:solidFill>
              </a:rPr>
              <a:t>cases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918940" y="2310985"/>
            <a:ext cx="853590" cy="211928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18940" y="2799912"/>
            <a:ext cx="1013205" cy="97867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2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25518"/>
            <a:ext cx="7926029" cy="4255617"/>
          </a:xfrm>
        </p:spPr>
        <p:txBody>
          <a:bodyPr>
            <a:normAutofit fontScale="62500" lnSpcReduction="2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merican Typewriter"/>
              </a:rPr>
              <a:t>    @</a:t>
            </a:r>
            <a:r>
              <a:rPr lang="en-US" sz="1800" dirty="0">
                <a:solidFill>
                  <a:schemeClr val="tx2"/>
                </a:solidFill>
                <a:latin typeface="American Typewriter"/>
              </a:rPr>
              <a:t>Test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public</a:t>
            </a:r>
            <a:r>
              <a:rPr lang="en-US" sz="1800" dirty="0">
                <a:latin typeface="American Typewriter"/>
              </a:rPr>
              <a:t>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void</a:t>
            </a:r>
            <a:r>
              <a:rPr lang="en-US" sz="1800" dirty="0">
                <a:latin typeface="American Typewriter"/>
              </a:rPr>
              <a:t> testRead() 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throws</a:t>
            </a:r>
            <a:r>
              <a:rPr lang="en-US" sz="1800" dirty="0">
                <a:latin typeface="American Typewriter"/>
              </a:rPr>
              <a:t> Exception {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.eofDetected(Mockito.&lt;InputStream&gt;any())).thenReturn(</a:t>
            </a:r>
            <a:r>
              <a:rPr lang="en-US" sz="1800" dirty="0" err="1">
                <a:latin typeface="American Typewriter"/>
              </a:rPr>
              <a:t>Boolean.</a:t>
            </a:r>
            <a:r>
              <a:rPr lang="en-US" sz="1800" dirty="0" err="1">
                <a:solidFill>
                  <a:schemeClr val="accent1"/>
                </a:solidFill>
                <a:latin typeface="American Typewriter"/>
              </a:rPr>
              <a:t>TRUE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.read()).thenReturn(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Assert.assertNotNull(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, Mockito.never()).eofDetected(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, Mockito.times(1)).close();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838" y="1037803"/>
            <a:ext cx="49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(from the open-source project </a:t>
            </a:r>
            <a:r>
              <a:rPr lang="en-US" sz="1400" i="1" dirty="0" smtClean="0">
                <a:solidFill>
                  <a:schemeClr val="tx2"/>
                </a:solidFill>
              </a:rPr>
              <a:t>HttpClient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0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199" y="1325518"/>
            <a:ext cx="7926029" cy="4255617"/>
          </a:xfrm>
        </p:spPr>
        <p:txBody>
          <a:bodyPr>
            <a:normAutofit fontScale="62500" lnSpcReduction="2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merican Typewriter"/>
              </a:rPr>
              <a:t>    @</a:t>
            </a:r>
            <a:r>
              <a:rPr lang="en-US" sz="1800" dirty="0">
                <a:solidFill>
                  <a:schemeClr val="tx2"/>
                </a:solidFill>
                <a:latin typeface="American Typewriter"/>
              </a:rPr>
              <a:t>Test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public</a:t>
            </a:r>
            <a:r>
              <a:rPr lang="en-US" sz="1800" dirty="0">
                <a:latin typeface="American Typewriter"/>
              </a:rPr>
              <a:t>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void</a:t>
            </a:r>
            <a:r>
              <a:rPr lang="en-US" sz="1800" dirty="0">
                <a:latin typeface="American Typewriter"/>
              </a:rPr>
              <a:t> testRead() 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throws</a:t>
            </a:r>
            <a:r>
              <a:rPr lang="en-US" sz="1800" dirty="0">
                <a:latin typeface="American Typewriter"/>
              </a:rPr>
              <a:t> Exception {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.eofDetected(Mockito.&lt;InputStream&gt;any())).thenReturn(</a:t>
            </a:r>
            <a:r>
              <a:rPr lang="en-US" sz="1800" dirty="0" err="1">
                <a:latin typeface="American Typewriter"/>
              </a:rPr>
              <a:t>Boolean.</a:t>
            </a:r>
            <a:r>
              <a:rPr lang="en-US" sz="1800" dirty="0" err="1">
                <a:solidFill>
                  <a:schemeClr val="accent1"/>
                </a:solidFill>
                <a:latin typeface="American Typewriter"/>
              </a:rPr>
              <a:t>TRUE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.read()).thenReturn(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Assert.assertNotNull(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, Mockito.never()).eofDetected(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, Mockito.times(1)).close();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3" y="543296"/>
            <a:ext cx="102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Ambiguous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165055" y="820295"/>
            <a:ext cx="569885" cy="696840"/>
          </a:xfrm>
          <a:prstGeom prst="line">
            <a:avLst/>
          </a:prstGeom>
          <a:ln>
            <a:solidFill>
              <a:schemeClr val="accent5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7078" y="3279361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Sequence of cases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>
            <a:off x="4212434" y="3417861"/>
            <a:ext cx="1564644" cy="190882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76145" y="3556360"/>
            <a:ext cx="1845977" cy="704733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746795" y="2741257"/>
            <a:ext cx="1096483" cy="444153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6361" y="2604825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AF0A"/>
                </a:solidFill>
              </a:rPr>
              <a:t>Magic numbers</a:t>
            </a:r>
            <a:endParaRPr lang="en-US" sz="1200" dirty="0">
              <a:solidFill>
                <a:srgbClr val="CCAF0A"/>
              </a:solidFill>
            </a:endParaRPr>
          </a:p>
        </p:txBody>
      </p:sp>
      <p:cxnSp>
        <p:nvCxnSpPr>
          <p:cNvPr id="17" name="Straight Connector 16"/>
          <p:cNvCxnSpPr>
            <a:stCxn id="16" idx="1"/>
          </p:cNvCxnSpPr>
          <p:nvPr/>
        </p:nvCxnSpPr>
        <p:spPr>
          <a:xfrm flipH="1" flipV="1">
            <a:off x="4029676" y="2080054"/>
            <a:ext cx="1976685" cy="663271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6343" y="342698"/>
            <a:ext cx="162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Confusing</a:t>
            </a:r>
            <a:r>
              <a:rPr lang="en-US" sz="1200" dirty="0" smtClean="0">
                <a:solidFill>
                  <a:srgbClr val="FF6600"/>
                </a:solidFill>
              </a:rPr>
              <a:t> </a:t>
            </a:r>
            <a:r>
              <a:rPr lang="en-US" sz="1200" dirty="0" smtClean="0">
                <a:solidFill>
                  <a:srgbClr val="6EA0B0"/>
                </a:solidFill>
              </a:rPr>
              <a:t>Names</a:t>
            </a:r>
            <a:endParaRPr lang="en-US" sz="1200" dirty="0">
              <a:solidFill>
                <a:srgbClr val="6EA0B0"/>
              </a:solidFill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2869515" y="619697"/>
            <a:ext cx="1587910" cy="1631979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71352" y="619697"/>
            <a:ext cx="1499218" cy="1123979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514" y="2534508"/>
            <a:ext cx="2924432" cy="755135"/>
          </a:xfrm>
          <a:custGeom>
            <a:avLst/>
            <a:gdLst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755135 h 755135"/>
              <a:gd name="connsiteX3" fmla="*/ 0 w 2924432"/>
              <a:gd name="connsiteY3" fmla="*/ 755135 h 755135"/>
              <a:gd name="connsiteX4" fmla="*/ 0 w 2924432"/>
              <a:gd name="connsiteY4" fmla="*/ 0 h 755135"/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204573 h 755135"/>
              <a:gd name="connsiteX3" fmla="*/ 2924432 w 2924432"/>
              <a:gd name="connsiteY3" fmla="*/ 755135 h 755135"/>
              <a:gd name="connsiteX4" fmla="*/ 0 w 2924432"/>
              <a:gd name="connsiteY4" fmla="*/ 755135 h 755135"/>
              <a:gd name="connsiteX5" fmla="*/ 0 w 2924432"/>
              <a:gd name="connsiteY5" fmla="*/ 0 h 755135"/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204573 h 755135"/>
              <a:gd name="connsiteX3" fmla="*/ 2924432 w 2924432"/>
              <a:gd name="connsiteY3" fmla="*/ 547816 h 755135"/>
              <a:gd name="connsiteX4" fmla="*/ 2924432 w 2924432"/>
              <a:gd name="connsiteY4" fmla="*/ 755135 h 755135"/>
              <a:gd name="connsiteX5" fmla="*/ 0 w 2924432"/>
              <a:gd name="connsiteY5" fmla="*/ 755135 h 755135"/>
              <a:gd name="connsiteX6" fmla="*/ 0 w 2924432"/>
              <a:gd name="connsiteY6" fmla="*/ 0 h 75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4432" h="755135">
                <a:moveTo>
                  <a:pt x="0" y="0"/>
                </a:moveTo>
                <a:lnTo>
                  <a:pt x="2924432" y="0"/>
                </a:lnTo>
                <a:lnTo>
                  <a:pt x="2924432" y="204573"/>
                </a:lnTo>
                <a:lnTo>
                  <a:pt x="2924432" y="547816"/>
                </a:lnTo>
                <a:lnTo>
                  <a:pt x="2924432" y="755135"/>
                </a:lnTo>
                <a:lnTo>
                  <a:pt x="0" y="7551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EofSensorInputStream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0346" y="1662671"/>
            <a:ext cx="2469978" cy="755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EofSensorWatcher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5589" y="3584832"/>
            <a:ext cx="1714844" cy="755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InputStream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1"/>
          </p:cNvCxnSpPr>
          <p:nvPr/>
        </p:nvCxnSpPr>
        <p:spPr>
          <a:xfrm flipV="1">
            <a:off x="3507946" y="2040239"/>
            <a:ext cx="1422400" cy="698842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3507946" y="3082324"/>
            <a:ext cx="1257643" cy="880076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2541" y="1861577"/>
            <a:ext cx="1092886" cy="27699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 algn="r"/>
            <a:r>
              <a:rPr lang="en-US" sz="1200" dirty="0" smtClean="0"/>
              <a:t>eofWatcher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378891" y="3779622"/>
            <a:ext cx="1323543" cy="27699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 algn="r"/>
            <a:r>
              <a:rPr lang="en-US" sz="1200" dirty="0" smtClean="0"/>
              <a:t>wrappedStream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73676" y="514865"/>
            <a:ext cx="593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Test class has two component classes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0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61092" y="3736203"/>
            <a:ext cx="7467600" cy="16733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Stub – Normal code, check external behavior</a:t>
            </a:r>
          </a:p>
          <a:p>
            <a:r>
              <a:rPr lang="en-US" sz="2400" dirty="0" smtClean="0"/>
              <a:t>Mock – Program expectations, verify if satisfied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03863" y="1773882"/>
            <a:ext cx="4407244" cy="1810950"/>
            <a:chOff x="1703863" y="1773882"/>
            <a:chExt cx="4407244" cy="1810950"/>
          </a:xfrm>
        </p:grpSpPr>
        <p:sp>
          <p:nvSpPr>
            <p:cNvPr id="12" name="Rectangle 11"/>
            <p:cNvSpPr/>
            <p:nvPr/>
          </p:nvSpPr>
          <p:spPr>
            <a:xfrm>
              <a:off x="2029945" y="1773882"/>
              <a:ext cx="4081162" cy="1810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Test Double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03863" y="1944129"/>
              <a:ext cx="967946" cy="267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03863" y="2548237"/>
              <a:ext cx="967946" cy="267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3676" y="514865"/>
            <a:ext cx="593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Test main class interaction with subordinate objects</a:t>
            </a: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27448" y="1662671"/>
            <a:ext cx="2672876" cy="755135"/>
            <a:chOff x="4727448" y="1662671"/>
            <a:chExt cx="2672876" cy="755135"/>
          </a:xfrm>
        </p:grpSpPr>
        <p:sp>
          <p:nvSpPr>
            <p:cNvPr id="5" name="Rectangle 4"/>
            <p:cNvSpPr/>
            <p:nvPr/>
          </p:nvSpPr>
          <p:spPr>
            <a:xfrm>
              <a:off x="4930346" y="1662671"/>
              <a:ext cx="2469978" cy="7551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2"/>
                  </a:solidFill>
                </a:rPr>
                <a:t>Test Double</a:t>
              </a:r>
              <a:endParaRPr lang="en-US" i="1" dirty="0">
                <a:solidFill>
                  <a:schemeClr val="tx2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4727448" y="1773936"/>
              <a:ext cx="580768" cy="1606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4727448" y="2130552"/>
              <a:ext cx="580768" cy="1606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514" y="1861577"/>
            <a:ext cx="6425513" cy="2478390"/>
            <a:chOff x="583514" y="1861577"/>
            <a:chExt cx="6425513" cy="2478390"/>
          </a:xfrm>
        </p:grpSpPr>
        <p:sp>
          <p:nvSpPr>
            <p:cNvPr id="29" name="TextBox 28"/>
            <p:cNvSpPr txBox="1"/>
            <p:nvPr/>
          </p:nvSpPr>
          <p:spPr>
            <a:xfrm>
              <a:off x="3782541" y="1861577"/>
              <a:ext cx="1092886" cy="276999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 algn="r"/>
              <a:r>
                <a:rPr lang="en-US" sz="1200" dirty="0" smtClean="0"/>
                <a:t>eofWatcher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78891" y="3779622"/>
              <a:ext cx="1323543" cy="276999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 algn="r"/>
              <a:r>
                <a:rPr lang="en-US" sz="1200" dirty="0" smtClean="0"/>
                <a:t>wrappedStream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3514" y="2534508"/>
              <a:ext cx="2924432" cy="755135"/>
            </a:xfrm>
            <a:custGeom>
              <a:avLst/>
              <a:gdLst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755135 h 755135"/>
                <a:gd name="connsiteX3" fmla="*/ 0 w 2924432"/>
                <a:gd name="connsiteY3" fmla="*/ 755135 h 755135"/>
                <a:gd name="connsiteX4" fmla="*/ 0 w 2924432"/>
                <a:gd name="connsiteY4" fmla="*/ 0 h 755135"/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204573 h 755135"/>
                <a:gd name="connsiteX3" fmla="*/ 2924432 w 2924432"/>
                <a:gd name="connsiteY3" fmla="*/ 755135 h 755135"/>
                <a:gd name="connsiteX4" fmla="*/ 0 w 2924432"/>
                <a:gd name="connsiteY4" fmla="*/ 755135 h 755135"/>
                <a:gd name="connsiteX5" fmla="*/ 0 w 2924432"/>
                <a:gd name="connsiteY5" fmla="*/ 0 h 755135"/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204573 h 755135"/>
                <a:gd name="connsiteX3" fmla="*/ 2924432 w 2924432"/>
                <a:gd name="connsiteY3" fmla="*/ 547816 h 755135"/>
                <a:gd name="connsiteX4" fmla="*/ 2924432 w 2924432"/>
                <a:gd name="connsiteY4" fmla="*/ 755135 h 755135"/>
                <a:gd name="connsiteX5" fmla="*/ 0 w 2924432"/>
                <a:gd name="connsiteY5" fmla="*/ 755135 h 755135"/>
                <a:gd name="connsiteX6" fmla="*/ 0 w 2924432"/>
                <a:gd name="connsiteY6" fmla="*/ 0 h 7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4432" h="755135">
                  <a:moveTo>
                    <a:pt x="0" y="0"/>
                  </a:moveTo>
                  <a:lnTo>
                    <a:pt x="2924432" y="0"/>
                  </a:lnTo>
                  <a:lnTo>
                    <a:pt x="2924432" y="204573"/>
                  </a:lnTo>
                  <a:lnTo>
                    <a:pt x="2924432" y="547816"/>
                  </a:lnTo>
                  <a:lnTo>
                    <a:pt x="2924432" y="755135"/>
                  </a:lnTo>
                  <a:lnTo>
                    <a:pt x="0" y="755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EofSensorInputStream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2"/>
              <a:endCxn id="5" idx="1"/>
            </p:cNvCxnSpPr>
            <p:nvPr/>
          </p:nvCxnSpPr>
          <p:spPr>
            <a:xfrm flipV="1">
              <a:off x="3507946" y="2040239"/>
              <a:ext cx="1422400" cy="698842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6" idx="1"/>
            </p:cNvCxnSpPr>
            <p:nvPr/>
          </p:nvCxnSpPr>
          <p:spPr>
            <a:xfrm>
              <a:off x="3507946" y="3082324"/>
              <a:ext cx="1257643" cy="880076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4639962" y="3584832"/>
              <a:ext cx="2369065" cy="755135"/>
              <a:chOff x="4639962" y="3584832"/>
              <a:chExt cx="2369065" cy="7551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65589" y="3584832"/>
                <a:ext cx="2243438" cy="75513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2"/>
                    </a:solidFill>
                  </a:rPr>
                  <a:t>Test Double</a:t>
                </a:r>
                <a:endParaRPr 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Rounded Rectangle 20"/>
              <p:cNvSpPr>
                <a:spLocks/>
              </p:cNvSpPr>
              <p:nvPr/>
            </p:nvSpPr>
            <p:spPr>
              <a:xfrm>
                <a:off x="4639962" y="3658815"/>
                <a:ext cx="580768" cy="1606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2" name="Rounded Rectangle 21"/>
              <p:cNvSpPr>
                <a:spLocks/>
              </p:cNvSpPr>
              <p:nvPr/>
            </p:nvSpPr>
            <p:spPr>
              <a:xfrm>
                <a:off x="4639962" y="4015431"/>
                <a:ext cx="580768" cy="1606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65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500"/>
            <a:ext cx="8528908" cy="664175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1600" dirty="0" smtClean="0">
                <a:latin typeface="American Typewriter"/>
              </a:rPr>
              <a:t>http://russgold.github.io/russgold/presentations/ExecutableDocumentation.pptx</a:t>
            </a:r>
            <a:endParaRPr lang="en-US" sz="16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1195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518" y="1034044"/>
            <a:ext cx="7085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Any fool can write code that a computer can understand. Good programmers write code that humans can understand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endParaRPr lang="en-US" sz="36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- Martin Fowler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663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((getDate().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&gt; </a:t>
            </a:r>
            <a:r>
              <a:rPr lang="en-US" sz="1400" dirty="0" smtClean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|| 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== </a:t>
            </a:r>
            <a:r>
              <a:rPr lang="en-US" sz="1400" dirty="0" smtClean="0">
                <a:solidFill>
                  <a:srgbClr val="8D89A4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   &amp;&amp; </a:t>
            </a:r>
            <a:r>
              <a:rPr lang="en-US" sz="1400" dirty="0">
                <a:latin typeface="American Typewriter"/>
              </a:rPr>
              <a:t>getDate()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&gt;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dob.month</a:t>
            </a:r>
            <a:r>
              <a:rPr lang="en-US" sz="1400" dirty="0" smtClean="0">
                <a:latin typeface="American Typewriter"/>
              </a:rPr>
              <a:t>))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&gt;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|| 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== </a:t>
            </a:r>
            <a:r>
              <a:rPr lang="en-US" sz="1400" dirty="0" smtClean="0">
                <a:solidFill>
                  <a:schemeClr val="accent3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   &amp;&amp; 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</a:t>
            </a:r>
            <a:r>
              <a:rPr lang="en-US" sz="1400" dirty="0" smtClean="0">
                <a:latin typeface="American Typewriter"/>
              </a:rPr>
              <a:t>))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76542" y="2286000"/>
            <a:ext cx="1478021" cy="624703"/>
            <a:chOff x="6576542" y="2286000"/>
            <a:chExt cx="1478021" cy="624703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6576542" y="2286000"/>
              <a:ext cx="528593" cy="16275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051492" y="2448750"/>
              <a:ext cx="100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Duplication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576542" y="2725749"/>
              <a:ext cx="528593" cy="18495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17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(getAgeInYears() &gt;= </a:t>
            </a:r>
            <a:r>
              <a:rPr lang="en-US" sz="1400" dirty="0" smtClean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(getAgeInYears() &gt;=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rgbClr val="CCAF0A"/>
                </a:solidFill>
                <a:latin typeface="American Typewriter"/>
              </a:rPr>
              <a:t>int </a:t>
            </a:r>
            <a:r>
              <a:rPr lang="en-US" sz="1400" dirty="0" smtClean="0">
                <a:latin typeface="American Typewriter"/>
              </a:rPr>
              <a:t>getAgeInYears() {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rgbClr val="CCAF0A"/>
                </a:solidFill>
                <a:latin typeface="American Typewriter"/>
              </a:rPr>
              <a:t>int</a:t>
            </a:r>
            <a:r>
              <a:rPr lang="en-US" sz="1400" dirty="0" smtClean="0">
                <a:latin typeface="American Typewriter"/>
              </a:rPr>
              <a:t> age = 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</a:t>
            </a:r>
            <a:r>
              <a:rPr lang="en-US" sz="1400" dirty="0" smtClean="0">
                <a:latin typeface="American Typewriter"/>
              </a:rPr>
              <a:t>) age++;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return</a:t>
            </a:r>
            <a:r>
              <a:rPr lang="en-US" sz="1400" dirty="0" smtClean="0">
                <a:latin typeface="American Typewriter"/>
              </a:rPr>
              <a:t> age;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}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04758" y="1630342"/>
            <a:ext cx="3530891" cy="998901"/>
            <a:chOff x="2704758" y="1630342"/>
            <a:chExt cx="3530891" cy="998901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>
              <a:off x="2704758" y="1861175"/>
              <a:ext cx="2527820" cy="2308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32578" y="1630342"/>
              <a:ext cx="10030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Magic numbers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102920" y="2092007"/>
              <a:ext cx="2129658" cy="53723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63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33500"/>
            <a:ext cx="8007179" cy="3771636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(getAgeInYears() &gt;= 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(getAgeInYears() &gt;= 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1786" y="2979355"/>
            <a:ext cx="3933565" cy="726405"/>
            <a:chOff x="3871786" y="2979355"/>
            <a:chExt cx="3933565" cy="726405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 flipV="1">
              <a:off x="3871786" y="2979355"/>
              <a:ext cx="1799868" cy="58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671654" y="3428761"/>
              <a:ext cx="21336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Multiple levels of abstraction 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3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33500"/>
            <a:ext cx="8007179" cy="3771636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</a:t>
            </a:r>
            <a:r>
              <a:rPr lang="en-US" sz="1400" dirty="0">
                <a:latin typeface="American Typewriter"/>
              </a:rPr>
              <a:t>isCollectingEarlyRetirement()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(isCollectingRegularRetirement())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American Typewriter"/>
              </a:rPr>
              <a:t>boolean</a:t>
            </a:r>
            <a:r>
              <a:rPr lang="en-US" sz="1400" dirty="0" smtClean="0">
                <a:latin typeface="American Typewriter"/>
              </a:rPr>
              <a:t> isCollectingEarlyRetirement() {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return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electedEarlyRetirement</a:t>
            </a:r>
            <a:r>
              <a:rPr lang="en-US" sz="1400" dirty="0" smtClean="0">
                <a:latin typeface="American Typewriter"/>
              </a:rPr>
              <a:t> &amp;&amp; getAgeInYears()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);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}</a:t>
            </a: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284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good method names</a:t>
            </a:r>
          </a:p>
          <a:p>
            <a:r>
              <a:rPr lang="en-US" dirty="0" smtClean="0"/>
              <a:t>Keep methods short and coherent</a:t>
            </a:r>
          </a:p>
          <a:p>
            <a:r>
              <a:rPr lang="en-US" dirty="0" smtClean="0"/>
              <a:t>Avoid magic numbers</a:t>
            </a:r>
          </a:p>
          <a:p>
            <a:r>
              <a:rPr lang="en-US" dirty="0" smtClean="0"/>
              <a:t>Avoid long argument lists</a:t>
            </a:r>
          </a:p>
          <a:p>
            <a:r>
              <a:rPr lang="en-US" dirty="0" smtClean="0"/>
              <a:t>Avoid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817" y="1333501"/>
            <a:ext cx="3394366" cy="574970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Prevent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314" y="2728141"/>
            <a:ext cx="3394366" cy="57497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2"/>
                </a:solidFill>
              </a:rPr>
              <a:t>Drive Development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2964" y="2728141"/>
            <a:ext cx="3394366" cy="57497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2"/>
                </a:solidFill>
              </a:rPr>
              <a:t>Facilitate Refactoring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65360" y="3954951"/>
            <a:ext cx="3394366" cy="57497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3"/>
                </a:solidFill>
              </a:rPr>
              <a:t>Document Functionality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One Thing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7232053" cy="317742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700" dirty="0">
                <a:solidFill>
                  <a:schemeClr val="tx2"/>
                </a:solidFill>
                <a:latin typeface="American Typewriter Condensed"/>
                <a:cs typeface="American Typewriter Condensed"/>
              </a:rPr>
              <a:t>@Test</a:t>
            </a:r>
            <a:br>
              <a:rPr lang="en-US" sz="1700" dirty="0">
                <a:solidFill>
                  <a:schemeClr val="tx2"/>
                </a:solidFill>
                <a:latin typeface="American Typewriter Condensed"/>
                <a:cs typeface="American Typewriter Condensed"/>
              </a:rPr>
            </a:br>
            <a:r>
              <a:rPr lang="en-US" sz="1700" dirty="0">
                <a:solidFill>
                  <a:schemeClr val="accent1"/>
                </a:solidFill>
                <a:latin typeface="American Typewriter Condensed"/>
                <a:cs typeface="American Typewriter Condensed"/>
              </a:rPr>
              <a:t>public void </a:t>
            </a:r>
            <a:r>
              <a:rPr lang="en-US" sz="1700" dirty="0">
                <a:latin typeface="American Typewriter Condensed"/>
                <a:cs typeface="American Typewriter Condensed"/>
              </a:rPr>
              <a:t>afterCellAdded_boardIsNotEmpty() </a:t>
            </a:r>
            <a:r>
              <a:rPr lang="en-US" sz="1700" dirty="0" smtClean="0">
                <a:latin typeface="American Typewriter Condensed"/>
                <a:cs typeface="American Typewriter Condensed"/>
              </a:rPr>
              <a:t>{</a:t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>    Board board = new Board();</a:t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/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>    board.addCell(</a:t>
            </a:r>
            <a:r>
              <a:rPr lang="en-US" sz="1700" dirty="0">
                <a:solidFill>
                  <a:schemeClr val="accent1"/>
                </a:solidFill>
                <a:latin typeface="American Typewriter Condensed"/>
                <a:cs typeface="American Typewriter Condensed"/>
              </a:rPr>
              <a:t>0</a:t>
            </a:r>
            <a:r>
              <a:rPr lang="en-US" sz="1700" dirty="0">
                <a:latin typeface="American Typewriter Condensed"/>
                <a:cs typeface="American Typewriter Condensed"/>
              </a:rPr>
              <a:t>, </a:t>
            </a:r>
            <a:r>
              <a:rPr lang="en-US" sz="1700" dirty="0">
                <a:solidFill>
                  <a:srgbClr val="6EA0B0"/>
                </a:solidFill>
                <a:latin typeface="American Typewriter Condensed"/>
                <a:cs typeface="American Typewriter Condensed"/>
              </a:rPr>
              <a:t>0</a:t>
            </a:r>
            <a:r>
              <a:rPr lang="en-US" sz="1700" dirty="0">
                <a:latin typeface="American Typewriter Condensed"/>
                <a:cs typeface="American Typewriter Condensed"/>
              </a:rPr>
              <a:t>);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/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>    </a:t>
            </a:r>
            <a:r>
              <a:rPr lang="en-US" sz="1700" dirty="0">
                <a:latin typeface="American Typewriter Condensed"/>
                <a:cs typeface="American Typewriter Condensed"/>
              </a:rPr>
              <a:t>assertThat(board.isEmpty(), is(</a:t>
            </a:r>
            <a:r>
              <a:rPr lang="en-US" sz="1700" dirty="0">
                <a:solidFill>
                  <a:srgbClr val="6EA0B0"/>
                </a:solidFill>
                <a:latin typeface="American Typewriter Condensed"/>
                <a:cs typeface="American Typewriter Condensed"/>
              </a:rPr>
              <a:t>false</a:t>
            </a:r>
            <a:r>
              <a:rPr lang="en-US" sz="1700" dirty="0">
                <a:latin typeface="American Typewriter Condensed"/>
                <a:cs typeface="American Typewriter Condensed"/>
              </a:rPr>
              <a:t>));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>}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endParaRPr lang="en-US" sz="1700" dirty="0">
              <a:latin typeface="American Typewriter Condensed"/>
              <a:cs typeface="American Typewriter Condense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717" y="1299098"/>
            <a:ext cx="390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Name describes exactly what is being tested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65206" y="1582295"/>
            <a:ext cx="929102" cy="520985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1263" y="2380681"/>
            <a:ext cx="300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Set up (could be part of test class setup)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491373" y="2998033"/>
            <a:ext cx="1925512" cy="0"/>
          </a:xfrm>
          <a:prstGeom prst="line">
            <a:avLst/>
          </a:prstGeom>
          <a:ln>
            <a:solidFill>
              <a:schemeClr val="accent5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29157" y="3567104"/>
            <a:ext cx="811951" cy="0"/>
          </a:xfrm>
          <a:prstGeom prst="line">
            <a:avLst/>
          </a:prstGeom>
          <a:ln>
            <a:solidFill>
              <a:schemeClr val="accent3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33929" y="2519180"/>
            <a:ext cx="1616963" cy="1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9518" y="2859533"/>
            <a:ext cx="300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Operation to test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1108" y="3449126"/>
            <a:ext cx="19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Validation</a:t>
            </a: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4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8708</TotalTime>
  <Words>1362</Words>
  <Application>Microsoft Macintosh PowerPoint</Application>
  <PresentationFormat>On-screen Show (16:10)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Executable Documentation:  The underutilized power of unit tests</vt:lpstr>
      <vt:lpstr>PowerPoint Presentation</vt:lpstr>
      <vt:lpstr>Strive for Clean Code</vt:lpstr>
      <vt:lpstr>Strive for Clean Code</vt:lpstr>
      <vt:lpstr>Strive for Clean Code</vt:lpstr>
      <vt:lpstr>Strive for Clean Code</vt:lpstr>
      <vt:lpstr>Unit Tests are Code</vt:lpstr>
      <vt:lpstr>Value of Unit Tests</vt:lpstr>
      <vt:lpstr>Test One Thing Only</vt:lpstr>
      <vt:lpstr>What’s wrong with this test?</vt:lpstr>
      <vt:lpstr>PowerPoint Presentation</vt:lpstr>
      <vt:lpstr>What’s wrong with this test?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Executable Documentation:  The underutilized power of unit tests</dc:title>
  <dc:creator>Russell Gold</dc:creator>
  <cp:lastModifiedBy>Russell Gold</cp:lastModifiedBy>
  <cp:revision>52</cp:revision>
  <dcterms:created xsi:type="dcterms:W3CDTF">2015-01-19T16:51:05Z</dcterms:created>
  <dcterms:modified xsi:type="dcterms:W3CDTF">2015-01-25T19:22:18Z</dcterms:modified>
</cp:coreProperties>
</file>