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93"/>
    <p:restoredTop sz="95909"/>
  </p:normalViewPr>
  <p:slideViewPr>
    <p:cSldViewPr snapToGrid="0" snapToObjects="1">
      <p:cViewPr varScale="1">
        <p:scale>
          <a:sx n="83" d="100"/>
          <a:sy n="83" d="100"/>
        </p:scale>
        <p:origin x="232"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11/26/20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11/26/20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11/26/20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11/26/20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11/26/20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11/26/20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11/26/20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11/26/20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11/26/20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New_York_Cit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651959-40BC-E741-A633-19CD4E2D2E6E}"/>
              </a:ext>
            </a:extLst>
          </p:cNvPr>
          <p:cNvSpPr>
            <a:spLocks noGrp="1"/>
          </p:cNvSpPr>
          <p:nvPr>
            <p:ph type="ctrTitle"/>
          </p:nvPr>
        </p:nvSpPr>
        <p:spPr/>
        <p:txBody>
          <a:bodyPr/>
          <a:lstStyle/>
          <a:p>
            <a:r>
              <a:rPr lang="es-SE" dirty="0"/>
              <a:t>SPANISH RESTAURANT</a:t>
            </a:r>
          </a:p>
        </p:txBody>
      </p:sp>
      <p:sp>
        <p:nvSpPr>
          <p:cNvPr id="3" name="Subtítulo 2">
            <a:extLst>
              <a:ext uri="{FF2B5EF4-FFF2-40B4-BE49-F238E27FC236}">
                <a16:creationId xmlns:a16="http://schemas.microsoft.com/office/drawing/2014/main" id="{656F3C7D-7132-3F43-88FA-046740AA8DD4}"/>
              </a:ext>
            </a:extLst>
          </p:cNvPr>
          <p:cNvSpPr>
            <a:spLocks noGrp="1"/>
          </p:cNvSpPr>
          <p:nvPr>
            <p:ph type="subTitle" idx="1"/>
          </p:nvPr>
        </p:nvSpPr>
        <p:spPr/>
        <p:txBody>
          <a:bodyPr/>
          <a:lstStyle/>
          <a:p>
            <a:r>
              <a:rPr lang="es-ES" dirty="0"/>
              <a:t>NEW YORK CITY RESTAURANTS RESEARCH PROJECT</a:t>
            </a:r>
            <a:endParaRPr lang="es-SE" dirty="0"/>
          </a:p>
        </p:txBody>
      </p:sp>
    </p:spTree>
    <p:extLst>
      <p:ext uri="{BB962C8B-B14F-4D97-AF65-F5344CB8AC3E}">
        <p14:creationId xmlns:p14="http://schemas.microsoft.com/office/powerpoint/2010/main" val="3323756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740CAA-1CAD-5542-9865-CA8EBF4DB3B6}"/>
              </a:ext>
            </a:extLst>
          </p:cNvPr>
          <p:cNvSpPr>
            <a:spLocks noGrp="1"/>
          </p:cNvSpPr>
          <p:nvPr>
            <p:ph type="title"/>
          </p:nvPr>
        </p:nvSpPr>
        <p:spPr/>
        <p:txBody>
          <a:bodyPr/>
          <a:lstStyle/>
          <a:p>
            <a:r>
              <a:rPr lang="es-ES" dirty="0"/>
              <a:t>STUDY OBJECTIVE</a:t>
            </a:r>
            <a:endParaRPr lang="es-SE" dirty="0"/>
          </a:p>
        </p:txBody>
      </p:sp>
      <p:sp>
        <p:nvSpPr>
          <p:cNvPr id="3" name="Marcador de contenido 2">
            <a:extLst>
              <a:ext uri="{FF2B5EF4-FFF2-40B4-BE49-F238E27FC236}">
                <a16:creationId xmlns:a16="http://schemas.microsoft.com/office/drawing/2014/main" id="{C5ADB4C1-74F1-E847-B7E8-CCBE2715165F}"/>
              </a:ext>
            </a:extLst>
          </p:cNvPr>
          <p:cNvSpPr>
            <a:spLocks noGrp="1"/>
          </p:cNvSpPr>
          <p:nvPr>
            <p:ph idx="1"/>
          </p:nvPr>
        </p:nvSpPr>
        <p:spPr/>
        <p:txBody>
          <a:bodyPr/>
          <a:lstStyle/>
          <a:p>
            <a:r>
              <a:rPr lang="es-ES" dirty="0" err="1"/>
              <a:t>the</a:t>
            </a:r>
            <a:r>
              <a:rPr lang="es-ES" dirty="0"/>
              <a:t> </a:t>
            </a:r>
            <a:r>
              <a:rPr lang="es-ES" dirty="0" err="1"/>
              <a:t>Spanish</a:t>
            </a:r>
            <a:r>
              <a:rPr lang="es-ES" dirty="0"/>
              <a:t> </a:t>
            </a:r>
            <a:r>
              <a:rPr lang="es-ES" dirty="0" err="1"/>
              <a:t>Chamber</a:t>
            </a:r>
            <a:r>
              <a:rPr lang="es-ES" dirty="0"/>
              <a:t> of Commerce, in </a:t>
            </a:r>
            <a:r>
              <a:rPr lang="es-ES" dirty="0" err="1"/>
              <a:t>collaboration</a:t>
            </a:r>
            <a:r>
              <a:rPr lang="es-ES" dirty="0"/>
              <a:t> </a:t>
            </a:r>
            <a:r>
              <a:rPr lang="es-ES" dirty="0" err="1"/>
              <a:t>with</a:t>
            </a:r>
            <a:r>
              <a:rPr lang="es-ES" dirty="0"/>
              <a:t> </a:t>
            </a:r>
            <a:r>
              <a:rPr lang="es-ES" dirty="0" err="1"/>
              <a:t>the</a:t>
            </a:r>
            <a:r>
              <a:rPr lang="es-ES" dirty="0"/>
              <a:t> </a:t>
            </a:r>
            <a:r>
              <a:rPr lang="es-ES" dirty="0" err="1"/>
              <a:t>Ministry</a:t>
            </a:r>
            <a:r>
              <a:rPr lang="es-ES" dirty="0"/>
              <a:t> of </a:t>
            </a:r>
            <a:r>
              <a:rPr lang="es-ES" dirty="0" err="1"/>
              <a:t>Foreign</a:t>
            </a:r>
            <a:r>
              <a:rPr lang="es-ES" dirty="0"/>
              <a:t> </a:t>
            </a:r>
            <a:r>
              <a:rPr lang="es-ES" dirty="0" err="1"/>
              <a:t>Affairs</a:t>
            </a:r>
            <a:r>
              <a:rPr lang="es-ES" dirty="0"/>
              <a:t>, </a:t>
            </a:r>
            <a:r>
              <a:rPr lang="es-ES" dirty="0" err="1"/>
              <a:t>considers</a:t>
            </a:r>
            <a:r>
              <a:rPr lang="es-ES" dirty="0"/>
              <a:t> </a:t>
            </a:r>
            <a:r>
              <a:rPr lang="es-ES" dirty="0" err="1"/>
              <a:t>it</a:t>
            </a:r>
            <a:r>
              <a:rPr lang="es-ES" dirty="0"/>
              <a:t> </a:t>
            </a:r>
            <a:r>
              <a:rPr lang="es-ES" dirty="0" err="1"/>
              <a:t>appropriate</a:t>
            </a:r>
            <a:r>
              <a:rPr lang="es-ES" dirty="0"/>
              <a:t> to re-</a:t>
            </a:r>
            <a:r>
              <a:rPr lang="es-ES" dirty="0" err="1"/>
              <a:t>launch</a:t>
            </a:r>
            <a:r>
              <a:rPr lang="es-ES" dirty="0"/>
              <a:t> </a:t>
            </a:r>
            <a:r>
              <a:rPr lang="es-ES" dirty="0" err="1"/>
              <a:t>the</a:t>
            </a:r>
            <a:r>
              <a:rPr lang="es-ES" dirty="0"/>
              <a:t> </a:t>
            </a:r>
            <a:r>
              <a:rPr lang="es-ES" dirty="0" err="1"/>
              <a:t>Spanish</a:t>
            </a:r>
            <a:r>
              <a:rPr lang="es-ES" dirty="0"/>
              <a:t> restaurants in New York City</a:t>
            </a:r>
          </a:p>
          <a:p>
            <a:r>
              <a:rPr lang="es-ES" dirty="0" err="1"/>
              <a:t>Spanish</a:t>
            </a:r>
            <a:r>
              <a:rPr lang="es-ES" dirty="0"/>
              <a:t> </a:t>
            </a:r>
            <a:r>
              <a:rPr lang="es-ES" dirty="0" err="1"/>
              <a:t>food</a:t>
            </a:r>
            <a:r>
              <a:rPr lang="es-ES" dirty="0"/>
              <a:t> </a:t>
            </a:r>
            <a:r>
              <a:rPr lang="es-ES" dirty="0" err="1"/>
              <a:t>is</a:t>
            </a:r>
            <a:r>
              <a:rPr lang="es-ES" dirty="0"/>
              <a:t> </a:t>
            </a:r>
            <a:r>
              <a:rPr lang="es-ES" dirty="0" err="1"/>
              <a:t>one</a:t>
            </a:r>
            <a:r>
              <a:rPr lang="es-ES" dirty="0"/>
              <a:t> of </a:t>
            </a:r>
            <a:r>
              <a:rPr lang="es-ES" dirty="0" err="1"/>
              <a:t>the</a:t>
            </a:r>
            <a:r>
              <a:rPr lang="es-ES" dirty="0"/>
              <a:t> </a:t>
            </a:r>
            <a:r>
              <a:rPr lang="es-ES" dirty="0" err="1"/>
              <a:t>most</a:t>
            </a:r>
            <a:r>
              <a:rPr lang="es-ES" dirty="0"/>
              <a:t> </a:t>
            </a:r>
            <a:r>
              <a:rPr lang="es-ES" dirty="0" err="1"/>
              <a:t>valued</a:t>
            </a:r>
            <a:r>
              <a:rPr lang="es-ES" dirty="0"/>
              <a:t>. </a:t>
            </a:r>
            <a:r>
              <a:rPr lang="es-ES" dirty="0" err="1"/>
              <a:t>The</a:t>
            </a:r>
            <a:r>
              <a:rPr lang="es-ES" dirty="0"/>
              <a:t> ratings </a:t>
            </a:r>
            <a:r>
              <a:rPr lang="es-ES" dirty="0" err="1"/>
              <a:t>received</a:t>
            </a:r>
            <a:r>
              <a:rPr lang="es-ES" dirty="0"/>
              <a:t> </a:t>
            </a:r>
            <a:r>
              <a:rPr lang="es-ES" dirty="0" err="1"/>
              <a:t>from</a:t>
            </a:r>
            <a:r>
              <a:rPr lang="es-ES" dirty="0"/>
              <a:t> </a:t>
            </a:r>
            <a:r>
              <a:rPr lang="es-ES" dirty="0" err="1"/>
              <a:t>diners</a:t>
            </a:r>
            <a:r>
              <a:rPr lang="es-ES" dirty="0"/>
              <a:t> </a:t>
            </a:r>
            <a:r>
              <a:rPr lang="es-ES" dirty="0" err="1"/>
              <a:t>all</a:t>
            </a:r>
            <a:r>
              <a:rPr lang="es-ES" dirty="0"/>
              <a:t> </a:t>
            </a:r>
            <a:r>
              <a:rPr lang="es-ES" dirty="0" err="1"/>
              <a:t>over</a:t>
            </a:r>
            <a:r>
              <a:rPr lang="es-ES" dirty="0"/>
              <a:t> </a:t>
            </a:r>
            <a:r>
              <a:rPr lang="es-ES" dirty="0" err="1"/>
              <a:t>the</a:t>
            </a:r>
            <a:r>
              <a:rPr lang="es-ES" dirty="0"/>
              <a:t> </a:t>
            </a:r>
            <a:r>
              <a:rPr lang="es-ES" dirty="0" err="1"/>
              <a:t>world</a:t>
            </a:r>
            <a:r>
              <a:rPr lang="es-ES" dirty="0"/>
              <a:t> </a:t>
            </a:r>
            <a:r>
              <a:rPr lang="es-ES" dirty="0" err="1"/>
              <a:t>exceed</a:t>
            </a:r>
            <a:r>
              <a:rPr lang="es-ES" dirty="0"/>
              <a:t> </a:t>
            </a:r>
            <a:r>
              <a:rPr lang="es-ES" dirty="0" err="1"/>
              <a:t>the</a:t>
            </a:r>
            <a:r>
              <a:rPr lang="es-ES" dirty="0"/>
              <a:t> notable </a:t>
            </a:r>
            <a:r>
              <a:rPr lang="es-ES" dirty="0" err="1"/>
              <a:t>ones</a:t>
            </a:r>
            <a:r>
              <a:rPr lang="es-ES" dirty="0"/>
              <a:t>, </a:t>
            </a:r>
            <a:r>
              <a:rPr lang="es-ES" dirty="0" err="1"/>
              <a:t>with</a:t>
            </a:r>
            <a:r>
              <a:rPr lang="es-ES" dirty="0"/>
              <a:t> figures </a:t>
            </a:r>
            <a:r>
              <a:rPr lang="es-ES" dirty="0" err="1"/>
              <a:t>that</a:t>
            </a:r>
            <a:r>
              <a:rPr lang="es-ES" dirty="0"/>
              <a:t> do </a:t>
            </a:r>
            <a:r>
              <a:rPr lang="es-ES" dirty="0" err="1"/>
              <a:t>not</a:t>
            </a:r>
            <a:r>
              <a:rPr lang="es-ES" dirty="0"/>
              <a:t> </a:t>
            </a:r>
            <a:r>
              <a:rPr lang="es-ES" dirty="0" err="1"/>
              <a:t>go</a:t>
            </a:r>
            <a:r>
              <a:rPr lang="es-ES" dirty="0"/>
              <a:t> </a:t>
            </a:r>
            <a:r>
              <a:rPr lang="es-ES" dirty="0" err="1"/>
              <a:t>below</a:t>
            </a:r>
            <a:r>
              <a:rPr lang="es-ES" dirty="0"/>
              <a:t> 4 </a:t>
            </a:r>
            <a:r>
              <a:rPr lang="es-ES" dirty="0" err="1"/>
              <a:t>out</a:t>
            </a:r>
            <a:r>
              <a:rPr lang="es-ES" dirty="0"/>
              <a:t> of 5 in </a:t>
            </a:r>
            <a:r>
              <a:rPr lang="es-ES" dirty="0" err="1"/>
              <a:t>any</a:t>
            </a:r>
            <a:r>
              <a:rPr lang="es-ES" dirty="0"/>
              <a:t> case</a:t>
            </a:r>
          </a:p>
          <a:p>
            <a:r>
              <a:rPr lang="es-ES" dirty="0" err="1"/>
              <a:t>The</a:t>
            </a:r>
            <a:r>
              <a:rPr lang="es-ES" dirty="0"/>
              <a:t> </a:t>
            </a:r>
            <a:r>
              <a:rPr lang="es-ES" dirty="0" err="1"/>
              <a:t>pilot</a:t>
            </a:r>
            <a:r>
              <a:rPr lang="es-ES" dirty="0"/>
              <a:t> </a:t>
            </a:r>
            <a:r>
              <a:rPr lang="es-ES" dirty="0" err="1"/>
              <a:t>project</a:t>
            </a:r>
            <a:r>
              <a:rPr lang="es-ES" dirty="0"/>
              <a:t> </a:t>
            </a:r>
            <a:r>
              <a:rPr lang="es-ES" dirty="0" err="1"/>
              <a:t>is</a:t>
            </a:r>
            <a:r>
              <a:rPr lang="es-ES" dirty="0"/>
              <a:t> to be </a:t>
            </a:r>
            <a:r>
              <a:rPr lang="es-ES" dirty="0" err="1"/>
              <a:t>able</a:t>
            </a:r>
            <a:r>
              <a:rPr lang="es-ES" dirty="0"/>
              <a:t> to open a </a:t>
            </a:r>
            <a:r>
              <a:rPr lang="es-ES" dirty="0" err="1"/>
              <a:t>Spanish</a:t>
            </a:r>
            <a:r>
              <a:rPr lang="es-ES" dirty="0"/>
              <a:t> restaurant in </a:t>
            </a:r>
            <a:r>
              <a:rPr lang="es-ES" dirty="0" err="1"/>
              <a:t>an</a:t>
            </a:r>
            <a:r>
              <a:rPr lang="es-ES" dirty="0"/>
              <a:t> </a:t>
            </a:r>
            <a:r>
              <a:rPr lang="es-ES" dirty="0" err="1"/>
              <a:t>area</a:t>
            </a:r>
            <a:r>
              <a:rPr lang="es-ES" dirty="0"/>
              <a:t> </a:t>
            </a:r>
            <a:r>
              <a:rPr lang="es-ES" dirty="0" err="1"/>
              <a:t>with</a:t>
            </a:r>
            <a:r>
              <a:rPr lang="es-ES" dirty="0"/>
              <a:t> a </a:t>
            </a:r>
            <a:r>
              <a:rPr lang="es-ES" dirty="0" err="1"/>
              <a:t>high</a:t>
            </a:r>
            <a:r>
              <a:rPr lang="es-ES" dirty="0"/>
              <a:t> </a:t>
            </a:r>
            <a:r>
              <a:rPr lang="es-ES" dirty="0" err="1"/>
              <a:t>concentration</a:t>
            </a:r>
            <a:r>
              <a:rPr lang="es-ES" dirty="0"/>
              <a:t> of </a:t>
            </a:r>
            <a:r>
              <a:rPr lang="es-ES" dirty="0" err="1"/>
              <a:t>Spanish</a:t>
            </a:r>
            <a:r>
              <a:rPr lang="es-ES" dirty="0"/>
              <a:t> </a:t>
            </a:r>
            <a:r>
              <a:rPr lang="es-ES" dirty="0" err="1"/>
              <a:t>community</a:t>
            </a:r>
            <a:r>
              <a:rPr lang="es-ES" dirty="0"/>
              <a:t> </a:t>
            </a:r>
            <a:r>
              <a:rPr lang="es-ES" dirty="0" err="1"/>
              <a:t>or</a:t>
            </a:r>
            <a:r>
              <a:rPr lang="es-ES" dirty="0"/>
              <a:t> </a:t>
            </a:r>
            <a:r>
              <a:rPr lang="es-ES" dirty="0" err="1"/>
              <a:t>with</a:t>
            </a:r>
            <a:r>
              <a:rPr lang="es-ES" dirty="0"/>
              <a:t> a </a:t>
            </a:r>
            <a:r>
              <a:rPr lang="es-ES" dirty="0" err="1"/>
              <a:t>high</a:t>
            </a:r>
            <a:r>
              <a:rPr lang="es-ES" dirty="0"/>
              <a:t> </a:t>
            </a:r>
            <a:r>
              <a:rPr lang="es-ES" dirty="0" err="1"/>
              <a:t>concentration</a:t>
            </a:r>
            <a:r>
              <a:rPr lang="es-ES" dirty="0"/>
              <a:t> of </a:t>
            </a:r>
            <a:r>
              <a:rPr lang="es-ES" dirty="0" err="1"/>
              <a:t>Spanish</a:t>
            </a:r>
            <a:r>
              <a:rPr lang="es-ES" dirty="0"/>
              <a:t> restaurants.</a:t>
            </a:r>
          </a:p>
          <a:p>
            <a:r>
              <a:rPr lang="es-ES" dirty="0" err="1"/>
              <a:t>The</a:t>
            </a:r>
            <a:r>
              <a:rPr lang="es-ES" dirty="0"/>
              <a:t> </a:t>
            </a:r>
            <a:r>
              <a:rPr lang="es-ES" dirty="0" err="1"/>
              <a:t>menu</a:t>
            </a:r>
            <a:r>
              <a:rPr lang="es-ES" dirty="0"/>
              <a:t> of </a:t>
            </a:r>
            <a:r>
              <a:rPr lang="es-ES" dirty="0" err="1"/>
              <a:t>those</a:t>
            </a:r>
            <a:r>
              <a:rPr lang="es-ES" dirty="0"/>
              <a:t> restaurants </a:t>
            </a:r>
            <a:r>
              <a:rPr lang="es-ES" dirty="0" err="1"/>
              <a:t>with</a:t>
            </a:r>
            <a:r>
              <a:rPr lang="es-ES" dirty="0"/>
              <a:t> </a:t>
            </a:r>
            <a:r>
              <a:rPr lang="es-ES" dirty="0" err="1"/>
              <a:t>the</a:t>
            </a:r>
            <a:r>
              <a:rPr lang="es-ES" dirty="0"/>
              <a:t> </a:t>
            </a:r>
            <a:r>
              <a:rPr lang="es-ES" dirty="0" err="1"/>
              <a:t>best</a:t>
            </a:r>
            <a:r>
              <a:rPr lang="es-ES" dirty="0"/>
              <a:t> </a:t>
            </a:r>
            <a:r>
              <a:rPr lang="es-ES" dirty="0" err="1"/>
              <a:t>acceptance</a:t>
            </a:r>
            <a:r>
              <a:rPr lang="es-ES" dirty="0"/>
              <a:t> </a:t>
            </a:r>
            <a:r>
              <a:rPr lang="es-ES" dirty="0" err="1"/>
              <a:t>will</a:t>
            </a:r>
            <a:r>
              <a:rPr lang="es-ES" dirty="0"/>
              <a:t> be </a:t>
            </a:r>
            <a:r>
              <a:rPr lang="es-ES" dirty="0" err="1"/>
              <a:t>analysed</a:t>
            </a:r>
            <a:r>
              <a:rPr lang="es-ES" dirty="0"/>
              <a:t> in </a:t>
            </a:r>
            <a:r>
              <a:rPr lang="es-ES" dirty="0" err="1"/>
              <a:t>order</a:t>
            </a:r>
            <a:r>
              <a:rPr lang="es-ES" dirty="0"/>
              <a:t> to </a:t>
            </a:r>
            <a:r>
              <a:rPr lang="es-ES" dirty="0" err="1"/>
              <a:t>know</a:t>
            </a:r>
            <a:r>
              <a:rPr lang="es-ES" dirty="0"/>
              <a:t> </a:t>
            </a:r>
            <a:r>
              <a:rPr lang="es-ES" dirty="0" err="1"/>
              <a:t>which</a:t>
            </a:r>
            <a:r>
              <a:rPr lang="es-ES" dirty="0"/>
              <a:t> </a:t>
            </a:r>
            <a:r>
              <a:rPr lang="es-ES" dirty="0" err="1"/>
              <a:t>is</a:t>
            </a:r>
            <a:r>
              <a:rPr lang="es-ES" dirty="0"/>
              <a:t> "</a:t>
            </a:r>
            <a:r>
              <a:rPr lang="es-ES" dirty="0" err="1"/>
              <a:t>the</a:t>
            </a:r>
            <a:r>
              <a:rPr lang="es-ES" dirty="0"/>
              <a:t> </a:t>
            </a:r>
            <a:r>
              <a:rPr lang="es-ES" dirty="0" err="1"/>
              <a:t>recipe</a:t>
            </a:r>
            <a:r>
              <a:rPr lang="es-ES" dirty="0"/>
              <a:t> of </a:t>
            </a:r>
            <a:r>
              <a:rPr lang="es-ES" dirty="0" err="1"/>
              <a:t>their</a:t>
            </a:r>
            <a:r>
              <a:rPr lang="es-ES" dirty="0"/>
              <a:t> </a:t>
            </a:r>
            <a:r>
              <a:rPr lang="es-ES" dirty="0" err="1"/>
              <a:t>success</a:t>
            </a:r>
            <a:r>
              <a:rPr lang="es-ES" dirty="0"/>
              <a:t>".</a:t>
            </a:r>
            <a:endParaRPr lang="es-SE" dirty="0"/>
          </a:p>
        </p:txBody>
      </p:sp>
    </p:spTree>
    <p:extLst>
      <p:ext uri="{BB962C8B-B14F-4D97-AF65-F5344CB8AC3E}">
        <p14:creationId xmlns:p14="http://schemas.microsoft.com/office/powerpoint/2010/main" val="3072072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9AB0CC-C016-E14B-A7A3-034219AF1B67}"/>
              </a:ext>
            </a:extLst>
          </p:cNvPr>
          <p:cNvSpPr>
            <a:spLocks noGrp="1"/>
          </p:cNvSpPr>
          <p:nvPr>
            <p:ph type="title"/>
          </p:nvPr>
        </p:nvSpPr>
        <p:spPr/>
        <p:txBody>
          <a:bodyPr/>
          <a:lstStyle/>
          <a:p>
            <a:r>
              <a:rPr lang="es-ES" dirty="0"/>
              <a:t>Data </a:t>
            </a:r>
            <a:r>
              <a:rPr lang="es-ES" dirty="0" err="1"/>
              <a:t>acquisition</a:t>
            </a:r>
            <a:r>
              <a:rPr lang="es-ES" dirty="0"/>
              <a:t> and </a:t>
            </a:r>
            <a:r>
              <a:rPr lang="es-ES" dirty="0" err="1"/>
              <a:t>cleaning</a:t>
            </a:r>
            <a:endParaRPr lang="es-SE" dirty="0"/>
          </a:p>
        </p:txBody>
      </p:sp>
      <p:sp>
        <p:nvSpPr>
          <p:cNvPr id="3" name="Marcador de contenido 2">
            <a:extLst>
              <a:ext uri="{FF2B5EF4-FFF2-40B4-BE49-F238E27FC236}">
                <a16:creationId xmlns:a16="http://schemas.microsoft.com/office/drawing/2014/main" id="{4447C3CF-95DA-8747-A500-D6850D3B3319}"/>
              </a:ext>
            </a:extLst>
          </p:cNvPr>
          <p:cNvSpPr>
            <a:spLocks noGrp="1"/>
          </p:cNvSpPr>
          <p:nvPr>
            <p:ph idx="1"/>
          </p:nvPr>
        </p:nvSpPr>
        <p:spPr/>
        <p:txBody>
          <a:bodyPr/>
          <a:lstStyle/>
          <a:p>
            <a:pPr marL="0" indent="0">
              <a:buNone/>
            </a:pPr>
            <a:r>
              <a:rPr lang="es-SE" sz="2800" b="1" dirty="0"/>
              <a:t>WEBSCRAPING in different webs about NY DATA:</a:t>
            </a:r>
          </a:p>
          <a:p>
            <a:r>
              <a:rPr lang="es-SE" dirty="0"/>
              <a:t>WIKIPEDIA- </a:t>
            </a:r>
            <a:r>
              <a:rPr lang="es-ES" dirty="0">
                <a:hlinkClick r:id="rId2"/>
              </a:rPr>
              <a:t>https://en.wikipedia.org/wiki/New_York_City</a:t>
            </a:r>
            <a:endParaRPr lang="es-ES" dirty="0"/>
          </a:p>
          <a:p>
            <a:r>
              <a:rPr lang="es-SE" dirty="0"/>
              <a:t>DATA ABOUT NY, LONGITUD, LATITUDE  </a:t>
            </a:r>
          </a:p>
          <a:p>
            <a:r>
              <a:rPr lang="es-SE" dirty="0"/>
              <a:t>DATA ABOUT POPULATION, ETHNICAL</a:t>
            </a:r>
          </a:p>
          <a:p>
            <a:endParaRPr lang="es-ES" dirty="0"/>
          </a:p>
        </p:txBody>
      </p:sp>
    </p:spTree>
    <p:extLst>
      <p:ext uri="{BB962C8B-B14F-4D97-AF65-F5344CB8AC3E}">
        <p14:creationId xmlns:p14="http://schemas.microsoft.com/office/powerpoint/2010/main" val="856334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484AD1-A821-0A44-8AE5-DE1C89772B88}"/>
              </a:ext>
            </a:extLst>
          </p:cNvPr>
          <p:cNvSpPr>
            <a:spLocks noGrp="1"/>
          </p:cNvSpPr>
          <p:nvPr>
            <p:ph type="title"/>
          </p:nvPr>
        </p:nvSpPr>
        <p:spPr/>
        <p:txBody>
          <a:bodyPr>
            <a:normAutofit/>
          </a:bodyPr>
          <a:lstStyle/>
          <a:p>
            <a:pPr algn="ctr"/>
            <a:endParaRPr lang="es-SE" sz="6000" dirty="0"/>
          </a:p>
        </p:txBody>
      </p:sp>
      <p:pic>
        <p:nvPicPr>
          <p:cNvPr id="6" name="Marcador de contenido 5">
            <a:extLst>
              <a:ext uri="{FF2B5EF4-FFF2-40B4-BE49-F238E27FC236}">
                <a16:creationId xmlns:a16="http://schemas.microsoft.com/office/drawing/2014/main" id="{A98DB364-E209-2245-A3F0-38FA79A98DA9}"/>
              </a:ext>
            </a:extLst>
          </p:cNvPr>
          <p:cNvPicPr>
            <a:picLocks noGrp="1" noChangeAspect="1"/>
          </p:cNvPicPr>
          <p:nvPr>
            <p:ph sz="half" idx="1"/>
          </p:nvPr>
        </p:nvPicPr>
        <p:blipFill>
          <a:blip r:embed="rId2"/>
          <a:stretch>
            <a:fillRect/>
          </a:stretch>
        </p:blipFill>
        <p:spPr>
          <a:xfrm>
            <a:off x="2258004" y="649438"/>
            <a:ext cx="8165669" cy="5256062"/>
          </a:xfrm>
        </p:spPr>
      </p:pic>
      <p:sp>
        <p:nvSpPr>
          <p:cNvPr id="10" name="Marcador de contenido 9">
            <a:extLst>
              <a:ext uri="{FF2B5EF4-FFF2-40B4-BE49-F238E27FC236}">
                <a16:creationId xmlns:a16="http://schemas.microsoft.com/office/drawing/2014/main" id="{BF3D4C55-1C31-FE48-ABA3-4C88C1A98461}"/>
              </a:ext>
            </a:extLst>
          </p:cNvPr>
          <p:cNvSpPr>
            <a:spLocks noGrp="1"/>
          </p:cNvSpPr>
          <p:nvPr>
            <p:ph sz="half" idx="2"/>
          </p:nvPr>
        </p:nvSpPr>
        <p:spPr/>
        <p:txBody>
          <a:bodyPr/>
          <a:lstStyle/>
          <a:p>
            <a:pPr marL="0" indent="0">
              <a:buNone/>
            </a:pPr>
            <a:endParaRPr lang="es-SE" dirty="0"/>
          </a:p>
        </p:txBody>
      </p:sp>
    </p:spTree>
    <p:extLst>
      <p:ext uri="{BB962C8B-B14F-4D97-AF65-F5344CB8AC3E}">
        <p14:creationId xmlns:p14="http://schemas.microsoft.com/office/powerpoint/2010/main" val="1113640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1F4C28-2181-4D48-AC4B-D2B6848FF1AC}"/>
              </a:ext>
            </a:extLst>
          </p:cNvPr>
          <p:cNvSpPr>
            <a:spLocks noGrp="1"/>
          </p:cNvSpPr>
          <p:nvPr>
            <p:ph type="title"/>
          </p:nvPr>
        </p:nvSpPr>
        <p:spPr/>
        <p:txBody>
          <a:bodyPr>
            <a:normAutofit/>
          </a:bodyPr>
          <a:lstStyle/>
          <a:p>
            <a:pPr algn="ctr"/>
            <a:r>
              <a:rPr lang="es-ES" sz="6000" dirty="0"/>
              <a:t>S</a:t>
            </a:r>
            <a:r>
              <a:rPr lang="es-SE" sz="6000" dirty="0"/>
              <a:t>panish restaurants </a:t>
            </a:r>
          </a:p>
        </p:txBody>
      </p:sp>
      <p:pic>
        <p:nvPicPr>
          <p:cNvPr id="8" name="Marcador de contenido 7">
            <a:extLst>
              <a:ext uri="{FF2B5EF4-FFF2-40B4-BE49-F238E27FC236}">
                <a16:creationId xmlns:a16="http://schemas.microsoft.com/office/drawing/2014/main" id="{04AD1B53-FD55-3841-93C6-6DE4BE8BCECE}"/>
              </a:ext>
            </a:extLst>
          </p:cNvPr>
          <p:cNvPicPr>
            <a:picLocks noGrp="1" noChangeAspect="1"/>
          </p:cNvPicPr>
          <p:nvPr>
            <p:ph sz="half" idx="2"/>
          </p:nvPr>
        </p:nvPicPr>
        <p:blipFill>
          <a:blip r:embed="rId2"/>
          <a:stretch>
            <a:fillRect/>
          </a:stretch>
        </p:blipFill>
        <p:spPr>
          <a:xfrm>
            <a:off x="6648450" y="2789216"/>
            <a:ext cx="4800600" cy="2613068"/>
          </a:xfrm>
        </p:spPr>
      </p:pic>
      <p:pic>
        <p:nvPicPr>
          <p:cNvPr id="12" name="Marcador de contenido 11">
            <a:extLst>
              <a:ext uri="{FF2B5EF4-FFF2-40B4-BE49-F238E27FC236}">
                <a16:creationId xmlns:a16="http://schemas.microsoft.com/office/drawing/2014/main" id="{EE181325-17E8-624C-876F-481EBD635A61}"/>
              </a:ext>
            </a:extLst>
          </p:cNvPr>
          <p:cNvPicPr>
            <a:picLocks noGrp="1" noChangeAspect="1"/>
          </p:cNvPicPr>
          <p:nvPr>
            <p:ph sz="half" idx="1"/>
          </p:nvPr>
        </p:nvPicPr>
        <p:blipFill>
          <a:blip r:embed="rId3"/>
          <a:stretch>
            <a:fillRect/>
          </a:stretch>
        </p:blipFill>
        <p:spPr>
          <a:xfrm>
            <a:off x="1257300" y="2882252"/>
            <a:ext cx="4800600" cy="2426996"/>
          </a:xfrm>
        </p:spPr>
      </p:pic>
    </p:spTree>
    <p:extLst>
      <p:ext uri="{BB962C8B-B14F-4D97-AF65-F5344CB8AC3E}">
        <p14:creationId xmlns:p14="http://schemas.microsoft.com/office/powerpoint/2010/main" val="2985498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664DA3-CD58-CE41-BA56-BBCA8C6879C7}"/>
              </a:ext>
            </a:extLst>
          </p:cNvPr>
          <p:cNvSpPr>
            <a:spLocks noGrp="1"/>
          </p:cNvSpPr>
          <p:nvPr>
            <p:ph type="title"/>
          </p:nvPr>
        </p:nvSpPr>
        <p:spPr/>
        <p:txBody>
          <a:bodyPr/>
          <a:lstStyle/>
          <a:p>
            <a:pPr algn="ctr"/>
            <a:r>
              <a:rPr lang="es-ES" dirty="0"/>
              <a:t>E</a:t>
            </a:r>
            <a:r>
              <a:rPr lang="es-SE" dirty="0"/>
              <a:t>thnical and population</a:t>
            </a:r>
          </a:p>
        </p:txBody>
      </p:sp>
      <p:pic>
        <p:nvPicPr>
          <p:cNvPr id="4" name="Marcador de contenido 3">
            <a:extLst>
              <a:ext uri="{FF2B5EF4-FFF2-40B4-BE49-F238E27FC236}">
                <a16:creationId xmlns:a16="http://schemas.microsoft.com/office/drawing/2014/main" id="{4A640F6A-D333-7F41-915A-79DDE1F0B93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50950" y="2371241"/>
            <a:ext cx="10179050" cy="2889236"/>
          </a:xfrm>
          <a:prstGeom prst="rect">
            <a:avLst/>
          </a:prstGeom>
        </p:spPr>
      </p:pic>
    </p:spTree>
    <p:extLst>
      <p:ext uri="{BB962C8B-B14F-4D97-AF65-F5344CB8AC3E}">
        <p14:creationId xmlns:p14="http://schemas.microsoft.com/office/powerpoint/2010/main" val="2055295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85D19B-92D3-C24A-B174-F1B2C7C25FFB}"/>
              </a:ext>
            </a:extLst>
          </p:cNvPr>
          <p:cNvSpPr>
            <a:spLocks noGrp="1"/>
          </p:cNvSpPr>
          <p:nvPr>
            <p:ph type="title"/>
          </p:nvPr>
        </p:nvSpPr>
        <p:spPr/>
        <p:txBody>
          <a:bodyPr>
            <a:normAutofit/>
          </a:bodyPr>
          <a:lstStyle/>
          <a:p>
            <a:pPr algn="ctr"/>
            <a:r>
              <a:rPr lang="es-SE" sz="6600" dirty="0"/>
              <a:t>RESTAURANTS</a:t>
            </a:r>
          </a:p>
        </p:txBody>
      </p:sp>
      <p:pic>
        <p:nvPicPr>
          <p:cNvPr id="4" name="Marcador de contenido 3">
            <a:extLst>
              <a:ext uri="{FF2B5EF4-FFF2-40B4-BE49-F238E27FC236}">
                <a16:creationId xmlns:a16="http://schemas.microsoft.com/office/drawing/2014/main" id="{E459A1D9-A98B-D54E-BB4E-BD09A94DBDA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51678" y="1493111"/>
            <a:ext cx="7706342" cy="1935889"/>
          </a:xfrm>
          <a:prstGeom prst="rect">
            <a:avLst/>
          </a:prstGeom>
        </p:spPr>
      </p:pic>
      <p:pic>
        <p:nvPicPr>
          <p:cNvPr id="5" name="Imagen 4">
            <a:extLst>
              <a:ext uri="{FF2B5EF4-FFF2-40B4-BE49-F238E27FC236}">
                <a16:creationId xmlns:a16="http://schemas.microsoft.com/office/drawing/2014/main" id="{F916DB82-A5FF-D749-9221-37C0928D1588}"/>
              </a:ext>
            </a:extLst>
          </p:cNvPr>
          <p:cNvPicPr/>
          <p:nvPr/>
        </p:nvPicPr>
        <p:blipFill>
          <a:blip r:embed="rId3">
            <a:extLst>
              <a:ext uri="{28A0092B-C50C-407E-A947-70E740481C1C}">
                <a14:useLocalDpi xmlns:a14="http://schemas.microsoft.com/office/drawing/2010/main" val="0"/>
              </a:ext>
            </a:extLst>
          </a:blip>
          <a:stretch>
            <a:fillRect/>
          </a:stretch>
        </p:blipFill>
        <p:spPr>
          <a:xfrm>
            <a:off x="1115878" y="3429001"/>
            <a:ext cx="10343967" cy="3390594"/>
          </a:xfrm>
          <a:prstGeom prst="rect">
            <a:avLst/>
          </a:prstGeom>
        </p:spPr>
      </p:pic>
    </p:spTree>
    <p:extLst>
      <p:ext uri="{BB962C8B-B14F-4D97-AF65-F5344CB8AC3E}">
        <p14:creationId xmlns:p14="http://schemas.microsoft.com/office/powerpoint/2010/main" val="2622668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DF312B-6548-DD42-A99D-A41A72DBBBF3}"/>
              </a:ext>
            </a:extLst>
          </p:cNvPr>
          <p:cNvSpPr>
            <a:spLocks noGrp="1"/>
          </p:cNvSpPr>
          <p:nvPr>
            <p:ph type="title"/>
          </p:nvPr>
        </p:nvSpPr>
        <p:spPr/>
        <p:txBody>
          <a:bodyPr/>
          <a:lstStyle/>
          <a:p>
            <a:endParaRPr lang="es-SE" dirty="0"/>
          </a:p>
        </p:txBody>
      </p:sp>
      <p:sp>
        <p:nvSpPr>
          <p:cNvPr id="3" name="Marcador de texto 2">
            <a:extLst>
              <a:ext uri="{FF2B5EF4-FFF2-40B4-BE49-F238E27FC236}">
                <a16:creationId xmlns:a16="http://schemas.microsoft.com/office/drawing/2014/main" id="{908E765B-1EDD-F544-9D19-16724AF9CF57}"/>
              </a:ext>
            </a:extLst>
          </p:cNvPr>
          <p:cNvSpPr>
            <a:spLocks noGrp="1"/>
          </p:cNvSpPr>
          <p:nvPr>
            <p:ph type="body" idx="1"/>
          </p:nvPr>
        </p:nvSpPr>
        <p:spPr/>
        <p:txBody>
          <a:bodyPr/>
          <a:lstStyle/>
          <a:p>
            <a:r>
              <a:rPr lang="es-SE" dirty="0"/>
              <a:t>rating</a:t>
            </a:r>
          </a:p>
        </p:txBody>
      </p:sp>
      <p:sp>
        <p:nvSpPr>
          <p:cNvPr id="5" name="Marcador de texto 4">
            <a:extLst>
              <a:ext uri="{FF2B5EF4-FFF2-40B4-BE49-F238E27FC236}">
                <a16:creationId xmlns:a16="http://schemas.microsoft.com/office/drawing/2014/main" id="{0BE71969-FB92-B943-8650-00723599E6C7}"/>
              </a:ext>
            </a:extLst>
          </p:cNvPr>
          <p:cNvSpPr>
            <a:spLocks noGrp="1"/>
          </p:cNvSpPr>
          <p:nvPr>
            <p:ph type="body" sz="quarter" idx="3"/>
          </p:nvPr>
        </p:nvSpPr>
        <p:spPr/>
        <p:txBody>
          <a:bodyPr/>
          <a:lstStyle/>
          <a:p>
            <a:r>
              <a:rPr lang="es-SE" dirty="0"/>
              <a:t>likes</a:t>
            </a:r>
          </a:p>
        </p:txBody>
      </p:sp>
      <p:pic>
        <p:nvPicPr>
          <p:cNvPr id="7" name="Marcador de contenido 6">
            <a:extLst>
              <a:ext uri="{FF2B5EF4-FFF2-40B4-BE49-F238E27FC236}">
                <a16:creationId xmlns:a16="http://schemas.microsoft.com/office/drawing/2014/main" id="{3951F661-D7E7-7B4A-B09D-06A2CC515AFD}"/>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1320800" y="3423444"/>
            <a:ext cx="4673600" cy="1968500"/>
          </a:xfrm>
          <a:prstGeom prst="rect">
            <a:avLst/>
          </a:prstGeom>
        </p:spPr>
      </p:pic>
      <p:pic>
        <p:nvPicPr>
          <p:cNvPr id="8" name="Marcador de contenido 7">
            <a:extLst>
              <a:ext uri="{FF2B5EF4-FFF2-40B4-BE49-F238E27FC236}">
                <a16:creationId xmlns:a16="http://schemas.microsoft.com/office/drawing/2014/main" id="{5AD47724-0AD6-6A47-890D-CABAACB36FBC}"/>
              </a:ext>
            </a:extLst>
          </p:cNvPr>
          <p:cNvPicPr>
            <a:picLocks noGrp="1"/>
          </p:cNvPicPr>
          <p:nvPr>
            <p:ph sz="quarter" idx="4"/>
          </p:nvPr>
        </p:nvPicPr>
        <p:blipFill>
          <a:blip r:embed="rId3">
            <a:extLst>
              <a:ext uri="{28A0092B-C50C-407E-A947-70E740481C1C}">
                <a14:useLocalDpi xmlns:a14="http://schemas.microsoft.com/office/drawing/2010/main" val="0"/>
              </a:ext>
            </a:extLst>
          </a:blip>
          <a:stretch>
            <a:fillRect/>
          </a:stretch>
        </p:blipFill>
        <p:spPr>
          <a:xfrm>
            <a:off x="6634163" y="3448827"/>
            <a:ext cx="4800600" cy="1917733"/>
          </a:xfrm>
          <a:prstGeom prst="rect">
            <a:avLst/>
          </a:prstGeom>
        </p:spPr>
      </p:pic>
    </p:spTree>
    <p:extLst>
      <p:ext uri="{BB962C8B-B14F-4D97-AF65-F5344CB8AC3E}">
        <p14:creationId xmlns:p14="http://schemas.microsoft.com/office/powerpoint/2010/main" val="3303160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0528B-EC6D-934D-9EB2-9179BA68674D}"/>
              </a:ext>
            </a:extLst>
          </p:cNvPr>
          <p:cNvSpPr>
            <a:spLocks noGrp="1"/>
          </p:cNvSpPr>
          <p:nvPr>
            <p:ph type="ctrTitle"/>
          </p:nvPr>
        </p:nvSpPr>
        <p:spPr/>
        <p:txBody>
          <a:bodyPr/>
          <a:lstStyle/>
          <a:p>
            <a:r>
              <a:rPr lang="es-ES" sz="2400" dirty="0"/>
              <a:t>1. NY has a </a:t>
            </a:r>
            <a:r>
              <a:rPr lang="es-ES" sz="2400" dirty="0" err="1"/>
              <a:t>high</a:t>
            </a:r>
            <a:r>
              <a:rPr lang="es-ES" sz="2400" dirty="0"/>
              <a:t> </a:t>
            </a:r>
            <a:r>
              <a:rPr lang="es-ES" sz="2400" dirty="0" err="1"/>
              <a:t>rate</a:t>
            </a:r>
            <a:r>
              <a:rPr lang="es-ES" sz="2400" dirty="0"/>
              <a:t> of </a:t>
            </a:r>
            <a:r>
              <a:rPr lang="es-ES" sz="2400" dirty="0" err="1"/>
              <a:t>Spanish</a:t>
            </a:r>
            <a:r>
              <a:rPr lang="es-ES" sz="2400" dirty="0"/>
              <a:t> restaurants</a:t>
            </a:r>
            <a:br>
              <a:rPr lang="es-ES" sz="2400" dirty="0"/>
            </a:br>
            <a:br>
              <a:rPr lang="es-ES" sz="2400" dirty="0"/>
            </a:br>
            <a:r>
              <a:rPr lang="es-ES" sz="2400" dirty="0"/>
              <a:t>2. </a:t>
            </a:r>
            <a:r>
              <a:rPr lang="es-ES" sz="2400" dirty="0" err="1"/>
              <a:t>Support</a:t>
            </a:r>
            <a:r>
              <a:rPr lang="es-ES" sz="2400" dirty="0"/>
              <a:t> of </a:t>
            </a:r>
            <a:r>
              <a:rPr lang="es-ES" sz="2400" dirty="0" err="1"/>
              <a:t>Spanish</a:t>
            </a:r>
            <a:r>
              <a:rPr lang="es-ES" sz="2400" dirty="0"/>
              <a:t> </a:t>
            </a:r>
            <a:r>
              <a:rPr lang="es-ES" sz="2400" dirty="0" err="1"/>
              <a:t>food</a:t>
            </a:r>
            <a:r>
              <a:rPr lang="es-ES" sz="2400" dirty="0"/>
              <a:t> </a:t>
            </a:r>
            <a:r>
              <a:rPr lang="es-ES" sz="2400" dirty="0" err="1"/>
              <a:t>by</a:t>
            </a:r>
            <a:r>
              <a:rPr lang="es-ES" sz="2400" dirty="0"/>
              <a:t> </a:t>
            </a:r>
            <a:r>
              <a:rPr lang="es-ES" sz="2400" dirty="0" err="1"/>
              <a:t>neighborhoods</a:t>
            </a:r>
            <a:br>
              <a:rPr lang="es-ES" sz="2400" dirty="0"/>
            </a:br>
            <a:br>
              <a:rPr lang="es-ES" sz="2400" dirty="0"/>
            </a:br>
            <a:r>
              <a:rPr lang="es-ES" sz="2400" dirty="0"/>
              <a:t>3. Bronx </a:t>
            </a:r>
            <a:r>
              <a:rPr lang="es-ES" sz="2400" dirty="0" err="1"/>
              <a:t>would</a:t>
            </a:r>
            <a:r>
              <a:rPr lang="es-ES" sz="2400" dirty="0"/>
              <a:t> be </a:t>
            </a:r>
            <a:r>
              <a:rPr lang="es-ES" sz="2400" dirty="0" err="1"/>
              <a:t>the</a:t>
            </a:r>
            <a:r>
              <a:rPr lang="es-ES" sz="2400" dirty="0"/>
              <a:t> </a:t>
            </a:r>
            <a:r>
              <a:rPr lang="es-ES" sz="2400" dirty="0" err="1"/>
              <a:t>best</a:t>
            </a:r>
            <a:r>
              <a:rPr lang="es-ES" sz="2400" dirty="0"/>
              <a:t> </a:t>
            </a:r>
            <a:r>
              <a:rPr lang="es-ES" sz="2400" dirty="0" err="1"/>
              <a:t>option</a:t>
            </a:r>
            <a:r>
              <a:rPr lang="es-ES" sz="2400" dirty="0"/>
              <a:t> </a:t>
            </a:r>
            <a:r>
              <a:rPr lang="es-ES" sz="2400" dirty="0" err="1"/>
              <a:t>by</a:t>
            </a:r>
            <a:r>
              <a:rPr lang="es-ES" sz="2400" dirty="0"/>
              <a:t> </a:t>
            </a:r>
            <a:r>
              <a:rPr lang="es-ES" sz="2400" dirty="0" err="1"/>
              <a:t>district</a:t>
            </a:r>
            <a:r>
              <a:rPr lang="es-ES" sz="2400" dirty="0"/>
              <a:t>, </a:t>
            </a:r>
            <a:r>
              <a:rPr lang="es-ES" sz="2400" dirty="0" err="1"/>
              <a:t>Parckhester</a:t>
            </a:r>
            <a:r>
              <a:rPr lang="es-ES" sz="2400" dirty="0"/>
              <a:t> </a:t>
            </a:r>
            <a:r>
              <a:rPr lang="es-ES" sz="2400" dirty="0" err="1"/>
              <a:t>or</a:t>
            </a:r>
            <a:r>
              <a:rPr lang="es-ES" sz="2400" dirty="0"/>
              <a:t> </a:t>
            </a:r>
            <a:r>
              <a:rPr lang="es-ES" sz="2400" dirty="0" err="1"/>
              <a:t>Baychester</a:t>
            </a:r>
            <a:r>
              <a:rPr lang="es-ES" sz="2400" dirty="0"/>
              <a:t> </a:t>
            </a:r>
            <a:r>
              <a:rPr lang="es-ES" sz="2400" dirty="0" err="1"/>
              <a:t>the</a:t>
            </a:r>
            <a:r>
              <a:rPr lang="es-ES" sz="2400" dirty="0"/>
              <a:t> </a:t>
            </a:r>
            <a:r>
              <a:rPr lang="es-ES" sz="2400" dirty="0" err="1"/>
              <a:t>best</a:t>
            </a:r>
            <a:r>
              <a:rPr lang="es-ES" sz="2400" dirty="0"/>
              <a:t> </a:t>
            </a:r>
            <a:r>
              <a:rPr lang="es-ES" sz="2400" dirty="0" err="1"/>
              <a:t>option</a:t>
            </a:r>
            <a:r>
              <a:rPr lang="es-ES" sz="2400" dirty="0"/>
              <a:t> </a:t>
            </a:r>
            <a:r>
              <a:rPr lang="es-ES" sz="2400" dirty="0" err="1"/>
              <a:t>by</a:t>
            </a:r>
            <a:r>
              <a:rPr lang="es-ES" sz="2400" dirty="0"/>
              <a:t> rating of </a:t>
            </a:r>
            <a:r>
              <a:rPr lang="es-ES" sz="2400" dirty="0" err="1"/>
              <a:t>its</a:t>
            </a:r>
            <a:r>
              <a:rPr lang="es-ES" sz="2400" dirty="0"/>
              <a:t> restaurants, </a:t>
            </a:r>
            <a:r>
              <a:rPr lang="es-ES" sz="2400" dirty="0" err="1"/>
              <a:t>Fordham</a:t>
            </a:r>
            <a:r>
              <a:rPr lang="es-ES" sz="2400" dirty="0"/>
              <a:t> </a:t>
            </a:r>
            <a:r>
              <a:rPr lang="es-ES" sz="2400" dirty="0" err="1"/>
              <a:t>the</a:t>
            </a:r>
            <a:r>
              <a:rPr lang="es-ES" sz="2400" dirty="0"/>
              <a:t> </a:t>
            </a:r>
            <a:r>
              <a:rPr lang="es-ES" sz="2400" dirty="0" err="1"/>
              <a:t>best</a:t>
            </a:r>
            <a:r>
              <a:rPr lang="es-ES" sz="2400" dirty="0"/>
              <a:t> </a:t>
            </a:r>
            <a:r>
              <a:rPr lang="es-ES" sz="2400" dirty="0" err="1"/>
              <a:t>neighborhood</a:t>
            </a:r>
            <a:r>
              <a:rPr lang="es-ES" sz="2400" dirty="0"/>
              <a:t> </a:t>
            </a:r>
            <a:r>
              <a:rPr lang="es-ES" sz="2400" dirty="0" err="1"/>
              <a:t>by</a:t>
            </a:r>
            <a:r>
              <a:rPr lang="es-ES" sz="2400" dirty="0"/>
              <a:t> </a:t>
            </a:r>
            <a:r>
              <a:rPr lang="es-ES" sz="2400" dirty="0" err="1"/>
              <a:t>the</a:t>
            </a:r>
            <a:r>
              <a:rPr lang="es-ES" sz="2400" dirty="0"/>
              <a:t> </a:t>
            </a:r>
            <a:r>
              <a:rPr lang="es-ES" sz="2400" dirty="0" err="1"/>
              <a:t>high</a:t>
            </a:r>
            <a:r>
              <a:rPr lang="es-ES" sz="2400" dirty="0"/>
              <a:t> </a:t>
            </a:r>
            <a:r>
              <a:rPr lang="es-ES" sz="2400" dirty="0" err="1"/>
              <a:t>rate</a:t>
            </a:r>
            <a:r>
              <a:rPr lang="es-ES" sz="2400" dirty="0"/>
              <a:t> of </a:t>
            </a:r>
            <a:r>
              <a:rPr lang="es-ES" sz="2400" dirty="0" err="1"/>
              <a:t>Hispanic</a:t>
            </a:r>
            <a:r>
              <a:rPr lang="es-ES" sz="2400" dirty="0"/>
              <a:t> </a:t>
            </a:r>
            <a:r>
              <a:rPr lang="es-ES" sz="2400" dirty="0" err="1"/>
              <a:t>community</a:t>
            </a:r>
            <a:br>
              <a:rPr lang="es-ES" sz="2400" dirty="0"/>
            </a:br>
            <a:br>
              <a:rPr lang="es-ES" sz="2400" dirty="0"/>
            </a:br>
            <a:r>
              <a:rPr lang="es-ES" sz="2400" dirty="0"/>
              <a:t>4.Analyze </a:t>
            </a:r>
            <a:r>
              <a:rPr lang="es-ES" sz="2400" dirty="0" err="1"/>
              <a:t>the</a:t>
            </a:r>
            <a:r>
              <a:rPr lang="es-ES" sz="2400" dirty="0"/>
              <a:t> </a:t>
            </a:r>
            <a:r>
              <a:rPr lang="es-ES" sz="2400" dirty="0" err="1"/>
              <a:t>menu</a:t>
            </a:r>
            <a:r>
              <a:rPr lang="es-ES" sz="2400" dirty="0"/>
              <a:t> of Brisas Express, and Caridad </a:t>
            </a:r>
            <a:r>
              <a:rPr lang="es-ES" sz="2400" dirty="0" err="1"/>
              <a:t>Louie</a:t>
            </a:r>
            <a:r>
              <a:rPr lang="es-ES" sz="2400" dirty="0"/>
              <a:t> to </a:t>
            </a:r>
            <a:r>
              <a:rPr lang="es-ES" sz="2400" dirty="0" err="1"/>
              <a:t>investigate</a:t>
            </a:r>
            <a:r>
              <a:rPr lang="es-ES" sz="2400" dirty="0"/>
              <a:t> </a:t>
            </a:r>
            <a:r>
              <a:rPr lang="es-ES" sz="2400" dirty="0" err="1"/>
              <a:t>their</a:t>
            </a:r>
            <a:r>
              <a:rPr lang="es-ES" sz="2400" dirty="0"/>
              <a:t> </a:t>
            </a:r>
            <a:r>
              <a:rPr lang="es-ES" sz="2400" dirty="0" err="1"/>
              <a:t>products</a:t>
            </a:r>
            <a:r>
              <a:rPr lang="es-ES" sz="2400" dirty="0"/>
              <a:t> and </a:t>
            </a:r>
            <a:r>
              <a:rPr lang="es-ES" sz="2400" dirty="0" err="1"/>
              <a:t>food</a:t>
            </a:r>
            <a:endParaRPr lang="es-SE" sz="2400" dirty="0"/>
          </a:p>
        </p:txBody>
      </p:sp>
      <p:sp>
        <p:nvSpPr>
          <p:cNvPr id="3" name="Subtítulo 2">
            <a:extLst>
              <a:ext uri="{FF2B5EF4-FFF2-40B4-BE49-F238E27FC236}">
                <a16:creationId xmlns:a16="http://schemas.microsoft.com/office/drawing/2014/main" id="{06CABE2E-2BD2-284A-BCAA-3D064CCCC59D}"/>
              </a:ext>
            </a:extLst>
          </p:cNvPr>
          <p:cNvSpPr>
            <a:spLocks noGrp="1"/>
          </p:cNvSpPr>
          <p:nvPr>
            <p:ph type="subTitle" idx="1"/>
          </p:nvPr>
        </p:nvSpPr>
        <p:spPr/>
        <p:txBody>
          <a:bodyPr/>
          <a:lstStyle/>
          <a:p>
            <a:r>
              <a:rPr lang="es-SE" dirty="0"/>
              <a:t>thanks</a:t>
            </a:r>
          </a:p>
        </p:txBody>
      </p:sp>
    </p:spTree>
    <p:extLst>
      <p:ext uri="{BB962C8B-B14F-4D97-AF65-F5344CB8AC3E}">
        <p14:creationId xmlns:p14="http://schemas.microsoft.com/office/powerpoint/2010/main" val="643902559"/>
      </p:ext>
    </p:extLst>
  </p:cSld>
  <p:clrMapOvr>
    <a:masterClrMapping/>
  </p:clrMapOvr>
</p:sld>
</file>

<file path=ppt/theme/theme1.xml><?xml version="1.0" encoding="utf-8"?>
<a:theme xmlns:a="http://schemas.openxmlformats.org/drawingml/2006/main" name="Distintivo">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Distintivo</Template>
  <TotalTime>34</TotalTime>
  <Words>257</Words>
  <Application>Microsoft Macintosh PowerPoint</Application>
  <PresentationFormat>Panorámica</PresentationFormat>
  <Paragraphs>19</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Gill Sans MT</vt:lpstr>
      <vt:lpstr>Impact</vt:lpstr>
      <vt:lpstr>Distintivo</vt:lpstr>
      <vt:lpstr>SPANISH RESTAURANT</vt:lpstr>
      <vt:lpstr>STUDY OBJECTIVE</vt:lpstr>
      <vt:lpstr>Data acquisition and cleaning</vt:lpstr>
      <vt:lpstr>Presentación de PowerPoint</vt:lpstr>
      <vt:lpstr>Spanish restaurants </vt:lpstr>
      <vt:lpstr>Ethnical and population</vt:lpstr>
      <vt:lpstr>RESTAURANTS</vt:lpstr>
      <vt:lpstr>Presentación de PowerPoint</vt:lpstr>
      <vt:lpstr>1. NY has a high rate of Spanish restaurants  2. Support of Spanish food by neighborhoods  3. Bronx would be the best option by district, Parckhester or Baychester the best option by rating of its restaurants, Fordham the best neighborhood by the high rate of Hispanic community  4.Analyze the menu of Brisas Express, and Caridad Louie to investigate their products and food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SPANISH RESTAURANT</dc:title>
  <dc:creator>Microsoft Office User</dc:creator>
  <cp:lastModifiedBy>Microsoft Office User</cp:lastModifiedBy>
  <cp:revision>3</cp:revision>
  <dcterms:created xsi:type="dcterms:W3CDTF">2020-11-26T12:32:18Z</dcterms:created>
  <dcterms:modified xsi:type="dcterms:W3CDTF">2020-11-26T13:07:07Z</dcterms:modified>
</cp:coreProperties>
</file>