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3.bin" ContentType="application/vnd.openxmlformats-officedocument.oleObject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4.bin" ContentType="application/vnd.openxmlformats-officedocument.oleObject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5.bin" ContentType="application/vnd.openxmlformats-officedocument.oleObject"/>
  <Override PartName="/ppt/tags/tag49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16.bin" ContentType="application/vnd.openxmlformats-officedocument.oleObject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3.xml" ContentType="application/vnd.openxmlformats-officedocument.presentationml.notesSlide+xml"/>
  <Override PartName="/ppt/embeddings/oleObject17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28"/>
  </p:notesMasterIdLst>
  <p:handoutMasterIdLst>
    <p:handoutMasterId r:id="rId29"/>
  </p:handoutMasterIdLst>
  <p:sldIdLst>
    <p:sldId id="697" r:id="rId2"/>
    <p:sldId id="745" r:id="rId3"/>
    <p:sldId id="746" r:id="rId4"/>
    <p:sldId id="756" r:id="rId5"/>
    <p:sldId id="776" r:id="rId6"/>
    <p:sldId id="777" r:id="rId7"/>
    <p:sldId id="778" r:id="rId8"/>
    <p:sldId id="779" r:id="rId9"/>
    <p:sldId id="759" r:id="rId10"/>
    <p:sldId id="760" r:id="rId11"/>
    <p:sldId id="763" r:id="rId12"/>
    <p:sldId id="764" r:id="rId13"/>
    <p:sldId id="749" r:id="rId14"/>
    <p:sldId id="750" r:id="rId15"/>
    <p:sldId id="751" r:id="rId16"/>
    <p:sldId id="765" r:id="rId17"/>
    <p:sldId id="771" r:id="rId18"/>
    <p:sldId id="768" r:id="rId19"/>
    <p:sldId id="761" r:id="rId20"/>
    <p:sldId id="774" r:id="rId21"/>
    <p:sldId id="770" r:id="rId22"/>
    <p:sldId id="754" r:id="rId23"/>
    <p:sldId id="731" r:id="rId24"/>
    <p:sldId id="766" r:id="rId25"/>
    <p:sldId id="775" r:id="rId26"/>
    <p:sldId id="772" r:id="rId27"/>
  </p:sldIdLst>
  <p:sldSz cx="9144000" cy="6858000" type="screen4x3"/>
  <p:notesSz cx="6797675" cy="9928225"/>
  <p:custDataLst>
    <p:tags r:id="rId3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8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5624">
          <p15:clr>
            <a:srgbClr val="A4A3A4"/>
          </p15:clr>
        </p15:guide>
        <p15:guide id="5" pos="15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EFF"/>
    <a:srgbClr val="CB6C1D"/>
    <a:srgbClr val="FFFF99"/>
    <a:srgbClr val="FFFF00"/>
    <a:srgbClr val="FCF0EA"/>
    <a:srgbClr val="91AC6B"/>
    <a:srgbClr val="FF8000"/>
    <a:srgbClr val="ECE8C2"/>
    <a:srgbClr val="C0C0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1830" autoAdjust="0"/>
  </p:normalViewPr>
  <p:slideViewPr>
    <p:cSldViewPr>
      <p:cViewPr varScale="1">
        <p:scale>
          <a:sx n="86" d="100"/>
          <a:sy n="86" d="100"/>
        </p:scale>
        <p:origin x="-1472" y="-96"/>
      </p:cViewPr>
      <p:guideLst>
        <p:guide orient="horz" pos="3385"/>
        <p:guide orient="horz" pos="618"/>
        <p:guide orient="horz" pos="4020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66266-7152-4F2F-956D-2F576AF1876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  <dgm:t>
        <a:bodyPr/>
        <a:lstStyle/>
        <a:p>
          <a:endParaRPr lang="de-DE"/>
        </a:p>
      </dgm:t>
    </dgm:pt>
    <dgm:pt modelId="{8EEC323F-2938-4628-A0B9-28814DF06F53}">
      <dgm:prSet phldrT="[Text]" custT="1"/>
      <dgm:spPr>
        <a:solidFill>
          <a:srgbClr val="0070C0"/>
        </a:solidFill>
      </dgm:spPr>
      <dgm:t>
        <a:bodyPr/>
        <a:lstStyle/>
        <a:p>
          <a:r>
            <a:rPr lang="de-DE" sz="1400" b="1" u="sng" dirty="0" smtClean="0"/>
            <a:t>Consulting</a:t>
          </a:r>
          <a:endParaRPr lang="de-DE" sz="1200" dirty="0"/>
        </a:p>
      </dgm:t>
    </dgm:pt>
    <dgm:pt modelId="{A427864D-534E-46B7-BCDE-FDD7D0788A37}" type="parTrans" cxnId="{58986631-B5D7-476B-A46C-C05F8F3C43C5}">
      <dgm:prSet/>
      <dgm:spPr/>
      <dgm:t>
        <a:bodyPr/>
        <a:lstStyle/>
        <a:p>
          <a:endParaRPr lang="de-DE" sz="1200"/>
        </a:p>
      </dgm:t>
    </dgm:pt>
    <dgm:pt modelId="{0A2E2068-81A9-43F2-87C6-88045074E4F9}" type="sibTrans" cxnId="{58986631-B5D7-476B-A46C-C05F8F3C43C5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 sz="1200"/>
        </a:p>
      </dgm:t>
    </dgm:pt>
    <dgm:pt modelId="{755A285C-6F92-46FD-8D16-E003DD0FBCCB}">
      <dgm:prSet phldrT="[Text]" custT="1"/>
      <dgm:spPr>
        <a:solidFill>
          <a:srgbClr val="0070C0"/>
        </a:solidFill>
      </dgm:spPr>
      <dgm:t>
        <a:bodyPr/>
        <a:lstStyle/>
        <a:p>
          <a:r>
            <a:rPr lang="de-DE" sz="1400" b="1" u="sng" dirty="0" smtClean="0"/>
            <a:t>Knowledge need</a:t>
          </a:r>
          <a:endParaRPr lang="de-DE" sz="1400" dirty="0"/>
        </a:p>
      </dgm:t>
    </dgm:pt>
    <dgm:pt modelId="{FF172D2E-E87B-485A-BEFB-2C11A1FFFFF2}" type="parTrans" cxnId="{DF661378-6DE5-4383-B5AE-DB063A4B8B05}">
      <dgm:prSet/>
      <dgm:spPr/>
      <dgm:t>
        <a:bodyPr/>
        <a:lstStyle/>
        <a:p>
          <a:endParaRPr lang="de-DE" sz="1200"/>
        </a:p>
      </dgm:t>
    </dgm:pt>
    <dgm:pt modelId="{8B394077-01F4-46BF-9FA8-E2EC6EEC2AD3}" type="sibTrans" cxnId="{DF661378-6DE5-4383-B5AE-DB063A4B8B05}">
      <dgm:prSet/>
      <dgm:spPr/>
      <dgm:t>
        <a:bodyPr/>
        <a:lstStyle/>
        <a:p>
          <a:endParaRPr lang="de-DE" sz="1200"/>
        </a:p>
      </dgm:t>
    </dgm:pt>
    <dgm:pt modelId="{C1570B9E-A29B-449C-8254-BF04B4B0FB27}">
      <dgm:prSet phldrT="[Text]" custT="1"/>
      <dgm:spPr>
        <a:solidFill>
          <a:schemeClr val="accent4">
            <a:lumMod val="75000"/>
            <a:lumOff val="25000"/>
          </a:schemeClr>
        </a:solidFill>
      </dgm:spPr>
      <dgm:t>
        <a:bodyPr/>
        <a:lstStyle/>
        <a:p>
          <a:r>
            <a:rPr lang="de-DE" sz="1400" b="1" u="sng" dirty="0" smtClean="0"/>
            <a:t>Knowledge sources</a:t>
          </a:r>
          <a:endParaRPr lang="de-DE" sz="1400" dirty="0"/>
        </a:p>
      </dgm:t>
    </dgm:pt>
    <dgm:pt modelId="{D5A622DC-B09C-4376-ACE0-72F884CE6A95}" type="parTrans" cxnId="{988021C6-70BB-40D2-92FE-AF9C6756E09E}">
      <dgm:prSet/>
      <dgm:spPr/>
      <dgm:t>
        <a:bodyPr/>
        <a:lstStyle/>
        <a:p>
          <a:endParaRPr lang="de-DE" sz="1200"/>
        </a:p>
      </dgm:t>
    </dgm:pt>
    <dgm:pt modelId="{7D60C8A5-57A1-4575-8161-EF5858DE6542}" type="sibTrans" cxnId="{988021C6-70BB-40D2-92FE-AF9C6756E09E}">
      <dgm:prSet/>
      <dgm:spPr/>
      <dgm:t>
        <a:bodyPr/>
        <a:lstStyle/>
        <a:p>
          <a:endParaRPr lang="de-DE" sz="1200"/>
        </a:p>
      </dgm:t>
    </dgm:pt>
    <dgm:pt modelId="{9909C944-3B00-4F24-972C-9AC1DA9DAE05}">
      <dgm:prSet phldrT="[Text]" custT="1"/>
      <dgm:spPr>
        <a:solidFill>
          <a:schemeClr val="accent4">
            <a:lumMod val="75000"/>
            <a:lumOff val="25000"/>
          </a:schemeClr>
        </a:solidFill>
      </dgm:spPr>
      <dgm:t>
        <a:bodyPr/>
        <a:lstStyle/>
        <a:p>
          <a:r>
            <a:rPr lang="de-DE" sz="1200" dirty="0" smtClean="0"/>
            <a:t>Literature</a:t>
          </a:r>
          <a:br>
            <a:rPr lang="de-DE" sz="1200" dirty="0" smtClean="0"/>
          </a:br>
          <a:endParaRPr lang="de-DE" sz="1200" dirty="0"/>
        </a:p>
      </dgm:t>
    </dgm:pt>
    <dgm:pt modelId="{60D09499-A171-4E30-801B-F484ADCF0B52}" type="parTrans" cxnId="{E5BCB34E-743E-4323-B00D-20C649664065}">
      <dgm:prSet/>
      <dgm:spPr/>
      <dgm:t>
        <a:bodyPr/>
        <a:lstStyle/>
        <a:p>
          <a:endParaRPr lang="de-DE" sz="1200"/>
        </a:p>
      </dgm:t>
    </dgm:pt>
    <dgm:pt modelId="{4DA81225-3B98-4805-B48D-5A2799B8C42B}" type="sibTrans" cxnId="{E5BCB34E-743E-4323-B00D-20C649664065}">
      <dgm:prSet/>
      <dgm:spPr/>
      <dgm:t>
        <a:bodyPr/>
        <a:lstStyle/>
        <a:p>
          <a:endParaRPr lang="de-DE" sz="1200"/>
        </a:p>
      </dgm:t>
    </dgm:pt>
    <dgm:pt modelId="{C4193768-B92B-434B-9EEE-341B67347010}">
      <dgm:prSet phldrT="[Text]" custT="1"/>
      <dgm:spPr>
        <a:solidFill>
          <a:schemeClr val="accent4">
            <a:lumMod val="75000"/>
            <a:lumOff val="25000"/>
          </a:schemeClr>
        </a:solidFill>
      </dgm:spPr>
      <dgm:t>
        <a:bodyPr/>
        <a:lstStyle/>
        <a:p>
          <a:r>
            <a:rPr lang="de-DE" sz="1200" dirty="0" smtClean="0"/>
            <a:t>Intranet</a:t>
          </a:r>
          <a:endParaRPr lang="de-DE" sz="1200" dirty="0"/>
        </a:p>
      </dgm:t>
    </dgm:pt>
    <dgm:pt modelId="{DE6E9644-A3FE-4E2F-96E8-004363AADDE9}" type="parTrans" cxnId="{C18C8445-3956-4081-93BB-20D32D3A814E}">
      <dgm:prSet/>
      <dgm:spPr/>
      <dgm:t>
        <a:bodyPr/>
        <a:lstStyle/>
        <a:p>
          <a:endParaRPr lang="de-DE" sz="1200"/>
        </a:p>
      </dgm:t>
    </dgm:pt>
    <dgm:pt modelId="{3A914AB1-64F4-44C7-A0B0-123216375978}" type="sibTrans" cxnId="{C18C8445-3956-4081-93BB-20D32D3A814E}">
      <dgm:prSet/>
      <dgm:spPr/>
      <dgm:t>
        <a:bodyPr/>
        <a:lstStyle/>
        <a:p>
          <a:endParaRPr lang="de-DE" sz="1200"/>
        </a:p>
      </dgm:t>
    </dgm:pt>
    <dgm:pt modelId="{829224D9-AD1A-4751-A3A4-374EAF2D9E28}">
      <dgm:prSet phldrT="[Text]" custT="1"/>
      <dgm:spPr>
        <a:solidFill>
          <a:srgbClr val="0070C0"/>
        </a:solidFill>
      </dgm:spPr>
      <dgm:t>
        <a:bodyPr/>
        <a:lstStyle/>
        <a:p>
          <a:r>
            <a:rPr lang="de-DE" sz="1400" b="1" u="sng" dirty="0" smtClean="0"/>
            <a:t>Expertise</a:t>
          </a:r>
          <a:endParaRPr lang="de-DE" sz="1400" dirty="0"/>
        </a:p>
      </dgm:t>
    </dgm:pt>
    <dgm:pt modelId="{06BC881A-9571-4795-B8F9-6567E8CC6B5D}" type="parTrans" cxnId="{578216B9-DBAE-490D-A2F3-AC09ED1CE2E1}">
      <dgm:prSet/>
      <dgm:spPr/>
      <dgm:t>
        <a:bodyPr/>
        <a:lstStyle/>
        <a:p>
          <a:endParaRPr lang="de-DE" sz="1200"/>
        </a:p>
      </dgm:t>
    </dgm:pt>
    <dgm:pt modelId="{07EA76A4-FAF9-4A2D-986B-DA851B3D8466}" type="sibTrans" cxnId="{578216B9-DBAE-490D-A2F3-AC09ED1CE2E1}">
      <dgm:prSet/>
      <dgm:spPr/>
      <dgm:t>
        <a:bodyPr/>
        <a:lstStyle/>
        <a:p>
          <a:endParaRPr lang="de-DE" sz="1200"/>
        </a:p>
      </dgm:t>
    </dgm:pt>
    <dgm:pt modelId="{6E24CC2E-BF49-4945-A335-B69BBFAA997D}">
      <dgm:prSet phldrT="[Text]" custT="1"/>
      <dgm:spPr>
        <a:solidFill>
          <a:schemeClr val="accent4">
            <a:lumMod val="75000"/>
            <a:lumOff val="25000"/>
          </a:schemeClr>
        </a:solidFill>
      </dgm:spPr>
      <dgm:t>
        <a:bodyPr/>
        <a:lstStyle/>
        <a:p>
          <a:r>
            <a:rPr lang="de-DE" sz="1200" dirty="0" smtClean="0"/>
            <a:t>Minds of architects</a:t>
          </a:r>
          <a:endParaRPr lang="de-DE" sz="1200" dirty="0"/>
        </a:p>
      </dgm:t>
    </dgm:pt>
    <dgm:pt modelId="{7B34C7D6-D674-42D9-859B-B6C45CBAE27E}" type="parTrans" cxnId="{D19D4557-76DC-4F52-8477-693CC29C069A}">
      <dgm:prSet/>
      <dgm:spPr/>
      <dgm:t>
        <a:bodyPr/>
        <a:lstStyle/>
        <a:p>
          <a:endParaRPr lang="de-DE"/>
        </a:p>
      </dgm:t>
    </dgm:pt>
    <dgm:pt modelId="{87B77C56-A2C9-459C-8F74-A1D9D1EEA227}" type="sibTrans" cxnId="{D19D4557-76DC-4F52-8477-693CC29C069A}">
      <dgm:prSet/>
      <dgm:spPr/>
      <dgm:t>
        <a:bodyPr/>
        <a:lstStyle/>
        <a:p>
          <a:endParaRPr lang="de-DE"/>
        </a:p>
      </dgm:t>
    </dgm:pt>
    <dgm:pt modelId="{743B9225-F987-4088-85FC-B9564877A7AC}">
      <dgm:prSet phldrT="[Text]" custT="1"/>
      <dgm:spPr>
        <a:solidFill>
          <a:srgbClr val="0070C0"/>
        </a:solidFill>
      </dgm:spPr>
      <dgm:t>
        <a:bodyPr/>
        <a:lstStyle/>
        <a:p>
          <a:r>
            <a:rPr lang="de-DE" sz="1200" dirty="0" smtClean="0"/>
            <a:t>Requires knowlegde about software architecture methods</a:t>
          </a:r>
          <a:endParaRPr lang="de-DE" sz="1200" dirty="0"/>
        </a:p>
      </dgm:t>
    </dgm:pt>
    <dgm:pt modelId="{DDC9F61A-7AE0-41F3-A297-7B39610E8D08}" type="parTrans" cxnId="{10AC4B12-B910-458C-9011-56065DE2EC50}">
      <dgm:prSet/>
      <dgm:spPr/>
      <dgm:t>
        <a:bodyPr/>
        <a:lstStyle/>
        <a:p>
          <a:endParaRPr lang="de-DE"/>
        </a:p>
      </dgm:t>
    </dgm:pt>
    <dgm:pt modelId="{88309911-D01E-41E1-BBD7-FCC031259B10}" type="sibTrans" cxnId="{10AC4B12-B910-458C-9011-56065DE2EC50}">
      <dgm:prSet/>
      <dgm:spPr/>
      <dgm:t>
        <a:bodyPr/>
        <a:lstStyle/>
        <a:p>
          <a:endParaRPr lang="de-DE"/>
        </a:p>
      </dgm:t>
    </dgm:pt>
    <dgm:pt modelId="{D40E7C54-A1BD-4449-9812-D22EB8A53112}">
      <dgm:prSet phldrT="[Text]" custT="1"/>
      <dgm:spPr>
        <a:solidFill>
          <a:srgbClr val="0070C0"/>
        </a:solidFill>
      </dgm:spPr>
      <dgm:t>
        <a:bodyPr/>
        <a:lstStyle/>
        <a:p>
          <a:r>
            <a:rPr lang="de-DE" sz="1200" dirty="0" smtClean="0"/>
            <a:t>Software </a:t>
          </a:r>
          <a:r>
            <a:rPr lang="en-GB" sz="1200" noProof="0" dirty="0" smtClean="0"/>
            <a:t>Architects</a:t>
          </a:r>
          <a:r>
            <a:rPr lang="de-DE" sz="1200" dirty="0" smtClean="0"/>
            <a:t> are involved in internal- and research projects</a:t>
          </a:r>
          <a:endParaRPr lang="de-DE" sz="1200" dirty="0"/>
        </a:p>
      </dgm:t>
    </dgm:pt>
    <dgm:pt modelId="{47038267-AA97-4410-BF29-48AF59594566}" type="parTrans" cxnId="{DCC8260F-247B-4774-9FD2-EACAA718D04D}">
      <dgm:prSet/>
      <dgm:spPr/>
      <dgm:t>
        <a:bodyPr/>
        <a:lstStyle/>
        <a:p>
          <a:endParaRPr lang="de-DE"/>
        </a:p>
      </dgm:t>
    </dgm:pt>
    <dgm:pt modelId="{D0EEB422-62F1-4DD5-946B-BB3B99569A3F}" type="sibTrans" cxnId="{DCC8260F-247B-4774-9FD2-EACAA718D04D}">
      <dgm:prSet/>
      <dgm:spPr/>
      <dgm:t>
        <a:bodyPr/>
        <a:lstStyle/>
        <a:p>
          <a:endParaRPr lang="de-DE"/>
        </a:p>
      </dgm:t>
    </dgm:pt>
    <dgm:pt modelId="{B78BDF70-B729-403E-B01A-A2E5A53F493A}">
      <dgm:prSet phldrT="[Text]" custT="1"/>
      <dgm:spPr>
        <a:solidFill>
          <a:srgbClr val="0070C0"/>
        </a:solidFill>
      </dgm:spPr>
      <dgm:t>
        <a:bodyPr/>
        <a:lstStyle/>
        <a:p>
          <a:r>
            <a:rPr lang="de-DE" sz="1200" dirty="0" smtClean="0"/>
            <a:t>Gather new expertise and experiences through projects</a:t>
          </a:r>
          <a:endParaRPr lang="de-DE" sz="1200" dirty="0"/>
        </a:p>
      </dgm:t>
    </dgm:pt>
    <dgm:pt modelId="{ACAE91D7-538B-4E67-A548-C1A8BBBDF3D5}" type="parTrans" cxnId="{C94759F4-5017-4D20-AFAE-721C8B0321DA}">
      <dgm:prSet/>
      <dgm:spPr/>
      <dgm:t>
        <a:bodyPr/>
        <a:lstStyle/>
        <a:p>
          <a:endParaRPr lang="de-DE"/>
        </a:p>
      </dgm:t>
    </dgm:pt>
    <dgm:pt modelId="{C8ACE558-A1EF-4F47-B620-1511D9A0A140}" type="sibTrans" cxnId="{C94759F4-5017-4D20-AFAE-721C8B0321DA}">
      <dgm:prSet/>
      <dgm:spPr/>
      <dgm:t>
        <a:bodyPr/>
        <a:lstStyle/>
        <a:p>
          <a:endParaRPr lang="de-DE"/>
        </a:p>
      </dgm:t>
    </dgm:pt>
    <dgm:pt modelId="{517DFD6F-3293-49AC-A350-EC00F0163C8E}" type="pres">
      <dgm:prSet presAssocID="{0E766266-7152-4F2F-956D-2F576AF1876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19323DD-ABCC-4424-B4AB-08FDB3F8475E}" type="pres">
      <dgm:prSet presAssocID="{0E766266-7152-4F2F-956D-2F576AF18761}" presName="cycle" presStyleCnt="0"/>
      <dgm:spPr/>
    </dgm:pt>
    <dgm:pt modelId="{7B4631E2-01DC-418B-8B05-2422F9720413}" type="pres">
      <dgm:prSet presAssocID="{8EEC323F-2938-4628-A0B9-28814DF06F53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89E5C1-E321-4F71-9926-A34240807198}" type="pres">
      <dgm:prSet presAssocID="{0A2E2068-81A9-43F2-87C6-88045074E4F9}" presName="sibTransFirstNode" presStyleLbl="bgShp" presStyleIdx="0" presStyleCnt="1"/>
      <dgm:spPr/>
      <dgm:t>
        <a:bodyPr/>
        <a:lstStyle/>
        <a:p>
          <a:endParaRPr lang="de-DE"/>
        </a:p>
      </dgm:t>
    </dgm:pt>
    <dgm:pt modelId="{B148DED4-BF2B-4C28-A1CE-DADE40D2F001}" type="pres">
      <dgm:prSet presAssocID="{755A285C-6F92-46FD-8D16-E003DD0FBCCB}" presName="nodeFollowingNodes" presStyleLbl="node1" presStyleIdx="1" presStyleCnt="4" custScaleX="9734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37701F-AA6E-4F0C-BF99-1CDD069D32E7}" type="pres">
      <dgm:prSet presAssocID="{C1570B9E-A29B-449C-8254-BF04B4B0FB27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6DC78-A541-45A9-97EC-98AAA1782AC0}" type="pres">
      <dgm:prSet presAssocID="{829224D9-AD1A-4751-A3A4-374EAF2D9E28}" presName="nodeFollowingNodes" presStyleLbl="node1" presStyleIdx="3" presStyleCnt="4" custScaleX="971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6FF103-0EB0-4062-871E-89D95CFC9FF6}" type="presOf" srcId="{8EEC323F-2938-4628-A0B9-28814DF06F53}" destId="{7B4631E2-01DC-418B-8B05-2422F9720413}" srcOrd="0" destOrd="0" presId="urn:microsoft.com/office/officeart/2005/8/layout/cycle3"/>
    <dgm:cxn modelId="{590042F5-BE2C-4132-A923-57A4B72E2FB0}" type="presOf" srcId="{9909C944-3B00-4F24-972C-9AC1DA9DAE05}" destId="{1337701F-AA6E-4F0C-BF99-1CDD069D32E7}" srcOrd="0" destOrd="3" presId="urn:microsoft.com/office/officeart/2005/8/layout/cycle3"/>
    <dgm:cxn modelId="{7202448C-5631-426D-9B4F-3A785CE44A27}" type="presOf" srcId="{0A2E2068-81A9-43F2-87C6-88045074E4F9}" destId="{6989E5C1-E321-4F71-9926-A34240807198}" srcOrd="0" destOrd="0" presId="urn:microsoft.com/office/officeart/2005/8/layout/cycle3"/>
    <dgm:cxn modelId="{50E62E21-56D9-4368-8664-DCFE2BBA4BA8}" type="presOf" srcId="{C4193768-B92B-434B-9EEE-341B67347010}" destId="{1337701F-AA6E-4F0C-BF99-1CDD069D32E7}" srcOrd="0" destOrd="2" presId="urn:microsoft.com/office/officeart/2005/8/layout/cycle3"/>
    <dgm:cxn modelId="{58986631-B5D7-476B-A46C-C05F8F3C43C5}" srcId="{0E766266-7152-4F2F-956D-2F576AF18761}" destId="{8EEC323F-2938-4628-A0B9-28814DF06F53}" srcOrd="0" destOrd="0" parTransId="{A427864D-534E-46B7-BCDE-FDD7D0788A37}" sibTransId="{0A2E2068-81A9-43F2-87C6-88045074E4F9}"/>
    <dgm:cxn modelId="{578216B9-DBAE-490D-A2F3-AC09ED1CE2E1}" srcId="{0E766266-7152-4F2F-956D-2F576AF18761}" destId="{829224D9-AD1A-4751-A3A4-374EAF2D9E28}" srcOrd="3" destOrd="0" parTransId="{06BC881A-9571-4795-B8F9-6567E8CC6B5D}" sibTransId="{07EA76A4-FAF9-4A2D-986B-DA851B3D8466}"/>
    <dgm:cxn modelId="{DCC8260F-247B-4774-9FD2-EACAA718D04D}" srcId="{8EEC323F-2938-4628-A0B9-28814DF06F53}" destId="{D40E7C54-A1BD-4449-9812-D22EB8A53112}" srcOrd="0" destOrd="0" parTransId="{47038267-AA97-4410-BF29-48AF59594566}" sibTransId="{D0EEB422-62F1-4DD5-946B-BB3B99569A3F}"/>
    <dgm:cxn modelId="{295007F8-CA5B-4CD0-9205-8321DA3033F5}" type="presOf" srcId="{829224D9-AD1A-4751-A3A4-374EAF2D9E28}" destId="{8916DC78-A541-45A9-97EC-98AAA1782AC0}" srcOrd="0" destOrd="0" presId="urn:microsoft.com/office/officeart/2005/8/layout/cycle3"/>
    <dgm:cxn modelId="{DAF71DE3-EB47-4D23-8BCA-CD036EFBB967}" type="presOf" srcId="{6E24CC2E-BF49-4945-A335-B69BBFAA997D}" destId="{1337701F-AA6E-4F0C-BF99-1CDD069D32E7}" srcOrd="0" destOrd="1" presId="urn:microsoft.com/office/officeart/2005/8/layout/cycle3"/>
    <dgm:cxn modelId="{E5BCB34E-743E-4323-B00D-20C649664065}" srcId="{C1570B9E-A29B-449C-8254-BF04B4B0FB27}" destId="{9909C944-3B00-4F24-972C-9AC1DA9DAE05}" srcOrd="2" destOrd="0" parTransId="{60D09499-A171-4E30-801B-F484ADCF0B52}" sibTransId="{4DA81225-3B98-4805-B48D-5A2799B8C42B}"/>
    <dgm:cxn modelId="{B29B4109-F06A-49FD-98C4-DDC545FF2EC4}" type="presOf" srcId="{D40E7C54-A1BD-4449-9812-D22EB8A53112}" destId="{7B4631E2-01DC-418B-8B05-2422F9720413}" srcOrd="0" destOrd="1" presId="urn:microsoft.com/office/officeart/2005/8/layout/cycle3"/>
    <dgm:cxn modelId="{D19D4557-76DC-4F52-8477-693CC29C069A}" srcId="{C1570B9E-A29B-449C-8254-BF04B4B0FB27}" destId="{6E24CC2E-BF49-4945-A335-B69BBFAA997D}" srcOrd="0" destOrd="0" parTransId="{7B34C7D6-D674-42D9-859B-B6C45CBAE27E}" sibTransId="{87B77C56-A2C9-459C-8F74-A1D9D1EEA227}"/>
    <dgm:cxn modelId="{99C700C1-15AB-4DCC-BFF9-2B5D4E725E15}" type="presOf" srcId="{743B9225-F987-4088-85FC-B9564877A7AC}" destId="{B148DED4-BF2B-4C28-A1CE-DADE40D2F001}" srcOrd="0" destOrd="1" presId="urn:microsoft.com/office/officeart/2005/8/layout/cycle3"/>
    <dgm:cxn modelId="{C18C8445-3956-4081-93BB-20D32D3A814E}" srcId="{C1570B9E-A29B-449C-8254-BF04B4B0FB27}" destId="{C4193768-B92B-434B-9EEE-341B67347010}" srcOrd="1" destOrd="0" parTransId="{DE6E9644-A3FE-4E2F-96E8-004363AADDE9}" sibTransId="{3A914AB1-64F4-44C7-A0B0-123216375978}"/>
    <dgm:cxn modelId="{E1849229-2B4A-4F1C-86C7-79F28251D104}" type="presOf" srcId="{B78BDF70-B729-403E-B01A-A2E5A53F493A}" destId="{8916DC78-A541-45A9-97EC-98AAA1782AC0}" srcOrd="0" destOrd="1" presId="urn:microsoft.com/office/officeart/2005/8/layout/cycle3"/>
    <dgm:cxn modelId="{988021C6-70BB-40D2-92FE-AF9C6756E09E}" srcId="{0E766266-7152-4F2F-956D-2F576AF18761}" destId="{C1570B9E-A29B-449C-8254-BF04B4B0FB27}" srcOrd="2" destOrd="0" parTransId="{D5A622DC-B09C-4376-ACE0-72F884CE6A95}" sibTransId="{7D60C8A5-57A1-4575-8161-EF5858DE6542}"/>
    <dgm:cxn modelId="{80C06B9C-F9DD-4667-A995-DC49911BC444}" type="presOf" srcId="{C1570B9E-A29B-449C-8254-BF04B4B0FB27}" destId="{1337701F-AA6E-4F0C-BF99-1CDD069D32E7}" srcOrd="0" destOrd="0" presId="urn:microsoft.com/office/officeart/2005/8/layout/cycle3"/>
    <dgm:cxn modelId="{C94759F4-5017-4D20-AFAE-721C8B0321DA}" srcId="{829224D9-AD1A-4751-A3A4-374EAF2D9E28}" destId="{B78BDF70-B729-403E-B01A-A2E5A53F493A}" srcOrd="0" destOrd="0" parTransId="{ACAE91D7-538B-4E67-A548-C1A8BBBDF3D5}" sibTransId="{C8ACE558-A1EF-4F47-B620-1511D9A0A140}"/>
    <dgm:cxn modelId="{DF661378-6DE5-4383-B5AE-DB063A4B8B05}" srcId="{0E766266-7152-4F2F-956D-2F576AF18761}" destId="{755A285C-6F92-46FD-8D16-E003DD0FBCCB}" srcOrd="1" destOrd="0" parTransId="{FF172D2E-E87B-485A-BEFB-2C11A1FFFFF2}" sibTransId="{8B394077-01F4-46BF-9FA8-E2EC6EEC2AD3}"/>
    <dgm:cxn modelId="{0176D4AC-FE17-40F3-A12D-B648DFAAFF65}" type="presOf" srcId="{755A285C-6F92-46FD-8D16-E003DD0FBCCB}" destId="{B148DED4-BF2B-4C28-A1CE-DADE40D2F001}" srcOrd="0" destOrd="0" presId="urn:microsoft.com/office/officeart/2005/8/layout/cycle3"/>
    <dgm:cxn modelId="{C05B374C-BACF-4C15-90BA-24F476C515E6}" type="presOf" srcId="{0E766266-7152-4F2F-956D-2F576AF18761}" destId="{517DFD6F-3293-49AC-A350-EC00F0163C8E}" srcOrd="0" destOrd="0" presId="urn:microsoft.com/office/officeart/2005/8/layout/cycle3"/>
    <dgm:cxn modelId="{10AC4B12-B910-458C-9011-56065DE2EC50}" srcId="{755A285C-6F92-46FD-8D16-E003DD0FBCCB}" destId="{743B9225-F987-4088-85FC-B9564877A7AC}" srcOrd="0" destOrd="0" parTransId="{DDC9F61A-7AE0-41F3-A297-7B39610E8D08}" sibTransId="{88309911-D01E-41E1-BBD7-FCC031259B10}"/>
    <dgm:cxn modelId="{AB352113-E1F4-4C37-83B1-1285E3CB2055}" type="presParOf" srcId="{517DFD6F-3293-49AC-A350-EC00F0163C8E}" destId="{A19323DD-ABCC-4424-B4AB-08FDB3F8475E}" srcOrd="0" destOrd="0" presId="urn:microsoft.com/office/officeart/2005/8/layout/cycle3"/>
    <dgm:cxn modelId="{9CCA996F-318F-4422-8A9E-69947645CE02}" type="presParOf" srcId="{A19323DD-ABCC-4424-B4AB-08FDB3F8475E}" destId="{7B4631E2-01DC-418B-8B05-2422F9720413}" srcOrd="0" destOrd="0" presId="urn:microsoft.com/office/officeart/2005/8/layout/cycle3"/>
    <dgm:cxn modelId="{1DCABDEC-FA59-494D-B8EC-E052B6CBC199}" type="presParOf" srcId="{A19323DD-ABCC-4424-B4AB-08FDB3F8475E}" destId="{6989E5C1-E321-4F71-9926-A34240807198}" srcOrd="1" destOrd="0" presId="urn:microsoft.com/office/officeart/2005/8/layout/cycle3"/>
    <dgm:cxn modelId="{AA8FDFAE-1197-4AFB-A719-F6DA267FC442}" type="presParOf" srcId="{A19323DD-ABCC-4424-B4AB-08FDB3F8475E}" destId="{B148DED4-BF2B-4C28-A1CE-DADE40D2F001}" srcOrd="2" destOrd="0" presId="urn:microsoft.com/office/officeart/2005/8/layout/cycle3"/>
    <dgm:cxn modelId="{0CF8DDF6-64B5-49A1-97DA-A4AAD3297AE8}" type="presParOf" srcId="{A19323DD-ABCC-4424-B4AB-08FDB3F8475E}" destId="{1337701F-AA6E-4F0C-BF99-1CDD069D32E7}" srcOrd="3" destOrd="0" presId="urn:microsoft.com/office/officeart/2005/8/layout/cycle3"/>
    <dgm:cxn modelId="{02085C82-C911-45D7-AEAA-B15137810B09}" type="presParOf" srcId="{A19323DD-ABCC-4424-B4AB-08FDB3F8475E}" destId="{8916DC78-A541-45A9-97EC-98AAA1782AC0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BC180-0F9B-4C4C-BBC4-D750AD2D0D32}" type="doc">
      <dgm:prSet loTypeId="urn:microsoft.com/office/officeart/2005/8/layout/v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D53DC43B-F908-44ED-AFB2-8511BE497225}">
      <dgm:prSet phldrT="[Text]" custT="1"/>
      <dgm:spPr/>
      <dgm:t>
        <a:bodyPr anchor="ctr"/>
        <a:lstStyle/>
        <a:p>
          <a:r>
            <a:rPr lang="de-DE" sz="1400" dirty="0" smtClean="0"/>
            <a:t>Problems</a:t>
          </a:r>
          <a:endParaRPr lang="de-DE" sz="1400" dirty="0"/>
        </a:p>
      </dgm:t>
    </dgm:pt>
    <dgm:pt modelId="{EF302D4E-D405-48FA-B589-1D55372C4ABF}" type="parTrans" cxnId="{314EA721-6A51-4F79-868A-0038D6D49116}">
      <dgm:prSet/>
      <dgm:spPr/>
      <dgm:t>
        <a:bodyPr/>
        <a:lstStyle/>
        <a:p>
          <a:endParaRPr lang="de-DE" sz="1400"/>
        </a:p>
      </dgm:t>
    </dgm:pt>
    <dgm:pt modelId="{94984570-0A35-4F8C-9011-C56F849109E4}" type="sibTrans" cxnId="{314EA721-6A51-4F79-868A-0038D6D49116}">
      <dgm:prSet/>
      <dgm:spPr/>
      <dgm:t>
        <a:bodyPr/>
        <a:lstStyle/>
        <a:p>
          <a:endParaRPr lang="de-DE" sz="1400"/>
        </a:p>
      </dgm:t>
    </dgm:pt>
    <dgm:pt modelId="{EECE394C-F5CC-42EA-B258-76B7FFD0EB81}">
      <dgm:prSet phldrT="[Text]" custT="1"/>
      <dgm:spPr/>
      <dgm:t>
        <a:bodyPr anchor="ctr"/>
        <a:lstStyle/>
        <a:p>
          <a:r>
            <a:rPr lang="en-GB" sz="1400" dirty="0" smtClean="0"/>
            <a:t>No central knowledge (method) source for architecture methods</a:t>
          </a:r>
          <a:endParaRPr lang="de-DE" sz="1400" dirty="0" smtClean="0"/>
        </a:p>
      </dgm:t>
    </dgm:pt>
    <dgm:pt modelId="{C09F34EA-4EC7-4281-AB35-0D7E5DAA7713}" type="parTrans" cxnId="{837B2BAE-273B-4CAE-A6B5-68824C81243A}">
      <dgm:prSet/>
      <dgm:spPr/>
      <dgm:t>
        <a:bodyPr/>
        <a:lstStyle/>
        <a:p>
          <a:endParaRPr lang="de-DE" sz="1400"/>
        </a:p>
      </dgm:t>
    </dgm:pt>
    <dgm:pt modelId="{0E4DB01F-9641-458C-B5A5-6662BE62432D}" type="sibTrans" cxnId="{837B2BAE-273B-4CAE-A6B5-68824C81243A}">
      <dgm:prSet/>
      <dgm:spPr/>
      <dgm:t>
        <a:bodyPr/>
        <a:lstStyle/>
        <a:p>
          <a:endParaRPr lang="de-DE" sz="1400"/>
        </a:p>
      </dgm:t>
    </dgm:pt>
    <dgm:pt modelId="{4EAF6CE3-0AA5-4F8D-BA4E-268EC6CE44B2}">
      <dgm:prSet custT="1"/>
      <dgm:spPr/>
      <dgm:t>
        <a:bodyPr anchor="ctr"/>
        <a:lstStyle/>
        <a:p>
          <a:r>
            <a:rPr lang="en-GB" sz="1400" dirty="0" smtClean="0"/>
            <a:t>No assessment of known methods</a:t>
          </a:r>
          <a:endParaRPr lang="en-GB" sz="1400" dirty="0"/>
        </a:p>
      </dgm:t>
    </dgm:pt>
    <dgm:pt modelId="{9E2A2584-1284-48A6-860F-3152B36E69D2}" type="parTrans" cxnId="{94171997-F638-4717-A619-B6661342A26E}">
      <dgm:prSet/>
      <dgm:spPr/>
      <dgm:t>
        <a:bodyPr/>
        <a:lstStyle/>
        <a:p>
          <a:endParaRPr lang="en-GB" sz="1400"/>
        </a:p>
      </dgm:t>
    </dgm:pt>
    <dgm:pt modelId="{C900BE30-FF13-4611-83B9-4FA2FD12CB64}" type="sibTrans" cxnId="{94171997-F638-4717-A619-B6661342A26E}">
      <dgm:prSet/>
      <dgm:spPr/>
      <dgm:t>
        <a:bodyPr/>
        <a:lstStyle/>
        <a:p>
          <a:endParaRPr lang="en-GB" sz="1400"/>
        </a:p>
      </dgm:t>
    </dgm:pt>
    <dgm:pt modelId="{8E426C9D-859F-46EA-ADA8-6E258536E349}">
      <dgm:prSet custT="1"/>
      <dgm:spPr/>
      <dgm:t>
        <a:bodyPr anchor="ctr"/>
        <a:lstStyle/>
        <a:p>
          <a:r>
            <a:rPr lang="en-GB" sz="1400" dirty="0" smtClean="0"/>
            <a:t>No IT supported recommendation mechanism for method selection</a:t>
          </a:r>
          <a:endParaRPr lang="en-GB" sz="1400" dirty="0"/>
        </a:p>
      </dgm:t>
    </dgm:pt>
    <dgm:pt modelId="{74F85C37-CDD9-4969-9E35-11818E4F88D7}" type="parTrans" cxnId="{0E5B89C8-7858-4B50-A205-B6B038F1CDA3}">
      <dgm:prSet/>
      <dgm:spPr/>
      <dgm:t>
        <a:bodyPr/>
        <a:lstStyle/>
        <a:p>
          <a:endParaRPr lang="en-GB" sz="1400"/>
        </a:p>
      </dgm:t>
    </dgm:pt>
    <dgm:pt modelId="{8F68EA4B-D7A8-457C-813A-63BC12FE636E}" type="sibTrans" cxnId="{0E5B89C8-7858-4B50-A205-B6B038F1CDA3}">
      <dgm:prSet/>
      <dgm:spPr/>
      <dgm:t>
        <a:bodyPr/>
        <a:lstStyle/>
        <a:p>
          <a:endParaRPr lang="en-GB" sz="1400"/>
        </a:p>
      </dgm:t>
    </dgm:pt>
    <dgm:pt modelId="{74640BC6-8DC2-46A0-B110-3D8584671EB4}" type="pres">
      <dgm:prSet presAssocID="{D84BC180-0F9B-4C4C-BBC4-D750AD2D0D3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D86AC44-9D9B-40E2-82F0-570E432C2E4B}" type="pres">
      <dgm:prSet presAssocID="{D53DC43B-F908-44ED-AFB2-8511BE497225}" presName="linNode" presStyleCnt="0"/>
      <dgm:spPr/>
    </dgm:pt>
    <dgm:pt modelId="{D79AB26F-3643-4C24-B0B0-30351D2F362E}" type="pres">
      <dgm:prSet presAssocID="{D53DC43B-F908-44ED-AFB2-8511BE497225}" presName="parentShp" presStyleLbl="node1" presStyleIdx="0" presStyleCnt="1" custScaleX="4261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24BA7524-8890-4BFD-AD91-AC49959E45A1}" type="pres">
      <dgm:prSet presAssocID="{D53DC43B-F908-44ED-AFB2-8511BE497225}" presName="childShp" presStyleLbl="bgAccFollowNode1" presStyleIdx="0" presStyleCnt="1" custScaleX="132418" custLinFactNeighborX="0" custLinFactNeighborY="54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0C4480A-4AC5-4BF4-910D-7C0045FD222E}" type="presOf" srcId="{8E426C9D-859F-46EA-ADA8-6E258536E349}" destId="{24BA7524-8890-4BFD-AD91-AC49959E45A1}" srcOrd="0" destOrd="2" presId="urn:microsoft.com/office/officeart/2005/8/layout/vList6"/>
    <dgm:cxn modelId="{A44C0DAE-46AE-49EC-A22B-AFABE128362C}" type="presOf" srcId="{4EAF6CE3-0AA5-4F8D-BA4E-268EC6CE44B2}" destId="{24BA7524-8890-4BFD-AD91-AC49959E45A1}" srcOrd="0" destOrd="1" presId="urn:microsoft.com/office/officeart/2005/8/layout/vList6"/>
    <dgm:cxn modelId="{0E5B89C8-7858-4B50-A205-B6B038F1CDA3}" srcId="{D53DC43B-F908-44ED-AFB2-8511BE497225}" destId="{8E426C9D-859F-46EA-ADA8-6E258536E349}" srcOrd="2" destOrd="0" parTransId="{74F85C37-CDD9-4969-9E35-11818E4F88D7}" sibTransId="{8F68EA4B-D7A8-457C-813A-63BC12FE636E}"/>
    <dgm:cxn modelId="{314EA721-6A51-4F79-868A-0038D6D49116}" srcId="{D84BC180-0F9B-4C4C-BBC4-D750AD2D0D32}" destId="{D53DC43B-F908-44ED-AFB2-8511BE497225}" srcOrd="0" destOrd="0" parTransId="{EF302D4E-D405-48FA-B589-1D55372C4ABF}" sibTransId="{94984570-0A35-4F8C-9011-C56F849109E4}"/>
    <dgm:cxn modelId="{B669945B-C434-4071-B910-017253F0A6B7}" type="presOf" srcId="{EECE394C-F5CC-42EA-B258-76B7FFD0EB81}" destId="{24BA7524-8890-4BFD-AD91-AC49959E45A1}" srcOrd="0" destOrd="0" presId="urn:microsoft.com/office/officeart/2005/8/layout/vList6"/>
    <dgm:cxn modelId="{626FEFF9-7557-4A7E-9CD0-9B81FF5C148D}" type="presOf" srcId="{D53DC43B-F908-44ED-AFB2-8511BE497225}" destId="{D79AB26F-3643-4C24-B0B0-30351D2F362E}" srcOrd="0" destOrd="0" presId="urn:microsoft.com/office/officeart/2005/8/layout/vList6"/>
    <dgm:cxn modelId="{FBFEAEFB-5A39-4E3C-83CA-2353FB75A2C7}" type="presOf" srcId="{D84BC180-0F9B-4C4C-BBC4-D750AD2D0D32}" destId="{74640BC6-8DC2-46A0-B110-3D8584671EB4}" srcOrd="0" destOrd="0" presId="urn:microsoft.com/office/officeart/2005/8/layout/vList6"/>
    <dgm:cxn modelId="{94171997-F638-4717-A619-B6661342A26E}" srcId="{D53DC43B-F908-44ED-AFB2-8511BE497225}" destId="{4EAF6CE3-0AA5-4F8D-BA4E-268EC6CE44B2}" srcOrd="1" destOrd="0" parTransId="{9E2A2584-1284-48A6-860F-3152B36E69D2}" sibTransId="{C900BE30-FF13-4611-83B9-4FA2FD12CB64}"/>
    <dgm:cxn modelId="{837B2BAE-273B-4CAE-A6B5-68824C81243A}" srcId="{D53DC43B-F908-44ED-AFB2-8511BE497225}" destId="{EECE394C-F5CC-42EA-B258-76B7FFD0EB81}" srcOrd="0" destOrd="0" parTransId="{C09F34EA-4EC7-4281-AB35-0D7E5DAA7713}" sibTransId="{0E4DB01F-9641-458C-B5A5-6662BE62432D}"/>
    <dgm:cxn modelId="{6D9C9AB7-95C2-495F-89E8-035C813849AF}" type="presParOf" srcId="{74640BC6-8DC2-46A0-B110-3D8584671EB4}" destId="{4D86AC44-9D9B-40E2-82F0-570E432C2E4B}" srcOrd="0" destOrd="0" presId="urn:microsoft.com/office/officeart/2005/8/layout/vList6"/>
    <dgm:cxn modelId="{A842DD97-BF16-47E5-8F52-EBF923D3644B}" type="presParOf" srcId="{4D86AC44-9D9B-40E2-82F0-570E432C2E4B}" destId="{D79AB26F-3643-4C24-B0B0-30351D2F362E}" srcOrd="0" destOrd="0" presId="urn:microsoft.com/office/officeart/2005/8/layout/vList6"/>
    <dgm:cxn modelId="{87082DFE-939F-4E1D-B68D-7639B6914582}" type="presParOf" srcId="{4D86AC44-9D9B-40E2-82F0-570E432C2E4B}" destId="{24BA7524-8890-4BFD-AD91-AC49959E45A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BC180-0F9B-4C4C-BBC4-D750AD2D0D32}" type="doc">
      <dgm:prSet loTypeId="urn:microsoft.com/office/officeart/2005/8/layout/v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D53DC43B-F908-44ED-AFB2-8511BE497225}">
      <dgm:prSet phldrT="[Text]" custT="1"/>
      <dgm:spPr/>
      <dgm:t>
        <a:bodyPr anchor="ctr"/>
        <a:lstStyle/>
        <a:p>
          <a:r>
            <a:rPr lang="en-GB" sz="1400" noProof="0" dirty="0" smtClean="0"/>
            <a:t>My tasks</a:t>
          </a:r>
          <a:endParaRPr lang="en-GB" sz="1400" noProof="0" dirty="0"/>
        </a:p>
      </dgm:t>
    </dgm:pt>
    <dgm:pt modelId="{EF302D4E-D405-48FA-B589-1D55372C4ABF}" type="parTrans" cxnId="{314EA721-6A51-4F79-868A-0038D6D49116}">
      <dgm:prSet/>
      <dgm:spPr/>
      <dgm:t>
        <a:bodyPr/>
        <a:lstStyle/>
        <a:p>
          <a:endParaRPr lang="de-DE" sz="1400"/>
        </a:p>
      </dgm:t>
    </dgm:pt>
    <dgm:pt modelId="{94984570-0A35-4F8C-9011-C56F849109E4}" type="sibTrans" cxnId="{314EA721-6A51-4F79-868A-0038D6D49116}">
      <dgm:prSet/>
      <dgm:spPr/>
      <dgm:t>
        <a:bodyPr/>
        <a:lstStyle/>
        <a:p>
          <a:endParaRPr lang="de-DE" sz="1400"/>
        </a:p>
      </dgm:t>
    </dgm:pt>
    <dgm:pt modelId="{EECE394C-F5CC-42EA-B258-76B7FFD0EB81}">
      <dgm:prSet phldrT="[Text]" custT="1"/>
      <dgm:spPr/>
      <dgm:t>
        <a:bodyPr anchor="ctr"/>
        <a:lstStyle/>
        <a:p>
          <a:r>
            <a:rPr lang="en-GB" sz="1400" dirty="0" smtClean="0"/>
            <a:t>Structuring of methods and context information</a:t>
          </a:r>
          <a:endParaRPr lang="de-DE" sz="1400" dirty="0" smtClean="0"/>
        </a:p>
      </dgm:t>
    </dgm:pt>
    <dgm:pt modelId="{C09F34EA-4EC7-4281-AB35-0D7E5DAA7713}" type="parTrans" cxnId="{837B2BAE-273B-4CAE-A6B5-68824C81243A}">
      <dgm:prSet/>
      <dgm:spPr/>
      <dgm:t>
        <a:bodyPr/>
        <a:lstStyle/>
        <a:p>
          <a:endParaRPr lang="de-DE" sz="1400"/>
        </a:p>
      </dgm:t>
    </dgm:pt>
    <dgm:pt modelId="{0E4DB01F-9641-458C-B5A5-6662BE62432D}" type="sibTrans" cxnId="{837B2BAE-273B-4CAE-A6B5-68824C81243A}">
      <dgm:prSet/>
      <dgm:spPr/>
      <dgm:t>
        <a:bodyPr/>
        <a:lstStyle/>
        <a:p>
          <a:endParaRPr lang="de-DE" sz="1400"/>
        </a:p>
      </dgm:t>
    </dgm:pt>
    <dgm:pt modelId="{C0822271-93CB-4FA5-A36B-F9DF239C9C9F}">
      <dgm:prSet custT="1"/>
      <dgm:spPr/>
      <dgm:t>
        <a:bodyPr anchor="ctr"/>
        <a:lstStyle/>
        <a:p>
          <a:r>
            <a:rPr lang="en-GB" sz="1400" dirty="0" smtClean="0"/>
            <a:t>Development of a recommendation mechanism for software architecture methods</a:t>
          </a:r>
          <a:endParaRPr lang="en-GB" sz="1400" dirty="0"/>
        </a:p>
      </dgm:t>
    </dgm:pt>
    <dgm:pt modelId="{20CAA0C6-E5E6-4C20-8C47-78228ADE281E}" type="parTrans" cxnId="{6F960AE8-BEA7-498A-B00B-814707962916}">
      <dgm:prSet/>
      <dgm:spPr/>
      <dgm:t>
        <a:bodyPr/>
        <a:lstStyle/>
        <a:p>
          <a:endParaRPr lang="en-GB" sz="1400"/>
        </a:p>
      </dgm:t>
    </dgm:pt>
    <dgm:pt modelId="{0A739A55-F33A-46E4-A749-E4497B01F1CB}" type="sibTrans" cxnId="{6F960AE8-BEA7-498A-B00B-814707962916}">
      <dgm:prSet/>
      <dgm:spPr/>
      <dgm:t>
        <a:bodyPr/>
        <a:lstStyle/>
        <a:p>
          <a:endParaRPr lang="en-GB" sz="1400"/>
        </a:p>
      </dgm:t>
    </dgm:pt>
    <dgm:pt modelId="{74640BC6-8DC2-46A0-B110-3D8584671EB4}" type="pres">
      <dgm:prSet presAssocID="{D84BC180-0F9B-4C4C-BBC4-D750AD2D0D3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D86AC44-9D9B-40E2-82F0-570E432C2E4B}" type="pres">
      <dgm:prSet presAssocID="{D53DC43B-F908-44ED-AFB2-8511BE497225}" presName="linNode" presStyleCnt="0"/>
      <dgm:spPr/>
    </dgm:pt>
    <dgm:pt modelId="{D79AB26F-3643-4C24-B0B0-30351D2F362E}" type="pres">
      <dgm:prSet presAssocID="{D53DC43B-F908-44ED-AFB2-8511BE497225}" presName="parentShp" presStyleLbl="node1" presStyleIdx="0" presStyleCnt="1" custScaleX="4261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24BA7524-8890-4BFD-AD91-AC49959E45A1}" type="pres">
      <dgm:prSet presAssocID="{D53DC43B-F908-44ED-AFB2-8511BE497225}" presName="childShp" presStyleLbl="bgAccFollowNode1" presStyleIdx="0" presStyleCnt="1" custScaleX="132418" custLinFactNeighborX="0" custLinFactNeighborY="54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7B2BAE-273B-4CAE-A6B5-68824C81243A}" srcId="{D53DC43B-F908-44ED-AFB2-8511BE497225}" destId="{EECE394C-F5CC-42EA-B258-76B7FFD0EB81}" srcOrd="0" destOrd="0" parTransId="{C09F34EA-4EC7-4281-AB35-0D7E5DAA7713}" sibTransId="{0E4DB01F-9641-458C-B5A5-6662BE62432D}"/>
    <dgm:cxn modelId="{314EA721-6A51-4F79-868A-0038D6D49116}" srcId="{D84BC180-0F9B-4C4C-BBC4-D750AD2D0D32}" destId="{D53DC43B-F908-44ED-AFB2-8511BE497225}" srcOrd="0" destOrd="0" parTransId="{EF302D4E-D405-48FA-B589-1D55372C4ABF}" sibTransId="{94984570-0A35-4F8C-9011-C56F849109E4}"/>
    <dgm:cxn modelId="{1A79B752-5D53-4459-A6FD-E422CF4409C4}" type="presOf" srcId="{EECE394C-F5CC-42EA-B258-76B7FFD0EB81}" destId="{24BA7524-8890-4BFD-AD91-AC49959E45A1}" srcOrd="0" destOrd="0" presId="urn:microsoft.com/office/officeart/2005/8/layout/vList6"/>
    <dgm:cxn modelId="{6F960AE8-BEA7-498A-B00B-814707962916}" srcId="{D53DC43B-F908-44ED-AFB2-8511BE497225}" destId="{C0822271-93CB-4FA5-A36B-F9DF239C9C9F}" srcOrd="1" destOrd="0" parTransId="{20CAA0C6-E5E6-4C20-8C47-78228ADE281E}" sibTransId="{0A739A55-F33A-46E4-A749-E4497B01F1CB}"/>
    <dgm:cxn modelId="{29630C35-F815-46ED-9665-0B7C71E95039}" type="presOf" srcId="{C0822271-93CB-4FA5-A36B-F9DF239C9C9F}" destId="{24BA7524-8890-4BFD-AD91-AC49959E45A1}" srcOrd="0" destOrd="1" presId="urn:microsoft.com/office/officeart/2005/8/layout/vList6"/>
    <dgm:cxn modelId="{229517E1-F6CB-4BE9-8E27-237526F295EB}" type="presOf" srcId="{D53DC43B-F908-44ED-AFB2-8511BE497225}" destId="{D79AB26F-3643-4C24-B0B0-30351D2F362E}" srcOrd="0" destOrd="0" presId="urn:microsoft.com/office/officeart/2005/8/layout/vList6"/>
    <dgm:cxn modelId="{60481B40-E5B4-46E6-BCF8-2D1DBF6AA75A}" type="presOf" srcId="{D84BC180-0F9B-4C4C-BBC4-D750AD2D0D32}" destId="{74640BC6-8DC2-46A0-B110-3D8584671EB4}" srcOrd="0" destOrd="0" presId="urn:microsoft.com/office/officeart/2005/8/layout/vList6"/>
    <dgm:cxn modelId="{E9CD6BB0-2982-48D3-81A4-9B70645B118D}" type="presParOf" srcId="{74640BC6-8DC2-46A0-B110-3D8584671EB4}" destId="{4D86AC44-9D9B-40E2-82F0-570E432C2E4B}" srcOrd="0" destOrd="0" presId="urn:microsoft.com/office/officeart/2005/8/layout/vList6"/>
    <dgm:cxn modelId="{37BB710B-4BFD-4D41-93F5-CCBEE8EE0B02}" type="presParOf" srcId="{4D86AC44-9D9B-40E2-82F0-570E432C2E4B}" destId="{D79AB26F-3643-4C24-B0B0-30351D2F362E}" srcOrd="0" destOrd="0" presId="urn:microsoft.com/office/officeart/2005/8/layout/vList6"/>
    <dgm:cxn modelId="{6FFEBD03-7E3E-48AC-B233-2FB2A63626D3}" type="presParOf" srcId="{4D86AC44-9D9B-40E2-82F0-570E432C2E4B}" destId="{24BA7524-8890-4BFD-AD91-AC49959E45A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E3F60B-D2CA-47BF-98D6-124F8A3BF6F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3299B6B-9EE4-4FB7-98BB-CAB3AE36B16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1" u="sng" noProof="0" dirty="0" smtClean="0"/>
            <a:t>1) Literature review</a:t>
          </a:r>
          <a:endParaRPr lang="en-GB" sz="1400" b="1" u="sng" noProof="0" dirty="0"/>
        </a:p>
      </dgm:t>
    </dgm:pt>
    <dgm:pt modelId="{7DD7D221-40FC-4CC6-A00E-078B3D5A644B}" type="parTrans" cxnId="{D99D2E3B-4A53-4350-875E-EFD3B7D8CD67}">
      <dgm:prSet/>
      <dgm:spPr/>
      <dgm:t>
        <a:bodyPr/>
        <a:lstStyle/>
        <a:p>
          <a:endParaRPr lang="en-GB" sz="1400" noProof="0" dirty="0"/>
        </a:p>
      </dgm:t>
    </dgm:pt>
    <dgm:pt modelId="{47EA06DB-C02F-4DC8-8F72-E6F1FB515966}" type="sibTrans" cxnId="{D99D2E3B-4A53-4350-875E-EFD3B7D8CD67}">
      <dgm:prSet custT="1"/>
      <dgm:spPr/>
      <dgm:t>
        <a:bodyPr/>
        <a:lstStyle/>
        <a:p>
          <a:endParaRPr lang="en-GB" sz="1400" noProof="0" dirty="0"/>
        </a:p>
      </dgm:t>
    </dgm:pt>
    <dgm:pt modelId="{921B596B-B251-4AC7-863D-A2CF2D5DB88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noProof="0" dirty="0" smtClean="0"/>
            <a:t>Recommender systems</a:t>
          </a:r>
          <a:endParaRPr lang="en-GB" sz="1400" noProof="0" dirty="0"/>
        </a:p>
      </dgm:t>
    </dgm:pt>
    <dgm:pt modelId="{A06EE147-09E3-4192-8EE7-07E79CF9C069}" type="parTrans" cxnId="{B83B65EF-9E0E-4A06-9A09-B39028FFB8BA}">
      <dgm:prSet/>
      <dgm:spPr/>
      <dgm:t>
        <a:bodyPr/>
        <a:lstStyle/>
        <a:p>
          <a:endParaRPr lang="en-GB" sz="1400" noProof="0" dirty="0"/>
        </a:p>
      </dgm:t>
    </dgm:pt>
    <dgm:pt modelId="{53CCD60C-45FB-4BD1-898E-53D48ADD65CE}" type="sibTrans" cxnId="{B83B65EF-9E0E-4A06-9A09-B39028FFB8BA}">
      <dgm:prSet/>
      <dgm:spPr/>
      <dgm:t>
        <a:bodyPr/>
        <a:lstStyle/>
        <a:p>
          <a:endParaRPr lang="en-GB" sz="1400" noProof="0" dirty="0"/>
        </a:p>
      </dgm:t>
    </dgm:pt>
    <dgm:pt modelId="{4FD57E9E-FD77-4BCF-A1A0-982CE6760281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1" u="sng" noProof="0" dirty="0" smtClean="0"/>
            <a:t>2) Recommendation method/concept identification</a:t>
          </a:r>
          <a:endParaRPr lang="en-GB" sz="1400" b="0" u="none" noProof="0" dirty="0"/>
        </a:p>
      </dgm:t>
    </dgm:pt>
    <dgm:pt modelId="{B4930073-D379-448E-AF0D-1E99EB17316B}" type="parTrans" cxnId="{5393BB82-62DC-47F2-855D-CC1D9982D503}">
      <dgm:prSet/>
      <dgm:spPr/>
      <dgm:t>
        <a:bodyPr/>
        <a:lstStyle/>
        <a:p>
          <a:endParaRPr lang="en-GB" sz="1400" noProof="0" dirty="0"/>
        </a:p>
      </dgm:t>
    </dgm:pt>
    <dgm:pt modelId="{3CD2C352-41FF-4897-8267-0E986DB187B7}" type="sibTrans" cxnId="{5393BB82-62DC-47F2-855D-CC1D9982D503}">
      <dgm:prSet custT="1"/>
      <dgm:spPr/>
      <dgm:t>
        <a:bodyPr/>
        <a:lstStyle/>
        <a:p>
          <a:endParaRPr lang="en-GB" sz="1400" noProof="0" dirty="0"/>
        </a:p>
      </dgm:t>
    </dgm:pt>
    <dgm:pt modelId="{8F83D2F9-E44D-4C7E-B0E4-E96AB616374B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1" noProof="0" dirty="0" smtClean="0"/>
            <a:t>Deliverable: Appropriate recommendation method</a:t>
          </a:r>
          <a:endParaRPr lang="en-GB" sz="1400" noProof="0" dirty="0"/>
        </a:p>
      </dgm:t>
    </dgm:pt>
    <dgm:pt modelId="{9B5647B5-1893-4D5B-9410-6416F7A35E28}" type="parTrans" cxnId="{3DBE33D1-B5A5-40F9-AA17-2C7167C69A12}">
      <dgm:prSet/>
      <dgm:spPr/>
      <dgm:t>
        <a:bodyPr/>
        <a:lstStyle/>
        <a:p>
          <a:endParaRPr lang="en-GB" sz="1400" noProof="0" dirty="0"/>
        </a:p>
      </dgm:t>
    </dgm:pt>
    <dgm:pt modelId="{B902F5AE-29F2-46F8-81CE-54E850CB41D7}" type="sibTrans" cxnId="{3DBE33D1-B5A5-40F9-AA17-2C7167C69A12}">
      <dgm:prSet/>
      <dgm:spPr/>
      <dgm:t>
        <a:bodyPr/>
        <a:lstStyle/>
        <a:p>
          <a:endParaRPr lang="en-GB" sz="1400" noProof="0" dirty="0"/>
        </a:p>
      </dgm:t>
    </dgm:pt>
    <dgm:pt modelId="{6AF68846-77F0-44EF-B33F-7246688488C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1" u="sng" noProof="0" dirty="0" smtClean="0"/>
            <a:t>3) Method instantiation</a:t>
          </a:r>
          <a:endParaRPr lang="en-GB" sz="1400" noProof="0" dirty="0"/>
        </a:p>
      </dgm:t>
    </dgm:pt>
    <dgm:pt modelId="{4C325B87-F939-43B9-8E24-EE3625F337F1}" type="parTrans" cxnId="{F341BEFE-1E6F-4F58-A669-4764F7955F10}">
      <dgm:prSet/>
      <dgm:spPr/>
      <dgm:t>
        <a:bodyPr/>
        <a:lstStyle/>
        <a:p>
          <a:endParaRPr lang="en-GB" sz="1400" noProof="0" dirty="0"/>
        </a:p>
      </dgm:t>
    </dgm:pt>
    <dgm:pt modelId="{270B3957-0928-4CD2-B7D9-51FD15D47BDD}" type="sibTrans" cxnId="{F341BEFE-1E6F-4F58-A669-4764F7955F10}">
      <dgm:prSet/>
      <dgm:spPr/>
      <dgm:t>
        <a:bodyPr/>
        <a:lstStyle/>
        <a:p>
          <a:endParaRPr lang="en-GB" sz="1400" noProof="0" dirty="0"/>
        </a:p>
      </dgm:t>
    </dgm:pt>
    <dgm:pt modelId="{15107402-9FFF-42C3-B0CF-4145D9E9691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noProof="0" dirty="0" smtClean="0"/>
            <a:t>in general and for software architecture methods</a:t>
          </a:r>
          <a:endParaRPr lang="en-GB" sz="1400" noProof="0" dirty="0"/>
        </a:p>
      </dgm:t>
    </dgm:pt>
    <dgm:pt modelId="{BC1FCF41-493D-427D-B494-C5B3C236F306}" type="parTrans" cxnId="{53CCC136-1481-4DFE-A712-5561604CBD4F}">
      <dgm:prSet/>
      <dgm:spPr/>
      <dgm:t>
        <a:bodyPr/>
        <a:lstStyle/>
        <a:p>
          <a:endParaRPr lang="en-GB" sz="1400" noProof="0" dirty="0"/>
        </a:p>
      </dgm:t>
    </dgm:pt>
    <dgm:pt modelId="{DA1AC377-A921-4833-B11E-026AA14B6C62}" type="sibTrans" cxnId="{53CCC136-1481-4DFE-A712-5561604CBD4F}">
      <dgm:prSet/>
      <dgm:spPr/>
      <dgm:t>
        <a:bodyPr/>
        <a:lstStyle/>
        <a:p>
          <a:endParaRPr lang="en-GB" sz="1400" noProof="0" dirty="0"/>
        </a:p>
      </dgm:t>
    </dgm:pt>
    <dgm:pt modelId="{3A139EBB-905A-4116-9235-E798162040D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1" noProof="0" dirty="0" smtClean="0"/>
            <a:t>Deliverable: Literature classification scheme</a:t>
          </a:r>
          <a:endParaRPr lang="en-GB" sz="1400" b="1" noProof="0" dirty="0"/>
        </a:p>
      </dgm:t>
    </dgm:pt>
    <dgm:pt modelId="{9503B4B9-0343-4CC3-BEAC-72B18C6AF801}" type="parTrans" cxnId="{19C8716C-55FC-4CD1-95B4-CB8A35F49CB3}">
      <dgm:prSet/>
      <dgm:spPr/>
      <dgm:t>
        <a:bodyPr/>
        <a:lstStyle/>
        <a:p>
          <a:endParaRPr lang="en-GB" sz="1400" noProof="0" dirty="0"/>
        </a:p>
      </dgm:t>
    </dgm:pt>
    <dgm:pt modelId="{8B3962FC-4329-4170-ADC9-6E2056508730}" type="sibTrans" cxnId="{19C8716C-55FC-4CD1-95B4-CB8A35F49CB3}">
      <dgm:prSet/>
      <dgm:spPr/>
      <dgm:t>
        <a:bodyPr/>
        <a:lstStyle/>
        <a:p>
          <a:endParaRPr lang="en-GB" sz="1400" noProof="0" dirty="0"/>
        </a:p>
      </dgm:t>
    </dgm:pt>
    <dgm:pt modelId="{447C5A7B-9E67-4EA5-835E-852D45B2EA2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0" u="none" noProof="0" dirty="0" smtClean="0"/>
            <a:t>Analysis of development process at Siemens</a:t>
          </a:r>
          <a:endParaRPr lang="en-GB" sz="1400" b="0" u="none" noProof="0" dirty="0"/>
        </a:p>
      </dgm:t>
    </dgm:pt>
    <dgm:pt modelId="{F64F2805-347B-4045-87E8-E5916294A961}" type="parTrans" cxnId="{D5AF1C37-2686-4D5D-8872-9A2E8EDCD3B3}">
      <dgm:prSet/>
      <dgm:spPr/>
      <dgm:t>
        <a:bodyPr/>
        <a:lstStyle/>
        <a:p>
          <a:endParaRPr lang="en-GB" sz="1400" noProof="0" dirty="0"/>
        </a:p>
      </dgm:t>
    </dgm:pt>
    <dgm:pt modelId="{C0FA20F8-6258-4FB1-980A-6DC6C7A9014F}" type="sibTrans" cxnId="{D5AF1C37-2686-4D5D-8872-9A2E8EDCD3B3}">
      <dgm:prSet/>
      <dgm:spPr/>
      <dgm:t>
        <a:bodyPr/>
        <a:lstStyle/>
        <a:p>
          <a:endParaRPr lang="en-GB" sz="1400" noProof="0" dirty="0"/>
        </a:p>
      </dgm:t>
    </dgm:pt>
    <dgm:pt modelId="{F437A907-DEB0-45B1-BEEF-C0B02BB98FD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0" u="none" noProof="0" dirty="0" smtClean="0"/>
            <a:t>Method selection, based on existent process and literature</a:t>
          </a:r>
          <a:endParaRPr lang="en-GB" sz="1400" b="0" u="none" noProof="0" dirty="0"/>
        </a:p>
      </dgm:t>
    </dgm:pt>
    <dgm:pt modelId="{5D2CF3D7-EB2B-4231-80EC-777E72441B32}" type="parTrans" cxnId="{33472B94-19DC-4717-9D2B-05119F068F4D}">
      <dgm:prSet/>
      <dgm:spPr/>
      <dgm:t>
        <a:bodyPr/>
        <a:lstStyle/>
        <a:p>
          <a:endParaRPr lang="en-GB" sz="1400" noProof="0" dirty="0"/>
        </a:p>
      </dgm:t>
    </dgm:pt>
    <dgm:pt modelId="{177E6687-051F-489C-B8F6-D7B80CB06124}" type="sibTrans" cxnId="{33472B94-19DC-4717-9D2B-05119F068F4D}">
      <dgm:prSet/>
      <dgm:spPr/>
      <dgm:t>
        <a:bodyPr/>
        <a:lstStyle/>
        <a:p>
          <a:endParaRPr lang="en-GB" sz="1400" noProof="0" dirty="0"/>
        </a:p>
      </dgm:t>
    </dgm:pt>
    <dgm:pt modelId="{4AA13BC8-C411-44FF-B398-3A00DE626B3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0" u="none" noProof="0" dirty="0" smtClean="0"/>
            <a:t>Concept development for recommendation system</a:t>
          </a:r>
          <a:endParaRPr lang="en-GB" sz="1400" noProof="0" dirty="0"/>
        </a:p>
      </dgm:t>
    </dgm:pt>
    <dgm:pt modelId="{C2EA8F2B-F89F-4643-A98A-151FE7D5D03A}" type="parTrans" cxnId="{190FA9C3-6A59-4DF8-8635-DC4CD9BFCBB6}">
      <dgm:prSet/>
      <dgm:spPr/>
      <dgm:t>
        <a:bodyPr/>
        <a:lstStyle/>
        <a:p>
          <a:endParaRPr lang="en-GB" sz="1400" noProof="0" dirty="0"/>
        </a:p>
      </dgm:t>
    </dgm:pt>
    <dgm:pt modelId="{A2E6554B-5046-4B65-A519-7C68EBE70855}" type="sibTrans" cxnId="{190FA9C3-6A59-4DF8-8635-DC4CD9BFCBB6}">
      <dgm:prSet/>
      <dgm:spPr/>
      <dgm:t>
        <a:bodyPr/>
        <a:lstStyle/>
        <a:p>
          <a:endParaRPr lang="en-GB" sz="1400" noProof="0" dirty="0"/>
        </a:p>
      </dgm:t>
    </dgm:pt>
    <dgm:pt modelId="{622E4532-41F2-4846-B067-3394E319639D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noProof="0" dirty="0" smtClean="0"/>
            <a:t>Method instantiation (prototype) and qualitative evaluation</a:t>
          </a:r>
          <a:endParaRPr lang="en-GB" sz="1400" noProof="0" dirty="0"/>
        </a:p>
      </dgm:t>
    </dgm:pt>
    <dgm:pt modelId="{0826061D-0F82-4A54-B5C1-0B794E549F1B}" type="parTrans" cxnId="{00CCFC9A-9A38-4D77-A514-66BC97390834}">
      <dgm:prSet/>
      <dgm:spPr/>
      <dgm:t>
        <a:bodyPr/>
        <a:lstStyle/>
        <a:p>
          <a:endParaRPr lang="en-GB" sz="1400" noProof="0" dirty="0"/>
        </a:p>
      </dgm:t>
    </dgm:pt>
    <dgm:pt modelId="{A4911103-AA98-43E6-866D-DDEB27E3A2E9}" type="sibTrans" cxnId="{00CCFC9A-9A38-4D77-A514-66BC97390834}">
      <dgm:prSet/>
      <dgm:spPr/>
      <dgm:t>
        <a:bodyPr/>
        <a:lstStyle/>
        <a:p>
          <a:endParaRPr lang="en-GB" sz="1400" noProof="0" dirty="0"/>
        </a:p>
      </dgm:t>
    </dgm:pt>
    <dgm:pt modelId="{D27F8206-A344-40BF-936D-4D7606FFC61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1" noProof="0" dirty="0" smtClean="0"/>
            <a:t>Deliverable: Evaluated concept </a:t>
          </a:r>
          <a:r>
            <a:rPr lang="en-GB" sz="1400" b="1" noProof="0" smtClean="0"/>
            <a:t>and prototype</a:t>
          </a:r>
          <a:endParaRPr lang="en-GB" sz="1400" noProof="0" dirty="0"/>
        </a:p>
      </dgm:t>
    </dgm:pt>
    <dgm:pt modelId="{506B2E2F-FA31-4A42-A18A-F1E6D802602C}" type="parTrans" cxnId="{BD013A15-82E2-4C07-AE2B-201B0F80C58B}">
      <dgm:prSet/>
      <dgm:spPr/>
      <dgm:t>
        <a:bodyPr/>
        <a:lstStyle/>
        <a:p>
          <a:endParaRPr lang="en-GB" sz="1400" noProof="0" dirty="0"/>
        </a:p>
      </dgm:t>
    </dgm:pt>
    <dgm:pt modelId="{A40CB015-1794-4EE9-9541-ED2585C1DA56}" type="sibTrans" cxnId="{BD013A15-82E2-4C07-AE2B-201B0F80C58B}">
      <dgm:prSet/>
      <dgm:spPr/>
      <dgm:t>
        <a:bodyPr/>
        <a:lstStyle/>
        <a:p>
          <a:endParaRPr lang="en-GB" sz="1400" noProof="0" dirty="0"/>
        </a:p>
      </dgm:t>
    </dgm:pt>
    <dgm:pt modelId="{268256C6-2873-41BC-B4E9-F4BFE8DED34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1" u="sng" noProof="0" dirty="0" smtClean="0"/>
            <a:t>4) Writing + buffer time</a:t>
          </a:r>
        </a:p>
      </dgm:t>
    </dgm:pt>
    <dgm:pt modelId="{A920C6D1-3A20-40D7-80C9-69396EB71E06}" type="parTrans" cxnId="{93AD52EF-C2E0-4CFE-B124-87C480F7FD58}">
      <dgm:prSet/>
      <dgm:spPr/>
      <dgm:t>
        <a:bodyPr/>
        <a:lstStyle/>
        <a:p>
          <a:endParaRPr lang="en-GB" noProof="0" dirty="0"/>
        </a:p>
      </dgm:t>
    </dgm:pt>
    <dgm:pt modelId="{6D6E19F9-77ED-4962-BD57-B93A85952249}" type="sibTrans" cxnId="{93AD52EF-C2E0-4CFE-B124-87C480F7FD58}">
      <dgm:prSet/>
      <dgm:spPr/>
      <dgm:t>
        <a:bodyPr/>
        <a:lstStyle/>
        <a:p>
          <a:endParaRPr lang="en-GB" noProof="0" dirty="0"/>
        </a:p>
      </dgm:t>
    </dgm:pt>
    <dgm:pt modelId="{12027604-D35B-4814-953F-3AC92FA6693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0" u="none" noProof="0" dirty="0" smtClean="0"/>
            <a:t>Detailed writing &amp; correction</a:t>
          </a:r>
        </a:p>
      </dgm:t>
    </dgm:pt>
    <dgm:pt modelId="{55B5A381-0277-4185-8A5B-BD186650ACE3}" type="parTrans" cxnId="{EE7FD084-1992-49F3-B2B9-05D43B90A347}">
      <dgm:prSet/>
      <dgm:spPr/>
      <dgm:t>
        <a:bodyPr/>
        <a:lstStyle/>
        <a:p>
          <a:endParaRPr lang="en-GB" noProof="0" dirty="0"/>
        </a:p>
      </dgm:t>
    </dgm:pt>
    <dgm:pt modelId="{19513DF9-F858-41C1-AAEB-6504DD73FCB9}" type="sibTrans" cxnId="{EE7FD084-1992-49F3-B2B9-05D43B90A347}">
      <dgm:prSet/>
      <dgm:spPr/>
      <dgm:t>
        <a:bodyPr/>
        <a:lstStyle/>
        <a:p>
          <a:endParaRPr lang="en-GB" noProof="0" dirty="0"/>
        </a:p>
      </dgm:t>
    </dgm:pt>
    <dgm:pt modelId="{378B15E7-04F1-44C8-9A47-8265EBF757F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1" u="none" noProof="0" dirty="0" smtClean="0"/>
            <a:t>Deliverable: Final thesis </a:t>
          </a:r>
        </a:p>
      </dgm:t>
    </dgm:pt>
    <dgm:pt modelId="{9B552218-6EAB-4442-9B61-E476CC44C584}" type="parTrans" cxnId="{38E64E19-60BC-4D89-9416-6E25784AB9C0}">
      <dgm:prSet/>
      <dgm:spPr/>
      <dgm:t>
        <a:bodyPr/>
        <a:lstStyle/>
        <a:p>
          <a:endParaRPr lang="en-GB" noProof="0" dirty="0"/>
        </a:p>
      </dgm:t>
    </dgm:pt>
    <dgm:pt modelId="{37369A36-4935-4479-A357-B76C50F6F7A5}" type="sibTrans" cxnId="{38E64E19-60BC-4D89-9416-6E25784AB9C0}">
      <dgm:prSet/>
      <dgm:spPr/>
      <dgm:t>
        <a:bodyPr/>
        <a:lstStyle/>
        <a:p>
          <a:endParaRPr lang="en-GB" noProof="0" dirty="0"/>
        </a:p>
      </dgm:t>
    </dgm:pt>
    <dgm:pt modelId="{B820B36A-4CEB-42A3-95E2-06B0649C127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400" b="0" u="none" noProof="0" dirty="0" smtClean="0"/>
            <a:t>Submission date 15.09.2015</a:t>
          </a:r>
        </a:p>
      </dgm:t>
    </dgm:pt>
    <dgm:pt modelId="{15EE09DA-9AC7-4312-A992-1D015CD6A5EC}" type="parTrans" cxnId="{9B52CA7D-488F-47A3-8D76-1A59D084157E}">
      <dgm:prSet/>
      <dgm:spPr/>
      <dgm:t>
        <a:bodyPr/>
        <a:lstStyle/>
        <a:p>
          <a:endParaRPr lang="en-GB" noProof="0" dirty="0"/>
        </a:p>
      </dgm:t>
    </dgm:pt>
    <dgm:pt modelId="{512F2C16-D15B-42BF-A6E3-91FB6E4E2E66}" type="sibTrans" cxnId="{9B52CA7D-488F-47A3-8D76-1A59D084157E}">
      <dgm:prSet/>
      <dgm:spPr/>
      <dgm:t>
        <a:bodyPr/>
        <a:lstStyle/>
        <a:p>
          <a:endParaRPr lang="en-GB" noProof="0" dirty="0"/>
        </a:p>
      </dgm:t>
    </dgm:pt>
    <dgm:pt modelId="{02994C8A-7D2C-41AC-8973-7E46A6E60C6D}" type="pres">
      <dgm:prSet presAssocID="{29E3F60B-D2CA-47BF-98D6-124F8A3BF6F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1ECF729-BC93-4321-BC4A-19E5F0AF937C}" type="pres">
      <dgm:prSet presAssocID="{29E3F60B-D2CA-47BF-98D6-124F8A3BF6F0}" presName="dummyMaxCanvas" presStyleCnt="0">
        <dgm:presLayoutVars/>
      </dgm:prSet>
      <dgm:spPr/>
    </dgm:pt>
    <dgm:pt modelId="{E3AD2A70-F183-4939-8642-770FDF53DCF0}" type="pres">
      <dgm:prSet presAssocID="{29E3F60B-D2CA-47BF-98D6-124F8A3BF6F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69C7D51-2125-40AC-B26C-759214F349D0}" type="pres">
      <dgm:prSet presAssocID="{29E3F60B-D2CA-47BF-98D6-124F8A3BF6F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0F1191-E4E9-4214-87A0-BE9DDC28480C}" type="pres">
      <dgm:prSet presAssocID="{29E3F60B-D2CA-47BF-98D6-124F8A3BF6F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4914A5-C350-483F-BF68-EB0CC6B5801F}" type="pres">
      <dgm:prSet presAssocID="{29E3F60B-D2CA-47BF-98D6-124F8A3BF6F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CC4F93-0D22-4100-A2D3-B631269EB708}" type="pres">
      <dgm:prSet presAssocID="{29E3F60B-D2CA-47BF-98D6-124F8A3BF6F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C0821D-0B0E-4759-AA66-482827CF5F81}" type="pres">
      <dgm:prSet presAssocID="{29E3F60B-D2CA-47BF-98D6-124F8A3BF6F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BED17B-C33A-4591-BFA1-9019DA82D97D}" type="pres">
      <dgm:prSet presAssocID="{29E3F60B-D2CA-47BF-98D6-124F8A3BF6F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1489AE-6349-4A15-9751-AB214D68DDCD}" type="pres">
      <dgm:prSet presAssocID="{29E3F60B-D2CA-47BF-98D6-124F8A3BF6F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E3DB98-AE17-4A0F-A5E7-62ACDA1F3B72}" type="pres">
      <dgm:prSet presAssocID="{29E3F60B-D2CA-47BF-98D6-124F8A3BF6F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0532BD-744B-4A96-B149-905B94C0F30D}" type="pres">
      <dgm:prSet presAssocID="{29E3F60B-D2CA-47BF-98D6-124F8A3BF6F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80B78D-A1AE-4D31-8125-727891AA6794}" type="pres">
      <dgm:prSet presAssocID="{29E3F60B-D2CA-47BF-98D6-124F8A3BF6F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FB24C2-8FB8-4CF8-91FF-B92530CCC38E}" type="presOf" srcId="{447C5A7B-9E67-4EA5-835E-852D45B2EA2A}" destId="{4EE3DB98-AE17-4A0F-A5E7-62ACDA1F3B72}" srcOrd="1" destOrd="1" presId="urn:microsoft.com/office/officeart/2005/8/layout/vProcess5"/>
    <dgm:cxn modelId="{19C8716C-55FC-4CD1-95B4-CB8A35F49CB3}" srcId="{B3299B6B-9EE4-4FB7-98BB-CAB3AE36B16A}" destId="{3A139EBB-905A-4116-9235-E798162040D9}" srcOrd="1" destOrd="0" parTransId="{9503B4B9-0343-4CC3-BEAC-72B18C6AF801}" sibTransId="{8B3962FC-4329-4170-ADC9-6E2056508730}"/>
    <dgm:cxn modelId="{135E5575-7549-4B22-B7B3-928D90F3186C}" type="presOf" srcId="{4AA13BC8-C411-44FF-B398-3A00DE626B30}" destId="{AA0F1191-E4E9-4214-87A0-BE9DDC28480C}" srcOrd="0" destOrd="1" presId="urn:microsoft.com/office/officeart/2005/8/layout/vProcess5"/>
    <dgm:cxn modelId="{38E64E19-60BC-4D89-9416-6E25784AB9C0}" srcId="{268256C6-2873-41BC-B4E9-F4BFE8DED34E}" destId="{378B15E7-04F1-44C8-9A47-8265EBF757FC}" srcOrd="2" destOrd="0" parTransId="{9B552218-6EAB-4442-9B61-E476CC44C584}" sibTransId="{37369A36-4935-4479-A357-B76C50F6F7A5}"/>
    <dgm:cxn modelId="{5517FC29-B242-4CEB-A33F-46DAAE9D54F1}" type="presOf" srcId="{622E4532-41F2-4846-B067-3394E319639D}" destId="{670532BD-744B-4A96-B149-905B94C0F30D}" srcOrd="1" destOrd="2" presId="urn:microsoft.com/office/officeart/2005/8/layout/vProcess5"/>
    <dgm:cxn modelId="{9E58A7E4-461F-485B-A31D-746841BD9A67}" type="presOf" srcId="{D27F8206-A344-40BF-936D-4D7606FFC614}" destId="{670532BD-744B-4A96-B149-905B94C0F30D}" srcOrd="1" destOrd="3" presId="urn:microsoft.com/office/officeart/2005/8/layout/vProcess5"/>
    <dgm:cxn modelId="{90587A12-ADBD-42EC-AE48-36AB00DB042E}" type="presOf" srcId="{B820B36A-4CEB-42A3-95E2-06B0649C1275}" destId="{4E80B78D-A1AE-4D31-8125-727891AA6794}" srcOrd="1" destOrd="2" presId="urn:microsoft.com/office/officeart/2005/8/layout/vProcess5"/>
    <dgm:cxn modelId="{9BC1ACBB-CE78-475A-B274-E2F2F4EFC1E9}" type="presOf" srcId="{D27F8206-A344-40BF-936D-4D7606FFC614}" destId="{AA0F1191-E4E9-4214-87A0-BE9DDC28480C}" srcOrd="0" destOrd="3" presId="urn:microsoft.com/office/officeart/2005/8/layout/vProcess5"/>
    <dgm:cxn modelId="{190FA9C3-6A59-4DF8-8635-DC4CD9BFCBB6}" srcId="{6AF68846-77F0-44EF-B33F-7246688488C0}" destId="{4AA13BC8-C411-44FF-B398-3A00DE626B30}" srcOrd="0" destOrd="0" parTransId="{C2EA8F2B-F89F-4643-A98A-151FE7D5D03A}" sibTransId="{A2E6554B-5046-4B65-A519-7C68EBE70855}"/>
    <dgm:cxn modelId="{D0239F97-1684-42C7-971E-E55C8DCA2C2C}" type="presOf" srcId="{268256C6-2873-41BC-B4E9-F4BFE8DED34E}" destId="{044914A5-C350-483F-BF68-EB0CC6B5801F}" srcOrd="0" destOrd="0" presId="urn:microsoft.com/office/officeart/2005/8/layout/vProcess5"/>
    <dgm:cxn modelId="{93AD52EF-C2E0-4CFE-B124-87C480F7FD58}" srcId="{29E3F60B-D2CA-47BF-98D6-124F8A3BF6F0}" destId="{268256C6-2873-41BC-B4E9-F4BFE8DED34E}" srcOrd="3" destOrd="0" parTransId="{A920C6D1-3A20-40D7-80C9-69396EB71E06}" sibTransId="{6D6E19F9-77ED-4962-BD57-B93A85952249}"/>
    <dgm:cxn modelId="{039C8DED-2352-4E2D-B5A3-B2709706BDB6}" type="presOf" srcId="{4FD57E9E-FD77-4BCF-A1A0-982CE6760281}" destId="{4EE3DB98-AE17-4A0F-A5E7-62ACDA1F3B72}" srcOrd="1" destOrd="0" presId="urn:microsoft.com/office/officeart/2005/8/layout/vProcess5"/>
    <dgm:cxn modelId="{13F401BD-3E2B-4CA5-B811-1BFC0720AD57}" type="presOf" srcId="{378B15E7-04F1-44C8-9A47-8265EBF757FC}" destId="{044914A5-C350-483F-BF68-EB0CC6B5801F}" srcOrd="0" destOrd="3" presId="urn:microsoft.com/office/officeart/2005/8/layout/vProcess5"/>
    <dgm:cxn modelId="{BD013A15-82E2-4C07-AE2B-201B0F80C58B}" srcId="{6AF68846-77F0-44EF-B33F-7246688488C0}" destId="{D27F8206-A344-40BF-936D-4D7606FFC614}" srcOrd="2" destOrd="0" parTransId="{506B2E2F-FA31-4A42-A18A-F1E6D802602C}" sibTransId="{A40CB015-1794-4EE9-9541-ED2585C1DA56}"/>
    <dgm:cxn modelId="{46EBD1CB-F7F1-457A-AF59-13E28D6E784D}" type="presOf" srcId="{622E4532-41F2-4846-B067-3394E319639D}" destId="{AA0F1191-E4E9-4214-87A0-BE9DDC28480C}" srcOrd="0" destOrd="2" presId="urn:microsoft.com/office/officeart/2005/8/layout/vProcess5"/>
    <dgm:cxn modelId="{8FA110A6-B8F4-4529-8103-1AF057283F8B}" type="presOf" srcId="{B820B36A-4CEB-42A3-95E2-06B0649C1275}" destId="{044914A5-C350-483F-BF68-EB0CC6B5801F}" srcOrd="0" destOrd="2" presId="urn:microsoft.com/office/officeart/2005/8/layout/vProcess5"/>
    <dgm:cxn modelId="{B83B65EF-9E0E-4A06-9A09-B39028FFB8BA}" srcId="{B3299B6B-9EE4-4FB7-98BB-CAB3AE36B16A}" destId="{921B596B-B251-4AC7-863D-A2CF2D5DB887}" srcOrd="0" destOrd="0" parTransId="{A06EE147-09E3-4192-8EE7-07E79CF9C069}" sibTransId="{53CCD60C-45FB-4BD1-898E-53D48ADD65CE}"/>
    <dgm:cxn modelId="{3DBE33D1-B5A5-40F9-AA17-2C7167C69A12}" srcId="{4FD57E9E-FD77-4BCF-A1A0-982CE6760281}" destId="{8F83D2F9-E44D-4C7E-B0E4-E96AB616374B}" srcOrd="2" destOrd="0" parTransId="{9B5647B5-1893-4D5B-9410-6416F7A35E28}" sibTransId="{B902F5AE-29F2-46F8-81CE-54E850CB41D7}"/>
    <dgm:cxn modelId="{2C30021A-F24E-4282-B03E-505A64E73CAF}" type="presOf" srcId="{3CD2C352-41FF-4897-8267-0E986DB187B7}" destId="{79C0821D-0B0E-4759-AA66-482827CF5F81}" srcOrd="0" destOrd="0" presId="urn:microsoft.com/office/officeart/2005/8/layout/vProcess5"/>
    <dgm:cxn modelId="{D5AF1C37-2686-4D5D-8872-9A2E8EDCD3B3}" srcId="{4FD57E9E-FD77-4BCF-A1A0-982CE6760281}" destId="{447C5A7B-9E67-4EA5-835E-852D45B2EA2A}" srcOrd="0" destOrd="0" parTransId="{F64F2805-347B-4045-87E8-E5916294A961}" sibTransId="{C0FA20F8-6258-4FB1-980A-6DC6C7A9014F}"/>
    <dgm:cxn modelId="{99A4A6F9-B504-4A6D-AE3D-2CAC59792EF8}" type="presOf" srcId="{B3299B6B-9EE4-4FB7-98BB-CAB3AE36B16A}" destId="{E3AD2A70-F183-4939-8642-770FDF53DCF0}" srcOrd="0" destOrd="0" presId="urn:microsoft.com/office/officeart/2005/8/layout/vProcess5"/>
    <dgm:cxn modelId="{9B52CA7D-488F-47A3-8D76-1A59D084157E}" srcId="{268256C6-2873-41BC-B4E9-F4BFE8DED34E}" destId="{B820B36A-4CEB-42A3-95E2-06B0649C1275}" srcOrd="1" destOrd="0" parTransId="{15EE09DA-9AC7-4312-A992-1D015CD6A5EC}" sibTransId="{512F2C16-D15B-42BF-A6E3-91FB6E4E2E66}"/>
    <dgm:cxn modelId="{6D12F266-4FDB-40A1-B54C-94A368E0E914}" type="presOf" srcId="{F437A907-DEB0-45B1-BEEF-C0B02BB98FDC}" destId="{4EE3DB98-AE17-4A0F-A5E7-62ACDA1F3B72}" srcOrd="1" destOrd="2" presId="urn:microsoft.com/office/officeart/2005/8/layout/vProcess5"/>
    <dgm:cxn modelId="{BCBF2DA8-636A-4B49-A7D2-000F4795D68F}" type="presOf" srcId="{47EA06DB-C02F-4DC8-8F72-E6F1FB515966}" destId="{30CC4F93-0D22-4100-A2D3-B631269EB708}" srcOrd="0" destOrd="0" presId="urn:microsoft.com/office/officeart/2005/8/layout/vProcess5"/>
    <dgm:cxn modelId="{D5A77BC4-9729-4EF4-8309-E25C76B61350}" type="presOf" srcId="{3A139EBB-905A-4116-9235-E798162040D9}" destId="{8E1489AE-6349-4A15-9751-AB214D68DDCD}" srcOrd="1" destOrd="3" presId="urn:microsoft.com/office/officeart/2005/8/layout/vProcess5"/>
    <dgm:cxn modelId="{2CB01A3B-4000-4BF2-9629-3F63E04BF034}" type="presOf" srcId="{378B15E7-04F1-44C8-9A47-8265EBF757FC}" destId="{4E80B78D-A1AE-4D31-8125-727891AA6794}" srcOrd="1" destOrd="3" presId="urn:microsoft.com/office/officeart/2005/8/layout/vProcess5"/>
    <dgm:cxn modelId="{53CCC136-1481-4DFE-A712-5561604CBD4F}" srcId="{921B596B-B251-4AC7-863D-A2CF2D5DB887}" destId="{15107402-9FFF-42C3-B0CF-4145D9E96910}" srcOrd="0" destOrd="0" parTransId="{BC1FCF41-493D-427D-B494-C5B3C236F306}" sibTransId="{DA1AC377-A921-4833-B11E-026AA14B6C62}"/>
    <dgm:cxn modelId="{A86F3B9A-CD0F-4954-98B7-F2E6CEE11325}" type="presOf" srcId="{8F83D2F9-E44D-4C7E-B0E4-E96AB616374B}" destId="{4EE3DB98-AE17-4A0F-A5E7-62ACDA1F3B72}" srcOrd="1" destOrd="3" presId="urn:microsoft.com/office/officeart/2005/8/layout/vProcess5"/>
    <dgm:cxn modelId="{33472B94-19DC-4717-9D2B-05119F068F4D}" srcId="{4FD57E9E-FD77-4BCF-A1A0-982CE6760281}" destId="{F437A907-DEB0-45B1-BEEF-C0B02BB98FDC}" srcOrd="1" destOrd="0" parTransId="{5D2CF3D7-EB2B-4231-80EC-777E72441B32}" sibTransId="{177E6687-051F-489C-B8F6-D7B80CB06124}"/>
    <dgm:cxn modelId="{1DBBF791-ECC1-42F2-820F-94A00662AFD7}" type="presOf" srcId="{4FD57E9E-FD77-4BCF-A1A0-982CE6760281}" destId="{E69C7D51-2125-40AC-B26C-759214F349D0}" srcOrd="0" destOrd="0" presId="urn:microsoft.com/office/officeart/2005/8/layout/vProcess5"/>
    <dgm:cxn modelId="{5A88FF8D-368C-4077-AA71-EF8A0B0BC0E8}" type="presOf" srcId="{8F83D2F9-E44D-4C7E-B0E4-E96AB616374B}" destId="{E69C7D51-2125-40AC-B26C-759214F349D0}" srcOrd="0" destOrd="3" presId="urn:microsoft.com/office/officeart/2005/8/layout/vProcess5"/>
    <dgm:cxn modelId="{7FA4C96D-6BA4-48CB-BF22-64A054A59032}" type="presOf" srcId="{3A139EBB-905A-4116-9235-E798162040D9}" destId="{E3AD2A70-F183-4939-8642-770FDF53DCF0}" srcOrd="0" destOrd="3" presId="urn:microsoft.com/office/officeart/2005/8/layout/vProcess5"/>
    <dgm:cxn modelId="{22B010CA-D565-4DD5-9714-16C49FF42F04}" type="presOf" srcId="{921B596B-B251-4AC7-863D-A2CF2D5DB887}" destId="{E3AD2A70-F183-4939-8642-770FDF53DCF0}" srcOrd="0" destOrd="1" presId="urn:microsoft.com/office/officeart/2005/8/layout/vProcess5"/>
    <dgm:cxn modelId="{5393BB82-62DC-47F2-855D-CC1D9982D503}" srcId="{29E3F60B-D2CA-47BF-98D6-124F8A3BF6F0}" destId="{4FD57E9E-FD77-4BCF-A1A0-982CE6760281}" srcOrd="1" destOrd="0" parTransId="{B4930073-D379-448E-AF0D-1E99EB17316B}" sibTransId="{3CD2C352-41FF-4897-8267-0E986DB187B7}"/>
    <dgm:cxn modelId="{5CD14D1F-6F69-4175-876B-8774766B1592}" type="presOf" srcId="{15107402-9FFF-42C3-B0CF-4145D9E96910}" destId="{E3AD2A70-F183-4939-8642-770FDF53DCF0}" srcOrd="0" destOrd="2" presId="urn:microsoft.com/office/officeart/2005/8/layout/vProcess5"/>
    <dgm:cxn modelId="{7EB3863F-4F10-4CE4-B2E4-A0834ECA7852}" type="presOf" srcId="{B3299B6B-9EE4-4FB7-98BB-CAB3AE36B16A}" destId="{8E1489AE-6349-4A15-9751-AB214D68DDCD}" srcOrd="1" destOrd="0" presId="urn:microsoft.com/office/officeart/2005/8/layout/vProcess5"/>
    <dgm:cxn modelId="{B9EF1CCC-1156-436D-8711-700E638D18B5}" type="presOf" srcId="{4AA13BC8-C411-44FF-B398-3A00DE626B30}" destId="{670532BD-744B-4A96-B149-905B94C0F30D}" srcOrd="1" destOrd="1" presId="urn:microsoft.com/office/officeart/2005/8/layout/vProcess5"/>
    <dgm:cxn modelId="{D9328094-E52B-4A21-B697-B31A21AF4EC4}" type="presOf" srcId="{12027604-D35B-4814-953F-3AC92FA66939}" destId="{044914A5-C350-483F-BF68-EB0CC6B5801F}" srcOrd="0" destOrd="1" presId="urn:microsoft.com/office/officeart/2005/8/layout/vProcess5"/>
    <dgm:cxn modelId="{00CCFC9A-9A38-4D77-A514-66BC97390834}" srcId="{6AF68846-77F0-44EF-B33F-7246688488C0}" destId="{622E4532-41F2-4846-B067-3394E319639D}" srcOrd="1" destOrd="0" parTransId="{0826061D-0F82-4A54-B5C1-0B794E549F1B}" sibTransId="{A4911103-AA98-43E6-866D-DDEB27E3A2E9}"/>
    <dgm:cxn modelId="{D99D2E3B-4A53-4350-875E-EFD3B7D8CD67}" srcId="{29E3F60B-D2CA-47BF-98D6-124F8A3BF6F0}" destId="{B3299B6B-9EE4-4FB7-98BB-CAB3AE36B16A}" srcOrd="0" destOrd="0" parTransId="{7DD7D221-40FC-4CC6-A00E-078B3D5A644B}" sibTransId="{47EA06DB-C02F-4DC8-8F72-E6F1FB515966}"/>
    <dgm:cxn modelId="{0569D5D0-3AF5-47AF-BF1B-1B7AA1C5C869}" type="presOf" srcId="{6AF68846-77F0-44EF-B33F-7246688488C0}" destId="{670532BD-744B-4A96-B149-905B94C0F30D}" srcOrd="1" destOrd="0" presId="urn:microsoft.com/office/officeart/2005/8/layout/vProcess5"/>
    <dgm:cxn modelId="{9470343B-8B28-4C91-B232-8814C95596FA}" type="presOf" srcId="{921B596B-B251-4AC7-863D-A2CF2D5DB887}" destId="{8E1489AE-6349-4A15-9751-AB214D68DDCD}" srcOrd="1" destOrd="1" presId="urn:microsoft.com/office/officeart/2005/8/layout/vProcess5"/>
    <dgm:cxn modelId="{7420D5E9-EC71-4B49-8975-9C3505227EA1}" type="presOf" srcId="{15107402-9FFF-42C3-B0CF-4145D9E96910}" destId="{8E1489AE-6349-4A15-9751-AB214D68DDCD}" srcOrd="1" destOrd="2" presId="urn:microsoft.com/office/officeart/2005/8/layout/vProcess5"/>
    <dgm:cxn modelId="{5D1CD0BA-40F5-46E4-8256-785875D808C3}" type="presOf" srcId="{270B3957-0928-4CD2-B7D9-51FD15D47BDD}" destId="{F2BED17B-C33A-4591-BFA1-9019DA82D97D}" srcOrd="0" destOrd="0" presId="urn:microsoft.com/office/officeart/2005/8/layout/vProcess5"/>
    <dgm:cxn modelId="{EE7FD084-1992-49F3-B2B9-05D43B90A347}" srcId="{268256C6-2873-41BC-B4E9-F4BFE8DED34E}" destId="{12027604-D35B-4814-953F-3AC92FA66939}" srcOrd="0" destOrd="0" parTransId="{55B5A381-0277-4185-8A5B-BD186650ACE3}" sibTransId="{19513DF9-F858-41C1-AAEB-6504DD73FCB9}"/>
    <dgm:cxn modelId="{F341BEFE-1E6F-4F58-A669-4764F7955F10}" srcId="{29E3F60B-D2CA-47BF-98D6-124F8A3BF6F0}" destId="{6AF68846-77F0-44EF-B33F-7246688488C0}" srcOrd="2" destOrd="0" parTransId="{4C325B87-F939-43B9-8E24-EE3625F337F1}" sibTransId="{270B3957-0928-4CD2-B7D9-51FD15D47BDD}"/>
    <dgm:cxn modelId="{FCB4A165-8F65-451B-9497-6DEF628BF104}" type="presOf" srcId="{447C5A7B-9E67-4EA5-835E-852D45B2EA2A}" destId="{E69C7D51-2125-40AC-B26C-759214F349D0}" srcOrd="0" destOrd="1" presId="urn:microsoft.com/office/officeart/2005/8/layout/vProcess5"/>
    <dgm:cxn modelId="{632F2277-70AE-4097-9BA3-4C103D8E3309}" type="presOf" srcId="{F437A907-DEB0-45B1-BEEF-C0B02BB98FDC}" destId="{E69C7D51-2125-40AC-B26C-759214F349D0}" srcOrd="0" destOrd="2" presId="urn:microsoft.com/office/officeart/2005/8/layout/vProcess5"/>
    <dgm:cxn modelId="{F41008A8-781D-49A4-BAA4-5A761EF35583}" type="presOf" srcId="{12027604-D35B-4814-953F-3AC92FA66939}" destId="{4E80B78D-A1AE-4D31-8125-727891AA6794}" srcOrd="1" destOrd="1" presId="urn:microsoft.com/office/officeart/2005/8/layout/vProcess5"/>
    <dgm:cxn modelId="{6E26104A-79D1-4566-8806-9D0C4FD72FCC}" type="presOf" srcId="{29E3F60B-D2CA-47BF-98D6-124F8A3BF6F0}" destId="{02994C8A-7D2C-41AC-8973-7E46A6E60C6D}" srcOrd="0" destOrd="0" presId="urn:microsoft.com/office/officeart/2005/8/layout/vProcess5"/>
    <dgm:cxn modelId="{C9FEBF4B-522A-49FA-88B8-52A5BE4EBF6C}" type="presOf" srcId="{6AF68846-77F0-44EF-B33F-7246688488C0}" destId="{AA0F1191-E4E9-4214-87A0-BE9DDC28480C}" srcOrd="0" destOrd="0" presId="urn:microsoft.com/office/officeart/2005/8/layout/vProcess5"/>
    <dgm:cxn modelId="{80C7216B-36F8-44BB-B310-4CEC14FA7B74}" type="presOf" srcId="{268256C6-2873-41BC-B4E9-F4BFE8DED34E}" destId="{4E80B78D-A1AE-4D31-8125-727891AA6794}" srcOrd="1" destOrd="0" presId="urn:microsoft.com/office/officeart/2005/8/layout/vProcess5"/>
    <dgm:cxn modelId="{434C0FF0-15EC-43E9-AB82-8F56F217B7C4}" type="presParOf" srcId="{02994C8A-7D2C-41AC-8973-7E46A6E60C6D}" destId="{11ECF729-BC93-4321-BC4A-19E5F0AF937C}" srcOrd="0" destOrd="0" presId="urn:microsoft.com/office/officeart/2005/8/layout/vProcess5"/>
    <dgm:cxn modelId="{C9FB7C83-AE6E-40AC-932E-6E40183C35FD}" type="presParOf" srcId="{02994C8A-7D2C-41AC-8973-7E46A6E60C6D}" destId="{E3AD2A70-F183-4939-8642-770FDF53DCF0}" srcOrd="1" destOrd="0" presId="urn:microsoft.com/office/officeart/2005/8/layout/vProcess5"/>
    <dgm:cxn modelId="{AF1ECF55-23DC-4300-A2C0-509DEB1DE8B6}" type="presParOf" srcId="{02994C8A-7D2C-41AC-8973-7E46A6E60C6D}" destId="{E69C7D51-2125-40AC-B26C-759214F349D0}" srcOrd="2" destOrd="0" presId="urn:microsoft.com/office/officeart/2005/8/layout/vProcess5"/>
    <dgm:cxn modelId="{8433ADF4-D0AA-4654-9E0A-4BE3AE297644}" type="presParOf" srcId="{02994C8A-7D2C-41AC-8973-7E46A6E60C6D}" destId="{AA0F1191-E4E9-4214-87A0-BE9DDC28480C}" srcOrd="3" destOrd="0" presId="urn:microsoft.com/office/officeart/2005/8/layout/vProcess5"/>
    <dgm:cxn modelId="{83E61916-4889-46BB-A7B4-58D8B814C84E}" type="presParOf" srcId="{02994C8A-7D2C-41AC-8973-7E46A6E60C6D}" destId="{044914A5-C350-483F-BF68-EB0CC6B5801F}" srcOrd="4" destOrd="0" presId="urn:microsoft.com/office/officeart/2005/8/layout/vProcess5"/>
    <dgm:cxn modelId="{B1086260-4700-4896-86FD-4DC64F01EC30}" type="presParOf" srcId="{02994C8A-7D2C-41AC-8973-7E46A6E60C6D}" destId="{30CC4F93-0D22-4100-A2D3-B631269EB708}" srcOrd="5" destOrd="0" presId="urn:microsoft.com/office/officeart/2005/8/layout/vProcess5"/>
    <dgm:cxn modelId="{DD1BEFA4-484A-4965-8352-3993146DCC6F}" type="presParOf" srcId="{02994C8A-7D2C-41AC-8973-7E46A6E60C6D}" destId="{79C0821D-0B0E-4759-AA66-482827CF5F81}" srcOrd="6" destOrd="0" presId="urn:microsoft.com/office/officeart/2005/8/layout/vProcess5"/>
    <dgm:cxn modelId="{FB99CD3D-9A9B-4689-AB38-095B95417EB1}" type="presParOf" srcId="{02994C8A-7D2C-41AC-8973-7E46A6E60C6D}" destId="{F2BED17B-C33A-4591-BFA1-9019DA82D97D}" srcOrd="7" destOrd="0" presId="urn:microsoft.com/office/officeart/2005/8/layout/vProcess5"/>
    <dgm:cxn modelId="{AB36AF26-11D7-4B83-A051-E892A39C45F3}" type="presParOf" srcId="{02994C8A-7D2C-41AC-8973-7E46A6E60C6D}" destId="{8E1489AE-6349-4A15-9751-AB214D68DDCD}" srcOrd="8" destOrd="0" presId="urn:microsoft.com/office/officeart/2005/8/layout/vProcess5"/>
    <dgm:cxn modelId="{F2B7A23D-F979-48C9-9B28-5CD0F56C1FB7}" type="presParOf" srcId="{02994C8A-7D2C-41AC-8973-7E46A6E60C6D}" destId="{4EE3DB98-AE17-4A0F-A5E7-62ACDA1F3B72}" srcOrd="9" destOrd="0" presId="urn:microsoft.com/office/officeart/2005/8/layout/vProcess5"/>
    <dgm:cxn modelId="{050344E5-D408-4A9F-9686-D16C29CA03FD}" type="presParOf" srcId="{02994C8A-7D2C-41AC-8973-7E46A6E60C6D}" destId="{670532BD-744B-4A96-B149-905B94C0F30D}" srcOrd="10" destOrd="0" presId="urn:microsoft.com/office/officeart/2005/8/layout/vProcess5"/>
    <dgm:cxn modelId="{5C49DB7A-E717-470F-9A5C-BBE85D4C2E37}" type="presParOf" srcId="{02994C8A-7D2C-41AC-8973-7E46A6E60C6D}" destId="{4E80B78D-A1AE-4D31-8125-727891AA67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4BC180-0F9B-4C4C-BBC4-D750AD2D0D32}" type="doc">
      <dgm:prSet loTypeId="urn:microsoft.com/office/officeart/2005/8/layout/v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D53DC43B-F908-44ED-AFB2-8511BE497225}">
      <dgm:prSet phldrT="[Text]" custT="1"/>
      <dgm:spPr/>
      <dgm:t>
        <a:bodyPr anchor="ctr"/>
        <a:lstStyle/>
        <a:p>
          <a:r>
            <a:rPr lang="en-GB" sz="1800" noProof="0" dirty="0" smtClean="0"/>
            <a:t>Added value</a:t>
          </a:r>
          <a:endParaRPr lang="en-GB" sz="1800" noProof="0" dirty="0"/>
        </a:p>
      </dgm:t>
    </dgm:pt>
    <dgm:pt modelId="{EF302D4E-D405-48FA-B589-1D55372C4ABF}" type="parTrans" cxnId="{314EA721-6A51-4F79-868A-0038D6D49116}">
      <dgm:prSet/>
      <dgm:spPr/>
      <dgm:t>
        <a:bodyPr/>
        <a:lstStyle/>
        <a:p>
          <a:endParaRPr lang="en-GB" noProof="0" dirty="0"/>
        </a:p>
      </dgm:t>
    </dgm:pt>
    <dgm:pt modelId="{94984570-0A35-4F8C-9011-C56F849109E4}" type="sibTrans" cxnId="{314EA721-6A51-4F79-868A-0038D6D49116}">
      <dgm:prSet/>
      <dgm:spPr/>
      <dgm:t>
        <a:bodyPr/>
        <a:lstStyle/>
        <a:p>
          <a:endParaRPr lang="en-GB" noProof="0" dirty="0"/>
        </a:p>
      </dgm:t>
    </dgm:pt>
    <dgm:pt modelId="{EECE394C-F5CC-42EA-B258-76B7FFD0EB81}">
      <dgm:prSet phldrT="[Text]" custT="1"/>
      <dgm:spPr/>
      <dgm:t>
        <a:bodyPr anchor="ctr"/>
        <a:lstStyle/>
        <a:p>
          <a:r>
            <a:rPr lang="en-GB" sz="1400" noProof="0" dirty="0" smtClean="0"/>
            <a:t>Structured overview of most relevant articles</a:t>
          </a:r>
        </a:p>
      </dgm:t>
    </dgm:pt>
    <dgm:pt modelId="{C09F34EA-4EC7-4281-AB35-0D7E5DAA7713}" type="parTrans" cxnId="{837B2BAE-273B-4CAE-A6B5-68824C81243A}">
      <dgm:prSet/>
      <dgm:spPr/>
      <dgm:t>
        <a:bodyPr/>
        <a:lstStyle/>
        <a:p>
          <a:endParaRPr lang="en-GB" noProof="0" dirty="0"/>
        </a:p>
      </dgm:t>
    </dgm:pt>
    <dgm:pt modelId="{0E4DB01F-9641-458C-B5A5-6662BE62432D}" type="sibTrans" cxnId="{837B2BAE-273B-4CAE-A6B5-68824C81243A}">
      <dgm:prSet/>
      <dgm:spPr/>
      <dgm:t>
        <a:bodyPr/>
        <a:lstStyle/>
        <a:p>
          <a:endParaRPr lang="en-GB" noProof="0" dirty="0"/>
        </a:p>
      </dgm:t>
    </dgm:pt>
    <dgm:pt modelId="{4245AC3D-CCFC-4872-8AB8-60F788B2FF8A}">
      <dgm:prSet phldrT="[Text]" custT="1"/>
      <dgm:spPr/>
      <dgm:t>
        <a:bodyPr anchor="ctr"/>
        <a:lstStyle/>
        <a:p>
          <a:r>
            <a:rPr lang="en-GB" sz="1400" noProof="0" dirty="0" smtClean="0"/>
            <a:t>Possibility to find articles very easy regarding a certain topic</a:t>
          </a:r>
        </a:p>
      </dgm:t>
    </dgm:pt>
    <dgm:pt modelId="{9AC97A7A-9BD5-4F01-A688-89874BBA2A47}" type="parTrans" cxnId="{B229A3CF-92AC-4BEC-B755-D6CDF7E1AB65}">
      <dgm:prSet/>
      <dgm:spPr/>
      <dgm:t>
        <a:bodyPr/>
        <a:lstStyle/>
        <a:p>
          <a:endParaRPr lang="en-GB" noProof="0" dirty="0"/>
        </a:p>
      </dgm:t>
    </dgm:pt>
    <dgm:pt modelId="{9D676938-54B1-4BE6-91E5-C171F0B8484B}" type="sibTrans" cxnId="{B229A3CF-92AC-4BEC-B755-D6CDF7E1AB65}">
      <dgm:prSet/>
      <dgm:spPr/>
      <dgm:t>
        <a:bodyPr/>
        <a:lstStyle/>
        <a:p>
          <a:endParaRPr lang="en-GB" noProof="0" dirty="0"/>
        </a:p>
      </dgm:t>
    </dgm:pt>
    <dgm:pt modelId="{74640BC6-8DC2-46A0-B110-3D8584671EB4}" type="pres">
      <dgm:prSet presAssocID="{D84BC180-0F9B-4C4C-BBC4-D750AD2D0D3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D86AC44-9D9B-40E2-82F0-570E432C2E4B}" type="pres">
      <dgm:prSet presAssocID="{D53DC43B-F908-44ED-AFB2-8511BE497225}" presName="linNode" presStyleCnt="0"/>
      <dgm:spPr/>
    </dgm:pt>
    <dgm:pt modelId="{D79AB26F-3643-4C24-B0B0-30351D2F362E}" type="pres">
      <dgm:prSet presAssocID="{D53DC43B-F908-44ED-AFB2-8511BE497225}" presName="parentShp" presStyleLbl="node1" presStyleIdx="0" presStyleCnt="1" custScaleX="4261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24BA7524-8890-4BFD-AD91-AC49959E45A1}" type="pres">
      <dgm:prSet presAssocID="{D53DC43B-F908-44ED-AFB2-8511BE497225}" presName="childShp" presStyleLbl="bgAccFollowNode1" presStyleIdx="0" presStyleCnt="1" custScaleX="132418" custLinFactNeighborX="0" custLinFactNeighborY="54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06A7B2-14DA-4D86-B34A-623D7720C6A3}" type="presOf" srcId="{D53DC43B-F908-44ED-AFB2-8511BE497225}" destId="{D79AB26F-3643-4C24-B0B0-30351D2F362E}" srcOrd="0" destOrd="0" presId="urn:microsoft.com/office/officeart/2005/8/layout/vList6"/>
    <dgm:cxn modelId="{837B2BAE-273B-4CAE-A6B5-68824C81243A}" srcId="{D53DC43B-F908-44ED-AFB2-8511BE497225}" destId="{EECE394C-F5CC-42EA-B258-76B7FFD0EB81}" srcOrd="0" destOrd="0" parTransId="{C09F34EA-4EC7-4281-AB35-0D7E5DAA7713}" sibTransId="{0E4DB01F-9641-458C-B5A5-6662BE62432D}"/>
    <dgm:cxn modelId="{314EA721-6A51-4F79-868A-0038D6D49116}" srcId="{D84BC180-0F9B-4C4C-BBC4-D750AD2D0D32}" destId="{D53DC43B-F908-44ED-AFB2-8511BE497225}" srcOrd="0" destOrd="0" parTransId="{EF302D4E-D405-48FA-B589-1D55372C4ABF}" sibTransId="{94984570-0A35-4F8C-9011-C56F849109E4}"/>
    <dgm:cxn modelId="{396A70C6-4954-43F1-87D4-96646648E6BD}" type="presOf" srcId="{EECE394C-F5CC-42EA-B258-76B7FFD0EB81}" destId="{24BA7524-8890-4BFD-AD91-AC49959E45A1}" srcOrd="0" destOrd="0" presId="urn:microsoft.com/office/officeart/2005/8/layout/vList6"/>
    <dgm:cxn modelId="{1E167794-C76D-43D8-A8D2-41B6B08F6A23}" type="presOf" srcId="{D84BC180-0F9B-4C4C-BBC4-D750AD2D0D32}" destId="{74640BC6-8DC2-46A0-B110-3D8584671EB4}" srcOrd="0" destOrd="0" presId="urn:microsoft.com/office/officeart/2005/8/layout/vList6"/>
    <dgm:cxn modelId="{12D91B21-09C7-4473-BF9A-DF419891627A}" type="presOf" srcId="{4245AC3D-CCFC-4872-8AB8-60F788B2FF8A}" destId="{24BA7524-8890-4BFD-AD91-AC49959E45A1}" srcOrd="0" destOrd="1" presId="urn:microsoft.com/office/officeart/2005/8/layout/vList6"/>
    <dgm:cxn modelId="{B229A3CF-92AC-4BEC-B755-D6CDF7E1AB65}" srcId="{D53DC43B-F908-44ED-AFB2-8511BE497225}" destId="{4245AC3D-CCFC-4872-8AB8-60F788B2FF8A}" srcOrd="1" destOrd="0" parTransId="{9AC97A7A-9BD5-4F01-A688-89874BBA2A47}" sibTransId="{9D676938-54B1-4BE6-91E5-C171F0B8484B}"/>
    <dgm:cxn modelId="{DB3CA39C-D02D-44A8-AD4F-90A73F9DD6ED}" type="presParOf" srcId="{74640BC6-8DC2-46A0-B110-3D8584671EB4}" destId="{4D86AC44-9D9B-40E2-82F0-570E432C2E4B}" srcOrd="0" destOrd="0" presId="urn:microsoft.com/office/officeart/2005/8/layout/vList6"/>
    <dgm:cxn modelId="{A3875929-8AEB-4A01-8231-F877F9B82632}" type="presParOf" srcId="{4D86AC44-9D9B-40E2-82F0-570E432C2E4B}" destId="{D79AB26F-3643-4C24-B0B0-30351D2F362E}" srcOrd="0" destOrd="0" presId="urn:microsoft.com/office/officeart/2005/8/layout/vList6"/>
    <dgm:cxn modelId="{7EDC311C-539B-4581-A268-E871041386CC}" type="presParOf" srcId="{4D86AC44-9D9B-40E2-82F0-570E432C2E4B}" destId="{24BA7524-8890-4BFD-AD91-AC49959E45A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4BC180-0F9B-4C4C-BBC4-D750AD2D0D32}" type="doc">
      <dgm:prSet loTypeId="urn:microsoft.com/office/officeart/2005/8/layout/v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D53DC43B-F908-44ED-AFB2-8511BE497225}">
      <dgm:prSet phldrT="[Text]" custT="1"/>
      <dgm:spPr/>
      <dgm:t>
        <a:bodyPr anchor="ctr"/>
        <a:lstStyle/>
        <a:p>
          <a:r>
            <a:rPr lang="en-GB" sz="1800" noProof="0" dirty="0" smtClean="0"/>
            <a:t>Added value</a:t>
          </a:r>
          <a:endParaRPr lang="en-GB" sz="1800" noProof="0" dirty="0"/>
        </a:p>
      </dgm:t>
    </dgm:pt>
    <dgm:pt modelId="{EF302D4E-D405-48FA-B589-1D55372C4ABF}" type="parTrans" cxnId="{314EA721-6A51-4F79-868A-0038D6D49116}">
      <dgm:prSet/>
      <dgm:spPr/>
      <dgm:t>
        <a:bodyPr/>
        <a:lstStyle/>
        <a:p>
          <a:endParaRPr lang="en-GB" noProof="0" dirty="0"/>
        </a:p>
      </dgm:t>
    </dgm:pt>
    <dgm:pt modelId="{94984570-0A35-4F8C-9011-C56F849109E4}" type="sibTrans" cxnId="{314EA721-6A51-4F79-868A-0038D6D49116}">
      <dgm:prSet/>
      <dgm:spPr/>
      <dgm:t>
        <a:bodyPr/>
        <a:lstStyle/>
        <a:p>
          <a:endParaRPr lang="en-GB" noProof="0" dirty="0"/>
        </a:p>
      </dgm:t>
    </dgm:pt>
    <dgm:pt modelId="{EECE394C-F5CC-42EA-B258-76B7FFD0EB81}">
      <dgm:prSet phldrT="[Text]" custT="1"/>
      <dgm:spPr/>
      <dgm:t>
        <a:bodyPr anchor="ctr"/>
        <a:lstStyle/>
        <a:p>
          <a:r>
            <a:rPr lang="en-GB" sz="1400" noProof="0" dirty="0" smtClean="0"/>
            <a:t>Design, use and ongoing refinement in context</a:t>
          </a:r>
        </a:p>
      </dgm:t>
    </dgm:pt>
    <dgm:pt modelId="{C09F34EA-4EC7-4281-AB35-0D7E5DAA7713}" type="parTrans" cxnId="{837B2BAE-273B-4CAE-A6B5-68824C81243A}">
      <dgm:prSet/>
      <dgm:spPr/>
      <dgm:t>
        <a:bodyPr/>
        <a:lstStyle/>
        <a:p>
          <a:endParaRPr lang="en-GB" noProof="0" dirty="0"/>
        </a:p>
      </dgm:t>
    </dgm:pt>
    <dgm:pt modelId="{0E4DB01F-9641-458C-B5A5-6662BE62432D}" type="sibTrans" cxnId="{837B2BAE-273B-4CAE-A6B5-68824C81243A}">
      <dgm:prSet/>
      <dgm:spPr/>
      <dgm:t>
        <a:bodyPr/>
        <a:lstStyle/>
        <a:p>
          <a:endParaRPr lang="en-GB" noProof="0" dirty="0"/>
        </a:p>
      </dgm:t>
    </dgm:pt>
    <dgm:pt modelId="{9EF9A527-44CC-4852-AF7F-5C3BE6A99ECC}">
      <dgm:prSet phldrT="[Text]" custT="1"/>
      <dgm:spPr/>
      <dgm:t>
        <a:bodyPr anchor="ctr"/>
        <a:lstStyle/>
        <a:p>
          <a:r>
            <a:rPr lang="en-GB" sz="1400" noProof="0" dirty="0" smtClean="0"/>
            <a:t>Methodology focuses practical use of artefact as well as a scientific approach</a:t>
          </a:r>
        </a:p>
      </dgm:t>
    </dgm:pt>
    <dgm:pt modelId="{B821BA05-1534-458B-8FC6-C1725991C7DB}" type="parTrans" cxnId="{EA8FD284-6D44-4181-B747-99EBEEFEC844}">
      <dgm:prSet/>
      <dgm:spPr/>
      <dgm:t>
        <a:bodyPr/>
        <a:lstStyle/>
        <a:p>
          <a:endParaRPr lang="en-GB" noProof="0" dirty="0"/>
        </a:p>
      </dgm:t>
    </dgm:pt>
    <dgm:pt modelId="{7120484E-183A-4A8B-9D48-6D04C0151234}" type="sibTrans" cxnId="{EA8FD284-6D44-4181-B747-99EBEEFEC844}">
      <dgm:prSet/>
      <dgm:spPr/>
      <dgm:t>
        <a:bodyPr/>
        <a:lstStyle/>
        <a:p>
          <a:endParaRPr lang="en-GB" noProof="0" dirty="0"/>
        </a:p>
      </dgm:t>
    </dgm:pt>
    <dgm:pt modelId="{74640BC6-8DC2-46A0-B110-3D8584671EB4}" type="pres">
      <dgm:prSet presAssocID="{D84BC180-0F9B-4C4C-BBC4-D750AD2D0D3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D86AC44-9D9B-40E2-82F0-570E432C2E4B}" type="pres">
      <dgm:prSet presAssocID="{D53DC43B-F908-44ED-AFB2-8511BE497225}" presName="linNode" presStyleCnt="0"/>
      <dgm:spPr/>
    </dgm:pt>
    <dgm:pt modelId="{D79AB26F-3643-4C24-B0B0-30351D2F362E}" type="pres">
      <dgm:prSet presAssocID="{D53DC43B-F908-44ED-AFB2-8511BE497225}" presName="parentShp" presStyleLbl="node1" presStyleIdx="0" presStyleCnt="1" custScaleX="4261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24BA7524-8890-4BFD-AD91-AC49959E45A1}" type="pres">
      <dgm:prSet presAssocID="{D53DC43B-F908-44ED-AFB2-8511BE497225}" presName="childShp" presStyleLbl="bgAccFollowNode1" presStyleIdx="0" presStyleCnt="1" custScaleX="132418" custLinFactNeighborX="0" custLinFactNeighborY="54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C17C88E-532F-49BB-81D6-8C4B5AFE40DA}" type="presOf" srcId="{EECE394C-F5CC-42EA-B258-76B7FFD0EB81}" destId="{24BA7524-8890-4BFD-AD91-AC49959E45A1}" srcOrd="0" destOrd="0" presId="urn:microsoft.com/office/officeart/2005/8/layout/vList6"/>
    <dgm:cxn modelId="{EA8FD284-6D44-4181-B747-99EBEEFEC844}" srcId="{D53DC43B-F908-44ED-AFB2-8511BE497225}" destId="{9EF9A527-44CC-4852-AF7F-5C3BE6A99ECC}" srcOrd="1" destOrd="0" parTransId="{B821BA05-1534-458B-8FC6-C1725991C7DB}" sibTransId="{7120484E-183A-4A8B-9D48-6D04C0151234}"/>
    <dgm:cxn modelId="{837B2BAE-273B-4CAE-A6B5-68824C81243A}" srcId="{D53DC43B-F908-44ED-AFB2-8511BE497225}" destId="{EECE394C-F5CC-42EA-B258-76B7FFD0EB81}" srcOrd="0" destOrd="0" parTransId="{C09F34EA-4EC7-4281-AB35-0D7E5DAA7713}" sibTransId="{0E4DB01F-9641-458C-B5A5-6662BE62432D}"/>
    <dgm:cxn modelId="{5C11F889-0E55-4DF9-B51D-318CBA4EDF89}" type="presOf" srcId="{9EF9A527-44CC-4852-AF7F-5C3BE6A99ECC}" destId="{24BA7524-8890-4BFD-AD91-AC49959E45A1}" srcOrd="0" destOrd="1" presId="urn:microsoft.com/office/officeart/2005/8/layout/vList6"/>
    <dgm:cxn modelId="{314EA721-6A51-4F79-868A-0038D6D49116}" srcId="{D84BC180-0F9B-4C4C-BBC4-D750AD2D0D32}" destId="{D53DC43B-F908-44ED-AFB2-8511BE497225}" srcOrd="0" destOrd="0" parTransId="{EF302D4E-D405-48FA-B589-1D55372C4ABF}" sibTransId="{94984570-0A35-4F8C-9011-C56F849109E4}"/>
    <dgm:cxn modelId="{EA06C5E5-6EAF-4BCF-A58D-2A82791B7CAE}" type="presOf" srcId="{D53DC43B-F908-44ED-AFB2-8511BE497225}" destId="{D79AB26F-3643-4C24-B0B0-30351D2F362E}" srcOrd="0" destOrd="0" presId="urn:microsoft.com/office/officeart/2005/8/layout/vList6"/>
    <dgm:cxn modelId="{3094F8DE-0CCA-4714-9962-1EDEB6461636}" type="presOf" srcId="{D84BC180-0F9B-4C4C-BBC4-D750AD2D0D32}" destId="{74640BC6-8DC2-46A0-B110-3D8584671EB4}" srcOrd="0" destOrd="0" presId="urn:microsoft.com/office/officeart/2005/8/layout/vList6"/>
    <dgm:cxn modelId="{05A8C430-7929-4A03-B6AA-4BA568E1B42B}" type="presParOf" srcId="{74640BC6-8DC2-46A0-B110-3D8584671EB4}" destId="{4D86AC44-9D9B-40E2-82F0-570E432C2E4B}" srcOrd="0" destOrd="0" presId="urn:microsoft.com/office/officeart/2005/8/layout/vList6"/>
    <dgm:cxn modelId="{A1FBBCE9-FB7C-4D3A-8E3F-461E27C49728}" type="presParOf" srcId="{4D86AC44-9D9B-40E2-82F0-570E432C2E4B}" destId="{D79AB26F-3643-4C24-B0B0-30351D2F362E}" srcOrd="0" destOrd="0" presId="urn:microsoft.com/office/officeart/2005/8/layout/vList6"/>
    <dgm:cxn modelId="{E19B1B11-ED06-48F6-8AC2-4509AF396638}" type="presParOf" srcId="{4D86AC44-9D9B-40E2-82F0-570E432C2E4B}" destId="{24BA7524-8890-4BFD-AD91-AC49959E45A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EE3315-2EEF-4DB3-AF23-2C06970BB67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DBA03B8-C33D-4AF3-B5B7-AB6CD3BC498A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GB" sz="1600" noProof="0" dirty="0" smtClean="0"/>
            <a:t>Completion of literature review</a:t>
          </a:r>
          <a:endParaRPr lang="en-GB" sz="1600" noProof="0" dirty="0"/>
        </a:p>
      </dgm:t>
    </dgm:pt>
    <dgm:pt modelId="{0F2EBA9A-5721-4DE0-9594-852651A5AFF4}" type="parTrans" cxnId="{8D4C7370-7D5A-4080-837C-77E69C772DEE}">
      <dgm:prSet/>
      <dgm:spPr/>
      <dgm:t>
        <a:bodyPr/>
        <a:lstStyle/>
        <a:p>
          <a:endParaRPr lang="en-GB" sz="1600" noProof="0" dirty="0"/>
        </a:p>
      </dgm:t>
    </dgm:pt>
    <dgm:pt modelId="{4C96DC91-D122-4C9B-849A-656026F0E64B}" type="sibTrans" cxnId="{8D4C7370-7D5A-4080-837C-77E69C772DE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1600" noProof="0" dirty="0"/>
        </a:p>
      </dgm:t>
    </dgm:pt>
    <dgm:pt modelId="{3538ABC3-3833-4E35-920B-553A44898DA5}">
      <dgm:prSet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GB" sz="1600" noProof="0" dirty="0" smtClean="0"/>
            <a:t>Further analysis of internal development process</a:t>
          </a:r>
        </a:p>
      </dgm:t>
    </dgm:pt>
    <dgm:pt modelId="{59735755-347F-4AD6-96F6-7A275C1CC412}" type="parTrans" cxnId="{1E19F1F1-D2B6-4A94-85A4-22EEAC47FFA8}">
      <dgm:prSet/>
      <dgm:spPr/>
      <dgm:t>
        <a:bodyPr/>
        <a:lstStyle/>
        <a:p>
          <a:endParaRPr lang="en-GB" sz="1600" noProof="0" dirty="0"/>
        </a:p>
      </dgm:t>
    </dgm:pt>
    <dgm:pt modelId="{619B1D99-755E-4690-B178-84A90258D5A2}" type="sibTrans" cxnId="{1E19F1F1-D2B6-4A94-85A4-22EEAC47FFA8}">
      <dgm:prSet/>
      <dgm:spPr/>
      <dgm:t>
        <a:bodyPr/>
        <a:lstStyle/>
        <a:p>
          <a:endParaRPr lang="en-GB" sz="1600" noProof="0" dirty="0"/>
        </a:p>
      </dgm:t>
    </dgm:pt>
    <dgm:pt modelId="{A01997D8-5FA7-4A60-AA38-E89776335267}">
      <dgm:prSet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GB" sz="1600" noProof="0" dirty="0" smtClean="0"/>
            <a:t>Definition of data model for structuring architecture methods</a:t>
          </a:r>
        </a:p>
      </dgm:t>
    </dgm:pt>
    <dgm:pt modelId="{21554178-00F5-4BDD-ABEA-292D6948E5D0}" type="parTrans" cxnId="{A803681E-B9CF-4655-9CA6-D46B6D95D7E3}">
      <dgm:prSet/>
      <dgm:spPr/>
      <dgm:t>
        <a:bodyPr/>
        <a:lstStyle/>
        <a:p>
          <a:endParaRPr lang="en-GB" sz="1600" noProof="0" dirty="0"/>
        </a:p>
      </dgm:t>
    </dgm:pt>
    <dgm:pt modelId="{0E52E023-4461-48E1-8042-D6BF2B33CF73}" type="sibTrans" cxnId="{A803681E-B9CF-4655-9CA6-D46B6D95D7E3}">
      <dgm:prSet/>
      <dgm:spPr/>
      <dgm:t>
        <a:bodyPr/>
        <a:lstStyle/>
        <a:p>
          <a:endParaRPr lang="en-GB" sz="1600" noProof="0" dirty="0"/>
        </a:p>
      </dgm:t>
    </dgm:pt>
    <dgm:pt modelId="{4D14BF02-EA72-4BE8-97BE-2B562A0D1C63}">
      <dgm:prSet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GB" sz="1600" noProof="0" dirty="0" smtClean="0"/>
            <a:t>Development of recommendation concept</a:t>
          </a:r>
          <a:endParaRPr lang="en-GB" sz="1600" noProof="0" dirty="0"/>
        </a:p>
      </dgm:t>
    </dgm:pt>
    <dgm:pt modelId="{29C08FA1-491F-4879-B352-C26C39DB4C1F}" type="parTrans" cxnId="{33C1A92B-C3B9-472E-A3E0-0A3412E8FF42}">
      <dgm:prSet/>
      <dgm:spPr/>
      <dgm:t>
        <a:bodyPr/>
        <a:lstStyle/>
        <a:p>
          <a:endParaRPr lang="en-GB" sz="1600" noProof="0" dirty="0"/>
        </a:p>
      </dgm:t>
    </dgm:pt>
    <dgm:pt modelId="{DD52E4E1-2DC2-4A93-AA4C-2B7E61F316B2}" type="sibTrans" cxnId="{33C1A92B-C3B9-472E-A3E0-0A3412E8FF42}">
      <dgm:prSet/>
      <dgm:spPr/>
      <dgm:t>
        <a:bodyPr/>
        <a:lstStyle/>
        <a:p>
          <a:endParaRPr lang="en-GB" sz="1600" noProof="0" dirty="0"/>
        </a:p>
      </dgm:t>
    </dgm:pt>
    <dgm:pt modelId="{BBB53E45-DFE5-4290-A6CB-FD3C8AE73FF2}">
      <dgm:prSet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GB" sz="1600" noProof="0" dirty="0" smtClean="0"/>
            <a:t>Instantiation and final evaluation of concept (proof of concept/prototype)</a:t>
          </a:r>
          <a:endParaRPr lang="en-GB" sz="1600" noProof="0" dirty="0"/>
        </a:p>
      </dgm:t>
    </dgm:pt>
    <dgm:pt modelId="{E0E9586E-31FC-4FDB-A50B-C2EEF19FD1B1}" type="parTrans" cxnId="{07AEDEFC-939B-4DF0-BE21-3E4CF2459957}">
      <dgm:prSet/>
      <dgm:spPr/>
      <dgm:t>
        <a:bodyPr/>
        <a:lstStyle/>
        <a:p>
          <a:endParaRPr lang="en-GB"/>
        </a:p>
      </dgm:t>
    </dgm:pt>
    <dgm:pt modelId="{B32B445D-D68D-4A3C-A097-F8914C1E1560}" type="sibTrans" cxnId="{07AEDEFC-939B-4DF0-BE21-3E4CF2459957}">
      <dgm:prSet/>
      <dgm:spPr/>
      <dgm:t>
        <a:bodyPr/>
        <a:lstStyle/>
        <a:p>
          <a:endParaRPr lang="en-GB"/>
        </a:p>
      </dgm:t>
    </dgm:pt>
    <dgm:pt modelId="{0FE477E0-C86F-4603-B2F1-A2B985957292}" type="pres">
      <dgm:prSet presAssocID="{7DEE3315-2EEF-4DB3-AF23-2C06970BB67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7150B06C-6B85-45D5-A6FD-39DB9F1F3C54}" type="pres">
      <dgm:prSet presAssocID="{7DEE3315-2EEF-4DB3-AF23-2C06970BB671}" presName="Name1" presStyleCnt="0"/>
      <dgm:spPr/>
    </dgm:pt>
    <dgm:pt modelId="{3DB13EC5-8EA9-47CB-AC73-A08632B19D17}" type="pres">
      <dgm:prSet presAssocID="{7DEE3315-2EEF-4DB3-AF23-2C06970BB671}" presName="cycle" presStyleCnt="0"/>
      <dgm:spPr/>
    </dgm:pt>
    <dgm:pt modelId="{06FB34C1-A109-46B4-B6FA-F61BD89D6582}" type="pres">
      <dgm:prSet presAssocID="{7DEE3315-2EEF-4DB3-AF23-2C06970BB671}" presName="srcNode" presStyleLbl="node1" presStyleIdx="0" presStyleCnt="5"/>
      <dgm:spPr/>
    </dgm:pt>
    <dgm:pt modelId="{AFA42E9C-115F-4B61-8296-8143BE5F8547}" type="pres">
      <dgm:prSet presAssocID="{7DEE3315-2EEF-4DB3-AF23-2C06970BB671}" presName="conn" presStyleLbl="parChTrans1D2" presStyleIdx="0" presStyleCnt="1"/>
      <dgm:spPr/>
      <dgm:t>
        <a:bodyPr/>
        <a:lstStyle/>
        <a:p>
          <a:endParaRPr lang="en-GB"/>
        </a:p>
      </dgm:t>
    </dgm:pt>
    <dgm:pt modelId="{19035238-2C87-41C6-B1E6-0C4CD1201029}" type="pres">
      <dgm:prSet presAssocID="{7DEE3315-2EEF-4DB3-AF23-2C06970BB671}" presName="extraNode" presStyleLbl="node1" presStyleIdx="0" presStyleCnt="5"/>
      <dgm:spPr/>
    </dgm:pt>
    <dgm:pt modelId="{68EB812C-341C-4D9F-9A60-0AD9161363A3}" type="pres">
      <dgm:prSet presAssocID="{7DEE3315-2EEF-4DB3-AF23-2C06970BB671}" presName="dstNode" presStyleLbl="node1" presStyleIdx="0" presStyleCnt="5"/>
      <dgm:spPr/>
    </dgm:pt>
    <dgm:pt modelId="{7954CB35-695D-4EE4-995B-F7D3F216CB68}" type="pres">
      <dgm:prSet presAssocID="{8DBA03B8-C33D-4AF3-B5B7-AB6CD3BC498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F9321F-0C81-4800-BF38-6F80A815B142}" type="pres">
      <dgm:prSet presAssocID="{8DBA03B8-C33D-4AF3-B5B7-AB6CD3BC498A}" presName="accent_1" presStyleCnt="0"/>
      <dgm:spPr/>
    </dgm:pt>
    <dgm:pt modelId="{2C6A8FA2-7EB2-4416-B2A0-C1AAB57863D3}" type="pres">
      <dgm:prSet presAssocID="{8DBA03B8-C33D-4AF3-B5B7-AB6CD3BC498A}" presName="accentRepeatNode" presStyleLbl="solidFgAcc1" presStyleIdx="0" presStyleCnt="5"/>
      <dgm:spPr>
        <a:ln>
          <a:solidFill>
            <a:srgbClr val="0070C0"/>
          </a:solidFill>
        </a:ln>
      </dgm:spPr>
      <dgm:t>
        <a:bodyPr/>
        <a:lstStyle/>
        <a:p>
          <a:endParaRPr lang="en-GB"/>
        </a:p>
      </dgm:t>
    </dgm:pt>
    <dgm:pt modelId="{E25B3936-9F26-438A-96A4-12B8E817D5F2}" type="pres">
      <dgm:prSet presAssocID="{3538ABC3-3833-4E35-920B-553A44898DA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70A226-A2D9-4CB8-AA72-8644198FF44B}" type="pres">
      <dgm:prSet presAssocID="{3538ABC3-3833-4E35-920B-553A44898DA5}" presName="accent_2" presStyleCnt="0"/>
      <dgm:spPr/>
    </dgm:pt>
    <dgm:pt modelId="{E662CAFA-8480-4CAD-9C7E-440919D0F7A5}" type="pres">
      <dgm:prSet presAssocID="{3538ABC3-3833-4E35-920B-553A44898DA5}" presName="accentRepeatNode" presStyleLbl="solidFgAcc1" presStyleIdx="1" presStyleCnt="5"/>
      <dgm:spPr>
        <a:ln>
          <a:solidFill>
            <a:srgbClr val="0070C0"/>
          </a:solidFill>
        </a:ln>
      </dgm:spPr>
      <dgm:t>
        <a:bodyPr/>
        <a:lstStyle/>
        <a:p>
          <a:endParaRPr lang="en-GB"/>
        </a:p>
      </dgm:t>
    </dgm:pt>
    <dgm:pt modelId="{957FA4E1-1D1F-4A0D-8CDA-45D9A50F46C7}" type="pres">
      <dgm:prSet presAssocID="{A01997D8-5FA7-4A60-AA38-E8977633526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8A9CB05-0022-4011-A722-86A7C798B6CF}" type="pres">
      <dgm:prSet presAssocID="{A01997D8-5FA7-4A60-AA38-E89776335267}" presName="accent_3" presStyleCnt="0"/>
      <dgm:spPr/>
    </dgm:pt>
    <dgm:pt modelId="{4D2AC223-64CD-4084-B359-27A91AA375BA}" type="pres">
      <dgm:prSet presAssocID="{A01997D8-5FA7-4A60-AA38-E89776335267}" presName="accentRepeatNode" presStyleLbl="solidFgAcc1" presStyleIdx="2" presStyleCnt="5"/>
      <dgm:spPr>
        <a:ln>
          <a:solidFill>
            <a:srgbClr val="0070C0"/>
          </a:solidFill>
        </a:ln>
      </dgm:spPr>
      <dgm:t>
        <a:bodyPr/>
        <a:lstStyle/>
        <a:p>
          <a:endParaRPr lang="en-GB"/>
        </a:p>
      </dgm:t>
    </dgm:pt>
    <dgm:pt modelId="{3F135A37-B531-466B-81DD-0396AA4208E0}" type="pres">
      <dgm:prSet presAssocID="{4D14BF02-EA72-4BE8-97BE-2B562A0D1C6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2E3D38-6B1B-460F-9B7F-A2110605BC7B}" type="pres">
      <dgm:prSet presAssocID="{4D14BF02-EA72-4BE8-97BE-2B562A0D1C63}" presName="accent_4" presStyleCnt="0"/>
      <dgm:spPr/>
    </dgm:pt>
    <dgm:pt modelId="{7EE2082F-2044-45EF-A624-FA3062B485FC}" type="pres">
      <dgm:prSet presAssocID="{4D14BF02-EA72-4BE8-97BE-2B562A0D1C63}" presName="accentRepeatNode" presStyleLbl="solidFgAcc1" presStyleIdx="3" presStyleCnt="5"/>
      <dgm:spPr>
        <a:ln>
          <a:solidFill>
            <a:srgbClr val="0070C0"/>
          </a:solidFill>
        </a:ln>
      </dgm:spPr>
      <dgm:t>
        <a:bodyPr/>
        <a:lstStyle/>
        <a:p>
          <a:endParaRPr lang="en-GB"/>
        </a:p>
      </dgm:t>
    </dgm:pt>
    <dgm:pt modelId="{5C0DCDDD-4FEE-498C-B952-5999E3357FF4}" type="pres">
      <dgm:prSet presAssocID="{BBB53E45-DFE5-4290-A6CB-FD3C8AE73FF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DDAAC0-2577-4182-9BCB-6A488B29E473}" type="pres">
      <dgm:prSet presAssocID="{BBB53E45-DFE5-4290-A6CB-FD3C8AE73FF2}" presName="accent_5" presStyleCnt="0"/>
      <dgm:spPr/>
    </dgm:pt>
    <dgm:pt modelId="{9F259C47-EF81-417C-86C7-2E199219DA36}" type="pres">
      <dgm:prSet presAssocID="{BBB53E45-DFE5-4290-A6CB-FD3C8AE73FF2}" presName="accentRepeatNode" presStyleLbl="solidFgAcc1" presStyleIdx="4" presStyleCnt="5"/>
      <dgm:spPr>
        <a:ln>
          <a:solidFill>
            <a:schemeClr val="accent5"/>
          </a:solidFill>
        </a:ln>
      </dgm:spPr>
      <dgm:t>
        <a:bodyPr/>
        <a:lstStyle/>
        <a:p>
          <a:endParaRPr lang="en-GB"/>
        </a:p>
      </dgm:t>
    </dgm:pt>
  </dgm:ptLst>
  <dgm:cxnLst>
    <dgm:cxn modelId="{8D4C7370-7D5A-4080-837C-77E69C772DEE}" srcId="{7DEE3315-2EEF-4DB3-AF23-2C06970BB671}" destId="{8DBA03B8-C33D-4AF3-B5B7-AB6CD3BC498A}" srcOrd="0" destOrd="0" parTransId="{0F2EBA9A-5721-4DE0-9594-852651A5AFF4}" sibTransId="{4C96DC91-D122-4C9B-849A-656026F0E64B}"/>
    <dgm:cxn modelId="{1E19F1F1-D2B6-4A94-85A4-22EEAC47FFA8}" srcId="{7DEE3315-2EEF-4DB3-AF23-2C06970BB671}" destId="{3538ABC3-3833-4E35-920B-553A44898DA5}" srcOrd="1" destOrd="0" parTransId="{59735755-347F-4AD6-96F6-7A275C1CC412}" sibTransId="{619B1D99-755E-4690-B178-84A90258D5A2}"/>
    <dgm:cxn modelId="{F3BCA13E-D1A2-4239-AD7B-F7B79954377D}" type="presOf" srcId="{3538ABC3-3833-4E35-920B-553A44898DA5}" destId="{E25B3936-9F26-438A-96A4-12B8E817D5F2}" srcOrd="0" destOrd="0" presId="urn:microsoft.com/office/officeart/2008/layout/VerticalCurvedList"/>
    <dgm:cxn modelId="{37A4B8CE-95FD-4DAB-975C-039DAB0A51F8}" type="presOf" srcId="{BBB53E45-DFE5-4290-A6CB-FD3C8AE73FF2}" destId="{5C0DCDDD-4FEE-498C-B952-5999E3357FF4}" srcOrd="0" destOrd="0" presId="urn:microsoft.com/office/officeart/2008/layout/VerticalCurvedList"/>
    <dgm:cxn modelId="{608BE3D0-F957-48E2-B45D-D71B868F4D64}" type="presOf" srcId="{4D14BF02-EA72-4BE8-97BE-2B562A0D1C63}" destId="{3F135A37-B531-466B-81DD-0396AA4208E0}" srcOrd="0" destOrd="0" presId="urn:microsoft.com/office/officeart/2008/layout/VerticalCurvedList"/>
    <dgm:cxn modelId="{1D56EFA7-0554-47B5-B951-02FFD975D6E5}" type="presOf" srcId="{A01997D8-5FA7-4A60-AA38-E89776335267}" destId="{957FA4E1-1D1F-4A0D-8CDA-45D9A50F46C7}" srcOrd="0" destOrd="0" presId="urn:microsoft.com/office/officeart/2008/layout/VerticalCurvedList"/>
    <dgm:cxn modelId="{07AEDEFC-939B-4DF0-BE21-3E4CF2459957}" srcId="{7DEE3315-2EEF-4DB3-AF23-2C06970BB671}" destId="{BBB53E45-DFE5-4290-A6CB-FD3C8AE73FF2}" srcOrd="4" destOrd="0" parTransId="{E0E9586E-31FC-4FDB-A50B-C2EEF19FD1B1}" sibTransId="{B32B445D-D68D-4A3C-A097-F8914C1E1560}"/>
    <dgm:cxn modelId="{3ECFF201-3A5B-45DB-B721-510B70814C07}" type="presOf" srcId="{4C96DC91-D122-4C9B-849A-656026F0E64B}" destId="{AFA42E9C-115F-4B61-8296-8143BE5F8547}" srcOrd="0" destOrd="0" presId="urn:microsoft.com/office/officeart/2008/layout/VerticalCurvedList"/>
    <dgm:cxn modelId="{33C1A92B-C3B9-472E-A3E0-0A3412E8FF42}" srcId="{7DEE3315-2EEF-4DB3-AF23-2C06970BB671}" destId="{4D14BF02-EA72-4BE8-97BE-2B562A0D1C63}" srcOrd="3" destOrd="0" parTransId="{29C08FA1-491F-4879-B352-C26C39DB4C1F}" sibTransId="{DD52E4E1-2DC2-4A93-AA4C-2B7E61F316B2}"/>
    <dgm:cxn modelId="{4C8D7D15-B13B-4268-BA76-6A5E3C32EE19}" type="presOf" srcId="{8DBA03B8-C33D-4AF3-B5B7-AB6CD3BC498A}" destId="{7954CB35-695D-4EE4-995B-F7D3F216CB68}" srcOrd="0" destOrd="0" presId="urn:microsoft.com/office/officeart/2008/layout/VerticalCurvedList"/>
    <dgm:cxn modelId="{B9D3409A-8FB6-4155-813A-220B86C72D2E}" type="presOf" srcId="{7DEE3315-2EEF-4DB3-AF23-2C06970BB671}" destId="{0FE477E0-C86F-4603-B2F1-A2B985957292}" srcOrd="0" destOrd="0" presId="urn:microsoft.com/office/officeart/2008/layout/VerticalCurvedList"/>
    <dgm:cxn modelId="{A803681E-B9CF-4655-9CA6-D46B6D95D7E3}" srcId="{7DEE3315-2EEF-4DB3-AF23-2C06970BB671}" destId="{A01997D8-5FA7-4A60-AA38-E89776335267}" srcOrd="2" destOrd="0" parTransId="{21554178-00F5-4BDD-ABEA-292D6948E5D0}" sibTransId="{0E52E023-4461-48E1-8042-D6BF2B33CF73}"/>
    <dgm:cxn modelId="{00F93C01-A9DA-43D7-A700-1F1A506C1FF2}" type="presParOf" srcId="{0FE477E0-C86F-4603-B2F1-A2B985957292}" destId="{7150B06C-6B85-45D5-A6FD-39DB9F1F3C54}" srcOrd="0" destOrd="0" presId="urn:microsoft.com/office/officeart/2008/layout/VerticalCurvedList"/>
    <dgm:cxn modelId="{8D412600-5C27-497C-B923-F220E8FB0659}" type="presParOf" srcId="{7150B06C-6B85-45D5-A6FD-39DB9F1F3C54}" destId="{3DB13EC5-8EA9-47CB-AC73-A08632B19D17}" srcOrd="0" destOrd="0" presId="urn:microsoft.com/office/officeart/2008/layout/VerticalCurvedList"/>
    <dgm:cxn modelId="{4368C4E0-18DA-4CC3-9B31-C5ED41BF5660}" type="presParOf" srcId="{3DB13EC5-8EA9-47CB-AC73-A08632B19D17}" destId="{06FB34C1-A109-46B4-B6FA-F61BD89D6582}" srcOrd="0" destOrd="0" presId="urn:microsoft.com/office/officeart/2008/layout/VerticalCurvedList"/>
    <dgm:cxn modelId="{03DF47CA-A0E8-47B7-B9B1-0980C30E812A}" type="presParOf" srcId="{3DB13EC5-8EA9-47CB-AC73-A08632B19D17}" destId="{AFA42E9C-115F-4B61-8296-8143BE5F8547}" srcOrd="1" destOrd="0" presId="urn:microsoft.com/office/officeart/2008/layout/VerticalCurvedList"/>
    <dgm:cxn modelId="{C65F3B7B-9E11-4D08-A3AA-615A1FE382FB}" type="presParOf" srcId="{3DB13EC5-8EA9-47CB-AC73-A08632B19D17}" destId="{19035238-2C87-41C6-B1E6-0C4CD1201029}" srcOrd="2" destOrd="0" presId="urn:microsoft.com/office/officeart/2008/layout/VerticalCurvedList"/>
    <dgm:cxn modelId="{7AA4E1C7-D9E6-4707-A6B1-A904B31F3B79}" type="presParOf" srcId="{3DB13EC5-8EA9-47CB-AC73-A08632B19D17}" destId="{68EB812C-341C-4D9F-9A60-0AD9161363A3}" srcOrd="3" destOrd="0" presId="urn:microsoft.com/office/officeart/2008/layout/VerticalCurvedList"/>
    <dgm:cxn modelId="{3A9C62AA-3E38-4875-9F56-38EBF453120C}" type="presParOf" srcId="{7150B06C-6B85-45D5-A6FD-39DB9F1F3C54}" destId="{7954CB35-695D-4EE4-995B-F7D3F216CB68}" srcOrd="1" destOrd="0" presId="urn:microsoft.com/office/officeart/2008/layout/VerticalCurvedList"/>
    <dgm:cxn modelId="{3A88D46B-4F44-4383-BF52-83FD34CE21F9}" type="presParOf" srcId="{7150B06C-6B85-45D5-A6FD-39DB9F1F3C54}" destId="{D0F9321F-0C81-4800-BF38-6F80A815B142}" srcOrd="2" destOrd="0" presId="urn:microsoft.com/office/officeart/2008/layout/VerticalCurvedList"/>
    <dgm:cxn modelId="{0BE460B2-38D0-4D5F-8893-BBD68139FE44}" type="presParOf" srcId="{D0F9321F-0C81-4800-BF38-6F80A815B142}" destId="{2C6A8FA2-7EB2-4416-B2A0-C1AAB57863D3}" srcOrd="0" destOrd="0" presId="urn:microsoft.com/office/officeart/2008/layout/VerticalCurvedList"/>
    <dgm:cxn modelId="{52C75F2B-8445-4962-BD37-30163D251FED}" type="presParOf" srcId="{7150B06C-6B85-45D5-A6FD-39DB9F1F3C54}" destId="{E25B3936-9F26-438A-96A4-12B8E817D5F2}" srcOrd="3" destOrd="0" presId="urn:microsoft.com/office/officeart/2008/layout/VerticalCurvedList"/>
    <dgm:cxn modelId="{BD41F505-BAB5-40C5-A505-E2F22AC2DF13}" type="presParOf" srcId="{7150B06C-6B85-45D5-A6FD-39DB9F1F3C54}" destId="{5D70A226-A2D9-4CB8-AA72-8644198FF44B}" srcOrd="4" destOrd="0" presId="urn:microsoft.com/office/officeart/2008/layout/VerticalCurvedList"/>
    <dgm:cxn modelId="{0AD85541-D56C-4DD8-B434-AC7E8BE124C2}" type="presParOf" srcId="{5D70A226-A2D9-4CB8-AA72-8644198FF44B}" destId="{E662CAFA-8480-4CAD-9C7E-440919D0F7A5}" srcOrd="0" destOrd="0" presId="urn:microsoft.com/office/officeart/2008/layout/VerticalCurvedList"/>
    <dgm:cxn modelId="{3B831B87-CC2C-4D92-9682-CC0CEF038A6A}" type="presParOf" srcId="{7150B06C-6B85-45D5-A6FD-39DB9F1F3C54}" destId="{957FA4E1-1D1F-4A0D-8CDA-45D9A50F46C7}" srcOrd="5" destOrd="0" presId="urn:microsoft.com/office/officeart/2008/layout/VerticalCurvedList"/>
    <dgm:cxn modelId="{09DE3139-7EE9-440D-A2B1-A53A9776A903}" type="presParOf" srcId="{7150B06C-6B85-45D5-A6FD-39DB9F1F3C54}" destId="{E8A9CB05-0022-4011-A722-86A7C798B6CF}" srcOrd="6" destOrd="0" presId="urn:microsoft.com/office/officeart/2008/layout/VerticalCurvedList"/>
    <dgm:cxn modelId="{83269918-84D8-480B-834E-B31ED264521C}" type="presParOf" srcId="{E8A9CB05-0022-4011-A722-86A7C798B6CF}" destId="{4D2AC223-64CD-4084-B359-27A91AA375BA}" srcOrd="0" destOrd="0" presId="urn:microsoft.com/office/officeart/2008/layout/VerticalCurvedList"/>
    <dgm:cxn modelId="{58C8535A-655C-4DBC-9C44-EAA3A97FD230}" type="presParOf" srcId="{7150B06C-6B85-45D5-A6FD-39DB9F1F3C54}" destId="{3F135A37-B531-466B-81DD-0396AA4208E0}" srcOrd="7" destOrd="0" presId="urn:microsoft.com/office/officeart/2008/layout/VerticalCurvedList"/>
    <dgm:cxn modelId="{ECC6CA81-2FF6-4923-8D96-9EC9295AD04F}" type="presParOf" srcId="{7150B06C-6B85-45D5-A6FD-39DB9F1F3C54}" destId="{C32E3D38-6B1B-460F-9B7F-A2110605BC7B}" srcOrd="8" destOrd="0" presId="urn:microsoft.com/office/officeart/2008/layout/VerticalCurvedList"/>
    <dgm:cxn modelId="{B3055AEE-4080-4CF8-9D69-FB07A6D5B37A}" type="presParOf" srcId="{C32E3D38-6B1B-460F-9B7F-A2110605BC7B}" destId="{7EE2082F-2044-45EF-A624-FA3062B485FC}" srcOrd="0" destOrd="0" presId="urn:microsoft.com/office/officeart/2008/layout/VerticalCurvedList"/>
    <dgm:cxn modelId="{0BCEF2C1-3BA7-44F7-90FC-51F6B412ADAB}" type="presParOf" srcId="{7150B06C-6B85-45D5-A6FD-39DB9F1F3C54}" destId="{5C0DCDDD-4FEE-498C-B952-5999E3357FF4}" srcOrd="9" destOrd="0" presId="urn:microsoft.com/office/officeart/2008/layout/VerticalCurvedList"/>
    <dgm:cxn modelId="{D6C25F4D-2FD2-4261-AEF3-E4EAD4C0C69F}" type="presParOf" srcId="{7150B06C-6B85-45D5-A6FD-39DB9F1F3C54}" destId="{92DDAAC0-2577-4182-9BCB-6A488B29E473}" srcOrd="10" destOrd="0" presId="urn:microsoft.com/office/officeart/2008/layout/VerticalCurvedList"/>
    <dgm:cxn modelId="{F49BEBA0-26D1-4E28-86CA-705420C4E5D7}" type="presParOf" srcId="{92DDAAC0-2577-4182-9BCB-6A488B29E473}" destId="{9F259C47-EF81-417C-86C7-2E199219DA36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9E5C1-E321-4F71-9926-A34240807198}">
      <dsp:nvSpPr>
        <dsp:cNvPr id="0" name=""/>
        <dsp:cNvSpPr/>
      </dsp:nvSpPr>
      <dsp:spPr>
        <a:xfrm>
          <a:off x="906045" y="-48883"/>
          <a:ext cx="3154869" cy="3154869"/>
        </a:xfrm>
        <a:prstGeom prst="circularArrow">
          <a:avLst>
            <a:gd name="adj1" fmla="val 4668"/>
            <a:gd name="adj2" fmla="val 272909"/>
            <a:gd name="adj3" fmla="val 13084153"/>
            <a:gd name="adj4" fmla="val 17860996"/>
            <a:gd name="adj5" fmla="val 4847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631E2-01DC-418B-8B05-2422F9720413}">
      <dsp:nvSpPr>
        <dsp:cNvPr id="0" name=""/>
        <dsp:cNvSpPr/>
      </dsp:nvSpPr>
      <dsp:spPr>
        <a:xfrm>
          <a:off x="1502005" y="1474"/>
          <a:ext cx="1962949" cy="981474"/>
        </a:xfrm>
        <a:prstGeom prst="round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u="sng" kern="1200" dirty="0" smtClean="0"/>
            <a:t>Consulting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Software </a:t>
          </a:r>
          <a:r>
            <a:rPr lang="en-GB" sz="1200" kern="1200" noProof="0" dirty="0" smtClean="0"/>
            <a:t>Architects</a:t>
          </a:r>
          <a:r>
            <a:rPr lang="de-DE" sz="1200" kern="1200" dirty="0" smtClean="0"/>
            <a:t> are involved in internal- and research projects</a:t>
          </a:r>
          <a:endParaRPr lang="de-DE" sz="1200" kern="1200" dirty="0"/>
        </a:p>
      </dsp:txBody>
      <dsp:txXfrm>
        <a:off x="1549917" y="49386"/>
        <a:ext cx="1867125" cy="885650"/>
      </dsp:txXfrm>
    </dsp:sp>
    <dsp:sp modelId="{B148DED4-BF2B-4C28-A1CE-DADE40D2F001}">
      <dsp:nvSpPr>
        <dsp:cNvPr id="0" name=""/>
        <dsp:cNvSpPr/>
      </dsp:nvSpPr>
      <dsp:spPr>
        <a:xfrm>
          <a:off x="2660861" y="1134282"/>
          <a:ext cx="1910852" cy="981474"/>
        </a:xfrm>
        <a:prstGeom prst="round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u="sng" kern="1200" dirty="0" smtClean="0"/>
            <a:t>Knowledge need</a:t>
          </a:r>
          <a:endParaRPr lang="de-DE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Requires knowlegde about software architecture methods</a:t>
          </a:r>
          <a:endParaRPr lang="de-DE" sz="1200" kern="1200" dirty="0"/>
        </a:p>
      </dsp:txBody>
      <dsp:txXfrm>
        <a:off x="2708773" y="1182194"/>
        <a:ext cx="1815028" cy="885650"/>
      </dsp:txXfrm>
    </dsp:sp>
    <dsp:sp modelId="{1337701F-AA6E-4F0C-BF99-1CDD069D32E7}">
      <dsp:nvSpPr>
        <dsp:cNvPr id="0" name=""/>
        <dsp:cNvSpPr/>
      </dsp:nvSpPr>
      <dsp:spPr>
        <a:xfrm>
          <a:off x="1502005" y="2267089"/>
          <a:ext cx="1962949" cy="981474"/>
        </a:xfrm>
        <a:prstGeom prst="roundRect">
          <a:avLst/>
        </a:prstGeom>
        <a:solidFill>
          <a:schemeClr val="accent4">
            <a:lumMod val="75000"/>
            <a:lumOff val="2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u="sng" kern="1200" dirty="0" smtClean="0"/>
            <a:t>Knowledge sources</a:t>
          </a:r>
          <a:endParaRPr lang="de-DE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Minds of architects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Intranet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Literature</a:t>
          </a:r>
          <a:br>
            <a:rPr lang="de-DE" sz="1200" kern="1200" dirty="0" smtClean="0"/>
          </a:br>
          <a:endParaRPr lang="de-DE" sz="1200" kern="1200" dirty="0"/>
        </a:p>
      </dsp:txBody>
      <dsp:txXfrm>
        <a:off x="1549917" y="2315001"/>
        <a:ext cx="1867125" cy="885650"/>
      </dsp:txXfrm>
    </dsp:sp>
    <dsp:sp modelId="{8916DC78-A541-45A9-97EC-98AAA1782AC0}">
      <dsp:nvSpPr>
        <dsp:cNvPr id="0" name=""/>
        <dsp:cNvSpPr/>
      </dsp:nvSpPr>
      <dsp:spPr>
        <a:xfrm>
          <a:off x="397532" y="1134282"/>
          <a:ext cx="1906279" cy="981474"/>
        </a:xfrm>
        <a:prstGeom prst="round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u="sng" kern="1200" dirty="0" smtClean="0"/>
            <a:t>Expertise</a:t>
          </a:r>
          <a:endParaRPr lang="de-DE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Gather new expertise and experiences through projects</a:t>
          </a:r>
          <a:endParaRPr lang="de-DE" sz="1200" kern="1200" dirty="0"/>
        </a:p>
      </dsp:txBody>
      <dsp:txXfrm>
        <a:off x="445444" y="1182194"/>
        <a:ext cx="1810455" cy="8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A7524-8890-4BFD-AD91-AC49959E45A1}">
      <dsp:nvSpPr>
        <dsp:cNvPr id="0" name=""/>
        <dsp:cNvSpPr/>
      </dsp:nvSpPr>
      <dsp:spPr>
        <a:xfrm>
          <a:off x="1678472" y="1025"/>
          <a:ext cx="7094156" cy="104927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No central knowledge (method) source for architecture methods</a:t>
          </a:r>
          <a:endParaRPr lang="de-DE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No assessment of known methods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No IT supported recommendation mechanism for method selection</a:t>
          </a:r>
          <a:endParaRPr lang="en-GB" sz="1400" kern="1200" dirty="0"/>
        </a:p>
      </dsp:txBody>
      <dsp:txXfrm>
        <a:off x="1678472" y="132185"/>
        <a:ext cx="6700676" cy="786959"/>
      </dsp:txXfrm>
    </dsp:sp>
    <dsp:sp modelId="{D79AB26F-3643-4C24-B0B0-30351D2F362E}">
      <dsp:nvSpPr>
        <dsp:cNvPr id="0" name=""/>
        <dsp:cNvSpPr/>
      </dsp:nvSpPr>
      <dsp:spPr>
        <a:xfrm>
          <a:off x="156364" y="512"/>
          <a:ext cx="1522107" cy="1049279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Problems</a:t>
          </a:r>
          <a:endParaRPr lang="de-DE" sz="1400" kern="1200" dirty="0"/>
        </a:p>
      </dsp:txBody>
      <dsp:txXfrm>
        <a:off x="207586" y="51734"/>
        <a:ext cx="1419663" cy="946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A7524-8890-4BFD-AD91-AC49959E45A1}">
      <dsp:nvSpPr>
        <dsp:cNvPr id="0" name=""/>
        <dsp:cNvSpPr/>
      </dsp:nvSpPr>
      <dsp:spPr>
        <a:xfrm>
          <a:off x="1685167" y="632"/>
          <a:ext cx="7122456" cy="6474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Structuring of methods and context information</a:t>
          </a:r>
          <a:endParaRPr lang="de-DE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Development of a recommendation mechanism for software architecture methods</a:t>
          </a:r>
          <a:endParaRPr lang="en-GB" sz="1400" kern="1200" dirty="0"/>
        </a:p>
      </dsp:txBody>
      <dsp:txXfrm>
        <a:off x="1685167" y="81562"/>
        <a:ext cx="6879666" cy="485579"/>
      </dsp:txXfrm>
    </dsp:sp>
    <dsp:sp modelId="{D79AB26F-3643-4C24-B0B0-30351D2F362E}">
      <dsp:nvSpPr>
        <dsp:cNvPr id="0" name=""/>
        <dsp:cNvSpPr/>
      </dsp:nvSpPr>
      <dsp:spPr>
        <a:xfrm>
          <a:off x="156988" y="316"/>
          <a:ext cx="1528179" cy="647439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noProof="0" dirty="0" smtClean="0"/>
            <a:t>My tasks</a:t>
          </a:r>
          <a:endParaRPr lang="en-GB" sz="1400" kern="1200" noProof="0" dirty="0"/>
        </a:p>
      </dsp:txBody>
      <dsp:txXfrm>
        <a:off x="188593" y="31921"/>
        <a:ext cx="1464969" cy="58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D2A70-F183-4939-8642-770FDF53DCF0}">
      <dsp:nvSpPr>
        <dsp:cNvPr id="0" name=""/>
        <dsp:cNvSpPr/>
      </dsp:nvSpPr>
      <dsp:spPr>
        <a:xfrm>
          <a:off x="0" y="0"/>
          <a:ext cx="6077783" cy="950505"/>
        </a:xfrm>
        <a:prstGeom prst="roundRect">
          <a:avLst>
            <a:gd name="adj" fmla="val 10000"/>
          </a:avLst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u="sng" kern="1200" noProof="0" dirty="0" smtClean="0"/>
            <a:t>1) Literature review</a:t>
          </a:r>
          <a:endParaRPr lang="en-GB" sz="1400" b="1" u="sng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noProof="0" dirty="0" smtClean="0"/>
            <a:t>Recommender systems</a:t>
          </a:r>
          <a:endParaRPr lang="en-GB" sz="1400" kern="1200" noProof="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noProof="0" dirty="0" smtClean="0"/>
            <a:t>in general and for software architecture methods</a:t>
          </a:r>
          <a:endParaRPr lang="en-GB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1" kern="1200" noProof="0" dirty="0" smtClean="0"/>
            <a:t>Deliverable: Literature classification scheme</a:t>
          </a:r>
          <a:endParaRPr lang="en-GB" sz="1400" b="1" kern="1200" noProof="0" dirty="0"/>
        </a:p>
      </dsp:txBody>
      <dsp:txXfrm>
        <a:off x="27839" y="27839"/>
        <a:ext cx="4971796" cy="894827"/>
      </dsp:txXfrm>
    </dsp:sp>
    <dsp:sp modelId="{E69C7D51-2125-40AC-B26C-759214F349D0}">
      <dsp:nvSpPr>
        <dsp:cNvPr id="0" name=""/>
        <dsp:cNvSpPr/>
      </dsp:nvSpPr>
      <dsp:spPr>
        <a:xfrm>
          <a:off x="509014" y="1123324"/>
          <a:ext cx="6077783" cy="950505"/>
        </a:xfrm>
        <a:prstGeom prst="roundRect">
          <a:avLst>
            <a:gd name="adj" fmla="val 10000"/>
          </a:avLst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u="sng" kern="1200" noProof="0" dirty="0" smtClean="0"/>
            <a:t>2) Recommendation method/concept identification</a:t>
          </a:r>
          <a:endParaRPr lang="en-GB" sz="1400" b="0" u="none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u="none" kern="1200" noProof="0" dirty="0" smtClean="0"/>
            <a:t>Analysis of development process at Siemens</a:t>
          </a:r>
          <a:endParaRPr lang="en-GB" sz="1400" b="0" u="none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u="none" kern="1200" noProof="0" dirty="0" smtClean="0"/>
            <a:t>Method selection, based on existent process and literature</a:t>
          </a:r>
          <a:endParaRPr lang="en-GB" sz="1400" b="0" u="none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1" kern="1200" noProof="0" dirty="0" smtClean="0"/>
            <a:t>Deliverable: Appropriate recommendation method</a:t>
          </a:r>
          <a:endParaRPr lang="en-GB" sz="1400" kern="1200" noProof="0" dirty="0"/>
        </a:p>
      </dsp:txBody>
      <dsp:txXfrm>
        <a:off x="536853" y="1151163"/>
        <a:ext cx="4895262" cy="894827"/>
      </dsp:txXfrm>
    </dsp:sp>
    <dsp:sp modelId="{AA0F1191-E4E9-4214-87A0-BE9DDC28480C}">
      <dsp:nvSpPr>
        <dsp:cNvPr id="0" name=""/>
        <dsp:cNvSpPr/>
      </dsp:nvSpPr>
      <dsp:spPr>
        <a:xfrm>
          <a:off x="1010431" y="2246649"/>
          <a:ext cx="6077783" cy="950505"/>
        </a:xfrm>
        <a:prstGeom prst="roundRect">
          <a:avLst>
            <a:gd name="adj" fmla="val 10000"/>
          </a:avLst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u="sng" kern="1200" noProof="0" dirty="0" smtClean="0"/>
            <a:t>3) Method instantiation</a:t>
          </a:r>
          <a:endParaRPr lang="en-GB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u="none" kern="1200" noProof="0" dirty="0" smtClean="0"/>
            <a:t>Concept development for recommendation system</a:t>
          </a:r>
          <a:endParaRPr lang="en-GB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noProof="0" dirty="0" smtClean="0"/>
            <a:t>Method instantiation (prototype) and qualitative evaluation</a:t>
          </a:r>
          <a:endParaRPr lang="en-GB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1" kern="1200" noProof="0" dirty="0" smtClean="0"/>
            <a:t>Deliverable: Evaluated concept </a:t>
          </a:r>
          <a:r>
            <a:rPr lang="en-GB" sz="1400" b="1" kern="1200" noProof="0" smtClean="0"/>
            <a:t>and prototype</a:t>
          </a:r>
          <a:endParaRPr lang="en-GB" sz="1400" kern="1200" noProof="0" dirty="0"/>
        </a:p>
      </dsp:txBody>
      <dsp:txXfrm>
        <a:off x="1038270" y="2274488"/>
        <a:ext cx="4902859" cy="894827"/>
      </dsp:txXfrm>
    </dsp:sp>
    <dsp:sp modelId="{044914A5-C350-483F-BF68-EB0CC6B5801F}">
      <dsp:nvSpPr>
        <dsp:cNvPr id="0" name=""/>
        <dsp:cNvSpPr/>
      </dsp:nvSpPr>
      <dsp:spPr>
        <a:xfrm>
          <a:off x="1519445" y="3369974"/>
          <a:ext cx="6077783" cy="950505"/>
        </a:xfrm>
        <a:prstGeom prst="roundRect">
          <a:avLst>
            <a:gd name="adj" fmla="val 10000"/>
          </a:avLst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u="sng" kern="1200" noProof="0" dirty="0" smtClean="0"/>
            <a:t>4) Writing + buffer time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u="none" kern="1200" noProof="0" dirty="0" smtClean="0"/>
            <a:t>Detailed writing &amp; correction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u="none" kern="1200" noProof="0" dirty="0" smtClean="0"/>
            <a:t>Submission date 15.09.2015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1" u="none" kern="1200" noProof="0" dirty="0" smtClean="0"/>
            <a:t>Deliverable: Final thesis </a:t>
          </a:r>
        </a:p>
      </dsp:txBody>
      <dsp:txXfrm>
        <a:off x="1547284" y="3397813"/>
        <a:ext cx="4895262" cy="894827"/>
      </dsp:txXfrm>
    </dsp:sp>
    <dsp:sp modelId="{30CC4F93-0D22-4100-A2D3-B631269EB708}">
      <dsp:nvSpPr>
        <dsp:cNvPr id="0" name=""/>
        <dsp:cNvSpPr/>
      </dsp:nvSpPr>
      <dsp:spPr>
        <a:xfrm>
          <a:off x="5459954" y="728000"/>
          <a:ext cx="617828" cy="61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noProof="0" dirty="0"/>
        </a:p>
      </dsp:txBody>
      <dsp:txXfrm>
        <a:off x="5598965" y="728000"/>
        <a:ext cx="339806" cy="464916"/>
      </dsp:txXfrm>
    </dsp:sp>
    <dsp:sp modelId="{79C0821D-0B0E-4759-AA66-482827CF5F81}">
      <dsp:nvSpPr>
        <dsp:cNvPr id="0" name=""/>
        <dsp:cNvSpPr/>
      </dsp:nvSpPr>
      <dsp:spPr>
        <a:xfrm>
          <a:off x="5968968" y="1851325"/>
          <a:ext cx="617828" cy="61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noProof="0" dirty="0"/>
        </a:p>
      </dsp:txBody>
      <dsp:txXfrm>
        <a:off x="6107979" y="1851325"/>
        <a:ext cx="339806" cy="464916"/>
      </dsp:txXfrm>
    </dsp:sp>
    <dsp:sp modelId="{F2BED17B-C33A-4591-BFA1-9019DA82D97D}">
      <dsp:nvSpPr>
        <dsp:cNvPr id="0" name=""/>
        <dsp:cNvSpPr/>
      </dsp:nvSpPr>
      <dsp:spPr>
        <a:xfrm>
          <a:off x="6470386" y="2974650"/>
          <a:ext cx="617828" cy="61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800" kern="1200" noProof="0" dirty="0"/>
        </a:p>
      </dsp:txBody>
      <dsp:txXfrm>
        <a:off x="6609397" y="2974650"/>
        <a:ext cx="339806" cy="464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A7524-8890-4BFD-AD91-AC49959E45A1}">
      <dsp:nvSpPr>
        <dsp:cNvPr id="0" name=""/>
        <dsp:cNvSpPr/>
      </dsp:nvSpPr>
      <dsp:spPr>
        <a:xfrm>
          <a:off x="1685167" y="0"/>
          <a:ext cx="7122456" cy="648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noProof="0" dirty="0" smtClean="0"/>
            <a:t>Structured overview of most relevant articles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noProof="0" dirty="0" smtClean="0"/>
            <a:t>Possibility to find articles very easy regarding a certain topic</a:t>
          </a:r>
        </a:p>
      </dsp:txBody>
      <dsp:txXfrm>
        <a:off x="1685167" y="81009"/>
        <a:ext cx="6879429" cy="486054"/>
      </dsp:txXfrm>
    </dsp:sp>
    <dsp:sp modelId="{D79AB26F-3643-4C24-B0B0-30351D2F362E}">
      <dsp:nvSpPr>
        <dsp:cNvPr id="0" name=""/>
        <dsp:cNvSpPr/>
      </dsp:nvSpPr>
      <dsp:spPr>
        <a:xfrm>
          <a:off x="156988" y="0"/>
          <a:ext cx="1528179" cy="648072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Added value</a:t>
          </a:r>
          <a:endParaRPr lang="en-GB" sz="1800" kern="1200" noProof="0" dirty="0"/>
        </a:p>
      </dsp:txBody>
      <dsp:txXfrm>
        <a:off x="188624" y="31636"/>
        <a:ext cx="1464907" cy="58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A7524-8890-4BFD-AD91-AC49959E45A1}">
      <dsp:nvSpPr>
        <dsp:cNvPr id="0" name=""/>
        <dsp:cNvSpPr/>
      </dsp:nvSpPr>
      <dsp:spPr>
        <a:xfrm>
          <a:off x="1685167" y="632"/>
          <a:ext cx="7122456" cy="6474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noProof="0" dirty="0" smtClean="0"/>
            <a:t>Design, use and ongoing refinement in context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noProof="0" dirty="0" smtClean="0"/>
            <a:t>Methodology focuses practical use of artefact as well as a scientific approach</a:t>
          </a:r>
        </a:p>
      </dsp:txBody>
      <dsp:txXfrm>
        <a:off x="1685167" y="81562"/>
        <a:ext cx="6879666" cy="485579"/>
      </dsp:txXfrm>
    </dsp:sp>
    <dsp:sp modelId="{D79AB26F-3643-4C24-B0B0-30351D2F362E}">
      <dsp:nvSpPr>
        <dsp:cNvPr id="0" name=""/>
        <dsp:cNvSpPr/>
      </dsp:nvSpPr>
      <dsp:spPr>
        <a:xfrm>
          <a:off x="156988" y="316"/>
          <a:ext cx="1528179" cy="647439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Added value</a:t>
          </a:r>
          <a:endParaRPr lang="en-GB" sz="1800" kern="1200" noProof="0" dirty="0"/>
        </a:p>
      </dsp:txBody>
      <dsp:txXfrm>
        <a:off x="188593" y="31921"/>
        <a:ext cx="1464969" cy="5842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9" y="184150"/>
            <a:ext cx="33480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4150"/>
            <a:ext cx="21145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en-GB" smtClean="0">
                <a:latin typeface="Arial Unicode MS" pitchFamily="34" charset="-128"/>
              </a:rPr>
              <a:pPr>
                <a:defRPr/>
              </a:pPr>
              <a:t>‹#›</a:t>
            </a:fld>
            <a:endParaRPr lang="en-GB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89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377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836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37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6751A6-D9E4-4C75-A0D8-D3842DDC1436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097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DC7E-E6F0-4B10-9D49-A91BD5F0EF9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122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6751A6-D9E4-4C75-A0D8-D3842DDC1436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935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645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897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810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6751A6-D9E4-4C75-A0D8-D3842DDC1436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45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6751A6-D9E4-4C75-A0D8-D3842DDC143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359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 smtClean="0"/>
              <a:t>Design Science</a:t>
            </a:r>
            <a:r>
              <a:rPr lang="en-GB" b="1" u="sng" baseline="0" dirty="0" smtClean="0"/>
              <a:t> Research (</a:t>
            </a:r>
            <a:r>
              <a:rPr lang="en-GB" b="1" u="sng" baseline="0" dirty="0" err="1" smtClean="0"/>
              <a:t>Hevner</a:t>
            </a:r>
            <a:r>
              <a:rPr lang="en-GB" b="1" u="sng" baseline="0" dirty="0" smtClean="0"/>
              <a:t> 2004)</a:t>
            </a:r>
            <a:endParaRPr lang="en-GB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IT </a:t>
            </a:r>
            <a:r>
              <a:rPr lang="en-GB" dirty="0" err="1" smtClean="0"/>
              <a:t>artifacts</a:t>
            </a:r>
            <a:r>
              <a:rPr lang="en-GB" dirty="0" smtClean="0"/>
              <a:t> are broadly defined as constructs (vocabulary and symbols),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b="1" dirty="0" smtClean="0"/>
              <a:t>models</a:t>
            </a:r>
            <a:r>
              <a:rPr lang="en-GB" dirty="0" smtClean="0"/>
              <a:t>  (abstractions  and  representations),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b="1" dirty="0" smtClean="0"/>
              <a:t>methods</a:t>
            </a:r>
            <a:r>
              <a:rPr lang="en-GB" dirty="0" smtClean="0"/>
              <a:t> (algorithms and practices), and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b="1" dirty="0" smtClean="0"/>
              <a:t>instantiations</a:t>
            </a:r>
            <a:r>
              <a:rPr lang="en-GB" dirty="0" smtClean="0"/>
              <a:t>  (implemented  and  prototype  systems).</a:t>
            </a:r>
            <a:endParaRPr lang="en-GB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DR is captured in the “build and then evaluate” cycle proposed by March and Smith (1995) and advocated  by  </a:t>
            </a:r>
            <a:r>
              <a:rPr lang="en-GB" dirty="0" err="1" smtClean="0"/>
              <a:t>Nunamaker</a:t>
            </a:r>
            <a:r>
              <a:rPr lang="en-GB" dirty="0" smtClean="0"/>
              <a:t>  et  al.  (1991)  and  </a:t>
            </a:r>
            <a:r>
              <a:rPr lang="en-GB" dirty="0" err="1" smtClean="0"/>
              <a:t>Hevner</a:t>
            </a:r>
            <a:r>
              <a:rPr lang="en-GB" dirty="0" smtClean="0"/>
              <a:t>  et  al. (2004).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In addition, although current DR methods are strong in their support of abstraction and invention, they consider organizational intervention to be secondary (Cole et al. 2005).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To explicitly account for such interventions, and thus expand and enhance the DR approach, we turn to a research approach that has organizational intervention at its very heart, namely AR.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1" u="sng" dirty="0" smtClean="0"/>
              <a:t>Action Research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AR combines theory generation with researcher intervention to solve immediate organizational problems (</a:t>
            </a:r>
            <a:r>
              <a:rPr lang="en-GB" dirty="0" err="1" smtClean="0"/>
              <a:t>Baburoglu</a:t>
            </a:r>
            <a:r>
              <a:rPr lang="en-GB" dirty="0" smtClean="0"/>
              <a:t> and </a:t>
            </a:r>
            <a:r>
              <a:rPr lang="en-GB" dirty="0" err="1" smtClean="0"/>
              <a:t>Ravn</a:t>
            </a:r>
            <a:r>
              <a:rPr lang="en-GB" dirty="0" smtClean="0"/>
              <a:t> 1992; Baskerville and Wood-Harper 1998).  Thus, AR aims to link theory with practice, and thinking with  going (</a:t>
            </a:r>
            <a:r>
              <a:rPr lang="en-GB" dirty="0" err="1" smtClean="0"/>
              <a:t>Susman</a:t>
            </a:r>
            <a:r>
              <a:rPr lang="en-GB" dirty="0" smtClean="0"/>
              <a:t> 1983).  It is typically an iterative process based on working hypotheses refined over repeated cycles of inquiry(Davison et al. 2004; </a:t>
            </a:r>
            <a:r>
              <a:rPr lang="en-GB" dirty="0" err="1" smtClean="0"/>
              <a:t>Susman</a:t>
            </a:r>
            <a:r>
              <a:rPr lang="en-GB" dirty="0" smtClean="0"/>
              <a:t> and </a:t>
            </a:r>
            <a:r>
              <a:rPr lang="en-GB" dirty="0" err="1" smtClean="0"/>
              <a:t>Evered</a:t>
            </a:r>
            <a:r>
              <a:rPr lang="en-GB" dirty="0" smtClean="0"/>
              <a:t> 1978).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1" u="sng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1" u="sng" dirty="0" smtClean="0"/>
              <a:t>Action Design Research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ADR is a research method for generating prescriptive design knowledge  through  building  and  evaluating  ensemble  IT </a:t>
            </a:r>
            <a:r>
              <a:rPr lang="en-GB" dirty="0" err="1" smtClean="0"/>
              <a:t>artifacts</a:t>
            </a:r>
            <a:r>
              <a:rPr lang="en-GB" dirty="0" smtClean="0"/>
              <a:t>  in  an  organizational  setting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 It  deals  with  two seemingly disparate challenges:  (1) addressing a problem situation encountered in a specific organizational setting by intervening and evaluating; and (2) constructing and evaluating an IT </a:t>
            </a:r>
            <a:r>
              <a:rPr lang="en-GB" dirty="0" err="1" smtClean="0"/>
              <a:t>artifact</a:t>
            </a:r>
            <a:r>
              <a:rPr lang="en-GB" dirty="0" smtClean="0"/>
              <a:t> that addresses the class of problems typified by the encountered situation.  The responses demanded by these two challenges result in a method that focuses on the building,  intervention,  and  evaluation  of  an  </a:t>
            </a:r>
            <a:r>
              <a:rPr lang="en-GB" dirty="0" err="1" smtClean="0"/>
              <a:t>artifact</a:t>
            </a:r>
            <a:r>
              <a:rPr lang="en-GB" dirty="0" smtClean="0"/>
              <a:t>  that reflects not only the theoretical precursors and intent of the researchers but also the influence of users and ongoing use in context.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824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391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DC7E-E6F0-4B10-9D49-A91BD5F0EF9B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443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046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736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9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6751A6-D9E4-4C75-A0D8-D3842DDC143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38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Software Engineering für betriebliche Informationssysteme (sebis) </a:t>
            </a:r>
          </a:p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Fakultät für Informatik</a:t>
            </a:r>
          </a:p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</a:t>
            </a:r>
          </a:p>
          <a:p>
            <a:pPr marL="180000"/>
            <a:endParaRPr lang="en-GB" sz="1400" b="0" i="0" noProof="1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en-GB" sz="1400" b="0" i="0" u="none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3"/>
              </a:rPr>
              <a:t>wwwmatthes.in.tum.de</a:t>
            </a:r>
            <a:endParaRPr lang="en-GB" sz="1400" b="0" i="0" u="none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Vortragender</a:t>
            </a:r>
            <a:r>
              <a:rPr lang="en-GB" noProof="0" dirty="0" smtClean="0"/>
              <a:t>&gt; &lt;Datum&gt; &lt;Ort&gt;</a:t>
            </a:r>
            <a:endParaRPr lang="en-GB" noProof="0" dirty="0"/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89"/>
          <a:stretch/>
        </p:blipFill>
        <p:spPr>
          <a:xfrm>
            <a:off x="1238868" y="349434"/>
            <a:ext cx="1830684" cy="362712"/>
          </a:xfrm>
          <a:prstGeom prst="rect">
            <a:avLst/>
          </a:prstGeom>
        </p:spPr>
      </p:pic>
      <p:pic>
        <p:nvPicPr>
          <p:cNvPr id="24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" y="349434"/>
            <a:ext cx="680487" cy="3627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3pPr>
              <a:defRPr/>
            </a:lvl3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3pPr>
              <a:defRPr/>
            </a:lvl3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Untertitel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noProof="0" dirty="0" smtClean="0"/>
              <a:t>© sebis</a:t>
            </a:r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09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kern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43938" y="6570615"/>
            <a:ext cx="249237" cy="288925"/>
          </a:xfrm>
        </p:spPr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50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kern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43938" y="6570615"/>
            <a:ext cx="249237" cy="288925"/>
          </a:xfrm>
        </p:spPr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7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core message of slide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3693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 noProof="0" dirty="0" smtClean="0"/>
              <a:t>Title (description of slide content), Arial 14 </a:t>
            </a:r>
            <a:r>
              <a:rPr lang="en-GB" noProof="0" dirty="0" err="1" smtClean="0"/>
              <a:t>pt</a:t>
            </a:r>
            <a:r>
              <a:rPr lang="en-GB" noProof="0" dirty="0" smtClean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112132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vmlDrawing" Target="../drawings/vmlDrawing1.vml"/><Relationship Id="rId12" Type="http://schemas.openxmlformats.org/officeDocument/2006/relationships/tags" Target="../tags/tag2.xml"/><Relationship Id="rId13" Type="http://schemas.openxmlformats.org/officeDocument/2006/relationships/oleObject" Target="../embeddings/oleObject1.bin"/><Relationship Id="rId14" Type="http://schemas.openxmlformats.org/officeDocument/2006/relationships/image" Target="../media/image1.em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8840061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 userDrawn="1"/>
        </p:nvSpPr>
        <p:spPr bwMode="auto">
          <a:xfrm>
            <a:off x="0" y="6569075"/>
            <a:ext cx="9143492" cy="28892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noProof="0" dirty="0" smtClean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1586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noProof="0" dirty="0" smtClean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© sebis</a:t>
            </a:r>
            <a:endParaRPr lang="en-GB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971" y="436358"/>
            <a:ext cx="881203" cy="2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80" r:id="rId6"/>
    <p:sldLayoutId id="2147483781" r:id="rId7"/>
    <p:sldLayoutId id="2147483782" r:id="rId8"/>
    <p:sldLayoutId id="2147483783" r:id="rId9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10.bin"/><Relationship Id="rId7" Type="http://schemas.openxmlformats.org/officeDocument/2006/relationships/image" Target="../media/image6.emf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" Type="http://schemas.openxmlformats.org/officeDocument/2006/relationships/vmlDrawing" Target="../drawings/vmlDrawing10.vml"/><Relationship Id="rId2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6.emf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vmlDrawing" Target="../drawings/vmlDrawing11.vml"/><Relationship Id="rId2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slide" Target="slide3.xml"/><Relationship Id="rId13" Type="http://schemas.openxmlformats.org/officeDocument/2006/relationships/slide" Target="slide15.xml"/><Relationship Id="rId14" Type="http://schemas.openxmlformats.org/officeDocument/2006/relationships/slide" Target="slide19.xml"/><Relationship Id="rId1" Type="http://schemas.openxmlformats.org/officeDocument/2006/relationships/vmlDrawing" Target="../drawings/vmlDrawing12.v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13.xml"/><Relationship Id="rId10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slide" Target="slide3.xml"/><Relationship Id="rId13" Type="http://schemas.openxmlformats.org/officeDocument/2006/relationships/slide" Target="slide13.xml"/><Relationship Id="rId14" Type="http://schemas.openxmlformats.org/officeDocument/2006/relationships/slide" Target="slide19.xml"/><Relationship Id="rId1" Type="http://schemas.openxmlformats.org/officeDocument/2006/relationships/vmlDrawing" Target="../drawings/vmlDrawing13.vml"/><Relationship Id="rId2" Type="http://schemas.openxmlformats.org/officeDocument/2006/relationships/tags" Target="../tags/tag36.xml"/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tags" Target="../tags/tag40.xml"/><Relationship Id="rId7" Type="http://schemas.openxmlformats.org/officeDocument/2006/relationships/tags" Target="../tags/tag41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15.xml"/><Relationship Id="rId10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5.xml"/><Relationship Id="rId12" Type="http://schemas.openxmlformats.org/officeDocument/2006/relationships/image" Target="../media/image13.png"/><Relationship Id="rId1" Type="http://schemas.openxmlformats.org/officeDocument/2006/relationships/vmlDrawing" Target="../drawings/vmlDrawing14.vml"/><Relationship Id="rId2" Type="http://schemas.openxmlformats.org/officeDocument/2006/relationships/tags" Target="../tags/tag42.xml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6.emf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slide" Target="slide3.xml"/><Relationship Id="rId13" Type="http://schemas.openxmlformats.org/officeDocument/2006/relationships/slide" Target="slide13.xml"/><Relationship Id="rId14" Type="http://schemas.openxmlformats.org/officeDocument/2006/relationships/slide" Target="slide15.xml"/><Relationship Id="rId1" Type="http://schemas.openxmlformats.org/officeDocument/2006/relationships/vmlDrawing" Target="../drawings/vmlDrawing15.v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Relationship Id="rId7" Type="http://schemas.openxmlformats.org/officeDocument/2006/relationships/tags" Target="../tags/tag48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19.xml"/><Relationship Id="rId10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slide" Target="slide3.xml"/><Relationship Id="rId13" Type="http://schemas.openxmlformats.org/officeDocument/2006/relationships/slide" Target="slide13.xml"/><Relationship Id="rId14" Type="http://schemas.openxmlformats.org/officeDocument/2006/relationships/slide" Target="slide15.xml"/><Relationship Id="rId15" Type="http://schemas.openxmlformats.org/officeDocument/2006/relationships/slide" Target="slide19.xml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2.xml"/><Relationship Id="rId10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6.emf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vmlDrawing" Target="../drawings/vmlDrawing16.vml"/><Relationship Id="rId2" Type="http://schemas.openxmlformats.org/officeDocument/2006/relationships/tags" Target="../tags/tag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3.xml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.emf"/><Relationship Id="rId1" Type="http://schemas.openxmlformats.org/officeDocument/2006/relationships/vmlDrawing" Target="../drawings/vmlDrawing17.vml"/><Relationship Id="rId2" Type="http://schemas.openxmlformats.org/officeDocument/2006/relationships/tags" Target="../tags/tag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slide" Target="slide13.xml"/><Relationship Id="rId13" Type="http://schemas.openxmlformats.org/officeDocument/2006/relationships/slide" Target="slide15.xml"/><Relationship Id="rId14" Type="http://schemas.openxmlformats.org/officeDocument/2006/relationships/slide" Target="slide19.xml"/><Relationship Id="rId1" Type="http://schemas.openxmlformats.org/officeDocument/2006/relationships/vmlDrawing" Target="../drawings/vmlDrawing3.v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3.xml"/><Relationship Id="rId10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2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8" Type="http://schemas.openxmlformats.org/officeDocument/2006/relationships/image" Target="../media/image8.jpg"/><Relationship Id="rId1" Type="http://schemas.openxmlformats.org/officeDocument/2006/relationships/vmlDrawing" Target="../drawings/vmlDrawing7.vml"/><Relationship Id="rId2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8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.xml"/><Relationship Id="rId12" Type="http://schemas.microsoft.com/office/2007/relationships/diagramDrawing" Target="../diagrams/drawing1.xml"/><Relationship Id="rId13" Type="http://schemas.openxmlformats.org/officeDocument/2006/relationships/diagramData" Target="../diagrams/data2.xml"/><Relationship Id="rId14" Type="http://schemas.openxmlformats.org/officeDocument/2006/relationships/diagramLayout" Target="../diagrams/layout2.xml"/><Relationship Id="rId15" Type="http://schemas.openxmlformats.org/officeDocument/2006/relationships/diagramQuickStyle" Target="../diagrams/quickStyle2.xml"/><Relationship Id="rId16" Type="http://schemas.openxmlformats.org/officeDocument/2006/relationships/diagramColors" Target="../diagrams/colors2.xml"/><Relationship Id="rId17" Type="http://schemas.microsoft.com/office/2007/relationships/diagramDrawing" Target="../diagrams/drawing2.xml"/><Relationship Id="rId1" Type="http://schemas.openxmlformats.org/officeDocument/2006/relationships/vmlDrawing" Target="../drawings/vmlDrawing9.vml"/><Relationship Id="rId2" Type="http://schemas.openxmlformats.org/officeDocument/2006/relationships/tags" Target="../tags/tag25.xml"/><Relationship Id="rId3" Type="http://schemas.openxmlformats.org/officeDocument/2006/relationships/tags" Target="../tags/tag2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emf"/><Relationship Id="rId8" Type="http://schemas.openxmlformats.org/officeDocument/2006/relationships/diagramData" Target="../diagrams/data1.xml"/><Relationship Id="rId9" Type="http://schemas.openxmlformats.org/officeDocument/2006/relationships/diagramLayout" Target="../diagrams/layout1.xml"/><Relationship Id="rId10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Designing a business platform using </a:t>
            </a:r>
            <a:r>
              <a:rPr lang="en-GB" sz="2800" dirty="0" err="1" smtClean="0"/>
              <a:t>Microservices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3766608"/>
            <a:ext cx="8722802" cy="369332"/>
          </a:xfrm>
        </p:spPr>
        <p:txBody>
          <a:bodyPr/>
          <a:lstStyle/>
          <a:p>
            <a:r>
              <a:rPr lang="en-GB" dirty="0" err="1" smtClean="0"/>
              <a:t>Rajendra</a:t>
            </a:r>
            <a:r>
              <a:rPr lang="en-GB" dirty="0" smtClean="0"/>
              <a:t> </a:t>
            </a:r>
            <a:r>
              <a:rPr lang="en-GB" dirty="0" err="1" smtClean="0"/>
              <a:t>Kharbuja</a:t>
            </a:r>
            <a:r>
              <a:rPr lang="en-GB" dirty="0" smtClean="0"/>
              <a:t>, </a:t>
            </a:r>
            <a:r>
              <a:rPr lang="en-GB" dirty="0"/>
              <a:t>Master Thesis </a:t>
            </a:r>
            <a:r>
              <a:rPr lang="en-GB" dirty="0" smtClean="0"/>
              <a:t>- Initial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913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and motivation</a:t>
            </a:r>
            <a:endParaRPr lang="en-GB" dirty="0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Siemens started an internal project to develop an architecture management toolbox which supports software architects in their daily work.</a:t>
            </a:r>
          </a:p>
          <a:p>
            <a:pPr marL="0" indent="0"/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AMELIE - The architecture management workbench</a:t>
            </a:r>
            <a:endParaRPr lang="en-GB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250822" y="1701156"/>
            <a:ext cx="8677278" cy="2506796"/>
            <a:chOff x="506037" y="3085526"/>
            <a:chExt cx="8128002" cy="2506796"/>
          </a:xfrm>
        </p:grpSpPr>
        <p:sp>
          <p:nvSpPr>
            <p:cNvPr id="44" name="Inhaltsplatzhalter 2"/>
            <p:cNvSpPr txBox="1">
              <a:spLocks/>
            </p:cNvSpPr>
            <p:nvPr/>
          </p:nvSpPr>
          <p:spPr bwMode="auto">
            <a:xfrm>
              <a:off x="506037" y="3401428"/>
              <a:ext cx="8128002" cy="828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dirty="0" smtClean="0"/>
                <a:t>AMELIE = </a:t>
              </a:r>
              <a:r>
                <a:rPr lang="en-GB" b="1" dirty="0" smtClean="0">
                  <a:solidFill>
                    <a:srgbClr val="C00000"/>
                  </a:solidFill>
                </a:rPr>
                <a:t>A</a:t>
              </a:r>
              <a:r>
                <a:rPr lang="en-GB" dirty="0" smtClean="0"/>
                <a:t>rchitecture </a:t>
              </a:r>
              <a:r>
                <a:rPr lang="en-GB" b="1" dirty="0" smtClean="0">
                  <a:solidFill>
                    <a:srgbClr val="C00000"/>
                  </a:solidFill>
                </a:rPr>
                <a:t>M</a:t>
              </a:r>
              <a:r>
                <a:rPr lang="en-GB" dirty="0" smtClean="0"/>
                <a:t>anagement </a:t>
              </a:r>
              <a:r>
                <a:rPr lang="en-GB" b="1" dirty="0" smtClean="0">
                  <a:solidFill>
                    <a:srgbClr val="C00000"/>
                  </a:solidFill>
                </a:rPr>
                <a:t>E</a:t>
              </a:r>
              <a:r>
                <a:rPr lang="en-GB" dirty="0" smtClean="0"/>
                <a:t>nabler for </a:t>
              </a:r>
              <a:r>
                <a:rPr lang="en-GB" b="1" dirty="0" smtClean="0">
                  <a:solidFill>
                    <a:srgbClr val="C00000"/>
                  </a:solidFill>
                </a:rPr>
                <a:t>L</a:t>
              </a:r>
              <a:r>
                <a:rPr lang="en-GB" dirty="0" smtClean="0"/>
                <a:t>eading </a:t>
              </a:r>
              <a:r>
                <a:rPr lang="en-GB" b="1" dirty="0" smtClean="0">
                  <a:solidFill>
                    <a:srgbClr val="C00000"/>
                  </a:solidFill>
                </a:rPr>
                <a:t>I</a:t>
              </a:r>
              <a:r>
                <a:rPr lang="en-GB" dirty="0" smtClean="0"/>
                <a:t>ndustrial softwar</a:t>
              </a:r>
              <a:r>
                <a:rPr lang="en-GB" b="1" dirty="0" smtClean="0">
                  <a:solidFill>
                    <a:srgbClr val="C00000"/>
                  </a:solidFill>
                </a:rPr>
                <a:t>E</a:t>
              </a:r>
            </a:p>
            <a:p>
              <a:pPr marL="0" lvl="0" indent="0">
                <a:buNone/>
              </a:pPr>
              <a:endParaRPr lang="en-GB" b="1" dirty="0" smtClean="0">
                <a:solidFill>
                  <a:srgbClr val="C00000"/>
                </a:solidFill>
              </a:endParaRPr>
            </a:p>
            <a:p>
              <a:pPr marL="0" indent="0">
                <a:buNone/>
              </a:pPr>
              <a:r>
                <a:rPr lang="en-GB" b="1" dirty="0" smtClean="0"/>
                <a:t>Objectives of AMELIE</a:t>
              </a:r>
            </a:p>
            <a:p>
              <a:pPr marL="342900" lvl="1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GB" u="sng" dirty="0" smtClean="0">
                  <a:cs typeface="ＭＳ Ｐゴシック" pitchFamily="18" charset="-128"/>
                </a:rPr>
                <a:t>Guide architects</a:t>
              </a:r>
              <a:r>
                <a:rPr lang="en-GB" dirty="0" smtClean="0">
                  <a:cs typeface="ＭＳ Ｐゴシック" pitchFamily="18" charset="-128"/>
                </a:rPr>
                <a:t> to perform architecture management.</a:t>
              </a:r>
            </a:p>
            <a:p>
              <a:pPr marL="342900" lvl="1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GB" dirty="0" smtClean="0">
                  <a:cs typeface="ＭＳ Ｐゴシック" pitchFamily="18" charset="-128"/>
                </a:rPr>
                <a:t>Ensure that software architecture, business strategy and innovation go hand in hand. </a:t>
              </a:r>
            </a:p>
            <a:p>
              <a:pPr marL="342900" lvl="1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GB" dirty="0" smtClean="0">
                  <a:cs typeface="ＭＳ Ｐゴシック" pitchFamily="18" charset="-128"/>
                </a:rPr>
                <a:t>Be “in control” of architecture development and “in sync” with the business.</a:t>
              </a:r>
            </a:p>
            <a:p>
              <a:pPr marL="342900" lvl="1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GB" dirty="0" smtClean="0">
                  <a:cs typeface="ＭＳ Ｐゴシック" pitchFamily="18" charset="-128"/>
                </a:rPr>
                <a:t>Foster </a:t>
              </a:r>
              <a:r>
                <a:rPr lang="en-GB" u="sng" dirty="0" smtClean="0">
                  <a:cs typeface="ＭＳ Ｐゴシック" pitchFamily="18" charset="-128"/>
                </a:rPr>
                <a:t>experience sharing</a:t>
              </a:r>
              <a:r>
                <a:rPr lang="en-GB" dirty="0" smtClean="0">
                  <a:cs typeface="ＭＳ Ｐゴシック" pitchFamily="18" charset="-128"/>
                </a:rPr>
                <a:t> inside Siemens</a:t>
              </a:r>
            </a:p>
            <a:p>
              <a:pPr marL="0" lvl="0" indent="0">
                <a:buNone/>
              </a:pPr>
              <a:endParaRPr lang="en-GB" b="1" dirty="0" smtClean="0">
                <a:solidFill>
                  <a:srgbClr val="C00000"/>
                </a:solidFill>
              </a:endParaRPr>
            </a:p>
            <a:p>
              <a:pPr marL="0" lvl="0" indent="0">
                <a:buNone/>
              </a:pPr>
              <a:endParaRPr lang="en-GB" b="1" dirty="0" smtClean="0">
                <a:solidFill>
                  <a:srgbClr val="C00000"/>
                </a:solidFill>
              </a:endParaRPr>
            </a:p>
            <a:p>
              <a:pPr marL="0" indent="0">
                <a:buNone/>
              </a:pPr>
              <a:endParaRPr lang="en-GB" b="1" dirty="0" smtClean="0"/>
            </a:p>
            <a:p>
              <a:pPr marL="0" indent="0">
                <a:buNone/>
              </a:pPr>
              <a:endParaRPr lang="en-GB" b="1" dirty="0" smtClean="0"/>
            </a:p>
            <a:p>
              <a:pPr marL="0" indent="0">
                <a:buNone/>
              </a:pPr>
              <a:endParaRPr lang="en-GB" b="1" dirty="0" smtClean="0"/>
            </a:p>
            <a:p>
              <a:pPr marL="0" indent="0">
                <a:buNone/>
              </a:pPr>
              <a:endParaRPr lang="en-GB" b="1" dirty="0" smtClean="0"/>
            </a:p>
            <a:p>
              <a:pPr marL="0" indent="0">
                <a:buNone/>
              </a:pPr>
              <a:endParaRPr lang="en-GB" b="1" dirty="0" smtClean="0"/>
            </a:p>
            <a:p>
              <a:endParaRPr lang="en-GB" b="1" dirty="0" smtClean="0"/>
            </a:p>
            <a:p>
              <a:endParaRPr lang="en-GB" dirty="0"/>
            </a:p>
          </p:txBody>
        </p:sp>
        <p:grpSp>
          <p:nvGrpSpPr>
            <p:cNvPr id="45" name="Gruppieren 44"/>
            <p:cNvGrpSpPr/>
            <p:nvPr/>
          </p:nvGrpSpPr>
          <p:grpSpPr>
            <a:xfrm>
              <a:off x="506037" y="3085526"/>
              <a:ext cx="8128000" cy="2506796"/>
              <a:chOff x="508000" y="4149075"/>
              <a:chExt cx="8128000" cy="1860136"/>
            </a:xfrm>
          </p:grpSpPr>
          <p:sp>
            <p:nvSpPr>
              <p:cNvPr id="47" name="Rechteck 46"/>
              <p:cNvSpPr/>
              <p:nvPr/>
            </p:nvSpPr>
            <p:spPr bwMode="auto">
              <a:xfrm>
                <a:off x="508000" y="4149075"/>
                <a:ext cx="8128000" cy="1860136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8" name="Inhaltsplatzhalter 2"/>
              <p:cNvSpPr txBox="1">
                <a:spLocks/>
              </p:cNvSpPr>
              <p:nvPr/>
            </p:nvSpPr>
            <p:spPr bwMode="auto">
              <a:xfrm>
                <a:off x="508000" y="414907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AMELIE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uppieren 17"/>
          <p:cNvGrpSpPr/>
          <p:nvPr/>
        </p:nvGrpSpPr>
        <p:grpSpPr>
          <a:xfrm>
            <a:off x="250824" y="4365105"/>
            <a:ext cx="8677275" cy="2016647"/>
            <a:chOff x="250824" y="4365105"/>
            <a:chExt cx="8677275" cy="2016647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91680" y="4977974"/>
              <a:ext cx="5760640" cy="1371581"/>
            </a:xfrm>
            <a:prstGeom prst="rect">
              <a:avLst/>
            </a:prstGeom>
          </p:spPr>
        </p:pic>
        <p:grpSp>
          <p:nvGrpSpPr>
            <p:cNvPr id="26" name="Gruppieren 25"/>
            <p:cNvGrpSpPr/>
            <p:nvPr/>
          </p:nvGrpSpPr>
          <p:grpSpPr>
            <a:xfrm>
              <a:off x="250824" y="4365105"/>
              <a:ext cx="8677275" cy="2016647"/>
              <a:chOff x="506037" y="3085530"/>
              <a:chExt cx="8128002" cy="2016647"/>
            </a:xfrm>
          </p:grpSpPr>
          <p:sp>
            <p:nvSpPr>
              <p:cNvPr id="27" name="Inhaltsplatzhalter 2"/>
              <p:cNvSpPr txBox="1">
                <a:spLocks/>
              </p:cNvSpPr>
              <p:nvPr/>
            </p:nvSpPr>
            <p:spPr bwMode="auto">
              <a:xfrm>
                <a:off x="506037" y="3401428"/>
                <a:ext cx="8128002" cy="1080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1" indent="0">
                  <a:buClr>
                    <a:srgbClr val="000000"/>
                  </a:buClr>
                  <a:buNone/>
                </a:pPr>
                <a:r>
                  <a:rPr lang="en-GB" dirty="0" smtClean="0">
                    <a:cs typeface="ＭＳ Ｐゴシック" pitchFamily="18" charset="-128"/>
                  </a:rPr>
                  <a:t>Value added services of AMELIE</a:t>
                </a:r>
                <a:endParaRPr lang="en-GB" dirty="0">
                  <a:cs typeface="ＭＳ Ｐゴシック" pitchFamily="18" charset="-128"/>
                </a:endParaRPr>
              </a:p>
            </p:txBody>
          </p:sp>
          <p:grpSp>
            <p:nvGrpSpPr>
              <p:cNvPr id="28" name="Gruppieren 27"/>
              <p:cNvGrpSpPr/>
              <p:nvPr/>
            </p:nvGrpSpPr>
            <p:grpSpPr>
              <a:xfrm>
                <a:off x="506037" y="3085530"/>
                <a:ext cx="8128000" cy="2016647"/>
                <a:chOff x="508000" y="4149075"/>
                <a:chExt cx="8128000" cy="1496426"/>
              </a:xfrm>
            </p:grpSpPr>
            <p:sp>
              <p:nvSpPr>
                <p:cNvPr id="29" name="Rechteck 28"/>
                <p:cNvSpPr/>
                <p:nvPr/>
              </p:nvSpPr>
              <p:spPr bwMode="auto">
                <a:xfrm>
                  <a:off x="508000" y="4149075"/>
                  <a:ext cx="8128000" cy="149642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0065B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0" name="Inhaltsplatzhalter 2"/>
                <p:cNvSpPr txBox="1">
                  <a:spLocks/>
                </p:cNvSpPr>
                <p:nvPr/>
              </p:nvSpPr>
              <p:spPr bwMode="auto">
                <a:xfrm>
                  <a:off x="508000" y="4149079"/>
                  <a:ext cx="8128000" cy="24042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+mn-lt"/>
                      <a:ea typeface="ＭＳ Ｐゴシック" pitchFamily="-65" charset="-128"/>
                      <a:cs typeface="ＭＳ Ｐゴシック" pitchFamily="18" charset="-128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1400">
                      <a:solidFill>
                        <a:schemeClr val="tx1"/>
                      </a:solidFill>
                      <a:latin typeface="+mn-lt"/>
                      <a:ea typeface="ＭＳ Ｐゴシック" pitchFamily="-65" charset="-128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400">
                      <a:solidFill>
                        <a:schemeClr val="tx1"/>
                      </a:solidFill>
                      <a:latin typeface="+mn-lt"/>
                      <a:ea typeface="ＭＳ Ｐゴシック" pitchFamily="-65" charset="-128"/>
                    </a:defRPr>
                  </a:lvl3pPr>
                  <a:lvl4pPr marL="15621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1400">
                      <a:solidFill>
                        <a:schemeClr val="tx1"/>
                      </a:solidFill>
                      <a:latin typeface="+mn-lt"/>
                      <a:ea typeface="ＭＳ Ｐゴシック" pitchFamily="-65" charset="-128"/>
                    </a:defRPr>
                  </a:lvl4pPr>
                  <a:lvl5pPr marL="1981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+mn-lt"/>
                      <a:ea typeface="ＭＳ Ｐゴシック" pitchFamily="-65" charset="-128"/>
                    </a:defRPr>
                  </a:lvl5pPr>
                  <a:lvl6pPr marL="2438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800">
                      <a:solidFill>
                        <a:schemeClr val="tx1"/>
                      </a:solidFill>
                      <a:latin typeface="+mn-lt"/>
                    </a:defRPr>
                  </a:lvl6pPr>
                  <a:lvl7pPr marL="2895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800">
                      <a:solidFill>
                        <a:schemeClr val="tx1"/>
                      </a:solidFill>
                      <a:latin typeface="+mn-lt"/>
                    </a:defRPr>
                  </a:lvl7pPr>
                  <a:lvl8pPr marL="3352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800">
                      <a:solidFill>
                        <a:schemeClr val="tx1"/>
                      </a:solidFill>
                      <a:latin typeface="+mn-lt"/>
                    </a:defRPr>
                  </a:lvl8pPr>
                  <a:lvl9pPr marL="3810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8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lvl="0" indent="0">
                    <a:buNone/>
                  </a:pPr>
                  <a:r>
                    <a:rPr lang="en-GB" b="1" dirty="0" smtClean="0">
                      <a:solidFill>
                        <a:schemeClr val="bg1"/>
                      </a:solidFill>
                    </a:rPr>
                    <a:t>AMELIE ecosystem</a:t>
                  </a:r>
                  <a:endParaRPr lang="en-GB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pic>
        <p:nvPicPr>
          <p:cNvPr id="39941" name="Picture 5" descr="Bildergebnis für objectiv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852936"/>
            <a:ext cx="1119610" cy="111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llipse 16"/>
          <p:cNvSpPr/>
          <p:nvPr/>
        </p:nvSpPr>
        <p:spPr bwMode="auto">
          <a:xfrm>
            <a:off x="2915816" y="4797152"/>
            <a:ext cx="1440160" cy="1465341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4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and motivation</a:t>
            </a:r>
            <a:endParaRPr lang="en-GB" b="0" i="1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User Stories (US) describing the scope of the AMELIE workbench</a:t>
            </a:r>
          </a:p>
          <a:p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AMELIE - The architecture management workbench</a:t>
            </a:r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466849" y="1540830"/>
            <a:ext cx="8426326" cy="4773444"/>
            <a:chOff x="683568" y="1540401"/>
            <a:chExt cx="8208912" cy="5080767"/>
          </a:xfrm>
        </p:grpSpPr>
        <p:pic>
          <p:nvPicPr>
            <p:cNvPr id="63590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45" y="2423618"/>
              <a:ext cx="6687670" cy="3525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hteckige Legende 2"/>
            <p:cNvSpPr/>
            <p:nvPr/>
          </p:nvSpPr>
          <p:spPr bwMode="auto">
            <a:xfrm>
              <a:off x="683568" y="1547509"/>
              <a:ext cx="2306892" cy="729363"/>
            </a:xfrm>
            <a:prstGeom prst="wedgeRectCallout">
              <a:avLst>
                <a:gd name="adj1" fmla="val 6227"/>
                <a:gd name="adj2" fmla="val 129283"/>
              </a:avLst>
            </a:prstGeom>
            <a:solidFill>
              <a:schemeClr val="accent2">
                <a:lumMod val="20000"/>
                <a:lumOff val="80000"/>
                <a:alpha val="76000"/>
              </a:schemeClr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144018" tIns="72009" rIns="72009" bIns="72009" rtlCol="0" anchor="ctr">
              <a:noAutofit/>
            </a:bodyPr>
            <a:lstStyle/>
            <a:p>
              <a:pPr algn="l">
                <a:lnSpc>
                  <a:spcPct val="100000"/>
                </a:lnSpc>
                <a:buClr>
                  <a:srgbClr val="879BAA"/>
                </a:buClr>
              </a:pPr>
              <a:r>
                <a:rPr lang="en-GB" sz="1400" b="1" u="sng" dirty="0" smtClean="0">
                  <a:solidFill>
                    <a:srgbClr val="000000"/>
                  </a:solidFill>
                  <a:cs typeface="Arial" charset="0"/>
                </a:rPr>
                <a:t>US-01</a:t>
              </a:r>
              <a:r>
                <a:rPr lang="en-GB" sz="1400" dirty="0" smtClean="0">
                  <a:solidFill>
                    <a:srgbClr val="000000"/>
                  </a:solidFill>
                  <a:cs typeface="Arial" charset="0"/>
                </a:rPr>
                <a:t>: Step-wise guidance for executing SW-Development project</a:t>
              </a:r>
            </a:p>
          </p:txBody>
        </p:sp>
        <p:sp>
          <p:nvSpPr>
            <p:cNvPr id="6" name="Rechteckige Legende 5"/>
            <p:cNvSpPr/>
            <p:nvPr/>
          </p:nvSpPr>
          <p:spPr bwMode="auto">
            <a:xfrm>
              <a:off x="6243534" y="1540401"/>
              <a:ext cx="2016919" cy="729559"/>
            </a:xfrm>
            <a:prstGeom prst="wedgeRectCallout">
              <a:avLst>
                <a:gd name="adj1" fmla="val 940"/>
                <a:gd name="adj2" fmla="val 126712"/>
              </a:avLst>
            </a:prstGeom>
            <a:solidFill>
              <a:schemeClr val="accent2">
                <a:lumMod val="20000"/>
                <a:lumOff val="80000"/>
                <a:alpha val="76000"/>
              </a:schemeClr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144018" tIns="72009" rIns="72009" bIns="72009" rtlCol="0" anchor="ctr">
              <a:noAutofit/>
            </a:bodyPr>
            <a:lstStyle/>
            <a:p>
              <a:pPr algn="l">
                <a:lnSpc>
                  <a:spcPct val="100000"/>
                </a:lnSpc>
                <a:buClr>
                  <a:srgbClr val="879BAA"/>
                </a:buClr>
              </a:pPr>
              <a:r>
                <a:rPr lang="en-GB" sz="1400" b="1" u="sng" dirty="0" smtClean="0">
                  <a:solidFill>
                    <a:srgbClr val="000000"/>
                  </a:solidFill>
                  <a:cs typeface="Arial" charset="0"/>
                </a:rPr>
                <a:t>US-02</a:t>
              </a:r>
              <a:r>
                <a:rPr lang="en-GB" sz="1400" dirty="0" smtClean="0">
                  <a:solidFill>
                    <a:srgbClr val="000000"/>
                  </a:solidFill>
                  <a:cs typeface="Arial" charset="0"/>
                </a:rPr>
                <a:t>: Provide list of recommended methods</a:t>
              </a:r>
            </a:p>
          </p:txBody>
        </p:sp>
        <p:sp>
          <p:nvSpPr>
            <p:cNvPr id="7" name="Rechteckige Legende 6"/>
            <p:cNvSpPr/>
            <p:nvPr/>
          </p:nvSpPr>
          <p:spPr bwMode="auto">
            <a:xfrm>
              <a:off x="7416480" y="3854984"/>
              <a:ext cx="1476000" cy="726144"/>
            </a:xfrm>
            <a:prstGeom prst="wedgeRectCallout">
              <a:avLst>
                <a:gd name="adj1" fmla="val -72838"/>
                <a:gd name="adj2" fmla="val -92965"/>
              </a:avLst>
            </a:prstGeom>
            <a:solidFill>
              <a:schemeClr val="accent2">
                <a:lumMod val="20000"/>
                <a:lumOff val="80000"/>
                <a:alpha val="76000"/>
              </a:schemeClr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72000" tIns="72009" rIns="72009" bIns="72009" rtlCol="0" anchor="ctr">
              <a:noAutofit/>
            </a:bodyPr>
            <a:lstStyle/>
            <a:p>
              <a:pPr algn="l">
                <a:lnSpc>
                  <a:spcPct val="100000"/>
                </a:lnSpc>
                <a:buClr>
                  <a:srgbClr val="879BAA"/>
                </a:buClr>
              </a:pPr>
              <a:r>
                <a:rPr lang="en-GB" sz="1400" b="1" u="sng" dirty="0" smtClean="0">
                  <a:solidFill>
                    <a:srgbClr val="000000"/>
                  </a:solidFill>
                  <a:cs typeface="Arial" charset="0"/>
                </a:rPr>
                <a:t>US-03</a:t>
              </a:r>
              <a:r>
                <a:rPr lang="en-GB" sz="1400" dirty="0" smtClean="0">
                  <a:solidFill>
                    <a:srgbClr val="000000"/>
                  </a:solidFill>
                  <a:cs typeface="Arial" charset="0"/>
                </a:rPr>
                <a:t>: </a:t>
              </a:r>
            </a:p>
            <a:p>
              <a:pPr algn="l">
                <a:lnSpc>
                  <a:spcPct val="100000"/>
                </a:lnSpc>
                <a:buClr>
                  <a:srgbClr val="879BAA"/>
                </a:buClr>
              </a:pPr>
              <a:r>
                <a:rPr lang="en-GB" sz="1400" dirty="0" smtClean="0">
                  <a:solidFill>
                    <a:srgbClr val="000000"/>
                  </a:solidFill>
                  <a:cs typeface="Arial" charset="0"/>
                </a:rPr>
                <a:t>Best practice recommendation</a:t>
              </a:r>
            </a:p>
          </p:txBody>
        </p:sp>
        <p:sp>
          <p:nvSpPr>
            <p:cNvPr id="8" name="Rechteckige Legende 7"/>
            <p:cNvSpPr/>
            <p:nvPr/>
          </p:nvSpPr>
          <p:spPr bwMode="auto">
            <a:xfrm>
              <a:off x="3698093" y="1550729"/>
              <a:ext cx="1731835" cy="726144"/>
            </a:xfrm>
            <a:prstGeom prst="wedgeRectCallout">
              <a:avLst>
                <a:gd name="adj1" fmla="val -45525"/>
                <a:gd name="adj2" fmla="val 158600"/>
              </a:avLst>
            </a:prstGeom>
            <a:solidFill>
              <a:schemeClr val="accent2">
                <a:lumMod val="20000"/>
                <a:lumOff val="80000"/>
                <a:alpha val="76000"/>
              </a:schemeClr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144018" tIns="72009" rIns="72009" bIns="72009" rtlCol="0" anchor="ctr">
              <a:noAutofit/>
            </a:bodyPr>
            <a:lstStyle/>
            <a:p>
              <a:pPr algn="l">
                <a:lnSpc>
                  <a:spcPct val="100000"/>
                </a:lnSpc>
                <a:buClr>
                  <a:srgbClr val="879BAA"/>
                </a:buClr>
              </a:pPr>
              <a:r>
                <a:rPr lang="en-GB" sz="1400" b="1" u="sng" dirty="0" smtClean="0">
                  <a:solidFill>
                    <a:srgbClr val="000000"/>
                  </a:solidFill>
                  <a:cs typeface="Arial" charset="0"/>
                </a:rPr>
                <a:t>US-04</a:t>
              </a:r>
              <a:r>
                <a:rPr lang="en-GB" sz="1400" dirty="0" smtClean="0">
                  <a:solidFill>
                    <a:srgbClr val="000000"/>
                  </a:solidFill>
                  <a:cs typeface="Arial" charset="0"/>
                </a:rPr>
                <a:t>: “Real” instantiation of method / artefact</a:t>
              </a:r>
            </a:p>
          </p:txBody>
        </p:sp>
        <p:sp>
          <p:nvSpPr>
            <p:cNvPr id="9" name="Rechteckige Legende 8"/>
            <p:cNvSpPr/>
            <p:nvPr/>
          </p:nvSpPr>
          <p:spPr bwMode="auto">
            <a:xfrm>
              <a:off x="5635103" y="6030763"/>
              <a:ext cx="1710552" cy="590405"/>
            </a:xfrm>
            <a:prstGeom prst="wedgeRectCallout">
              <a:avLst>
                <a:gd name="adj1" fmla="val 24242"/>
                <a:gd name="adj2" fmla="val -183563"/>
              </a:avLst>
            </a:prstGeom>
            <a:solidFill>
              <a:schemeClr val="accent2">
                <a:lumMod val="20000"/>
                <a:lumOff val="80000"/>
                <a:alpha val="76000"/>
              </a:schemeClr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144018" tIns="72009" rIns="72009" bIns="72009" rtlCol="0" anchor="ctr">
              <a:noAutofit/>
            </a:bodyPr>
            <a:lstStyle/>
            <a:p>
              <a:pPr algn="l">
                <a:lnSpc>
                  <a:spcPct val="100000"/>
                </a:lnSpc>
                <a:buClr>
                  <a:srgbClr val="879BAA"/>
                </a:buClr>
              </a:pPr>
              <a:r>
                <a:rPr lang="en-GB" sz="1400" b="1" u="sng" dirty="0" smtClean="0">
                  <a:solidFill>
                    <a:srgbClr val="000000"/>
                  </a:solidFill>
                  <a:cs typeface="Arial" charset="0"/>
                </a:rPr>
                <a:t>US-05</a:t>
              </a:r>
              <a:r>
                <a:rPr lang="en-GB" sz="1400" dirty="0" smtClean="0">
                  <a:solidFill>
                    <a:srgbClr val="000000"/>
                  </a:solidFill>
                  <a:cs typeface="Arial" charset="0"/>
                </a:rPr>
                <a:t>: Reference to an expert</a:t>
              </a:r>
            </a:p>
          </p:txBody>
        </p:sp>
      </p:grpSp>
      <p:sp>
        <p:nvSpPr>
          <p:cNvPr id="12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26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4272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 dirty="0" smtClean="0"/>
              <a:t>Practical context / Examples for software architecture methods</a:t>
            </a:r>
          </a:p>
          <a:p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50824" y="980726"/>
            <a:ext cx="8642348" cy="2952331"/>
            <a:chOff x="506036" y="3085527"/>
            <a:chExt cx="8128001" cy="2952331"/>
          </a:xfrm>
        </p:grpSpPr>
        <p:sp>
          <p:nvSpPr>
            <p:cNvPr id="9" name="Inhaltsplatzhalter 2"/>
            <p:cNvSpPr txBox="1">
              <a:spLocks/>
            </p:cNvSpPr>
            <p:nvPr/>
          </p:nvSpPr>
          <p:spPr bwMode="auto">
            <a:xfrm>
              <a:off x="506036" y="3401428"/>
              <a:ext cx="6990320" cy="2636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GB" b="1" dirty="0" smtClean="0"/>
                <a:t>Facet</a:t>
              </a:r>
            </a:p>
            <a:p>
              <a:r>
                <a:rPr lang="en-GB" dirty="0" smtClean="0"/>
                <a:t>is like a development step (e.g. </a:t>
              </a:r>
              <a:r>
                <a:rPr lang="en-GB" i="1" dirty="0" smtClean="0"/>
                <a:t>Business Case, Requirements Elicitation</a:t>
              </a:r>
              <a:r>
                <a:rPr lang="en-GB" dirty="0" smtClean="0"/>
                <a:t>), which is passed through architecture development.</a:t>
              </a:r>
            </a:p>
            <a:p>
              <a:pPr marL="0" indent="0">
                <a:buNone/>
              </a:pPr>
              <a:r>
                <a:rPr lang="en-GB" b="1" dirty="0" smtClean="0"/>
                <a:t>Topic</a:t>
              </a:r>
            </a:p>
            <a:p>
              <a:r>
                <a:rPr lang="en-GB" dirty="0" smtClean="0"/>
                <a:t>is like a category (e.g. </a:t>
              </a:r>
              <a:r>
                <a:rPr lang="en-GB" i="1" dirty="0" smtClean="0"/>
                <a:t>Situation Analysis</a:t>
              </a:r>
              <a:r>
                <a:rPr lang="en-GB" dirty="0" smtClean="0"/>
                <a:t>) which contains several architecture methods to realise the topic specific objectives.</a:t>
              </a:r>
            </a:p>
            <a:p>
              <a:pPr marL="0" indent="0">
                <a:buNone/>
              </a:pPr>
              <a:r>
                <a:rPr lang="en-GB" b="1" dirty="0" smtClean="0"/>
                <a:t>Architecture method</a:t>
              </a:r>
            </a:p>
            <a:p>
              <a:r>
                <a:rPr lang="en-GB" dirty="0" smtClean="0"/>
                <a:t>is a method (e.g. </a:t>
              </a:r>
              <a:r>
                <a:rPr lang="en-GB" i="1" dirty="0" smtClean="0"/>
                <a:t>5C Business Analysis </a:t>
              </a:r>
              <a:r>
                <a:rPr lang="en-GB" dirty="0" smtClean="0"/>
                <a:t>) to achieve objectives of a topic</a:t>
              </a: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506037" y="3085527"/>
              <a:ext cx="8128000" cy="2628331"/>
              <a:chOff x="508000" y="4149075"/>
              <a:chExt cx="8128000" cy="1950319"/>
            </a:xfrm>
          </p:grpSpPr>
          <p:sp>
            <p:nvSpPr>
              <p:cNvPr id="11" name="Rechteck 10"/>
              <p:cNvSpPr/>
              <p:nvPr/>
            </p:nvSpPr>
            <p:spPr bwMode="auto">
              <a:xfrm>
                <a:off x="508000" y="4149075"/>
                <a:ext cx="8128000" cy="1950319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" name="Inhaltsplatzhalter 2"/>
              <p:cNvSpPr txBox="1">
                <a:spLocks/>
              </p:cNvSpPr>
              <p:nvPr/>
            </p:nvSpPr>
            <p:spPr bwMode="auto">
              <a:xfrm>
                <a:off x="508000" y="414907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Terms &amp; relations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50827" y="81212"/>
            <a:ext cx="7535885" cy="360535"/>
          </a:xfrm>
        </p:spPr>
        <p:txBody>
          <a:bodyPr/>
          <a:lstStyle/>
          <a:p>
            <a:r>
              <a:rPr lang="en-GB" dirty="0" smtClean="0"/>
              <a:t>Background and motivation</a:t>
            </a:r>
            <a:endParaRPr lang="en-GB" b="0" i="1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50826" y="3771786"/>
            <a:ext cx="8642350" cy="1817454"/>
            <a:chOff x="506037" y="3081477"/>
            <a:chExt cx="8128002" cy="1817454"/>
          </a:xfrm>
        </p:grpSpPr>
        <p:sp>
          <p:nvSpPr>
            <p:cNvPr id="31" name="Inhaltsplatzhalter 2"/>
            <p:cNvSpPr txBox="1">
              <a:spLocks/>
            </p:cNvSpPr>
            <p:nvPr/>
          </p:nvSpPr>
          <p:spPr bwMode="auto">
            <a:xfrm>
              <a:off x="506037" y="3401428"/>
              <a:ext cx="8128002" cy="9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GB" b="1" dirty="0" smtClean="0"/>
                <a:t>Belongs to topic </a:t>
              </a:r>
              <a:r>
                <a:rPr lang="en-GB" b="1" i="1" dirty="0" smtClean="0"/>
                <a:t>Situation Analysis </a:t>
              </a:r>
              <a:r>
                <a:rPr lang="en-GB" b="1" dirty="0" smtClean="0"/>
                <a:t>which is part of the facet </a:t>
              </a:r>
              <a:r>
                <a:rPr lang="en-GB" b="1" i="1" dirty="0" smtClean="0"/>
                <a:t>Business Case</a:t>
              </a:r>
              <a:r>
                <a:rPr lang="en-GB" b="1" dirty="0" smtClean="0"/>
                <a:t>.</a:t>
              </a:r>
              <a:endParaRPr lang="en-GB" b="1" i="1" dirty="0" smtClean="0"/>
            </a:p>
            <a:p>
              <a:r>
                <a:rPr lang="en-GB" dirty="0" smtClean="0"/>
                <a:t>Focuses on the business environment of the product </a:t>
              </a:r>
            </a:p>
            <a:p>
              <a:r>
                <a:rPr lang="en-GB" dirty="0" smtClean="0"/>
                <a:t>It covers </a:t>
              </a:r>
              <a:r>
                <a:rPr lang="en-GB" b="1" dirty="0" smtClean="0">
                  <a:solidFill>
                    <a:srgbClr val="C00000"/>
                  </a:solidFill>
                </a:rPr>
                <a:t>c</a:t>
              </a:r>
              <a:r>
                <a:rPr lang="en-GB" dirty="0" smtClean="0"/>
                <a:t>ollaborators, </a:t>
              </a:r>
              <a:r>
                <a:rPr lang="en-GB" b="1" dirty="0" smtClean="0">
                  <a:solidFill>
                    <a:srgbClr val="C00000"/>
                  </a:solidFill>
                </a:rPr>
                <a:t>c</a:t>
              </a:r>
              <a:r>
                <a:rPr lang="en-GB" dirty="0" smtClean="0"/>
                <a:t>ustomers, </a:t>
              </a:r>
              <a:r>
                <a:rPr lang="en-GB" b="1" dirty="0" smtClean="0">
                  <a:solidFill>
                    <a:srgbClr val="C00000"/>
                  </a:solidFill>
                </a:rPr>
                <a:t>c</a:t>
              </a:r>
              <a:r>
                <a:rPr lang="en-GB" dirty="0" smtClean="0"/>
                <a:t>ompetitors, own </a:t>
              </a:r>
              <a:r>
                <a:rPr lang="en-GB" b="1" dirty="0" smtClean="0">
                  <a:solidFill>
                    <a:srgbClr val="C00000"/>
                  </a:solidFill>
                </a:rPr>
                <a:t>c</a:t>
              </a:r>
              <a:r>
                <a:rPr lang="en-GB" dirty="0" smtClean="0"/>
                <a:t>ompany resources as well as the </a:t>
              </a:r>
              <a:r>
                <a:rPr lang="en-GB" b="1" dirty="0" smtClean="0">
                  <a:solidFill>
                    <a:srgbClr val="C00000"/>
                  </a:solidFill>
                </a:rPr>
                <a:t>c</a:t>
              </a:r>
              <a:r>
                <a:rPr lang="en-GB" dirty="0" smtClean="0"/>
                <a:t>ontext of the current technology available in the market.</a:t>
              </a:r>
            </a:p>
            <a:p>
              <a:r>
                <a:rPr lang="en-GB" dirty="0" smtClean="0"/>
                <a:t>Results are e.g. roadmaps, business cases and decisions on possible solution variants.</a:t>
              </a:r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506037" y="3081477"/>
              <a:ext cx="8128002" cy="1817454"/>
              <a:chOff x="508000" y="4146068"/>
              <a:chExt cx="8128002" cy="134861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508000" y="4149075"/>
                <a:ext cx="8128000" cy="1345611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4" name="Inhaltsplatzhalter 2"/>
              <p:cNvSpPr txBox="1">
                <a:spLocks/>
              </p:cNvSpPr>
              <p:nvPr/>
            </p:nvSpPr>
            <p:spPr bwMode="auto">
              <a:xfrm>
                <a:off x="508002" y="4146068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Example: 5C Business Analysis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45" name="Diagramm 44"/>
          <p:cNvGraphicFramePr/>
          <p:nvPr>
            <p:extLst>
              <p:ext uri="{D42A27DB-BD31-4B8C-83A1-F6EECF244321}">
                <p14:modId xmlns:p14="http://schemas.microsoft.com/office/powerpoint/2010/main" val="2061283284"/>
              </p:ext>
            </p:extLst>
          </p:nvPr>
        </p:nvGraphicFramePr>
        <p:xfrm>
          <a:off x="107503" y="5733256"/>
          <a:ext cx="8964613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1" name="Gruppieren 20"/>
          <p:cNvGrpSpPr/>
          <p:nvPr/>
        </p:nvGrpSpPr>
        <p:grpSpPr>
          <a:xfrm>
            <a:off x="7786712" y="1484784"/>
            <a:ext cx="1033760" cy="1929947"/>
            <a:chOff x="7469142" y="1556792"/>
            <a:chExt cx="1279322" cy="1929947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7469142" y="1556792"/>
              <a:ext cx="1279322" cy="1929947"/>
              <a:chOff x="3851191" y="722189"/>
              <a:chExt cx="1279322" cy="1929947"/>
            </a:xfrm>
          </p:grpSpPr>
          <p:sp>
            <p:nvSpPr>
              <p:cNvPr id="36" name="Rechteck 35"/>
              <p:cNvSpPr/>
              <p:nvPr/>
            </p:nvSpPr>
            <p:spPr bwMode="auto">
              <a:xfrm>
                <a:off x="3851191" y="722189"/>
                <a:ext cx="1270892" cy="345771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Facet</a:t>
                </a:r>
              </a:p>
            </p:txBody>
          </p:sp>
          <p:sp>
            <p:nvSpPr>
              <p:cNvPr id="37" name="Rechteck 36"/>
              <p:cNvSpPr/>
              <p:nvPr/>
            </p:nvSpPr>
            <p:spPr bwMode="auto">
              <a:xfrm>
                <a:off x="3851194" y="1514277"/>
                <a:ext cx="1278593" cy="345771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Topic</a:t>
                </a:r>
              </a:p>
            </p:txBody>
          </p:sp>
          <p:sp>
            <p:nvSpPr>
              <p:cNvPr id="38" name="Rechteck 37"/>
              <p:cNvSpPr/>
              <p:nvPr/>
            </p:nvSpPr>
            <p:spPr bwMode="auto">
              <a:xfrm>
                <a:off x="3851920" y="2306365"/>
                <a:ext cx="1278593" cy="345771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r>
                  <a:rPr lang="en-GB" sz="1200" dirty="0" smtClean="0"/>
                  <a:t>Architecture </a:t>
                </a:r>
                <a:r>
                  <a:rPr lang="en-GB" sz="12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Method</a:t>
                </a:r>
                <a:endParaRPr lang="en-GB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9" name="Gerader Verbinder 38"/>
              <p:cNvCxnSpPr>
                <a:stCxn id="36" idx="2"/>
                <a:endCxn id="37" idx="0"/>
              </p:cNvCxnSpPr>
              <p:nvPr/>
            </p:nvCxnSpPr>
            <p:spPr bwMode="auto">
              <a:xfrm>
                <a:off x="4486637" y="1067960"/>
                <a:ext cx="3854" cy="44631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stCxn id="38" idx="0"/>
                <a:endCxn id="37" idx="2"/>
              </p:cNvCxnSpPr>
              <p:nvPr/>
            </p:nvCxnSpPr>
            <p:spPr bwMode="auto">
              <a:xfrm flipH="1" flipV="1">
                <a:off x="4490491" y="1860048"/>
                <a:ext cx="726" cy="44631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Textfeld 15"/>
            <p:cNvSpPr txBox="1"/>
            <p:nvPr/>
          </p:nvSpPr>
          <p:spPr>
            <a:xfrm>
              <a:off x="7893125" y="1886591"/>
              <a:ext cx="28803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itchFamily="34" charset="0"/>
                </a:rPr>
                <a:t>*</a:t>
              </a:r>
              <a:endParaRPr lang="en-GB" sz="800" dirty="0" smtClean="0">
                <a:latin typeface="Arial" pitchFamily="34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100392" y="2205444"/>
              <a:ext cx="28803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itchFamily="34" charset="0"/>
                </a:rPr>
                <a:t>*</a:t>
              </a:r>
              <a:endParaRPr lang="en-GB" sz="800" dirty="0" smtClean="0">
                <a:latin typeface="Arial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072311" y="2997532"/>
              <a:ext cx="28803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itchFamily="34" charset="0"/>
                </a:rPr>
                <a:t>*</a:t>
              </a:r>
              <a:endParaRPr lang="en-GB" sz="800" dirty="0" smtClean="0">
                <a:latin typeface="Arial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893125" y="2702365"/>
              <a:ext cx="28803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463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94983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think-cell Folie" r:id="rId10" imgW="270" imgH="270" progId="TCLayout.ActiveDocument.1">
                  <p:embed/>
                </p:oleObj>
              </mc:Choice>
              <mc:Fallback>
                <p:oleObj name="think-cell Foli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19" name="Textplatzhalter 5">
            <a:hlinkClick r:id="rId12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31799" y="25146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0488" rIns="0" bIns="92075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buClrTx/>
            </a:pPr>
            <a:r>
              <a:rPr lang="en-GB" sz="1800" dirty="0" smtClean="0">
                <a:solidFill>
                  <a:schemeClr val="tx1"/>
                </a:solidFill>
                <a:cs typeface="Arial"/>
                <a:sym typeface="Arial Narrow" panose="020B0606020202030204" pitchFamily="34" charset="0"/>
              </a:rPr>
              <a:t>Background and motivation</a:t>
            </a:r>
            <a:endParaRPr lang="en-GB" sz="1800" dirty="0">
              <a:solidFill>
                <a:schemeClr val="tx1"/>
              </a:solidFill>
              <a:cs typeface="Arial"/>
              <a:sym typeface="Arial Narrow" panose="020B0606020202030204" pitchFamily="34" charset="0"/>
            </a:endParaRPr>
          </a:p>
        </p:txBody>
      </p:sp>
      <p:sp>
        <p:nvSpPr>
          <p:cNvPr id="20" name="Textplatzhalter 5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31801" y="2971800"/>
            <a:ext cx="82804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92075" tIns="90488" rIns="0" bIns="92075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buClrTx/>
            </a:pPr>
            <a:r>
              <a:rPr lang="en-GB" sz="1800" b="1" dirty="0" smtClean="0">
                <a:solidFill>
                  <a:schemeClr val="tx1"/>
                </a:solidFill>
                <a:cs typeface="Arial"/>
                <a:sym typeface="Arial Narrow" panose="020B0606020202030204" pitchFamily="34" charset="0"/>
              </a:rPr>
              <a:t>Research question &amp; roadmap</a:t>
            </a:r>
            <a:endParaRPr lang="en-GB" sz="1800" b="1" dirty="0">
              <a:solidFill>
                <a:schemeClr val="tx1"/>
              </a:solidFill>
              <a:cs typeface="Arial"/>
              <a:sym typeface="Arial Narrow" panose="020B0606020202030204" pitchFamily="34" charset="0"/>
            </a:endParaRPr>
          </a:p>
        </p:txBody>
      </p:sp>
      <p:sp>
        <p:nvSpPr>
          <p:cNvPr id="21" name="Textplatzhalter 5">
            <a:hlinkClick r:id="rId13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31800" y="34290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2075" rIns="0" bIns="90488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dirty="0" smtClean="0">
                <a:solidFill>
                  <a:schemeClr val="tx1"/>
                </a:solidFill>
                <a:sym typeface="Arial Narrow" panose="020B0606020202030204" pitchFamily="34" charset="0"/>
              </a:rPr>
              <a:t>Current state</a:t>
            </a:r>
            <a:endParaRPr lang="en-GB" sz="1800" dirty="0">
              <a:solidFill>
                <a:schemeClr val="tx1"/>
              </a:solidFill>
              <a:sym typeface="Arial Narrow" panose="020B0606020202030204" pitchFamily="34" charset="0"/>
            </a:endParaRPr>
          </a:p>
        </p:txBody>
      </p:sp>
      <p:sp>
        <p:nvSpPr>
          <p:cNvPr id="22" name="Textplatzhalter 5">
            <a:hlinkClick r:id="rId14" action="ppaction://hlinksldjump"/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31800" y="38862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2075" rIns="0" bIns="90488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dirty="0" smtClean="0">
                <a:solidFill>
                  <a:schemeClr val="tx1"/>
                </a:solidFill>
                <a:sym typeface="Arial Narrow" panose="020B0606020202030204" pitchFamily="34" charset="0"/>
              </a:rPr>
              <a:t>Next steps</a:t>
            </a:r>
            <a:endParaRPr lang="en-GB" sz="1800" dirty="0">
              <a:solidFill>
                <a:schemeClr val="tx1"/>
              </a:solidFill>
              <a:sym typeface="Arial Narrow" panose="020B0606020202030204" pitchFamily="34" charset="0"/>
            </a:endParaRP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1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solidFill>
                  <a:schemeClr val="bg1"/>
                </a:solidFill>
              </a:rPr>
              <a:t>Research question &amp; roadmap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platzhalt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How should a recommender system be designed in order to be appropriate for knowledge management of software architecture methods as well as for active recommendation during the development process?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30377718"/>
              </p:ext>
            </p:extLst>
          </p:nvPr>
        </p:nvGraphicFramePr>
        <p:xfrm>
          <a:off x="1331640" y="1988841"/>
          <a:ext cx="7597229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Pfeil nach unten 8"/>
          <p:cNvSpPr/>
          <p:nvPr/>
        </p:nvSpPr>
        <p:spPr bwMode="auto">
          <a:xfrm>
            <a:off x="250825" y="1988841"/>
            <a:ext cx="504751" cy="43204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Progress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1560" y="1988840"/>
            <a:ext cx="85002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itchFamily="34" charset="0"/>
              </a:rPr>
              <a:t>March / Mai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05136" y="3118462"/>
            <a:ext cx="85002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itchFamily="34" charset="0"/>
              </a:rPr>
              <a:t>June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23812" y="4248083"/>
            <a:ext cx="85002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itchFamily="34" charset="0"/>
              </a:rPr>
              <a:t>June / July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23812" y="5392256"/>
            <a:ext cx="1139875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itchFamily="34" charset="0"/>
              </a:rPr>
              <a:t>August / </a:t>
            </a:r>
            <a:br>
              <a:rPr lang="en-GB" sz="1400" dirty="0" smtClean="0">
                <a:latin typeface="Arial" pitchFamily="34" charset="0"/>
              </a:rPr>
            </a:br>
            <a:r>
              <a:rPr lang="en-GB" sz="1400" dirty="0" smtClean="0">
                <a:latin typeface="Arial" pitchFamily="34" charset="0"/>
              </a:rPr>
              <a:t>September</a:t>
            </a:r>
          </a:p>
        </p:txBody>
      </p:sp>
    </p:spTree>
    <p:extLst>
      <p:ext uri="{BB962C8B-B14F-4D97-AF65-F5344CB8AC3E}">
        <p14:creationId xmlns:p14="http://schemas.microsoft.com/office/powerpoint/2010/main" val="34441296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AD2A70-F183-4939-8642-770FDF53D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0CC4F93-0D22-4100-A2D3-B631269EB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9C7D51-2125-40AC-B26C-759214F34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C0821D-0B0E-4759-AA66-482827CF5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0F1191-E4E9-4214-87A0-BE9DDC284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BED17B-C33A-4591-BFA1-9019DA82D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4914A5-C350-483F-BF68-EB0CC6B58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 animBg="1"/>
      <p:bldP spid="10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539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think-cell Folie" r:id="rId10" imgW="270" imgH="270" progId="TCLayout.ActiveDocument.1">
                  <p:embed/>
                </p:oleObj>
              </mc:Choice>
              <mc:Fallback>
                <p:oleObj name="think-cell Foli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19" name="Textplatzhalter 5">
            <a:hlinkClick r:id="rId12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31799" y="25146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0488" rIns="0" bIns="92075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buClrTx/>
            </a:pPr>
            <a:r>
              <a:rPr lang="en-GB" sz="1800" dirty="0" smtClean="0">
                <a:solidFill>
                  <a:schemeClr val="tx1"/>
                </a:solidFill>
                <a:cs typeface="Arial"/>
                <a:sym typeface="Arial Narrow" panose="020B0606020202030204" pitchFamily="34" charset="0"/>
              </a:rPr>
              <a:t>Background and motivation</a:t>
            </a:r>
            <a:endParaRPr lang="en-GB" sz="1800" dirty="0">
              <a:solidFill>
                <a:schemeClr val="tx1"/>
              </a:solidFill>
              <a:cs typeface="Arial"/>
              <a:sym typeface="Arial Narrow" panose="020B0606020202030204" pitchFamily="34" charset="0"/>
            </a:endParaRPr>
          </a:p>
        </p:txBody>
      </p:sp>
      <p:sp>
        <p:nvSpPr>
          <p:cNvPr id="20" name="Textplatzhalter 5">
            <a:hlinkClick r:id="rId13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31801" y="29718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0488" rIns="0" bIns="92075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buClrTx/>
            </a:pPr>
            <a:r>
              <a:rPr lang="en-GB" sz="1800" dirty="0" smtClean="0">
                <a:solidFill>
                  <a:schemeClr val="tx1"/>
                </a:solidFill>
                <a:cs typeface="Arial"/>
                <a:sym typeface="Arial Narrow" panose="020B0606020202030204" pitchFamily="34" charset="0"/>
              </a:rPr>
              <a:t>Research question &amp; roadmap</a:t>
            </a:r>
            <a:endParaRPr lang="en-GB" sz="1800" dirty="0">
              <a:solidFill>
                <a:schemeClr val="tx1"/>
              </a:solidFill>
              <a:cs typeface="Arial"/>
              <a:sym typeface="Arial Narrow" panose="020B0606020202030204" pitchFamily="34" charset="0"/>
            </a:endParaRPr>
          </a:p>
        </p:txBody>
      </p:sp>
      <p:sp>
        <p:nvSpPr>
          <p:cNvPr id="21" name="Textplatzhalter 5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31800" y="3429000"/>
            <a:ext cx="82804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92075" tIns="92075" rIns="0" bIns="90488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chemeClr val="tx1"/>
                </a:solidFill>
                <a:sym typeface="Arial Narrow" panose="020B0606020202030204" pitchFamily="34" charset="0"/>
              </a:rPr>
              <a:t>Current state</a:t>
            </a:r>
            <a:endParaRPr lang="en-GB" sz="1800" b="1" dirty="0">
              <a:solidFill>
                <a:schemeClr val="tx1"/>
              </a:solidFill>
              <a:sym typeface="Arial Narrow" panose="020B0606020202030204" pitchFamily="34" charset="0"/>
            </a:endParaRPr>
          </a:p>
        </p:txBody>
      </p:sp>
      <p:sp>
        <p:nvSpPr>
          <p:cNvPr id="22" name="Textplatzhalter 5">
            <a:hlinkClick r:id="rId14" action="ppaction://hlinksldjump"/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31800" y="38862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2075" rIns="0" bIns="90488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dirty="0" smtClean="0">
                <a:solidFill>
                  <a:schemeClr val="tx1"/>
                </a:solidFill>
                <a:sym typeface="Arial Narrow" panose="020B0606020202030204" pitchFamily="34" charset="0"/>
              </a:rPr>
              <a:t>Next steps</a:t>
            </a:r>
            <a:endParaRPr lang="en-GB" sz="1800" dirty="0">
              <a:solidFill>
                <a:schemeClr val="tx1"/>
              </a:solidFill>
              <a:sym typeface="Arial Narrow" panose="020B0606020202030204" pitchFamily="34" charset="0"/>
            </a:endParaRP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BFEF-BA1A-4E34-8ADC-0E379F10AB38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Step 1 - Literature review</a:t>
            </a:r>
            <a:endParaRPr lang="en-GB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249677" y="981075"/>
            <a:ext cx="8642350" cy="1295799"/>
            <a:chOff x="506037" y="3081476"/>
            <a:chExt cx="8128002" cy="1295799"/>
          </a:xfrm>
        </p:grpSpPr>
        <p:sp>
          <p:nvSpPr>
            <p:cNvPr id="12" name="Inhaltsplatzhalter 2"/>
            <p:cNvSpPr txBox="1">
              <a:spLocks/>
            </p:cNvSpPr>
            <p:nvPr/>
          </p:nvSpPr>
          <p:spPr bwMode="auto">
            <a:xfrm>
              <a:off x="506037" y="3401428"/>
              <a:ext cx="8128002" cy="9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 smtClean="0"/>
                <a:t>Gather information </a:t>
              </a:r>
              <a:r>
                <a:rPr lang="en-GB" dirty="0" smtClean="0"/>
                <a:t>about concepts for recommender systems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Establish </a:t>
              </a:r>
              <a:r>
                <a:rPr lang="en-GB" b="1" dirty="0" smtClean="0"/>
                <a:t>understanding </a:t>
              </a:r>
              <a:r>
                <a:rPr lang="en-GB" dirty="0" smtClean="0"/>
                <a:t>for </a:t>
              </a:r>
              <a:r>
                <a:rPr lang="en-GB" b="1" dirty="0" smtClean="0"/>
                <a:t>concepts </a:t>
              </a:r>
              <a:r>
                <a:rPr lang="en-GB" dirty="0" smtClean="0"/>
                <a:t>its functionalities and characteristics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Create </a:t>
              </a:r>
              <a:r>
                <a:rPr lang="en-GB" b="1" dirty="0" smtClean="0"/>
                <a:t>classification scheme </a:t>
              </a:r>
              <a:r>
                <a:rPr lang="en-GB" dirty="0" smtClean="0"/>
                <a:t>to get a overview of most relevant articles</a:t>
              </a:r>
            </a:p>
            <a:p>
              <a:pPr marL="0" indent="0">
                <a:buNone/>
              </a:pPr>
              <a:endParaRPr lang="en-GB" dirty="0" smtClean="0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506037" y="3081476"/>
              <a:ext cx="8128002" cy="1295799"/>
              <a:chOff x="508000" y="4146069"/>
              <a:chExt cx="8128002" cy="961531"/>
            </a:xfrm>
          </p:grpSpPr>
          <p:sp>
            <p:nvSpPr>
              <p:cNvPr id="14" name="Rechteck 13"/>
              <p:cNvSpPr/>
              <p:nvPr/>
            </p:nvSpPr>
            <p:spPr bwMode="auto">
              <a:xfrm>
                <a:off x="508000" y="4149076"/>
                <a:ext cx="8128000" cy="958524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" name="Inhaltsplatzhalter 2"/>
              <p:cNvSpPr txBox="1">
                <a:spLocks/>
              </p:cNvSpPr>
              <p:nvPr/>
            </p:nvSpPr>
            <p:spPr bwMode="auto">
              <a:xfrm>
                <a:off x="508002" y="414606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Objectives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" name="Gruppieren 15"/>
          <p:cNvGrpSpPr/>
          <p:nvPr/>
        </p:nvGrpSpPr>
        <p:grpSpPr>
          <a:xfrm>
            <a:off x="250825" y="2420888"/>
            <a:ext cx="8642350" cy="3814863"/>
            <a:chOff x="506037" y="3081477"/>
            <a:chExt cx="8128002" cy="3814863"/>
          </a:xfrm>
        </p:grpSpPr>
        <p:sp>
          <p:nvSpPr>
            <p:cNvPr id="17" name="Inhaltsplatzhalter 2"/>
            <p:cNvSpPr txBox="1">
              <a:spLocks/>
            </p:cNvSpPr>
            <p:nvPr/>
          </p:nvSpPr>
          <p:spPr bwMode="auto">
            <a:xfrm>
              <a:off x="506037" y="3401428"/>
              <a:ext cx="8128002" cy="9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GB" b="1" dirty="0" smtClean="0"/>
                <a:t>Search terms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Determination of search terms by means of initial research and existing literature reviews</a:t>
              </a:r>
            </a:p>
            <a:p>
              <a:pPr marL="685800" lvl="1">
                <a:buFont typeface="Arial" panose="020B0604020202020204" pitchFamily="34" charset="0"/>
                <a:buChar char="•"/>
              </a:pPr>
              <a:r>
                <a:rPr lang="en-GB" dirty="0" smtClean="0"/>
                <a:t>Collaborative ﬁltering / Contents ﬁltering / Personalization system / Recommendation system Recommendation platform / Recommender system / Preference systems</a:t>
              </a:r>
            </a:p>
            <a:p>
              <a:pPr marL="0" indent="0">
                <a:buNone/>
              </a:pPr>
              <a:r>
                <a:rPr lang="en-GB" b="1" dirty="0" smtClean="0"/>
                <a:t>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Several areas are involved:  Information retrieval / Forecast theories / Marketing 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Five databases of EBSCO / Science Direct / Google Scholar</a:t>
              </a:r>
            </a:p>
            <a:p>
              <a:pPr marL="0" indent="0">
                <a:buNone/>
              </a:pPr>
              <a:r>
                <a:rPr lang="en-GB" b="1" dirty="0" smtClean="0"/>
                <a:t>Analyse steps</a:t>
              </a:r>
            </a:p>
            <a:p>
              <a:pPr>
                <a:buFont typeface="+mj-lt"/>
                <a:buAutoNum type="arabicPeriod"/>
              </a:pPr>
              <a:r>
                <a:rPr lang="en-GB" dirty="0" smtClean="0"/>
                <a:t>Title &amp; Abstract screening, Number of citations </a:t>
              </a:r>
              <a:r>
                <a:rPr lang="en-GB" dirty="0" smtClean="0">
                  <a:sym typeface="Wingdings" panose="05000000000000000000" pitchFamily="2" charset="2"/>
                </a:rPr>
                <a:t>potentially relevant (Y/N)</a:t>
              </a:r>
            </a:p>
            <a:p>
              <a:pPr>
                <a:buFont typeface="+mj-lt"/>
                <a:buAutoNum type="arabicPeriod"/>
              </a:pPr>
              <a:r>
                <a:rPr lang="en-GB" dirty="0" smtClean="0"/>
                <a:t>Available </a:t>
              </a:r>
              <a:r>
                <a:rPr lang="en-GB" dirty="0" smtClean="0">
                  <a:sym typeface="Wingdings" panose="05000000000000000000" pitchFamily="2" charset="2"/>
                </a:rPr>
                <a:t>(Y/N) </a:t>
              </a:r>
            </a:p>
            <a:p>
              <a:pPr>
                <a:buFont typeface="+mj-lt"/>
                <a:buAutoNum type="arabicPeriod"/>
              </a:pPr>
              <a:r>
                <a:rPr lang="en-GB" dirty="0" smtClean="0">
                  <a:sym typeface="Wingdings" panose="05000000000000000000" pitchFamily="2" charset="2"/>
                </a:rPr>
                <a:t>Analysis of article content, for- / backward search  relevant (Y/N)</a:t>
              </a:r>
            </a:p>
            <a:p>
              <a:pPr>
                <a:buFont typeface="+mj-lt"/>
                <a:buAutoNum type="arabicPeriod"/>
              </a:pPr>
              <a:r>
                <a:rPr lang="en-GB" dirty="0" smtClean="0">
                  <a:sym typeface="Wingdings" panose="05000000000000000000" pitchFamily="2" charset="2"/>
                </a:rPr>
                <a:t>Classification of article</a:t>
              </a:r>
              <a:endParaRPr lang="en-GB" dirty="0" smtClean="0"/>
            </a:p>
            <a:p>
              <a:pPr>
                <a:buFont typeface="+mj-lt"/>
                <a:buAutoNum type="arabicPeriod"/>
              </a:pPr>
              <a:endParaRPr lang="en-GB" dirty="0" smtClean="0"/>
            </a:p>
            <a:p>
              <a:pPr>
                <a:buFont typeface="+mj-lt"/>
                <a:buAutoNum type="arabicPeriod"/>
              </a:pPr>
              <a:endParaRPr lang="en-GB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506037" y="3081477"/>
              <a:ext cx="8128002" cy="3814863"/>
              <a:chOff x="508000" y="4146069"/>
              <a:chExt cx="8128002" cy="2830770"/>
            </a:xfrm>
          </p:grpSpPr>
          <p:sp>
            <p:nvSpPr>
              <p:cNvPr id="19" name="Rechteck 18"/>
              <p:cNvSpPr/>
              <p:nvPr/>
            </p:nvSpPr>
            <p:spPr bwMode="auto">
              <a:xfrm>
                <a:off x="508000" y="4149075"/>
                <a:ext cx="8128000" cy="2827764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" name="Inhaltsplatzhalter 2"/>
              <p:cNvSpPr txBox="1">
                <a:spLocks/>
              </p:cNvSpPr>
              <p:nvPr/>
            </p:nvSpPr>
            <p:spPr bwMode="auto">
              <a:xfrm>
                <a:off x="508002" y="414606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Research concept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Textfeld 20"/>
          <p:cNvSpPr txBox="1"/>
          <p:nvPr/>
        </p:nvSpPr>
        <p:spPr>
          <a:xfrm>
            <a:off x="258118" y="6235751"/>
            <a:ext cx="690617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itchFamily="34" charset="0"/>
              </a:rPr>
              <a:t>Source(s): (Armstrong, 2001 / Lilien, Kotler &amp; Moorthy, 1992 / Park, Kim, Choi &amp; Kim / 2012; Salton, 1989)</a:t>
            </a:r>
          </a:p>
        </p:txBody>
      </p:sp>
    </p:spTree>
    <p:extLst>
      <p:ext uri="{BB962C8B-B14F-4D97-AF65-F5344CB8AC3E}">
        <p14:creationId xmlns:p14="http://schemas.microsoft.com/office/powerpoint/2010/main" val="1569264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41113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50825" y="980728"/>
            <a:ext cx="8642347" cy="4392960"/>
            <a:chOff x="506037" y="3081477"/>
            <a:chExt cx="8128002" cy="4392960"/>
          </a:xfrm>
        </p:grpSpPr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506037" y="3401427"/>
              <a:ext cx="8128002" cy="3208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Structure of classification scheme was built up based on the abstracts of potentially relevant articles. Refinement was performed while reading.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Most relevant content of the articles is described in my thesis</a:t>
              </a:r>
              <a:endParaRPr lang="en-GB" dirty="0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506037" y="3081477"/>
              <a:ext cx="8128002" cy="4392960"/>
              <a:chOff x="508000" y="4146069"/>
              <a:chExt cx="8128002" cy="3259739"/>
            </a:xfrm>
          </p:grpSpPr>
          <p:sp>
            <p:nvSpPr>
              <p:cNvPr id="12" name="Rechteck 11"/>
              <p:cNvSpPr/>
              <p:nvPr/>
            </p:nvSpPr>
            <p:spPr bwMode="auto">
              <a:xfrm>
                <a:off x="508000" y="4149075"/>
                <a:ext cx="8128001" cy="3256733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3" name="Inhaltsplatzhalter 2"/>
              <p:cNvSpPr txBox="1">
                <a:spLocks/>
              </p:cNvSpPr>
              <p:nvPr/>
            </p:nvSpPr>
            <p:spPr bwMode="auto">
              <a:xfrm>
                <a:off x="508002" y="414606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Classification scheme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255815126"/>
              </p:ext>
            </p:extLst>
          </p:nvPr>
        </p:nvGraphicFramePr>
        <p:xfrm>
          <a:off x="107503" y="5733256"/>
          <a:ext cx="8964613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50825" y="441425"/>
            <a:ext cx="7561263" cy="39528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Step 1 - Literature review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395536" y="5157192"/>
            <a:ext cx="690617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itchFamily="34" charset="0"/>
              </a:rPr>
              <a:t>Source: Classification scheme (extract)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311" y="2175959"/>
            <a:ext cx="8151378" cy="29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029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BFEF-BA1A-4E34-8ADC-0E379F10AB38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Step 1 - Literature review</a:t>
            </a:r>
            <a:endParaRPr lang="en-GB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50825" y="980728"/>
            <a:ext cx="8642347" cy="5255023"/>
            <a:chOff x="506037" y="3081477"/>
            <a:chExt cx="8128002" cy="5255023"/>
          </a:xfrm>
        </p:grpSpPr>
        <p:sp>
          <p:nvSpPr>
            <p:cNvPr id="17" name="Inhaltsplatzhalter 2"/>
            <p:cNvSpPr txBox="1">
              <a:spLocks/>
            </p:cNvSpPr>
            <p:nvPr/>
          </p:nvSpPr>
          <p:spPr bwMode="auto">
            <a:xfrm>
              <a:off x="506037" y="3401427"/>
              <a:ext cx="8128002" cy="3208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GB" b="1" dirty="0" smtClean="0"/>
                <a:t>We need profiles of elements and/or users. Profiles include a kind of preference or item evaluation which is used to generate useful recommendation.</a:t>
              </a:r>
            </a:p>
            <a:p>
              <a:pPr marL="0" indent="0">
                <a:buNone/>
              </a:pPr>
              <a:endParaRPr lang="en-GB" b="1" dirty="0" smtClean="0"/>
            </a:p>
            <a:p>
              <a:pPr marL="0" indent="0">
                <a:buNone/>
              </a:pPr>
              <a:r>
                <a:rPr lang="en-GB" b="1" dirty="0" smtClean="0"/>
                <a:t>Content recommendations</a:t>
              </a:r>
            </a:p>
            <a:p>
              <a:r>
                <a:rPr lang="en-GB" dirty="0" smtClean="0"/>
                <a:t>User will be recommended items similar to the ones the user preferred in the past.</a:t>
              </a:r>
            </a:p>
            <a:p>
              <a:pPr marL="0" indent="0">
                <a:buNone/>
              </a:pPr>
              <a:endParaRPr lang="en-GB" dirty="0" smtClean="0"/>
            </a:p>
            <a:p>
              <a:pPr marL="0" indent="0">
                <a:buNone/>
              </a:pPr>
              <a:r>
                <a:rPr lang="en-GB" b="1" dirty="0" smtClean="0"/>
                <a:t>Collaborative recommendations</a:t>
              </a:r>
            </a:p>
            <a:p>
              <a:r>
                <a:rPr lang="en-GB" dirty="0" smtClean="0"/>
                <a:t>The user will be recommended items that people with similar tastes and preferences liked in the past.</a:t>
              </a:r>
            </a:p>
            <a:p>
              <a:pPr>
                <a:buFont typeface="Wingdings" panose="05000000000000000000" pitchFamily="2" charset="2"/>
                <a:buChar char="è"/>
              </a:pPr>
              <a:endParaRPr lang="en-GB" dirty="0" smtClean="0"/>
            </a:p>
            <a:p>
              <a:pPr>
                <a:buFont typeface="Wingdings" panose="05000000000000000000" pitchFamily="2" charset="2"/>
                <a:buChar char="è"/>
              </a:pPr>
              <a:r>
                <a:rPr lang="en-GB" dirty="0" smtClean="0"/>
                <a:t>The </a:t>
              </a:r>
              <a:r>
                <a:rPr lang="en-GB" dirty="0"/>
                <a:t>utility of an unseen item </a:t>
              </a:r>
              <a:r>
                <a:rPr lang="en-GB" dirty="0" smtClean="0"/>
                <a:t>is calculated based </a:t>
              </a:r>
              <a:r>
                <a:rPr lang="en-GB" dirty="0"/>
                <a:t>on passive or active feedback which is stored in profiles</a:t>
              </a:r>
              <a:r>
                <a:rPr lang="en-GB" dirty="0" smtClean="0"/>
                <a:t>.</a:t>
              </a:r>
            </a:p>
            <a:p>
              <a:pPr>
                <a:buFont typeface="Wingdings" panose="05000000000000000000" pitchFamily="2" charset="2"/>
                <a:buChar char="è"/>
              </a:pPr>
              <a:endParaRPr lang="en-GB" dirty="0" smtClean="0"/>
            </a:p>
            <a:p>
              <a:pPr marL="0" indent="0">
                <a:buNone/>
              </a:pPr>
              <a:r>
                <a:rPr lang="en-GB" b="1" dirty="0" smtClean="0"/>
                <a:t>Hybrid approaches</a:t>
              </a:r>
            </a:p>
            <a:p>
              <a:r>
                <a:rPr lang="en-GB" dirty="0" smtClean="0"/>
                <a:t>Combines elements of both collaborative and content-based methods.</a:t>
              </a:r>
            </a:p>
            <a:p>
              <a:pPr>
                <a:buFont typeface="+mj-lt"/>
                <a:buAutoNum type="arabicPeriod"/>
              </a:pPr>
              <a:endParaRPr lang="en-GB" dirty="0" smtClean="0"/>
            </a:p>
            <a:p>
              <a:pPr>
                <a:buFont typeface="+mj-lt"/>
                <a:buAutoNum type="arabicPeriod"/>
              </a:pPr>
              <a:endParaRPr lang="en-GB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506037" y="3081477"/>
              <a:ext cx="8128002" cy="5255023"/>
              <a:chOff x="508000" y="4146069"/>
              <a:chExt cx="8128002" cy="3899422"/>
            </a:xfrm>
          </p:grpSpPr>
          <p:sp>
            <p:nvSpPr>
              <p:cNvPr id="19" name="Rechteck 18"/>
              <p:cNvSpPr/>
              <p:nvPr/>
            </p:nvSpPr>
            <p:spPr bwMode="auto">
              <a:xfrm>
                <a:off x="508000" y="4149075"/>
                <a:ext cx="8128001" cy="3896416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" name="Inhaltsplatzhalter 2"/>
              <p:cNvSpPr txBox="1">
                <a:spLocks/>
              </p:cNvSpPr>
              <p:nvPr/>
            </p:nvSpPr>
            <p:spPr bwMode="auto">
              <a:xfrm>
                <a:off x="508002" y="414606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Some knowledge for further actions - recommender / filtering approaches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Textfeld 20"/>
          <p:cNvSpPr txBox="1"/>
          <p:nvPr/>
        </p:nvSpPr>
        <p:spPr>
          <a:xfrm>
            <a:off x="258117" y="6235751"/>
            <a:ext cx="8635055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itchFamily="34" charset="0"/>
              </a:rPr>
              <a:t>Source(s): (Adomavicius &amp; Tuzhilin, 2005 / Pazzani &amp; Billsus, 1997 / Raymond J. &amp;  Loriene, 2000)</a:t>
            </a:r>
          </a:p>
        </p:txBody>
      </p:sp>
    </p:spTree>
    <p:extLst>
      <p:ext uri="{BB962C8B-B14F-4D97-AF65-F5344CB8AC3E}">
        <p14:creationId xmlns:p14="http://schemas.microsoft.com/office/powerpoint/2010/main" val="1807746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97498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think-cell Folie" r:id="rId10" imgW="270" imgH="270" progId="TCLayout.ActiveDocument.1">
                  <p:embed/>
                </p:oleObj>
              </mc:Choice>
              <mc:Fallback>
                <p:oleObj name="think-cell Foli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b="1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13" name="Textplatzhalter 5">
            <a:hlinkClick r:id="rId12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31799" y="25146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0488" rIns="0" bIns="92075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buClrTx/>
            </a:pPr>
            <a:r>
              <a:rPr lang="en-GB" sz="1800" dirty="0" smtClean="0">
                <a:solidFill>
                  <a:schemeClr val="tx1"/>
                </a:solidFill>
                <a:cs typeface="Arial"/>
                <a:sym typeface="Arial Narrow" panose="020B0606020202030204" pitchFamily="34" charset="0"/>
              </a:rPr>
              <a:t>Background and motivation</a:t>
            </a:r>
            <a:endParaRPr lang="en-GB" sz="1800" dirty="0">
              <a:solidFill>
                <a:schemeClr val="tx1"/>
              </a:solidFill>
              <a:cs typeface="Arial"/>
              <a:sym typeface="Arial Narrow" panose="020B0606020202030204" pitchFamily="34" charset="0"/>
            </a:endParaRPr>
          </a:p>
        </p:txBody>
      </p:sp>
      <p:sp>
        <p:nvSpPr>
          <p:cNvPr id="23" name="Textplatzhalter 5">
            <a:hlinkClick r:id="rId13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31801" y="29718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0488" rIns="0" bIns="92075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buClrTx/>
            </a:pPr>
            <a:r>
              <a:rPr lang="en-GB" sz="1800" dirty="0" smtClean="0">
                <a:solidFill>
                  <a:schemeClr val="tx1"/>
                </a:solidFill>
                <a:cs typeface="Arial"/>
                <a:sym typeface="Arial Narrow" panose="020B0606020202030204" pitchFamily="34" charset="0"/>
              </a:rPr>
              <a:t>Research question &amp; roadmap</a:t>
            </a:r>
            <a:endParaRPr lang="en-GB" sz="1800" dirty="0">
              <a:solidFill>
                <a:schemeClr val="tx1"/>
              </a:solidFill>
              <a:cs typeface="Arial"/>
              <a:sym typeface="Arial Narrow" panose="020B0606020202030204" pitchFamily="34" charset="0"/>
            </a:endParaRPr>
          </a:p>
        </p:txBody>
      </p:sp>
      <p:sp>
        <p:nvSpPr>
          <p:cNvPr id="11" name="Textplatzhalter 5">
            <a:hlinkClick r:id="rId14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31800" y="34290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2075" rIns="0" bIns="90488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dirty="0" smtClean="0">
                <a:solidFill>
                  <a:schemeClr val="tx1"/>
                </a:solidFill>
                <a:sym typeface="Arial Narrow" panose="020B0606020202030204" pitchFamily="34" charset="0"/>
              </a:rPr>
              <a:t>Current state</a:t>
            </a:r>
            <a:endParaRPr lang="en-GB" sz="1800" dirty="0">
              <a:solidFill>
                <a:schemeClr val="tx1"/>
              </a:solidFill>
              <a:sym typeface="Arial Narrow" panose="020B0606020202030204" pitchFamily="34" charset="0"/>
            </a:endParaRPr>
          </a:p>
        </p:txBody>
      </p:sp>
      <p:sp>
        <p:nvSpPr>
          <p:cNvPr id="12" name="Textplatzhalter 5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31800" y="3886200"/>
            <a:ext cx="82804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92075" tIns="92075" rIns="0" bIns="90488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chemeClr val="tx1"/>
                </a:solidFill>
                <a:sym typeface="Arial Narrow" panose="020B0606020202030204" pitchFamily="34" charset="0"/>
              </a:rPr>
              <a:t>Next steps</a:t>
            </a:r>
            <a:endParaRPr lang="en-GB" sz="1800" b="1" dirty="0">
              <a:solidFill>
                <a:schemeClr val="tx1"/>
              </a:solidFill>
              <a:sym typeface="Arial Narrow" panose="020B0606020202030204" pitchFamily="34" charset="0"/>
            </a:endParaRP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43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12219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think-cell Folie" r:id="rId10" imgW="270" imgH="270" progId="TCLayout.ActiveDocument.1">
                  <p:embed/>
                </p:oleObj>
              </mc:Choice>
              <mc:Fallback>
                <p:oleObj name="think-cell Foli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16" name="Textplatzhalter 5">
            <a:hlinkClick r:id="rId12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31800" y="2514600"/>
            <a:ext cx="2733675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0488" rIns="0" bIns="92075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buClrTx/>
            </a:pPr>
            <a:r>
              <a:rPr lang="en-GB" sz="1800" dirty="0" smtClean="0">
                <a:solidFill>
                  <a:schemeClr val="tx1"/>
                </a:solidFill>
                <a:cs typeface="Arial"/>
                <a:sym typeface="Arial Narrow" panose="020B0606020202030204" pitchFamily="34" charset="0"/>
              </a:rPr>
              <a:t>Background Context</a:t>
            </a:r>
            <a:endParaRPr lang="en-GB" sz="1800" dirty="0">
              <a:solidFill>
                <a:schemeClr val="tx1"/>
              </a:solidFill>
              <a:cs typeface="Arial"/>
              <a:sym typeface="Arial Narrow" panose="020B0606020202030204" pitchFamily="34" charset="0"/>
            </a:endParaRPr>
          </a:p>
        </p:txBody>
      </p:sp>
      <p:sp>
        <p:nvSpPr>
          <p:cNvPr id="17" name="Textplatzhalter 5">
            <a:hlinkClick r:id="rId13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31802" y="2971800"/>
            <a:ext cx="2733675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0488" rIns="0" bIns="92075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buClrTx/>
            </a:pPr>
            <a:r>
              <a:rPr lang="en-GB" sz="1800" dirty="0" smtClean="0">
                <a:solidFill>
                  <a:schemeClr val="tx1"/>
                </a:solidFill>
                <a:cs typeface="Arial"/>
                <a:sym typeface="Arial Narrow" panose="020B0606020202030204" pitchFamily="34" charset="0"/>
              </a:rPr>
              <a:t>Research question</a:t>
            </a:r>
            <a:endParaRPr lang="en-GB" sz="1800" dirty="0">
              <a:solidFill>
                <a:schemeClr val="tx1"/>
              </a:solidFill>
              <a:cs typeface="Arial"/>
              <a:sym typeface="Arial Narrow" panose="020B0606020202030204" pitchFamily="34" charset="0"/>
            </a:endParaRPr>
          </a:p>
        </p:txBody>
      </p:sp>
      <p:sp>
        <p:nvSpPr>
          <p:cNvPr id="18" name="Textplatzhalter 5">
            <a:hlinkClick r:id="rId14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31801" y="3429000"/>
            <a:ext cx="2733675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2075" rIns="0" bIns="90488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dirty="0" smtClean="0">
                <a:solidFill>
                  <a:schemeClr val="tx1"/>
                </a:solidFill>
                <a:sym typeface="Arial Narrow" panose="020B0606020202030204" pitchFamily="34" charset="0"/>
              </a:rPr>
              <a:t>Current status</a:t>
            </a:r>
            <a:endParaRPr lang="en-GB" sz="1800" dirty="0">
              <a:solidFill>
                <a:schemeClr val="tx1"/>
              </a:solidFill>
              <a:sym typeface="Arial Narrow" panose="020B0606020202030204" pitchFamily="34" charset="0"/>
            </a:endParaRPr>
          </a:p>
        </p:txBody>
      </p:sp>
      <p:sp>
        <p:nvSpPr>
          <p:cNvPr id="19" name="Textplatzhalter 5">
            <a:hlinkClick r:id="rId15" action="ppaction://hlinksldjump"/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31801" y="3886200"/>
            <a:ext cx="2733675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2075" rIns="0" bIns="90488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dirty="0" smtClean="0">
                <a:solidFill>
                  <a:schemeClr val="tx1"/>
                </a:solidFill>
                <a:sym typeface="Arial Narrow" panose="020B0606020202030204" pitchFamily="34" charset="0"/>
              </a:rPr>
              <a:t>Next steps</a:t>
            </a:r>
            <a:endParaRPr lang="en-GB" sz="1800" dirty="0">
              <a:solidFill>
                <a:schemeClr val="tx1"/>
              </a:solidFill>
              <a:sym typeface="Arial Narrow" panose="020B0606020202030204" pitchFamily="34" charset="0"/>
            </a:endParaRPr>
          </a:p>
        </p:txBody>
      </p:sp>
      <p:sp>
        <p:nvSpPr>
          <p:cNvPr id="25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err="1" smtClean="0"/>
              <a:t>Rajendra</a:t>
            </a:r>
            <a:r>
              <a:rPr lang="en-GB" dirty="0" smtClean="0"/>
              <a:t> </a:t>
            </a:r>
            <a:r>
              <a:rPr lang="en-GB" dirty="0" err="1" smtClean="0"/>
              <a:t>Kharbuja</a:t>
            </a:r>
            <a:r>
              <a:rPr lang="en-GB" dirty="0" smtClean="0"/>
              <a:t>- Master Thesis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548005" y="5803917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Methodology for further action</a:t>
            </a:r>
            <a:endParaRPr lang="en-GB" dirty="0"/>
          </a:p>
        </p:txBody>
      </p:sp>
      <p:graphicFrame>
        <p:nvGraphicFramePr>
          <p:cNvPr id="8" name="Diagramm 7"/>
          <p:cNvGraphicFramePr/>
          <p:nvPr>
            <p:extLst/>
          </p:nvPr>
        </p:nvGraphicFramePr>
        <p:xfrm>
          <a:off x="107503" y="5733256"/>
          <a:ext cx="8964613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Inhaltsplatzhalt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250825" y="980728"/>
            <a:ext cx="3961135" cy="4392960"/>
            <a:chOff x="506037" y="3081477"/>
            <a:chExt cx="8128002" cy="4320480"/>
          </a:xfrm>
        </p:grpSpPr>
        <p:sp>
          <p:nvSpPr>
            <p:cNvPr id="18" name="Inhaltsplatzhalter 2"/>
            <p:cNvSpPr txBox="1">
              <a:spLocks/>
            </p:cNvSpPr>
            <p:nvPr/>
          </p:nvSpPr>
          <p:spPr bwMode="auto">
            <a:xfrm>
              <a:off x="506037" y="3401427"/>
              <a:ext cx="8076944" cy="3208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/>
              <a:r>
                <a:rPr lang="en-GB" dirty="0" smtClean="0"/>
                <a:t>DS </a:t>
              </a:r>
              <a:r>
                <a:rPr lang="en-GB" dirty="0"/>
                <a:t>is captured in the “build and then evaluate</a:t>
              </a:r>
              <a:r>
                <a:rPr lang="en-GB" dirty="0" smtClean="0"/>
                <a:t>” cycle</a:t>
              </a:r>
            </a:p>
            <a:p>
              <a:r>
                <a:rPr lang="en-GB" dirty="0" smtClean="0"/>
                <a:t>Focus </a:t>
              </a:r>
              <a:r>
                <a:rPr lang="en-GB" dirty="0"/>
                <a:t>on building artefacts and relegate evaluation to a subsequent &amp; separate </a:t>
              </a:r>
              <a:r>
                <a:rPr lang="en-GB" dirty="0" smtClean="0"/>
                <a:t>phase</a:t>
              </a:r>
            </a:p>
            <a:p>
              <a:r>
                <a:rPr lang="en-GB" dirty="0" smtClean="0"/>
                <a:t>Scant </a:t>
              </a:r>
              <a:r>
                <a:rPr lang="en-GB" dirty="0"/>
                <a:t>attention to the shaping of IT artefacts by the organizational </a:t>
              </a:r>
              <a:r>
                <a:rPr lang="en-GB" dirty="0" smtClean="0"/>
                <a:t>context</a:t>
              </a:r>
              <a:endParaRPr lang="en-GB" dirty="0"/>
            </a:p>
            <a:p>
              <a:pPr lvl="0"/>
              <a:r>
                <a:rPr lang="en-GB" dirty="0"/>
                <a:t>Fails that the artefacts emerges from interaction with the </a:t>
              </a:r>
              <a:r>
                <a:rPr lang="en-GB" dirty="0" smtClean="0"/>
                <a:t>organization</a:t>
              </a:r>
            </a:p>
            <a:p>
              <a:pPr marL="0" lvl="0" indent="0">
                <a:buNone/>
              </a:pPr>
              <a:endParaRPr lang="en-GB" dirty="0"/>
            </a:p>
            <a:p>
              <a:pPr marL="0" indent="0">
                <a:buNone/>
              </a:pPr>
              <a:r>
                <a:rPr lang="en-GB" dirty="0" smtClean="0">
                  <a:sym typeface="Wingdings" panose="05000000000000000000" pitchFamily="2" charset="2"/>
                </a:rPr>
                <a:t>Need for a research method that explicitly recognizes artefacts as emerging from design, use and ongoing refinement in context.</a:t>
              </a:r>
              <a:endParaRPr lang="en-GB" dirty="0"/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506037" y="3081477"/>
              <a:ext cx="8128002" cy="4320480"/>
              <a:chOff x="508000" y="4146069"/>
              <a:chExt cx="8128002" cy="3205956"/>
            </a:xfrm>
          </p:grpSpPr>
          <p:sp>
            <p:nvSpPr>
              <p:cNvPr id="20" name="Rechteck 19"/>
              <p:cNvSpPr/>
              <p:nvPr/>
            </p:nvSpPr>
            <p:spPr bwMode="auto">
              <a:xfrm>
                <a:off x="508000" y="4149075"/>
                <a:ext cx="8128001" cy="3202950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" name="Inhaltsplatzhalter 2"/>
              <p:cNvSpPr txBox="1">
                <a:spLocks/>
              </p:cNvSpPr>
              <p:nvPr/>
            </p:nvSpPr>
            <p:spPr bwMode="auto">
              <a:xfrm>
                <a:off x="508002" y="414606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Design science (DS)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" name="Gruppieren 28"/>
          <p:cNvGrpSpPr/>
          <p:nvPr/>
        </p:nvGrpSpPr>
        <p:grpSpPr>
          <a:xfrm>
            <a:off x="4222451" y="982787"/>
            <a:ext cx="4681216" cy="4392960"/>
            <a:chOff x="4222451" y="982787"/>
            <a:chExt cx="4681216" cy="4392960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4919730" y="982787"/>
              <a:ext cx="3983937" cy="4392960"/>
              <a:chOff x="506037" y="3081477"/>
              <a:chExt cx="8128002" cy="4320480"/>
            </a:xfrm>
          </p:grpSpPr>
          <p:sp>
            <p:nvSpPr>
              <p:cNvPr id="23" name="Inhaltsplatzhalter 2"/>
              <p:cNvSpPr txBox="1">
                <a:spLocks/>
              </p:cNvSpPr>
              <p:nvPr/>
            </p:nvSpPr>
            <p:spPr bwMode="auto">
              <a:xfrm>
                <a:off x="506037" y="3401427"/>
                <a:ext cx="8128002" cy="3208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0"/>
                <a:r>
                  <a:rPr lang="en-GB" dirty="0" smtClean="0"/>
                  <a:t>Reflects </a:t>
                </a:r>
                <a:r>
                  <a:rPr lang="en-GB" dirty="0"/>
                  <a:t>the premise that IT artefacts are ensembles shaped by the organizational context during development and use</a:t>
                </a:r>
              </a:p>
              <a:p>
                <a:pPr lvl="0"/>
                <a:r>
                  <a:rPr lang="en-GB" dirty="0"/>
                  <a:t>Building and evaluating artefacts goes hand in </a:t>
                </a:r>
                <a:r>
                  <a:rPr lang="en-GB" dirty="0" smtClean="0"/>
                  <a:t>hand</a:t>
                </a:r>
              </a:p>
              <a:p>
                <a:pPr lvl="0"/>
                <a:r>
                  <a:rPr lang="en-GB" dirty="0"/>
                  <a:t>Various  forms  of  </a:t>
                </a:r>
                <a:r>
                  <a:rPr lang="en-GB" dirty="0" smtClean="0"/>
                  <a:t>the organizational  </a:t>
                </a:r>
                <a:r>
                  <a:rPr lang="en-GB" dirty="0"/>
                  <a:t>context  </a:t>
                </a:r>
                <a:r>
                  <a:rPr lang="en-GB" dirty="0" smtClean="0"/>
                  <a:t>can be inscribed  </a:t>
                </a:r>
                <a:r>
                  <a:rPr lang="en-GB" dirty="0"/>
                  <a:t>into  the  </a:t>
                </a:r>
                <a:r>
                  <a:rPr lang="en-GB" dirty="0" smtClean="0"/>
                  <a:t>artefact during  </a:t>
                </a:r>
                <a:r>
                  <a:rPr lang="en-GB" dirty="0"/>
                  <a:t>its  development  and  use.</a:t>
                </a:r>
              </a:p>
              <a:p>
                <a:pPr lvl="0"/>
                <a:r>
                  <a:rPr lang="en-GB" dirty="0"/>
                  <a:t>Provides guidance for combining building, intervention and evaluation</a:t>
                </a:r>
              </a:p>
            </p:txBody>
          </p:sp>
          <p:grpSp>
            <p:nvGrpSpPr>
              <p:cNvPr id="24" name="Gruppieren 23"/>
              <p:cNvGrpSpPr/>
              <p:nvPr/>
            </p:nvGrpSpPr>
            <p:grpSpPr>
              <a:xfrm>
                <a:off x="506037" y="3081477"/>
                <a:ext cx="8128002" cy="4320480"/>
                <a:chOff x="508000" y="4146069"/>
                <a:chExt cx="8128002" cy="3205956"/>
              </a:xfrm>
            </p:grpSpPr>
            <p:sp>
              <p:nvSpPr>
                <p:cNvPr id="25" name="Rechteck 24"/>
                <p:cNvSpPr/>
                <p:nvPr/>
              </p:nvSpPr>
              <p:spPr bwMode="auto">
                <a:xfrm>
                  <a:off x="508000" y="4149075"/>
                  <a:ext cx="8128002" cy="320295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0065B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6" name="Inhaltsplatzhalter 2"/>
                <p:cNvSpPr txBox="1">
                  <a:spLocks/>
                </p:cNvSpPr>
                <p:nvPr/>
              </p:nvSpPr>
              <p:spPr bwMode="auto">
                <a:xfrm>
                  <a:off x="508002" y="4146069"/>
                  <a:ext cx="8128000" cy="24042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+mn-lt"/>
                      <a:ea typeface="ＭＳ Ｐゴシック" pitchFamily="-65" charset="-128"/>
                      <a:cs typeface="ＭＳ Ｐゴシック" pitchFamily="18" charset="-128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1400">
                      <a:solidFill>
                        <a:schemeClr val="tx1"/>
                      </a:solidFill>
                      <a:latin typeface="+mn-lt"/>
                      <a:ea typeface="ＭＳ Ｐゴシック" pitchFamily="-65" charset="-128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400">
                      <a:solidFill>
                        <a:schemeClr val="tx1"/>
                      </a:solidFill>
                      <a:latin typeface="+mn-lt"/>
                      <a:ea typeface="ＭＳ Ｐゴシック" pitchFamily="-65" charset="-128"/>
                    </a:defRPr>
                  </a:lvl3pPr>
                  <a:lvl4pPr marL="15621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1400">
                      <a:solidFill>
                        <a:schemeClr val="tx1"/>
                      </a:solidFill>
                      <a:latin typeface="+mn-lt"/>
                      <a:ea typeface="ＭＳ Ｐゴシック" pitchFamily="-65" charset="-128"/>
                    </a:defRPr>
                  </a:lvl4pPr>
                  <a:lvl5pPr marL="1981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+mn-lt"/>
                      <a:ea typeface="ＭＳ Ｐゴシック" pitchFamily="-65" charset="-128"/>
                    </a:defRPr>
                  </a:lvl5pPr>
                  <a:lvl6pPr marL="2438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800">
                      <a:solidFill>
                        <a:schemeClr val="tx1"/>
                      </a:solidFill>
                      <a:latin typeface="+mn-lt"/>
                    </a:defRPr>
                  </a:lvl6pPr>
                  <a:lvl7pPr marL="2895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800">
                      <a:solidFill>
                        <a:schemeClr val="tx1"/>
                      </a:solidFill>
                      <a:latin typeface="+mn-lt"/>
                    </a:defRPr>
                  </a:lvl7pPr>
                  <a:lvl8pPr marL="3352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800">
                      <a:solidFill>
                        <a:schemeClr val="tx1"/>
                      </a:solidFill>
                      <a:latin typeface="+mn-lt"/>
                    </a:defRPr>
                  </a:lvl8pPr>
                  <a:lvl9pPr marL="3810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8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lvl="0" indent="0">
                    <a:buNone/>
                  </a:pPr>
                  <a:r>
                    <a:rPr lang="en-GB" b="1" dirty="0" smtClean="0">
                      <a:solidFill>
                        <a:schemeClr val="bg1"/>
                      </a:solidFill>
                    </a:rPr>
                    <a:t>Action design research (ADR)</a:t>
                  </a:r>
                  <a:endParaRPr lang="en-GB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7" name="Pfeil nach rechts 26"/>
            <p:cNvSpPr/>
            <p:nvPr/>
          </p:nvSpPr>
          <p:spPr bwMode="auto">
            <a:xfrm>
              <a:off x="4222451" y="2937178"/>
              <a:ext cx="697278" cy="93610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970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603496838"/>
              </p:ext>
            </p:extLst>
          </p:nvPr>
        </p:nvGraphicFramePr>
        <p:xfrm>
          <a:off x="215314" y="1397000"/>
          <a:ext cx="74041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09609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platzhalt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20" name="Inhaltsplatzhalter 4"/>
          <p:cNvSpPr txBox="1">
            <a:spLocks noChangeArrowheads="1"/>
          </p:cNvSpPr>
          <p:nvPr/>
        </p:nvSpPr>
        <p:spPr bwMode="auto">
          <a:xfrm>
            <a:off x="974725" y="1637184"/>
            <a:ext cx="74993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altLang="de-DE" sz="3200" dirty="0" smtClean="0">
                <a:solidFill>
                  <a:srgbClr val="23387E"/>
                </a:solidFill>
                <a:latin typeface="+mn-lt"/>
              </a:rPr>
              <a:t>Thank you for your attention!</a:t>
            </a:r>
          </a:p>
          <a:p>
            <a:pPr algn="ctr" eaLnBrk="1" hangingPunct="1">
              <a:spcBef>
                <a:spcPct val="20000"/>
              </a:spcBef>
            </a:pPr>
            <a:r>
              <a:rPr lang="en-GB" altLang="de-DE" sz="3200" dirty="0" smtClean="0">
                <a:solidFill>
                  <a:srgbClr val="23387E"/>
                </a:solidFill>
                <a:latin typeface="+mn-lt"/>
              </a:rPr>
              <a:t>Any questions?</a:t>
            </a:r>
            <a:r>
              <a:rPr lang="en-GB" altLang="de-DE" sz="3200" dirty="0" smtClean="0">
                <a:solidFill>
                  <a:srgbClr val="00335F"/>
                </a:solidFill>
                <a:latin typeface="+mn-lt"/>
              </a:rPr>
              <a:t> </a:t>
            </a:r>
            <a:endParaRPr lang="en-GB" altLang="de-DE" sz="3200" dirty="0">
              <a:solidFill>
                <a:srgbClr val="00335F"/>
              </a:solidFill>
              <a:latin typeface="+mn-lt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005336"/>
            <a:ext cx="20193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766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Objekt 1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7691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hteck 1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GB" sz="1400" dirty="0" smtClean="0">
              <a:solidFill>
                <a:schemeClr val="tx1"/>
              </a:solidFill>
              <a:latin typeface="Bosch Office Sans"/>
              <a:sym typeface="Bosch Office San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/>
              <a:t>Adomavicius, G. &amp; Tuzhilin, A. (2005)</a:t>
            </a:r>
            <a:r>
              <a:rPr lang="en-GB" sz="1200" dirty="0" smtClean="0"/>
              <a:t>. Toward the next generation of recommender systems: A survey of the state-of-the-art and possible extensions. Knowledge and Data Engineering, IEEE Transactions on, 17 (6), 734–749.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/>
              <a:t>Armstrong, J. S. (2001)</a:t>
            </a:r>
            <a:r>
              <a:rPr lang="en-GB" sz="1200" dirty="0" smtClean="0"/>
              <a:t>. Principles of forecasting: A handbook for researchers and practitioners. Boston, MA: Kluwer Academic.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err="1"/>
              <a:t>Hevner</a:t>
            </a:r>
            <a:r>
              <a:rPr lang="en-GB" sz="1200" b="1" dirty="0"/>
              <a:t>, A. R., March, S. T., Park, J., &amp; Ram, S. (2004)</a:t>
            </a:r>
            <a:r>
              <a:rPr lang="en-GB" sz="1200" dirty="0"/>
              <a:t>. Design science in information systems research. </a:t>
            </a:r>
            <a:r>
              <a:rPr lang="en-GB" sz="1200" i="1" dirty="0"/>
              <a:t>MIS Q, 28</a:t>
            </a:r>
            <a:r>
              <a:rPr lang="en-GB" sz="1200" dirty="0"/>
              <a:t>(1), 75–105</a:t>
            </a:r>
            <a:r>
              <a:rPr lang="en-GB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/>
              <a:t>Lilien, G. L., Kotler, P. &amp; Moorthy, K. S. (1992)</a:t>
            </a:r>
            <a:r>
              <a:rPr lang="en-GB" sz="1200" dirty="0" smtClean="0"/>
              <a:t>. Marketing models. Prentice-Hall Englewood Cliﬀs, NJ.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/>
              <a:t>Park, D. H., Kim, H. K., Choi, I. Y. &amp; Kim, J. K. (2012)</a:t>
            </a:r>
            <a:r>
              <a:rPr lang="en-GB" sz="1200" dirty="0" smtClean="0"/>
              <a:t>. A literature review and classiﬁcation of recommender systems research. Expert Systems with Applications, 39 (11), 10059–10072. Access to http://www.sciencedirect.com/science/article/pii/S0957417412002825doi: 10.1016/j.eswa.2012.02.038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/>
              <a:t>Pazzani, M. &amp; Billsus, D. (1997)</a:t>
            </a:r>
            <a:r>
              <a:rPr lang="en-GB" sz="1200" dirty="0" smtClean="0"/>
              <a:t>. Learning and revising user proﬁles: The identiﬁcation of interesting web sites. Machine learning, 27 (3), 313–331.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/>
              <a:t>Raymond J., M. &amp; Loriene, R. (2000)</a:t>
            </a:r>
            <a:r>
              <a:rPr lang="en-GB" sz="1200" dirty="0" smtClean="0"/>
              <a:t>. Content-based book recommending using learning for text categorization. In Proceedings of the ﬁfth acm conference on digital libraries (S. 195–204). San Antonio, Texas, USA: ACM. doi: 10.1145/336597.336662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/>
              <a:t>Salton, Gerard. (1989)</a:t>
            </a:r>
            <a:r>
              <a:rPr lang="en-GB" sz="1200" dirty="0" smtClean="0"/>
              <a:t>. Automatic text processing: the transformation, analysis, and retrieval of information by computer. Addison-Wesley Longman Publishing Co.,Inc.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/>
              <a:t>Sein, M. K., Henfridsson, O., Purao, S., Rossi, M., &amp; Lindgren, R. (2011)</a:t>
            </a:r>
            <a:r>
              <a:rPr lang="en-GB" sz="1200" dirty="0" smtClean="0"/>
              <a:t>. Action design research. </a:t>
            </a:r>
            <a:r>
              <a:rPr lang="en-GB" sz="1200" i="1" dirty="0" smtClean="0"/>
              <a:t>MIS Q, 35</a:t>
            </a:r>
            <a:r>
              <a:rPr lang="en-GB" sz="1200" dirty="0" smtClean="0"/>
              <a:t>(1), 37–56.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115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Backup - Current state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BFEF-BA1A-4E34-8ADC-0E379F10AB38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Literature review</a:t>
            </a:r>
            <a:endParaRPr lang="en-GB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50825" y="980728"/>
            <a:ext cx="8642350" cy="5255024"/>
            <a:chOff x="506037" y="3081477"/>
            <a:chExt cx="8128002" cy="5255024"/>
          </a:xfrm>
        </p:grpSpPr>
        <p:sp>
          <p:nvSpPr>
            <p:cNvPr id="17" name="Inhaltsplatzhalter 2"/>
            <p:cNvSpPr txBox="1">
              <a:spLocks/>
            </p:cNvSpPr>
            <p:nvPr/>
          </p:nvSpPr>
          <p:spPr bwMode="auto">
            <a:xfrm>
              <a:off x="506037" y="3401428"/>
              <a:ext cx="8128002" cy="9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GB" sz="1400" b="1" dirty="0" smtClean="0"/>
                <a:t>Search terms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 smtClean="0"/>
                <a:t>Determination of search terms by means of initial research and existing literature reviews (Park, Kim, Choi &amp; Kim, 2012, P. 10060).</a:t>
              </a:r>
            </a:p>
            <a:p>
              <a:pPr marL="685800" lvl="1">
                <a:buFont typeface="Arial" panose="020B0604020202020204" pitchFamily="34" charset="0"/>
                <a:buChar char="•"/>
              </a:pPr>
              <a:r>
                <a:rPr lang="en-GB" sz="1200" dirty="0" smtClean="0"/>
                <a:t>Collaborative ﬁltering / Contents ﬁltering / Personalization system / Recommendation system Recommendation platform / Recommendation engine / Recommender system / Preference systems</a:t>
              </a:r>
            </a:p>
            <a:p>
              <a:pPr marL="0" indent="0">
                <a:buNone/>
              </a:pPr>
              <a:r>
                <a:rPr lang="en-GB" sz="1400" b="1" dirty="0" smtClean="0"/>
                <a:t>Databases</a:t>
              </a:r>
            </a:p>
            <a:p>
              <a:pPr marL="0" indent="0"/>
              <a:r>
                <a:rPr lang="en-GB" sz="1400" dirty="0" smtClean="0"/>
                <a:t>  EBSCO Business Source Premier / EBSCO EconLit / EBSCO Education Source / EBSCO ERIC / EBSCO Library, Information Science &amp; Technology Abstracts / Science Direct /Google Scholar</a:t>
              </a:r>
            </a:p>
            <a:p>
              <a:pPr marL="0" indent="0">
                <a:buNone/>
              </a:pPr>
              <a:endParaRPr lang="en-GB" sz="1400" dirty="0" smtClean="0"/>
            </a:p>
            <a:p>
              <a:pPr marL="0" indent="0">
                <a:buNone/>
              </a:pPr>
              <a:r>
                <a:rPr lang="en-GB" sz="1400" b="1" dirty="0" smtClean="0"/>
                <a:t>Criteria (Initial Search):</a:t>
              </a:r>
            </a:p>
            <a:p>
              <a:r>
                <a:rPr lang="en-GB" sz="1400" dirty="0" smtClean="0"/>
                <a:t>Must haves</a:t>
              </a:r>
            </a:p>
            <a:p>
              <a:pPr lvl="1"/>
              <a:r>
                <a:rPr lang="en-GB" sz="1200" dirty="0" smtClean="0"/>
                <a:t>Publication in academic journal</a:t>
              </a:r>
            </a:p>
            <a:p>
              <a:pPr lvl="1"/>
              <a:r>
                <a:rPr lang="en-GB" sz="1200" dirty="0" smtClean="0"/>
                <a:t>Publication date between 01.01.2000 and 31.03.2015 (Park, Kim, Choi &amp; Kim, 2012, P. 10060);</a:t>
              </a:r>
            </a:p>
            <a:p>
              <a:pPr lvl="1"/>
              <a:r>
                <a:rPr lang="en-GB" sz="1200" dirty="0" smtClean="0"/>
                <a:t>Article must contain at least one of the search terms</a:t>
              </a:r>
            </a:p>
            <a:p>
              <a:r>
                <a:rPr lang="en-GB" sz="1400" dirty="0" smtClean="0"/>
                <a:t>Exclusion criteria</a:t>
              </a:r>
            </a:p>
            <a:p>
              <a:pPr lvl="1"/>
              <a:r>
                <a:rPr lang="en-GB" sz="1200" dirty="0" smtClean="0"/>
                <a:t>Dissertations, unpublished working papers, textbooks, newspaper articles</a:t>
              </a:r>
            </a:p>
            <a:p>
              <a:pPr lvl="1"/>
              <a:r>
                <a:rPr lang="en-GB" sz="1200" dirty="0" smtClean="0"/>
                <a:t>Article is not completely in English or German</a:t>
              </a:r>
            </a:p>
            <a:p>
              <a:pPr lvl="1"/>
              <a:r>
                <a:rPr lang="en-GB" sz="1200" dirty="0" smtClean="0"/>
                <a:t>Article is not for free with TUM access rights</a:t>
              </a:r>
              <a:endParaRPr lang="en-GB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506037" y="3081477"/>
              <a:ext cx="8128002" cy="5255024"/>
              <a:chOff x="508000" y="4146069"/>
              <a:chExt cx="8128002" cy="3899423"/>
            </a:xfrm>
          </p:grpSpPr>
          <p:sp>
            <p:nvSpPr>
              <p:cNvPr id="19" name="Rechteck 18"/>
              <p:cNvSpPr/>
              <p:nvPr/>
            </p:nvSpPr>
            <p:spPr bwMode="auto">
              <a:xfrm>
                <a:off x="508000" y="4149076"/>
                <a:ext cx="8128000" cy="3896416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" name="Inhaltsplatzhalter 2"/>
              <p:cNvSpPr txBox="1">
                <a:spLocks/>
              </p:cNvSpPr>
              <p:nvPr/>
            </p:nvSpPr>
            <p:spPr bwMode="auto">
              <a:xfrm>
                <a:off x="508002" y="414606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Research concept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Textfeld 20"/>
          <p:cNvSpPr txBox="1"/>
          <p:nvPr/>
        </p:nvSpPr>
        <p:spPr>
          <a:xfrm>
            <a:off x="258118" y="6235751"/>
            <a:ext cx="273630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itchFamily="34" charset="0"/>
              </a:rPr>
              <a:t>Source: (Park, Kim, Choi &amp; Kim, 2012, P. 10060)</a:t>
            </a:r>
          </a:p>
        </p:txBody>
      </p:sp>
    </p:spTree>
    <p:extLst>
      <p:ext uri="{BB962C8B-B14F-4D97-AF65-F5344CB8AC3E}">
        <p14:creationId xmlns:p14="http://schemas.microsoft.com/office/powerpoint/2010/main" val="1553047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- Research methodology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sebis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Florian Mittrücker - Master Thesis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Design science vs. action design research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270233" y="5991091"/>
            <a:ext cx="432048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dirty="0" smtClean="0">
                <a:latin typeface="Arial" pitchFamily="34" charset="0"/>
              </a:rPr>
              <a:t>Source: </a:t>
            </a:r>
            <a:r>
              <a:rPr lang="en-GB" sz="1000" dirty="0"/>
              <a:t>(</a:t>
            </a:r>
            <a:r>
              <a:rPr lang="en-GB" sz="1000" dirty="0" err="1"/>
              <a:t>Hevner</a:t>
            </a:r>
            <a:r>
              <a:rPr lang="en-GB" sz="1000" dirty="0"/>
              <a:t>, March, Park, &amp; Ram, 2004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004" y="1827682"/>
            <a:ext cx="4008459" cy="372067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5" y="1827682"/>
            <a:ext cx="4271203" cy="2940960"/>
          </a:xfrm>
          <a:prstGeom prst="rect">
            <a:avLst/>
          </a:prstGeom>
        </p:spPr>
      </p:pic>
      <p:grpSp>
        <p:nvGrpSpPr>
          <p:cNvPr id="12" name="Gruppieren 11"/>
          <p:cNvGrpSpPr/>
          <p:nvPr/>
        </p:nvGrpSpPr>
        <p:grpSpPr>
          <a:xfrm>
            <a:off x="250825" y="980728"/>
            <a:ext cx="4370193" cy="5255024"/>
            <a:chOff x="506037" y="3081477"/>
            <a:chExt cx="8128002" cy="5255024"/>
          </a:xfrm>
        </p:grpSpPr>
        <p:sp>
          <p:nvSpPr>
            <p:cNvPr id="13" name="Inhaltsplatzhalter 2"/>
            <p:cNvSpPr txBox="1">
              <a:spLocks/>
            </p:cNvSpPr>
            <p:nvPr/>
          </p:nvSpPr>
          <p:spPr bwMode="auto">
            <a:xfrm>
              <a:off x="506037" y="3401428"/>
              <a:ext cx="8128002" cy="9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506037" y="3081477"/>
              <a:ext cx="8128002" cy="5255024"/>
              <a:chOff x="508000" y="4146069"/>
              <a:chExt cx="8128002" cy="3899423"/>
            </a:xfrm>
          </p:grpSpPr>
          <p:sp>
            <p:nvSpPr>
              <p:cNvPr id="15" name="Rechteck 14"/>
              <p:cNvSpPr/>
              <p:nvPr/>
            </p:nvSpPr>
            <p:spPr bwMode="auto">
              <a:xfrm>
                <a:off x="508000" y="4149076"/>
                <a:ext cx="8128000" cy="3896416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6" name="Inhaltsplatzhalter 2"/>
              <p:cNvSpPr txBox="1">
                <a:spLocks/>
              </p:cNvSpPr>
              <p:nvPr/>
            </p:nvSpPr>
            <p:spPr bwMode="auto">
              <a:xfrm>
                <a:off x="508002" y="414606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DS in IS research - framework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" name="Gruppieren 18"/>
          <p:cNvGrpSpPr/>
          <p:nvPr/>
        </p:nvGrpSpPr>
        <p:grpSpPr>
          <a:xfrm>
            <a:off x="4720007" y="981075"/>
            <a:ext cx="4226882" cy="5255024"/>
            <a:chOff x="506037" y="3081477"/>
            <a:chExt cx="8128002" cy="5255024"/>
          </a:xfrm>
        </p:grpSpPr>
        <p:sp>
          <p:nvSpPr>
            <p:cNvPr id="20" name="Inhaltsplatzhalter 2"/>
            <p:cNvSpPr txBox="1">
              <a:spLocks/>
            </p:cNvSpPr>
            <p:nvPr/>
          </p:nvSpPr>
          <p:spPr bwMode="auto">
            <a:xfrm>
              <a:off x="506037" y="3401428"/>
              <a:ext cx="8128002" cy="9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506037" y="3081477"/>
              <a:ext cx="8128002" cy="5255024"/>
              <a:chOff x="508000" y="4146069"/>
              <a:chExt cx="8128002" cy="3899423"/>
            </a:xfrm>
          </p:grpSpPr>
          <p:sp>
            <p:nvSpPr>
              <p:cNvPr id="22" name="Rechteck 21"/>
              <p:cNvSpPr/>
              <p:nvPr/>
            </p:nvSpPr>
            <p:spPr bwMode="auto">
              <a:xfrm>
                <a:off x="508000" y="4149076"/>
                <a:ext cx="8128000" cy="3896416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" name="Inhaltsplatzhalter 2"/>
              <p:cNvSpPr txBox="1">
                <a:spLocks/>
              </p:cNvSpPr>
              <p:nvPr/>
            </p:nvSpPr>
            <p:spPr bwMode="auto">
              <a:xfrm>
                <a:off x="508002" y="414606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ADR method</a:t>
                </a:r>
                <a:r>
                  <a:rPr lang="en-GB" b="1" dirty="0">
                    <a:solidFill>
                      <a:schemeClr val="bg1"/>
                    </a:solidFill>
                  </a:rPr>
                  <a:t>: </a:t>
                </a:r>
                <a:r>
                  <a:rPr lang="en-GB" b="1" dirty="0" smtClean="0">
                    <a:solidFill>
                      <a:schemeClr val="bg1"/>
                    </a:solidFill>
                  </a:rPr>
                  <a:t>stages </a:t>
                </a:r>
                <a:r>
                  <a:rPr lang="en-GB" b="1" dirty="0">
                    <a:solidFill>
                      <a:schemeClr val="bg1"/>
                    </a:solidFill>
                  </a:rPr>
                  <a:t>and </a:t>
                </a:r>
                <a:r>
                  <a:rPr lang="en-GB" b="1" dirty="0" smtClean="0">
                    <a:solidFill>
                      <a:schemeClr val="bg1"/>
                    </a:solidFill>
                  </a:rPr>
                  <a:t>principles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4" name="Textfeld 23"/>
          <p:cNvSpPr txBox="1"/>
          <p:nvPr/>
        </p:nvSpPr>
        <p:spPr>
          <a:xfrm>
            <a:off x="4720007" y="5989531"/>
            <a:ext cx="432048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dirty="0" smtClean="0">
                <a:latin typeface="Arial" pitchFamily="34" charset="0"/>
              </a:rPr>
              <a:t>Source: </a:t>
            </a:r>
            <a:r>
              <a:rPr lang="en-GB" sz="1000" dirty="0"/>
              <a:t>(Sein, Henfridsson, Purao, Rossi, &amp; Lindgren, 2011)</a:t>
            </a:r>
          </a:p>
        </p:txBody>
      </p:sp>
    </p:spTree>
    <p:extLst>
      <p:ext uri="{BB962C8B-B14F-4D97-AF65-F5344CB8AC3E}">
        <p14:creationId xmlns:p14="http://schemas.microsoft.com/office/powerpoint/2010/main" val="1631000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Backup – Next steps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BFEF-BA1A-4E34-8ADC-0E379F10AB38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Characteristics of the prototype</a:t>
            </a:r>
            <a:endParaRPr lang="en-GB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50825" y="980728"/>
            <a:ext cx="8642350" cy="5255024"/>
            <a:chOff x="506037" y="3081477"/>
            <a:chExt cx="8128002" cy="5255024"/>
          </a:xfrm>
        </p:grpSpPr>
        <p:sp>
          <p:nvSpPr>
            <p:cNvPr id="17" name="Inhaltsplatzhalter 2"/>
            <p:cNvSpPr txBox="1">
              <a:spLocks/>
            </p:cNvSpPr>
            <p:nvPr/>
          </p:nvSpPr>
          <p:spPr bwMode="auto">
            <a:xfrm>
              <a:off x="506037" y="3401428"/>
              <a:ext cx="8128002" cy="9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GB" sz="1400" b="1" dirty="0" smtClean="0"/>
                <a:t>Objectives of prototype</a:t>
              </a:r>
            </a:p>
            <a:p>
              <a:r>
                <a:rPr lang="en-GB" sz="1400" dirty="0" smtClean="0"/>
                <a:t>Proof of concept</a:t>
              </a:r>
            </a:p>
            <a:p>
              <a:r>
                <a:rPr lang="en-GB" sz="1400" dirty="0" smtClean="0"/>
                <a:t>Demonstration of the concept, data model </a:t>
              </a:r>
            </a:p>
            <a:p>
              <a:r>
                <a:rPr lang="en-GB" sz="1400" dirty="0" smtClean="0"/>
                <a:t>Demonstration of rudimental assessment and recommendation functionalities</a:t>
              </a:r>
            </a:p>
            <a:p>
              <a:r>
                <a:rPr lang="en-GB" sz="1400" dirty="0" smtClean="0"/>
                <a:t>Evaluation of functionality and determination of future improvements</a:t>
              </a:r>
            </a:p>
            <a:p>
              <a:pPr marL="0" indent="0">
                <a:buNone/>
              </a:pPr>
              <a:endParaRPr lang="en-GB" sz="1400" b="1" dirty="0" smtClean="0"/>
            </a:p>
            <a:p>
              <a:pPr marL="0" indent="0">
                <a:buNone/>
              </a:pPr>
              <a:r>
                <a:rPr lang="en-GB" sz="1400" b="1" dirty="0" smtClean="0"/>
                <a:t>Not objectives of prototype</a:t>
              </a:r>
              <a:endParaRPr lang="en-GB" sz="1400" dirty="0" smtClean="0"/>
            </a:p>
            <a:p>
              <a:r>
                <a:rPr lang="en-GB" sz="1400" dirty="0" smtClean="0"/>
                <a:t>Administration of content or users</a:t>
              </a:r>
            </a:p>
            <a:p>
              <a:endParaRPr lang="en-GB" sz="1400" dirty="0" smtClean="0"/>
            </a:p>
            <a:p>
              <a:pPr marL="0" indent="0">
                <a:buNone/>
              </a:pPr>
              <a:r>
                <a:rPr lang="en-GB" sz="1400" b="1" dirty="0" smtClean="0"/>
                <a:t>Technology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 smtClean="0"/>
                <a:t>JAVA</a:t>
              </a:r>
            </a:p>
            <a:p>
              <a:pPr marL="0" indent="0">
                <a:buNone/>
              </a:pPr>
              <a:endParaRPr lang="en-GB" sz="1400" dirty="0" smtClean="0"/>
            </a:p>
            <a:p>
              <a:pPr marL="0" indent="0">
                <a:buNone/>
              </a:pPr>
              <a:r>
                <a:rPr lang="en-GB" sz="1400" b="1" dirty="0" smtClean="0"/>
                <a:t>User Interactions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 smtClean="0"/>
                <a:t>By means of console input/output</a:t>
              </a:r>
            </a:p>
            <a:p>
              <a:pPr marL="0" indent="0">
                <a:buNone/>
              </a:pPr>
              <a:endParaRPr lang="en-GB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506037" y="3081477"/>
              <a:ext cx="8128002" cy="5255024"/>
              <a:chOff x="508000" y="4146069"/>
              <a:chExt cx="8128002" cy="3899423"/>
            </a:xfrm>
          </p:grpSpPr>
          <p:sp>
            <p:nvSpPr>
              <p:cNvPr id="19" name="Rechteck 18"/>
              <p:cNvSpPr/>
              <p:nvPr/>
            </p:nvSpPr>
            <p:spPr bwMode="auto">
              <a:xfrm>
                <a:off x="508000" y="4149076"/>
                <a:ext cx="8128000" cy="3896416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" name="Inhaltsplatzhalter 2"/>
              <p:cNvSpPr txBox="1">
                <a:spLocks/>
              </p:cNvSpPr>
              <p:nvPr/>
            </p:nvSpPr>
            <p:spPr bwMode="auto">
              <a:xfrm>
                <a:off x="508002" y="414606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Prototype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Textfeld 20"/>
          <p:cNvSpPr txBox="1"/>
          <p:nvPr/>
        </p:nvSpPr>
        <p:spPr>
          <a:xfrm>
            <a:off x="258118" y="6235751"/>
            <a:ext cx="273630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itchFamily="34" charset="0"/>
              </a:rPr>
              <a:t>Source: (Park, Kim, Choi &amp; Kim, 2012, P. 10060)</a:t>
            </a:r>
          </a:p>
        </p:txBody>
      </p:sp>
    </p:spTree>
    <p:extLst>
      <p:ext uri="{BB962C8B-B14F-4D97-AF65-F5344CB8AC3E}">
        <p14:creationId xmlns:p14="http://schemas.microsoft.com/office/powerpoint/2010/main" val="41227082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65762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think-cell Folie" r:id="rId10" imgW="270" imgH="270" progId="TCLayout.ActiveDocument.1">
                  <p:embed/>
                </p:oleObj>
              </mc:Choice>
              <mc:Fallback>
                <p:oleObj name="think-cell Foli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31799" y="2514600"/>
            <a:ext cx="82804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92075" tIns="90488" rIns="0" bIns="92075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buClrTx/>
            </a:pPr>
            <a:r>
              <a:rPr lang="en-GB" sz="1800" b="1" dirty="0" smtClean="0">
                <a:solidFill>
                  <a:schemeClr val="tx1"/>
                </a:solidFill>
                <a:cs typeface="Arial"/>
                <a:sym typeface="Arial Narrow" panose="020B0606020202030204" pitchFamily="34" charset="0"/>
              </a:rPr>
              <a:t>Background Context</a:t>
            </a:r>
            <a:endParaRPr lang="en-GB" sz="1800" b="1" dirty="0">
              <a:solidFill>
                <a:schemeClr val="tx1"/>
              </a:solidFill>
              <a:cs typeface="Arial"/>
              <a:sym typeface="Arial Narrow" panose="020B0606020202030204" pitchFamily="34" charset="0"/>
            </a:endParaRPr>
          </a:p>
        </p:txBody>
      </p:sp>
      <p:sp>
        <p:nvSpPr>
          <p:cNvPr id="20" name="Textplatzhalter 5">
            <a:hlinkClick r:id="rId12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31801" y="29718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0488" rIns="0" bIns="92075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buClrTx/>
            </a:pPr>
            <a:r>
              <a:rPr lang="en-GB" sz="1800" dirty="0" smtClean="0">
                <a:solidFill>
                  <a:schemeClr val="tx1"/>
                </a:solidFill>
                <a:cs typeface="Arial"/>
                <a:sym typeface="Arial Narrow" panose="020B0606020202030204" pitchFamily="34" charset="0"/>
              </a:rPr>
              <a:t>Research questions</a:t>
            </a:r>
            <a:endParaRPr lang="en-GB" sz="1800" dirty="0">
              <a:solidFill>
                <a:schemeClr val="tx1"/>
              </a:solidFill>
              <a:cs typeface="Arial"/>
              <a:sym typeface="Arial Narrow" panose="020B0606020202030204" pitchFamily="34" charset="0"/>
            </a:endParaRPr>
          </a:p>
        </p:txBody>
      </p:sp>
      <p:sp>
        <p:nvSpPr>
          <p:cNvPr id="21" name="Textplatzhalter 5">
            <a:hlinkClick r:id="rId13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31800" y="34290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2075" rIns="0" bIns="90488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dirty="0" smtClean="0">
                <a:solidFill>
                  <a:schemeClr val="tx1"/>
                </a:solidFill>
                <a:sym typeface="Arial Narrow" panose="020B0606020202030204" pitchFamily="34" charset="0"/>
              </a:rPr>
              <a:t>Current status</a:t>
            </a:r>
            <a:endParaRPr lang="en-GB" sz="1800" dirty="0">
              <a:solidFill>
                <a:schemeClr val="tx1"/>
              </a:solidFill>
              <a:sym typeface="Arial Narrow" panose="020B0606020202030204" pitchFamily="34" charset="0"/>
            </a:endParaRPr>
          </a:p>
        </p:txBody>
      </p:sp>
      <p:sp>
        <p:nvSpPr>
          <p:cNvPr id="22" name="Textplatzhalter 5">
            <a:hlinkClick r:id="rId14" action="ppaction://hlinksldjump"/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31800" y="3886200"/>
            <a:ext cx="8280400" cy="4572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wrap="square" lIns="92075" tIns="92075" rIns="0" bIns="90488" numCol="1" spcCol="0" anchor="ctr" anchorCtr="0">
            <a:noAutofit/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defRPr sz="1600" kern="1200">
                <a:solidFill>
                  <a:srgbClr val="545454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dirty="0" smtClean="0">
                <a:solidFill>
                  <a:schemeClr val="tx1"/>
                </a:solidFill>
                <a:sym typeface="Arial Narrow" panose="020B0606020202030204" pitchFamily="34" charset="0"/>
              </a:rPr>
              <a:t>Next steps</a:t>
            </a:r>
            <a:endParaRPr lang="en-GB" sz="1800" dirty="0">
              <a:solidFill>
                <a:schemeClr val="tx1"/>
              </a:solidFill>
              <a:sym typeface="Arial Narrow" panose="020B0606020202030204" pitchFamily="34" charset="0"/>
            </a:endParaRPr>
          </a:p>
        </p:txBody>
      </p:sp>
      <p:sp>
        <p:nvSpPr>
          <p:cNvPr id="2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6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8364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51520" y="1052736"/>
            <a:ext cx="8568950" cy="2722661"/>
            <a:chOff x="508000" y="4076601"/>
            <a:chExt cx="8128000" cy="1354598"/>
          </a:xfrm>
        </p:grpSpPr>
        <p:sp>
          <p:nvSpPr>
            <p:cNvPr id="9" name="Rechteck 8"/>
            <p:cNvSpPr/>
            <p:nvPr/>
          </p:nvSpPr>
          <p:spPr bwMode="auto">
            <a:xfrm>
              <a:off x="508000" y="4149075"/>
              <a:ext cx="8128000" cy="128212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508000" y="4076601"/>
              <a:ext cx="8127999" cy="2404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1520" y="4089893"/>
            <a:ext cx="8712968" cy="2219427"/>
            <a:chOff x="508000" y="4149077"/>
            <a:chExt cx="8128000" cy="1459854"/>
          </a:xfrm>
        </p:grpSpPr>
        <p:sp>
          <p:nvSpPr>
            <p:cNvPr id="18" name="Rechteck 17"/>
            <p:cNvSpPr/>
            <p:nvPr/>
          </p:nvSpPr>
          <p:spPr bwMode="auto">
            <a:xfrm>
              <a:off x="508000" y="4149077"/>
              <a:ext cx="8128000" cy="145985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32257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1560" y="1556792"/>
            <a:ext cx="7632848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application deployed as a single artifact irrespective of internal structure [1][2]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One of three cases:[3]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All code share the same codebase and need to be compiled together</a:t>
            </a:r>
            <a:endParaRPr lang="en-US" dirty="0">
              <a:latin typeface="Arial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All deployment share same versioned code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The whole application is run under single server process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Monolith Architecture Style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4444077"/>
            <a:ext cx="8393601" cy="258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>
              <a:latin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C. Richardson. </a:t>
            </a:r>
            <a:r>
              <a:rPr lang="en-US" dirty="0" err="1"/>
              <a:t>Microservices</a:t>
            </a:r>
            <a:r>
              <a:rPr lang="en-US" dirty="0"/>
              <a:t>: Decomposing Applications for </a:t>
            </a:r>
            <a:r>
              <a:rPr lang="en-US" dirty="0" err="1"/>
              <a:t>Deployability</a:t>
            </a:r>
            <a:r>
              <a:rPr lang="en-US" dirty="0"/>
              <a:t> </a:t>
            </a:r>
            <a:r>
              <a:rPr lang="en-US" dirty="0" smtClean="0"/>
              <a:t>and Scalability</a:t>
            </a:r>
            <a:r>
              <a:rPr lang="en-US" dirty="0"/>
              <a:t>. May </a:t>
            </a:r>
            <a:r>
              <a:rPr lang="en-US" dirty="0" smtClean="0"/>
              <a:t>2014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C. Richardson. Pattern: Monolithic Architecture. 2014. </a:t>
            </a:r>
            <a:r>
              <a:rPr lang="en-US" dirty="0" err="1"/>
              <a:t>url</a:t>
            </a:r>
            <a:r>
              <a:rPr lang="en-US" dirty="0"/>
              <a:t>: http://</a:t>
            </a:r>
            <a:r>
              <a:rPr lang="en-US" dirty="0" err="1" smtClean="0"/>
              <a:t>microservices.io</a:t>
            </a:r>
            <a:r>
              <a:rPr lang="en-US" dirty="0"/>
              <a:t>/patterns/</a:t>
            </a:r>
            <a:r>
              <a:rPr lang="en-US" dirty="0" err="1" smtClean="0"/>
              <a:t>monolithic.html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dirty="0"/>
              <a:t>. Annett. What is a Monolith? Nov. 2014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5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99369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51520" y="1052736"/>
            <a:ext cx="8712968" cy="4104456"/>
            <a:chOff x="508000" y="4076601"/>
            <a:chExt cx="8128000" cy="1354598"/>
          </a:xfrm>
        </p:grpSpPr>
        <p:sp>
          <p:nvSpPr>
            <p:cNvPr id="9" name="Rechteck 8"/>
            <p:cNvSpPr/>
            <p:nvPr/>
          </p:nvSpPr>
          <p:spPr bwMode="auto">
            <a:xfrm>
              <a:off x="508000" y="4149075"/>
              <a:ext cx="8128000" cy="128212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508000" y="4076601"/>
              <a:ext cx="8127999" cy="16635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Example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1520" y="5229200"/>
            <a:ext cx="8712968" cy="1152128"/>
            <a:chOff x="508000" y="4149077"/>
            <a:chExt cx="8128000" cy="1459854"/>
          </a:xfrm>
        </p:grpSpPr>
        <p:sp>
          <p:nvSpPr>
            <p:cNvPr id="18" name="Rechteck 17"/>
            <p:cNvSpPr/>
            <p:nvPr/>
          </p:nvSpPr>
          <p:spPr bwMode="auto">
            <a:xfrm>
              <a:off x="508000" y="4149077"/>
              <a:ext cx="8128000" cy="145985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508000" y="4149080"/>
              <a:ext cx="8128000" cy="5474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Monolith Architecture Style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5408056"/>
            <a:ext cx="7056784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>
              <a:latin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-US" dirty="0"/>
              <a:t>. Richardson. </a:t>
            </a:r>
            <a:r>
              <a:rPr lang="en-US" dirty="0" err="1"/>
              <a:t>Microservices</a:t>
            </a:r>
            <a:r>
              <a:rPr lang="en-US" dirty="0"/>
              <a:t>: Decomposing Applications for </a:t>
            </a:r>
            <a:r>
              <a:rPr lang="en-US" dirty="0" err="1"/>
              <a:t>Deployability</a:t>
            </a:r>
            <a:r>
              <a:rPr lang="en-US" dirty="0"/>
              <a:t> </a:t>
            </a:r>
            <a:r>
              <a:rPr lang="en-US" dirty="0" smtClean="0"/>
              <a:t>and Scalability</a:t>
            </a:r>
            <a:r>
              <a:rPr lang="en-US" dirty="0"/>
              <a:t>. May 2014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>
              <a:latin typeface="Arial" pitchFamily="34" charset="0"/>
            </a:endParaRPr>
          </a:p>
        </p:txBody>
      </p:sp>
      <p:pic>
        <p:nvPicPr>
          <p:cNvPr id="6" name="Picture 5" descr="context-monolith-exampl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8013700" cy="299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712" y="4725144"/>
            <a:ext cx="60095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</a:rPr>
              <a:t>Figure: Online Store Example of Monolith Architecture [1]</a:t>
            </a:r>
          </a:p>
        </p:txBody>
      </p:sp>
    </p:spTree>
    <p:extLst>
      <p:ext uri="{BB962C8B-B14F-4D97-AF65-F5344CB8AC3E}">
        <p14:creationId xmlns:p14="http://schemas.microsoft.com/office/powerpoint/2010/main" val="25630479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46191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148064" y="1006813"/>
            <a:ext cx="3816424" cy="2422187"/>
            <a:chOff x="508000" y="4086963"/>
            <a:chExt cx="8128000" cy="1344236"/>
          </a:xfrm>
        </p:grpSpPr>
        <p:sp>
          <p:nvSpPr>
            <p:cNvPr id="9" name="Rechteck 8"/>
            <p:cNvSpPr/>
            <p:nvPr/>
          </p:nvSpPr>
          <p:spPr bwMode="auto">
            <a:xfrm>
              <a:off x="508000" y="4149075"/>
              <a:ext cx="8128000" cy="128212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508000" y="4086963"/>
              <a:ext cx="8128000" cy="2404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Disadvantages [1, 3-5]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1520" y="3585837"/>
            <a:ext cx="8784976" cy="2939507"/>
            <a:chOff x="508000" y="4149077"/>
            <a:chExt cx="8128000" cy="1459854"/>
          </a:xfrm>
        </p:grpSpPr>
        <p:sp>
          <p:nvSpPr>
            <p:cNvPr id="18" name="Rechteck 17"/>
            <p:cNvSpPr/>
            <p:nvPr/>
          </p:nvSpPr>
          <p:spPr bwMode="auto">
            <a:xfrm>
              <a:off x="508000" y="4149077"/>
              <a:ext cx="8128000" cy="145985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32257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Monolith Architecture Style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4293096"/>
            <a:ext cx="8393601" cy="313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C. Richardson. Pattern: Monolithic Architecture. 2014. </a:t>
            </a:r>
            <a:r>
              <a:rPr lang="en-US" sz="1400" dirty="0" err="1"/>
              <a:t>url</a:t>
            </a:r>
            <a:r>
              <a:rPr lang="en-US" sz="1400" dirty="0"/>
              <a:t>: http://</a:t>
            </a:r>
            <a:r>
              <a:rPr lang="en-US" sz="1400" dirty="0" err="1" smtClean="0"/>
              <a:t>microservices.io</a:t>
            </a:r>
            <a:r>
              <a:rPr lang="en-US" sz="1400" dirty="0"/>
              <a:t>/patterns/</a:t>
            </a:r>
            <a:r>
              <a:rPr lang="en-US" sz="1400" dirty="0" err="1" smtClean="0"/>
              <a:t>monolithic.html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M. Fowler and J. Lewis. </a:t>
            </a:r>
            <a:r>
              <a:rPr lang="en-US" sz="1400" dirty="0" err="1"/>
              <a:t>Microservices</a:t>
            </a:r>
            <a:r>
              <a:rPr lang="en-US" sz="1400" dirty="0"/>
              <a:t>. Mar. 2014. </a:t>
            </a:r>
            <a:r>
              <a:rPr lang="en-US" sz="1400" dirty="0" err="1"/>
              <a:t>url</a:t>
            </a:r>
            <a:r>
              <a:rPr lang="en-US" sz="1400" dirty="0"/>
              <a:t>: http://</a:t>
            </a:r>
            <a:r>
              <a:rPr lang="en-US" sz="1400" dirty="0" err="1" smtClean="0"/>
              <a:t>martinfowler.com</a:t>
            </a:r>
            <a:r>
              <a:rPr lang="en-US" sz="1400" dirty="0"/>
              <a:t>/articles/</a:t>
            </a:r>
            <a:r>
              <a:rPr lang="en-US" sz="1400" dirty="0" err="1" smtClean="0"/>
              <a:t>microservices.html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Gupta</a:t>
            </a:r>
            <a:r>
              <a:rPr lang="en-US" sz="1400" dirty="0"/>
              <a:t>. </a:t>
            </a:r>
            <a:r>
              <a:rPr lang="en-US" sz="1400" dirty="0" err="1"/>
              <a:t>Microservices</a:t>
            </a:r>
            <a:r>
              <a:rPr lang="en-US" sz="1400" dirty="0"/>
              <a:t>, Monoliths, and </a:t>
            </a:r>
            <a:r>
              <a:rPr lang="en-US" sz="1400" dirty="0" err="1"/>
              <a:t>NoOps</a:t>
            </a:r>
            <a:r>
              <a:rPr lang="en-US" sz="1400" dirty="0"/>
              <a:t>. Mar. </a:t>
            </a:r>
            <a:r>
              <a:rPr lang="en-US" sz="1400" dirty="0" smtClean="0"/>
              <a:t>2015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S. Abram. </a:t>
            </a:r>
            <a:r>
              <a:rPr lang="en-US" sz="1400" dirty="0" err="1"/>
              <a:t>Microservices</a:t>
            </a:r>
            <a:r>
              <a:rPr lang="en-US" sz="1400" dirty="0"/>
              <a:t>. Oct. 2014. </a:t>
            </a:r>
            <a:r>
              <a:rPr lang="en-US" sz="1400" dirty="0" err="1"/>
              <a:t>url</a:t>
            </a:r>
            <a:r>
              <a:rPr lang="en-US" sz="1400" dirty="0"/>
              <a:t>: http://</a:t>
            </a:r>
            <a:r>
              <a:rPr lang="en-US" sz="1400" dirty="0" smtClean="0"/>
              <a:t>www.javacodegeeks.com2014</a:t>
            </a:r>
            <a:r>
              <a:rPr lang="en-US" sz="1400" dirty="0"/>
              <a:t>/10/</a:t>
            </a:r>
            <a:r>
              <a:rPr lang="en-US" sz="1400" dirty="0" err="1" smtClean="0"/>
              <a:t>microservices.html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D. </a:t>
            </a:r>
            <a:r>
              <a:rPr lang="en-US" sz="1400" dirty="0" err="1"/>
              <a:t>Namiot</a:t>
            </a:r>
            <a:r>
              <a:rPr lang="en-US" sz="1400" dirty="0"/>
              <a:t> and M. </a:t>
            </a:r>
            <a:r>
              <a:rPr lang="en-US" sz="1400" dirty="0" err="1"/>
              <a:t>Sneps-Sneppe</a:t>
            </a:r>
            <a:r>
              <a:rPr lang="en-US" sz="1400" dirty="0"/>
              <a:t>. On Micro-services Architecture. Tech. </a:t>
            </a:r>
            <a:r>
              <a:rPr lang="en-US" sz="1400" dirty="0" err="1" smtClean="0"/>
              <a:t>rep.Open</a:t>
            </a:r>
            <a:r>
              <a:rPr lang="en-US" sz="1400" dirty="0" smtClean="0"/>
              <a:t> </a:t>
            </a:r>
            <a:r>
              <a:rPr lang="en-US" sz="1400" dirty="0"/>
              <a:t>Information Technologies Lab, </a:t>
            </a:r>
            <a:r>
              <a:rPr lang="en-US" sz="1400" dirty="0" err="1"/>
              <a:t>Lomonosov</a:t>
            </a:r>
            <a:r>
              <a:rPr lang="en-US" sz="1400" dirty="0"/>
              <a:t> Moscow State University</a:t>
            </a:r>
            <a:r>
              <a:rPr lang="en-US" sz="1400" dirty="0" smtClean="0"/>
              <a:t>,2014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S. Newman. Building </a:t>
            </a:r>
            <a:r>
              <a:rPr lang="en-US" sz="1400" dirty="0" err="1"/>
              <a:t>Microservices</a:t>
            </a:r>
            <a:r>
              <a:rPr lang="en-US" sz="1400" dirty="0"/>
              <a:t>. O’Reilly Media, 2015</a:t>
            </a:r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Arial" pitchFamily="34" charset="0"/>
            </a:endParaRPr>
          </a:p>
        </p:txBody>
      </p:sp>
      <p:grpSp>
        <p:nvGrpSpPr>
          <p:cNvPr id="20" name="Gruppieren 7"/>
          <p:cNvGrpSpPr/>
          <p:nvPr/>
        </p:nvGrpSpPr>
        <p:grpSpPr>
          <a:xfrm>
            <a:off x="251520" y="994370"/>
            <a:ext cx="3736032" cy="2434628"/>
            <a:chOff x="508000" y="4076601"/>
            <a:chExt cx="8434193" cy="1244200"/>
          </a:xfrm>
        </p:grpSpPr>
        <p:sp>
          <p:nvSpPr>
            <p:cNvPr id="23" name="Rechteck 8"/>
            <p:cNvSpPr/>
            <p:nvPr/>
          </p:nvSpPr>
          <p:spPr bwMode="auto">
            <a:xfrm>
              <a:off x="508000" y="4149075"/>
              <a:ext cx="8434193" cy="1171726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Inhaltsplatzhalter 2"/>
            <p:cNvSpPr txBox="1">
              <a:spLocks/>
            </p:cNvSpPr>
            <p:nvPr/>
          </p:nvSpPr>
          <p:spPr bwMode="auto">
            <a:xfrm>
              <a:off x="508000" y="4076601"/>
              <a:ext cx="8434193" cy="2404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Advantages [1-4]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3528" y="1628800"/>
            <a:ext cx="3621504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Easy to develop and test</a:t>
            </a:r>
            <a:endParaRPr lang="en-US" dirty="0">
              <a:latin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Deployment is easy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Scaling is clear and simple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Prompt reuse of functionalities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1556792"/>
            <a:ext cx="3147015" cy="203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Limited Agility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Decrease in Productivity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Difficult Team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Long-term Commitment to </a:t>
            </a:r>
          </a:p>
          <a:p>
            <a:pPr lvl="1"/>
            <a:r>
              <a:rPr lang="en-US" dirty="0" smtClean="0">
                <a:latin typeface="Arial" pitchFamily="34" charset="0"/>
              </a:rPr>
              <a:t>Technology Stack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Limited Scalability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49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90831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156176" y="980728"/>
            <a:ext cx="2880320" cy="1800200"/>
            <a:chOff x="99030" y="2822516"/>
            <a:chExt cx="8128001" cy="1495078"/>
          </a:xfrm>
        </p:grpSpPr>
        <p:sp>
          <p:nvSpPr>
            <p:cNvPr id="9" name="Rechteck 8"/>
            <p:cNvSpPr/>
            <p:nvPr/>
          </p:nvSpPr>
          <p:spPr bwMode="auto">
            <a:xfrm>
              <a:off x="99030" y="3035470"/>
              <a:ext cx="8128001" cy="128212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99030" y="2822516"/>
              <a:ext cx="8128001" cy="3588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Dimensions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9512" y="5157195"/>
            <a:ext cx="8784976" cy="1296140"/>
            <a:chOff x="508000" y="4149079"/>
            <a:chExt cx="8128000" cy="643705"/>
          </a:xfrm>
        </p:grpSpPr>
        <p:sp>
          <p:nvSpPr>
            <p:cNvPr id="18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2145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Scale Cube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5589240"/>
            <a:ext cx="839360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M. T. Fisher and M. L. Abbott. The Art of Scalability: Scalable Web </a:t>
            </a:r>
            <a:r>
              <a:rPr lang="en-US" dirty="0" err="1"/>
              <a:t>Architecture</a:t>
            </a:r>
            <a:r>
              <a:rPr lang="en-US" dirty="0" err="1" smtClean="0"/>
              <a:t>,Processes</a:t>
            </a:r>
            <a:r>
              <a:rPr lang="en-US" dirty="0"/>
              <a:t>, and Organizations for the Modern Enterprise, Second </a:t>
            </a:r>
            <a:r>
              <a:rPr lang="en-US" dirty="0" err="1" smtClean="0"/>
              <a:t>Edition.Addison</a:t>
            </a:r>
            <a:r>
              <a:rPr lang="en-US" dirty="0"/>
              <a:t>-Wesley Professional, 2015</a:t>
            </a:r>
            <a:endParaRPr lang="en-US" dirty="0" smtClean="0">
              <a:latin typeface="Arial" pitchFamily="34" charset="0"/>
            </a:endParaRPr>
          </a:p>
        </p:txBody>
      </p:sp>
      <p:pic>
        <p:nvPicPr>
          <p:cNvPr id="7" name="Picture 6" descr="context-scale-cub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5616624" cy="39125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94916"/>
              </p:ext>
            </p:extLst>
          </p:nvPr>
        </p:nvGraphicFramePr>
        <p:xfrm>
          <a:off x="6156176" y="1556792"/>
          <a:ext cx="2880320" cy="12118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5401"/>
                <a:gridCol w="2144919"/>
              </a:tblGrid>
              <a:tr h="3468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X-axis 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Horizontal Cloning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Z-axis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Split by Criteria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Y-axis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Split by Function / Data</a:t>
                      </a:r>
                      <a:endParaRPr lang="en-US" sz="1400" b="1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ight Arrow 28"/>
          <p:cNvSpPr/>
          <p:nvPr/>
        </p:nvSpPr>
        <p:spPr bwMode="auto">
          <a:xfrm>
            <a:off x="-1836712" y="2924944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581128"/>
            <a:ext cx="248138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Scale Cube [1]</a:t>
            </a:r>
          </a:p>
        </p:txBody>
      </p:sp>
    </p:spTree>
    <p:extLst>
      <p:ext uri="{BB962C8B-B14F-4D97-AF65-F5344CB8AC3E}">
        <p14:creationId xmlns:p14="http://schemas.microsoft.com/office/powerpoint/2010/main" val="685994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42320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79512" y="5157195"/>
            <a:ext cx="8784976" cy="1296140"/>
            <a:chOff x="508000" y="4149079"/>
            <a:chExt cx="8128000" cy="643705"/>
          </a:xfrm>
        </p:grpSpPr>
        <p:sp>
          <p:nvSpPr>
            <p:cNvPr id="18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2145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Scale Cube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5643245"/>
            <a:ext cx="8393601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L. </a:t>
            </a:r>
            <a:r>
              <a:rPr lang="en-US" sz="1400" dirty="0" err="1"/>
              <a:t>MacVittie</a:t>
            </a:r>
            <a:r>
              <a:rPr lang="en-US" sz="1400" dirty="0"/>
              <a:t>. The Art of Scale: </a:t>
            </a:r>
            <a:r>
              <a:rPr lang="en-US" sz="1400" dirty="0" err="1"/>
              <a:t>Microservices</a:t>
            </a:r>
            <a:r>
              <a:rPr lang="en-US" sz="1400" dirty="0"/>
              <a:t>, The Scale Cube and Load </a:t>
            </a:r>
            <a:r>
              <a:rPr lang="en-US" sz="1400" dirty="0" smtClean="0"/>
              <a:t>Balancing.</a:t>
            </a:r>
            <a:r>
              <a:rPr lang="sk-SK" sz="1400" dirty="0" smtClean="0"/>
              <a:t>Nov</a:t>
            </a:r>
            <a:r>
              <a:rPr lang="sk-SK" sz="1400" dirty="0"/>
              <a:t>. </a:t>
            </a:r>
            <a:r>
              <a:rPr lang="sk-SK" sz="1400" dirty="0" smtClean="0"/>
              <a:t>2014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C. Richardson. Pattern: </a:t>
            </a:r>
            <a:r>
              <a:rPr lang="en-US" sz="1400" dirty="0" err="1"/>
              <a:t>Microservices</a:t>
            </a:r>
            <a:r>
              <a:rPr lang="en-US" sz="1400" dirty="0"/>
              <a:t> Architecture. </a:t>
            </a:r>
            <a:r>
              <a:rPr lang="en-US" sz="1400" dirty="0" smtClean="0"/>
              <a:t>2014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</a:t>
            </a:r>
            <a:r>
              <a:rPr lang="en-US" sz="1400" dirty="0"/>
              <a:t>. Richardson. </a:t>
            </a:r>
            <a:r>
              <a:rPr lang="en-US" sz="1400" dirty="0" err="1"/>
              <a:t>Microservices</a:t>
            </a:r>
            <a:r>
              <a:rPr lang="en-US" sz="1400" dirty="0"/>
              <a:t>: Decomposing Applications for </a:t>
            </a:r>
            <a:r>
              <a:rPr lang="en-US" sz="1400" dirty="0" err="1"/>
              <a:t>Deployability</a:t>
            </a:r>
            <a:r>
              <a:rPr lang="en-US" sz="1400" dirty="0"/>
              <a:t> </a:t>
            </a:r>
            <a:r>
              <a:rPr lang="en-US" sz="1400" dirty="0" smtClean="0"/>
              <a:t>and Scalability</a:t>
            </a:r>
            <a:r>
              <a:rPr lang="en-US" sz="1400" dirty="0"/>
              <a:t>. May 2014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3728" y="4365104"/>
            <a:ext cx="507339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Example Application of Scale Cube [1-3]</a:t>
            </a:r>
          </a:p>
        </p:txBody>
      </p:sp>
      <p:pic>
        <p:nvPicPr>
          <p:cNvPr id="2" name="Picture 1" descr="scale_cube_exampl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644619" cy="29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305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7595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and motivation</a:t>
            </a:r>
            <a:endParaRPr lang="en-GB" dirty="0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Siemens internal software architecture definition and management department is in charge of</a:t>
            </a:r>
          </a:p>
          <a:p>
            <a:pPr marL="0" indent="0"/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250823" y="1701157"/>
            <a:ext cx="3961136" cy="1484651"/>
            <a:chOff x="506037" y="3085527"/>
            <a:chExt cx="8128002" cy="1484651"/>
          </a:xfrm>
        </p:grpSpPr>
        <p:sp>
          <p:nvSpPr>
            <p:cNvPr id="44" name="Inhaltsplatzhalter 2"/>
            <p:cNvSpPr txBox="1">
              <a:spLocks/>
            </p:cNvSpPr>
            <p:nvPr/>
          </p:nvSpPr>
          <p:spPr bwMode="auto">
            <a:xfrm>
              <a:off x="506037" y="3401428"/>
              <a:ext cx="8128002" cy="828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/>
              <a:r>
                <a:rPr lang="en-GB" dirty="0" smtClean="0"/>
                <a:t>Code / Architecture reviews</a:t>
              </a:r>
            </a:p>
            <a:p>
              <a:pPr lvl="0"/>
              <a:r>
                <a:rPr lang="en-GB" dirty="0" smtClean="0"/>
                <a:t>Guidelines for development</a:t>
              </a:r>
            </a:p>
            <a:p>
              <a:pPr lvl="0"/>
              <a:r>
                <a:rPr lang="en-GB" dirty="0" smtClean="0"/>
                <a:t>IT-Project management</a:t>
              </a:r>
            </a:p>
            <a:p>
              <a:endParaRPr lang="en-GB" dirty="0" smtClean="0"/>
            </a:p>
            <a:p>
              <a:endParaRPr lang="en-GB" dirty="0"/>
            </a:p>
          </p:txBody>
        </p:sp>
        <p:grpSp>
          <p:nvGrpSpPr>
            <p:cNvPr id="45" name="Gruppieren 44"/>
            <p:cNvGrpSpPr/>
            <p:nvPr/>
          </p:nvGrpSpPr>
          <p:grpSpPr>
            <a:xfrm>
              <a:off x="506037" y="3085527"/>
              <a:ext cx="8128000" cy="1484651"/>
              <a:chOff x="508000" y="4149074"/>
              <a:chExt cx="8128000" cy="1101666"/>
            </a:xfrm>
          </p:grpSpPr>
          <p:sp>
            <p:nvSpPr>
              <p:cNvPr id="47" name="Rechteck 46"/>
              <p:cNvSpPr/>
              <p:nvPr/>
            </p:nvSpPr>
            <p:spPr bwMode="auto">
              <a:xfrm>
                <a:off x="508000" y="4149074"/>
                <a:ext cx="8128000" cy="1101666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8" name="Inhaltsplatzhalter 2"/>
              <p:cNvSpPr txBox="1">
                <a:spLocks/>
              </p:cNvSpPr>
              <p:nvPr/>
            </p:nvSpPr>
            <p:spPr bwMode="auto">
              <a:xfrm>
                <a:off x="508000" y="414907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In-house consulting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uppieren 50"/>
          <p:cNvGrpSpPr/>
          <p:nvPr/>
        </p:nvGrpSpPr>
        <p:grpSpPr>
          <a:xfrm>
            <a:off x="250825" y="3356991"/>
            <a:ext cx="3961134" cy="1644809"/>
            <a:chOff x="506037" y="3085529"/>
            <a:chExt cx="8128002" cy="1644809"/>
          </a:xfrm>
        </p:grpSpPr>
        <p:sp>
          <p:nvSpPr>
            <p:cNvPr id="54" name="Inhaltsplatzhalter 2"/>
            <p:cNvSpPr txBox="1">
              <a:spLocks/>
            </p:cNvSpPr>
            <p:nvPr/>
          </p:nvSpPr>
          <p:spPr bwMode="auto">
            <a:xfrm>
              <a:off x="506037" y="3401428"/>
              <a:ext cx="8128002" cy="1080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/>
              <a:r>
                <a:rPr lang="en-GB" dirty="0" smtClean="0"/>
                <a:t>EU sponsored projects</a:t>
              </a:r>
            </a:p>
            <a:p>
              <a:pPr lvl="0"/>
              <a:r>
                <a:rPr lang="en-GB" dirty="0" smtClean="0"/>
                <a:t>Cooperation with academic institutes</a:t>
              </a:r>
            </a:p>
            <a:p>
              <a:r>
                <a:rPr lang="en-GB" dirty="0" smtClean="0"/>
                <a:t>Internal projects for improvements &amp;  innovations</a:t>
              </a:r>
            </a:p>
            <a:p>
              <a:pPr marL="0" lvl="0" indent="0">
                <a:buNone/>
              </a:pPr>
              <a:endParaRPr lang="en-GB" dirty="0"/>
            </a:p>
          </p:txBody>
        </p:sp>
        <p:grpSp>
          <p:nvGrpSpPr>
            <p:cNvPr id="58" name="Gruppieren 57"/>
            <p:cNvGrpSpPr/>
            <p:nvPr/>
          </p:nvGrpSpPr>
          <p:grpSpPr>
            <a:xfrm>
              <a:off x="506037" y="3085529"/>
              <a:ext cx="8128000" cy="1644809"/>
              <a:chOff x="508000" y="4149075"/>
              <a:chExt cx="8128000" cy="1220509"/>
            </a:xfrm>
          </p:grpSpPr>
          <p:sp>
            <p:nvSpPr>
              <p:cNvPr id="63" name="Rechteck 62"/>
              <p:cNvSpPr/>
              <p:nvPr/>
            </p:nvSpPr>
            <p:spPr bwMode="auto">
              <a:xfrm>
                <a:off x="508000" y="4149075"/>
                <a:ext cx="8128000" cy="1220509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Inhaltsplatzhalter 2"/>
              <p:cNvSpPr txBox="1">
                <a:spLocks/>
              </p:cNvSpPr>
              <p:nvPr/>
            </p:nvSpPr>
            <p:spPr bwMode="auto">
              <a:xfrm>
                <a:off x="508000" y="4149079"/>
                <a:ext cx="8128000" cy="24042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Research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590714252"/>
              </p:ext>
            </p:extLst>
          </p:nvPr>
        </p:nvGraphicFramePr>
        <p:xfrm>
          <a:off x="4211265" y="1735619"/>
          <a:ext cx="4969247" cy="325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537212621"/>
              </p:ext>
            </p:extLst>
          </p:nvPr>
        </p:nvGraphicFramePr>
        <p:xfrm>
          <a:off x="107503" y="5331023"/>
          <a:ext cx="8928993" cy="105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268171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7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3.09510000000000000000E+000&quot;&gt;&lt;m_msothmcolidx val=&quot;0&quot;/&gt;&lt;m_rgb r=&quot;a3&quot; g=&quot;45&quot; b=&quot;13&quot;/&gt;&lt;m_ppcolschidx tagver0=&quot;23004&quot; tagname0=&quot;m_ppcolschidxUNRECOGNIZED&quot; val=&quot;0&quot;/&gt;&lt;m_nBrightness val=&quot;0&quot;/&gt;&lt;/elem&gt;&lt;elem m_fUsage=&quot;1.44020511000000020000E+000&quot;&gt;&lt;m_msothmcolidx val=&quot;0&quot;/&gt;&lt;m_rgb r=&quot;18&quot; g=&quot;74&quot; b=&quot;cd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10&quot; g=&quot;4e&quot; b=&quot;8b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ee&quot; g=&quot;40&quot; b=&quot;0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UxXL4rQUGTkxb4exCd3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IqQbyHKUePhBy4yA9W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D6gfIBbkmR.x1GVmKu7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4RfqTRikykciR7bohM7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STrENyKkGOU6R9O2bs9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UxXL4rQUGTkxb4exCd3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OrnB6T2kG5Y4xSp8pd8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t4V0JEFvUCG55VpFtKUJ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xnvTD3QUmyPOqARs75a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B8OfWZ3Uq4.N9kZiaaU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UxXL4rQUGTkxb4exCd3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y5nf4FW0CitR3vyRkfD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qhjsKMrkyzBO023_0_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UxXL4rQUGTkxb4exCd3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lYB8d11keWLcxNfzmYv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Ubwx30fU.lsqlT9KF9p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UxXL4rQUGTkxb4exCd3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Sjhq0wb0iQFMwz46XSM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oqZG5tJ0aFYfOBzzr1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Gw9uUqdUyU3JCmuOMjp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bBvcWQNkideAdHU69kZ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CE10fB20SabLoQNx972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R6HMbiFE._Az21N_eyW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xR4IiazEWf_3.E7Mhf8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xrCITry1Eu1Y.ZvSbxCl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hOVKcyQUiFph8nGMQ8y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s DE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DE</Template>
  <TotalTime>0</TotalTime>
  <Words>2913</Words>
  <Application>Microsoft Macintosh PowerPoint</Application>
  <PresentationFormat>On-screen Show (4:3)</PresentationFormat>
  <Paragraphs>412</Paragraphs>
  <Slides>26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slides DE</vt:lpstr>
      <vt:lpstr>think-cell Folie</vt:lpstr>
      <vt:lpstr>Designing a business platform using Microservices</vt:lpstr>
      <vt:lpstr>Outline</vt:lpstr>
      <vt:lpstr>Outline</vt:lpstr>
      <vt:lpstr>Context</vt:lpstr>
      <vt:lpstr>Context</vt:lpstr>
      <vt:lpstr>Context</vt:lpstr>
      <vt:lpstr>Context</vt:lpstr>
      <vt:lpstr>Context</vt:lpstr>
      <vt:lpstr>Background and motivation</vt:lpstr>
      <vt:lpstr>Background and motivation</vt:lpstr>
      <vt:lpstr>Background and motivation</vt:lpstr>
      <vt:lpstr>Background and motivation</vt:lpstr>
      <vt:lpstr>Outline</vt:lpstr>
      <vt:lpstr>Research question &amp; roadmap</vt:lpstr>
      <vt:lpstr>Outline</vt:lpstr>
      <vt:lpstr>Current state</vt:lpstr>
      <vt:lpstr>Current state</vt:lpstr>
      <vt:lpstr>Current state</vt:lpstr>
      <vt:lpstr>Outline</vt:lpstr>
      <vt:lpstr>Next steps</vt:lpstr>
      <vt:lpstr>Next steps</vt:lpstr>
      <vt:lpstr>PowerPoint Presentation</vt:lpstr>
      <vt:lpstr>Bibliography</vt:lpstr>
      <vt:lpstr>Backup - Current state</vt:lpstr>
      <vt:lpstr>Backup - Research methodology</vt:lpstr>
      <vt:lpstr>Backup –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Copyright sebis</dc:description>
  <cp:lastModifiedBy/>
  <cp:revision>1</cp:revision>
  <dcterms:created xsi:type="dcterms:W3CDTF">2014-06-04T08:21:04Z</dcterms:created>
  <dcterms:modified xsi:type="dcterms:W3CDTF">2015-11-12T09:06:25Z</dcterms:modified>
</cp:coreProperties>
</file>