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9.bin" ContentType="application/vnd.openxmlformats-officedocument.oleObject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embeddings/oleObject11.bin" ContentType="application/vnd.openxmlformats-officedocument.oleObject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12.bin" ContentType="application/vnd.openxmlformats-officedocument.oleObject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13.bin" ContentType="application/vnd.openxmlformats-officedocument.oleObject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14.bin" ContentType="application/vnd.openxmlformats-officedocument.oleObject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15.bin" ContentType="application/vnd.openxmlformats-officedocument.oleObject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7.xml" ContentType="application/vnd.openxmlformats-officedocument.presentationml.notesSlide+xml"/>
  <Override PartName="/ppt/embeddings/oleObject17.bin" ContentType="application/vnd.openxmlformats-officedocument.oleObject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8.xml" ContentType="application/vnd.openxmlformats-officedocument.presentationml.notesSlide+xml"/>
  <Override PartName="/ppt/embeddings/oleObject18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1.xml" ContentType="application/vnd.openxmlformats-officedocument.presentationml.notesSlide+xml"/>
  <Override PartName="/ppt/embeddings/oleObject1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25" r:id="rId1"/>
  </p:sldMasterIdLst>
  <p:notesMasterIdLst>
    <p:notesMasterId r:id="rId23"/>
  </p:notesMasterIdLst>
  <p:handoutMasterIdLst>
    <p:handoutMasterId r:id="rId24"/>
  </p:handoutMasterIdLst>
  <p:sldIdLst>
    <p:sldId id="697" r:id="rId2"/>
    <p:sldId id="745" r:id="rId3"/>
    <p:sldId id="756" r:id="rId4"/>
    <p:sldId id="777" r:id="rId5"/>
    <p:sldId id="780" r:id="rId6"/>
    <p:sldId id="781" r:id="rId7"/>
    <p:sldId id="783" r:id="rId8"/>
    <p:sldId id="759" r:id="rId9"/>
    <p:sldId id="785" r:id="rId10"/>
    <p:sldId id="784" r:id="rId11"/>
    <p:sldId id="786" r:id="rId12"/>
    <p:sldId id="788" r:id="rId13"/>
    <p:sldId id="791" r:id="rId14"/>
    <p:sldId id="790" r:id="rId15"/>
    <p:sldId id="789" r:id="rId16"/>
    <p:sldId id="792" r:id="rId17"/>
    <p:sldId id="793" r:id="rId18"/>
    <p:sldId id="794" r:id="rId19"/>
    <p:sldId id="754" r:id="rId20"/>
    <p:sldId id="795" r:id="rId21"/>
    <p:sldId id="778" r:id="rId22"/>
  </p:sldIdLst>
  <p:sldSz cx="9144000" cy="6858000" type="screen4x3"/>
  <p:notesSz cx="6797675" cy="9928225"/>
  <p:custDataLst>
    <p:tags r:id="rId2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1A0D473-A5AD-644A-A0F6-77D89DB4F09A}">
          <p14:sldIdLst>
            <p14:sldId id="697"/>
            <p14:sldId id="745"/>
            <p14:sldId id="756"/>
            <p14:sldId id="777"/>
            <p14:sldId id="780"/>
            <p14:sldId id="781"/>
            <p14:sldId id="783"/>
            <p14:sldId id="759"/>
            <p14:sldId id="785"/>
            <p14:sldId id="784"/>
            <p14:sldId id="786"/>
            <p14:sldId id="788"/>
            <p14:sldId id="791"/>
            <p14:sldId id="790"/>
            <p14:sldId id="789"/>
            <p14:sldId id="792"/>
            <p14:sldId id="793"/>
            <p14:sldId id="794"/>
          </p14:sldIdLst>
        </p14:section>
        <p14:section name="Untitled Section" id="{C6E5893A-0CC3-FC43-B6E3-B0529972CCDF}">
          <p14:sldIdLst>
            <p14:sldId id="754"/>
            <p14:sldId id="795"/>
            <p14:sldId id="77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385" userDrawn="1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4020" userDrawn="1">
          <p15:clr>
            <a:srgbClr val="A4A3A4"/>
          </p15:clr>
        </p15:guide>
        <p15:guide id="4" pos="5624">
          <p15:clr>
            <a:srgbClr val="A4A3A4"/>
          </p15:clr>
        </p15:guide>
        <p15:guide id="5" pos="158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9" name="Autor" initials="A" lastIdx="0" clrIdx="9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69B5"/>
    <a:srgbClr val="41BEFF"/>
    <a:srgbClr val="CB6C1D"/>
    <a:srgbClr val="FFFF99"/>
    <a:srgbClr val="FFFF00"/>
    <a:srgbClr val="FCF0EA"/>
    <a:srgbClr val="91AC6B"/>
    <a:srgbClr val="FF8000"/>
    <a:srgbClr val="ECE8C2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8" autoAdjust="0"/>
    <p:restoredTop sz="91830" autoAdjust="0"/>
  </p:normalViewPr>
  <p:slideViewPr>
    <p:cSldViewPr>
      <p:cViewPr>
        <p:scale>
          <a:sx n="85" d="100"/>
          <a:sy n="85" d="100"/>
        </p:scale>
        <p:origin x="-1464" y="-88"/>
      </p:cViewPr>
      <p:guideLst>
        <p:guide orient="horz" pos="3385"/>
        <p:guide orient="horz" pos="618"/>
        <p:guide orient="horz" pos="4020"/>
        <p:guide pos="5624"/>
        <p:guide pos="158"/>
        <p:guide pos="2880"/>
      </p:guideLst>
    </p:cSldViewPr>
  </p:slideViewPr>
  <p:outlineViewPr>
    <p:cViewPr>
      <p:scale>
        <a:sx n="33" d="100"/>
        <a:sy n="33" d="100"/>
      </p:scale>
      <p:origin x="0" y="39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253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3239" y="184150"/>
            <a:ext cx="33480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en-GB" dirty="0">
              <a:latin typeface="Arial Unicode MS" pitchFamily="34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54488" y="184150"/>
            <a:ext cx="21145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en-GB" dirty="0">
              <a:latin typeface="Arial Unicode MS" pitchFamily="34" charset="-128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en-GB" dirty="0">
              <a:latin typeface="Arial Unicode MS" pitchFamily="34" charset="-128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fld id="{6F17E718-27D7-4FA6-ACF7-4EB047CCD802}" type="slidenum">
              <a:rPr lang="en-GB" smtClean="0">
                <a:latin typeface="Arial Unicode MS" pitchFamily="34" charset="-128"/>
              </a:rPr>
              <a:pPr>
                <a:defRPr/>
              </a:pPr>
              <a:t>‹#›</a:t>
            </a:fld>
            <a:endParaRPr lang="en-GB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1959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4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 smtClean="0"/>
              <a:t>Mastertextformat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447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5897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5DC7E-E6F0-4B10-9D49-A91BD5F0EF9B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443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6751A6-D9E4-4C75-A0D8-D3842DDC143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9359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5DC7E-E6F0-4B10-9D49-A91BD5F0EF9B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443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matthes.in.tum.de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07" y="864066"/>
            <a:ext cx="9144508" cy="5993934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457199" y="2465917"/>
            <a:ext cx="8722802" cy="13022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+mn-lt"/>
            </a:endParaRPr>
          </a:p>
        </p:txBody>
      </p:sp>
      <p:sp>
        <p:nvSpPr>
          <p:cNvPr id="16" name="Textfeld 15">
            <a:hlinkClick r:id="rId3"/>
          </p:cNvPr>
          <p:cNvSpPr txBox="1"/>
          <p:nvPr userDrawn="1"/>
        </p:nvSpPr>
        <p:spPr>
          <a:xfrm>
            <a:off x="0" y="4821509"/>
            <a:ext cx="8133646" cy="1360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540000" tIns="140400" rIns="144000" bIns="140400" rtlCol="0">
            <a:spAutoFit/>
          </a:bodyPr>
          <a:lstStyle/>
          <a:p>
            <a:pPr marL="180000"/>
            <a:r>
              <a:rPr lang="en-GB" sz="1400" b="0" i="0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Software Engineering für betriebliche Informationssysteme (sebis) </a:t>
            </a:r>
          </a:p>
          <a:p>
            <a:pPr marL="180000"/>
            <a:r>
              <a:rPr lang="en-GB" sz="1400" b="0" i="0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Fakultät für Informatik</a:t>
            </a:r>
          </a:p>
          <a:p>
            <a:pPr marL="180000"/>
            <a:r>
              <a:rPr lang="en-GB" sz="1400" b="0" i="0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Technische Universität München</a:t>
            </a:r>
          </a:p>
          <a:p>
            <a:pPr marL="180000"/>
            <a:endParaRPr lang="en-GB" sz="1400" b="0" i="0" noProof="1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cs typeface="Arial"/>
            </a:endParaRPr>
          </a:p>
          <a:p>
            <a:pPr marL="180000"/>
            <a:r>
              <a:rPr lang="en-GB" sz="1400" b="0" i="0" u="none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  <a:hlinkClick r:id="rId3"/>
              </a:rPr>
              <a:t>wwwmatthes.in.tum.de</a:t>
            </a:r>
            <a:endParaRPr lang="en-GB" sz="1400" b="0" i="0" u="none" noProof="1">
              <a:solidFill>
                <a:schemeClr val="tx1">
                  <a:lumMod val="60000"/>
                  <a:lumOff val="40000"/>
                </a:schemeClr>
              </a:solidFill>
              <a:latin typeface="+mn-lt"/>
              <a:cs typeface="Arial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465387"/>
            <a:ext cx="8686800" cy="1302763"/>
          </a:xfrm>
          <a:prstGeom prst="rect">
            <a:avLst/>
          </a:prstGeom>
          <a:noFill/>
          <a:ln>
            <a:noFill/>
          </a:ln>
        </p:spPr>
        <p:txBody>
          <a:bodyPr anchor="b" anchorCtr="0">
            <a:normAutofit/>
          </a:bodyPr>
          <a:lstStyle>
            <a:lvl1pPr marL="180000" algn="l">
              <a:defRPr sz="3200" b="1" i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  <a:endParaRPr lang="en-GB" noProof="0" dirty="0"/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3766608"/>
            <a:ext cx="8722802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>
            <a:lvl1pPr marL="180000" indent="0">
              <a:buFontTx/>
              <a:buNone/>
              <a:defRPr sz="1800" b="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&lt;</a:t>
            </a:r>
            <a:r>
              <a:rPr lang="en-GB" noProof="0" dirty="0" err="1" smtClean="0"/>
              <a:t>Vortragender</a:t>
            </a:r>
            <a:r>
              <a:rPr lang="en-GB" noProof="0" dirty="0" smtClean="0"/>
              <a:t>&gt; &lt;Datum&gt; &lt;Ort&gt;</a:t>
            </a:r>
            <a:endParaRPr lang="en-GB" noProof="0" dirty="0"/>
          </a:p>
        </p:txBody>
      </p:sp>
      <p:pic>
        <p:nvPicPr>
          <p:cNvPr id="23" name="Bild 6" descr="TUMLogo_mZ_L_Vollflaeche_negativ_RGB (1)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089"/>
          <a:stretch/>
        </p:blipFill>
        <p:spPr>
          <a:xfrm>
            <a:off x="1238868" y="349434"/>
            <a:ext cx="1830684" cy="362712"/>
          </a:xfrm>
          <a:prstGeom prst="rect">
            <a:avLst/>
          </a:prstGeom>
        </p:spPr>
      </p:pic>
      <p:pic>
        <p:nvPicPr>
          <p:cNvPr id="24" name="Bild 6" descr="TUMLogo_mZ_L_Vollflaeche_negativ_RGB (1)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199" y="349434"/>
            <a:ext cx="680487" cy="36271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44451"/>
            <a:ext cx="7535885" cy="720725"/>
          </a:xfrm>
        </p:spPr>
        <p:txBody>
          <a:bodyPr/>
          <a:lstStyle>
            <a:lvl1pPr>
              <a:defRPr lang="de-DE" sz="2400" b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3pPr>
              <a:defRPr/>
            </a:lvl3pPr>
          </a:lstStyle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© sebis</a:t>
            </a: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2670502" y="6567533"/>
            <a:ext cx="341366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81212"/>
            <a:ext cx="7535885" cy="360535"/>
          </a:xfrm>
        </p:spPr>
        <p:txBody>
          <a:bodyPr/>
          <a:lstStyle>
            <a:lvl1pPr>
              <a:defRPr lang="de-DE" sz="2400" b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3pPr>
              <a:defRPr/>
            </a:lvl3pPr>
          </a:lstStyle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© sebis</a:t>
            </a: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441425"/>
            <a:ext cx="7561263" cy="395287"/>
          </a:xfr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noProof="0" dirty="0" smtClean="0"/>
              <a:t>&lt;</a:t>
            </a:r>
            <a:r>
              <a:rPr lang="en-GB" noProof="0" dirty="0" err="1" smtClean="0"/>
              <a:t>Untertitel</a:t>
            </a:r>
            <a:r>
              <a:rPr lang="en-GB" noProof="0" dirty="0" smtClean="0"/>
              <a:t>&gt;</a:t>
            </a:r>
            <a:endParaRPr lang="en-GB" noProof="0" dirty="0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2670502" y="6567533"/>
            <a:ext cx="341366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9347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7" y="981076"/>
            <a:ext cx="4244975" cy="540067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1" y="981076"/>
            <a:ext cx="4244975" cy="540067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© sebis</a:t>
            </a: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C9E22-1B76-46A8-871B-C48D8E59C6F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2670502" y="6567533"/>
            <a:ext cx="341366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0827" y="981074"/>
            <a:ext cx="4246563" cy="661976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0827" y="1643049"/>
            <a:ext cx="4246563" cy="477362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981078"/>
            <a:ext cx="4248150" cy="661975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43049"/>
            <a:ext cx="4248150" cy="477362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44451"/>
            <a:ext cx="7535885" cy="720725"/>
          </a:xfrm>
        </p:spPr>
        <p:txBody>
          <a:bodyPr/>
          <a:lstStyle/>
          <a:p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  <a:endParaRPr lang="en-GB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noProof="0" dirty="0" smtClean="0"/>
              <a:t>© sebis</a:t>
            </a:r>
            <a:endParaRPr lang="en-GB" noProof="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2CCB4-7108-4850-98BC-50E3A501EADB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2670502" y="6567533"/>
            <a:ext cx="341366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Florian Mittrücker - Master Thesis 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099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400" kern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 err="1" smtClean="0"/>
              <a:t>Textmasterformat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9677" y="6569075"/>
            <a:ext cx="1946059" cy="28892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Florian Mittrücker - Master Thesis </a:t>
            </a:r>
            <a:endParaRPr lang="en-GB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43938" y="6570615"/>
            <a:ext cx="249237" cy="288925"/>
          </a:xfrm>
        </p:spPr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2670502" y="6567533"/>
            <a:ext cx="341366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508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400" kern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 err="1" smtClean="0"/>
              <a:t>Textmasterformat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9677" y="6569075"/>
            <a:ext cx="1946059" cy="28892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Florian Mittrücker - Master Thesis </a:t>
            </a:r>
            <a:endParaRPr lang="en-GB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43938" y="6570615"/>
            <a:ext cx="249237" cy="288925"/>
          </a:xfrm>
        </p:spPr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2670502" y="6567533"/>
            <a:ext cx="341366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75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core message of slide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1338" y="1412875"/>
            <a:ext cx="8207375" cy="369332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GB" noProof="0" dirty="0" smtClean="0"/>
              <a:t>Title (description of slide content), Arial 14 </a:t>
            </a:r>
            <a:r>
              <a:rPr lang="en-GB" noProof="0" dirty="0" err="1" smtClean="0"/>
              <a:t>pt</a:t>
            </a:r>
            <a:r>
              <a:rPr lang="en-GB" noProof="0" dirty="0" smtClean="0"/>
              <a:t>, maximum of 1 line</a:t>
            </a:r>
          </a:p>
        </p:txBody>
      </p:sp>
    </p:spTree>
    <p:extLst>
      <p:ext uri="{BB962C8B-B14F-4D97-AF65-F5344CB8AC3E}">
        <p14:creationId xmlns:p14="http://schemas.microsoft.com/office/powerpoint/2010/main" val="112132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vmlDrawing" Target="../drawings/vmlDrawing1.vml"/><Relationship Id="rId12" Type="http://schemas.openxmlformats.org/officeDocument/2006/relationships/tags" Target="../tags/tag2.xml"/><Relationship Id="rId13" Type="http://schemas.openxmlformats.org/officeDocument/2006/relationships/oleObject" Target="../embeddings/oleObject1.bin"/><Relationship Id="rId14" Type="http://schemas.openxmlformats.org/officeDocument/2006/relationships/image" Target="../media/image1.emf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8840061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" name="think-cell Folie" r:id="rId13" imgW="270" imgH="270" progId="TCLayout.ActiveDocument.1">
                  <p:embed/>
                </p:oleObj>
              </mc:Choice>
              <mc:Fallback>
                <p:oleObj name="think-cell Folie" r:id="rId1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 userDrawn="1"/>
        </p:nvSpPr>
        <p:spPr bwMode="auto">
          <a:xfrm>
            <a:off x="0" y="6569075"/>
            <a:ext cx="9143492" cy="28892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noProof="0" dirty="0" smtClean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-508" y="1586"/>
            <a:ext cx="9144000" cy="8727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noProof="0" dirty="0" smtClean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4450"/>
            <a:ext cx="753586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37388" y="6570615"/>
            <a:ext cx="1606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noProof="0" dirty="0" smtClean="0"/>
              <a:t>© sebis</a:t>
            </a:r>
            <a:endParaRPr lang="en-GB" noProof="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677" y="6569075"/>
            <a:ext cx="1946059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3938" y="6570615"/>
            <a:ext cx="2492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4FF76D-8657-43F1-929B-F6D2FAB2741A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971" y="436358"/>
            <a:ext cx="881203" cy="282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5" r:id="rId2"/>
    <p:sldLayoutId id="2147483778" r:id="rId3"/>
    <p:sldLayoutId id="2147483766" r:id="rId4"/>
    <p:sldLayoutId id="2147483767" r:id="rId5"/>
    <p:sldLayoutId id="2147483780" r:id="rId6"/>
    <p:sldLayoutId id="2147483781" r:id="rId7"/>
    <p:sldLayoutId id="2147483782" r:id="rId8"/>
    <p:sldLayoutId id="2147483783" r:id="rId9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baseline="0">
          <a:solidFill>
            <a:schemeClr val="bg1"/>
          </a:solidFill>
          <a:latin typeface="+mn-lt"/>
          <a:ea typeface="+mj-ea"/>
          <a:cs typeface="Arial Unicode MS" pitchFamily="3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1588" indent="-15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358775" indent="-2603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1"/>
          </a:solidFill>
          <a:latin typeface="+mn-lt"/>
          <a:cs typeface="Arial Unicode MS" pitchFamily="34" charset="-128"/>
        </a:defRPr>
      </a:lvl2pPr>
      <a:lvl3pPr marL="625475" indent="-176213" algn="l" defTabSz="80327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00" baseline="0">
          <a:solidFill>
            <a:schemeClr val="tx1"/>
          </a:solidFill>
          <a:latin typeface="+mn-lt"/>
          <a:cs typeface="Arial Unicode MS" pitchFamily="34" charset="-128"/>
        </a:defRPr>
      </a:lvl3pPr>
      <a:lvl4pPr marL="982663" indent="-1746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cs typeface="Arial Unicode MS" pitchFamily="34" charset="-128"/>
        </a:defRPr>
      </a:lvl4pPr>
      <a:lvl5pPr marL="1257300" indent="-182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cs typeface="Arial Unicode MS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0.xml"/><Relationship Id="rId6" Type="http://schemas.openxmlformats.org/officeDocument/2006/relationships/oleObject" Target="../embeddings/oleObject10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1.xml"/><Relationship Id="rId6" Type="http://schemas.openxmlformats.org/officeDocument/2006/relationships/oleObject" Target="../embeddings/oleObject11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11.vml"/><Relationship Id="rId2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2.xml"/><Relationship Id="rId6" Type="http://schemas.openxmlformats.org/officeDocument/2006/relationships/oleObject" Target="../embeddings/oleObject12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12.vml"/><Relationship Id="rId2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3.xml"/><Relationship Id="rId6" Type="http://schemas.openxmlformats.org/officeDocument/2006/relationships/oleObject" Target="../embeddings/oleObject13.bin"/><Relationship Id="rId7" Type="http://schemas.openxmlformats.org/officeDocument/2006/relationships/image" Target="../media/image6.emf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vmlDrawing" Target="../drawings/vmlDrawing13.vml"/><Relationship Id="rId2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4.xml"/><Relationship Id="rId6" Type="http://schemas.openxmlformats.org/officeDocument/2006/relationships/oleObject" Target="../embeddings/oleObject1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14.vml"/><Relationship Id="rId2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5.xml"/><Relationship Id="rId6" Type="http://schemas.openxmlformats.org/officeDocument/2006/relationships/oleObject" Target="../embeddings/oleObject15.bin"/><Relationship Id="rId7" Type="http://schemas.openxmlformats.org/officeDocument/2006/relationships/image" Target="../media/image6.emf"/><Relationship Id="rId8" Type="http://schemas.openxmlformats.org/officeDocument/2006/relationships/image" Target="../media/image13.png"/><Relationship Id="rId1" Type="http://schemas.openxmlformats.org/officeDocument/2006/relationships/vmlDrawing" Target="../drawings/vmlDrawing15.vml"/><Relationship Id="rId2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6.xml"/><Relationship Id="rId6" Type="http://schemas.openxmlformats.org/officeDocument/2006/relationships/oleObject" Target="../embeddings/oleObject16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16.vml"/><Relationship Id="rId2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7.xml"/><Relationship Id="rId6" Type="http://schemas.openxmlformats.org/officeDocument/2006/relationships/oleObject" Target="../embeddings/oleObject17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17.vml"/><Relationship Id="rId2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8.xml"/><Relationship Id="rId6" Type="http://schemas.openxmlformats.org/officeDocument/2006/relationships/oleObject" Target="../embeddings/oleObject18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18.vml"/><Relationship Id="rId2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2.xml"/><Relationship Id="rId6" Type="http://schemas.openxmlformats.org/officeDocument/2006/relationships/image" Target="../media/image7.png"/><Relationship Id="rId7" Type="http://schemas.openxmlformats.org/officeDocument/2006/relationships/image" Target="../media/image8.jpg"/><Relationship Id="rId8" Type="http://schemas.openxmlformats.org/officeDocument/2006/relationships/oleObject" Target="../embeddings/oleObject2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1.xml"/><Relationship Id="rId6" Type="http://schemas.openxmlformats.org/officeDocument/2006/relationships/oleObject" Target="../embeddings/oleObject19.bin"/><Relationship Id="rId7" Type="http://schemas.openxmlformats.org/officeDocument/2006/relationships/image" Target="../media/image6.emf"/><Relationship Id="rId8" Type="http://schemas.openxmlformats.org/officeDocument/2006/relationships/image" Target="../media/image16.jpg"/><Relationship Id="rId1" Type="http://schemas.openxmlformats.org/officeDocument/2006/relationships/vmlDrawing" Target="../drawings/vmlDrawing19.vml"/><Relationship Id="rId2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3.xml"/><Relationship Id="rId6" Type="http://schemas.openxmlformats.org/officeDocument/2006/relationships/oleObject" Target="../embeddings/oleObject3.bin"/><Relationship Id="rId7" Type="http://schemas.openxmlformats.org/officeDocument/2006/relationships/image" Target="../media/image6.emf"/><Relationship Id="rId8" Type="http://schemas.openxmlformats.org/officeDocument/2006/relationships/image" Target="../media/image9.png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4.xml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5.xml"/><Relationship Id="rId6" Type="http://schemas.openxmlformats.org/officeDocument/2006/relationships/oleObject" Target="../embeddings/oleObject5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6.xml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6.vml"/><Relationship Id="rId2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7.xml"/><Relationship Id="rId6" Type="http://schemas.openxmlformats.org/officeDocument/2006/relationships/oleObject" Target="../embeddings/oleObject7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7.vml"/><Relationship Id="rId2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8.xml"/><Relationship Id="rId6" Type="http://schemas.openxmlformats.org/officeDocument/2006/relationships/oleObject" Target="../embeddings/oleObject8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8.vml"/><Relationship Id="rId2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9.xml"/><Relationship Id="rId6" Type="http://schemas.openxmlformats.org/officeDocument/2006/relationships/oleObject" Target="../embeddings/oleObject9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9.vml"/><Relationship Id="rId2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Designing a business platform using </a:t>
            </a:r>
            <a:r>
              <a:rPr lang="en-GB" sz="2800" dirty="0" err="1" smtClean="0"/>
              <a:t>Microservices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199" y="3766608"/>
            <a:ext cx="8722802" cy="369332"/>
          </a:xfrm>
        </p:spPr>
        <p:txBody>
          <a:bodyPr/>
          <a:lstStyle/>
          <a:p>
            <a:r>
              <a:rPr lang="en-GB" dirty="0" err="1" smtClean="0"/>
              <a:t>Rajendra</a:t>
            </a:r>
            <a:r>
              <a:rPr lang="en-GB" dirty="0" smtClean="0"/>
              <a:t> </a:t>
            </a:r>
            <a:r>
              <a:rPr lang="en-GB" dirty="0" err="1" smtClean="0"/>
              <a:t>Kharbuja</a:t>
            </a:r>
            <a:r>
              <a:rPr lang="en-GB" dirty="0" smtClean="0"/>
              <a:t>, </a:t>
            </a:r>
            <a:r>
              <a:rPr lang="en-GB" dirty="0"/>
              <a:t>Master Thesis </a:t>
            </a:r>
            <a:r>
              <a:rPr lang="en-GB" dirty="0" smtClean="0"/>
              <a:t>- Initial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9131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 bwMode="auto">
          <a:xfrm>
            <a:off x="0" y="1340768"/>
            <a:ext cx="9036496" cy="20162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-14092" y="3356992"/>
            <a:ext cx="9036496" cy="2232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306254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3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34" name="Rechteck 17"/>
          <p:cNvSpPr/>
          <p:nvPr/>
        </p:nvSpPr>
        <p:spPr bwMode="auto">
          <a:xfrm>
            <a:off x="1475656" y="1083140"/>
            <a:ext cx="3456384" cy="4506100"/>
          </a:xfrm>
          <a:prstGeom prst="rect">
            <a:avLst/>
          </a:prstGeom>
          <a:noFill/>
          <a:ln w="9525" cap="flat" cmpd="sng" algn="ctr">
            <a:solidFill>
              <a:srgbClr val="006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1475656" y="908720"/>
            <a:ext cx="3456384" cy="432048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GB" b="1" dirty="0" smtClean="0">
                <a:solidFill>
                  <a:schemeClr val="bg1"/>
                </a:solidFill>
              </a:rPr>
              <a:t>Definition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What does granularity mean?</a:t>
            </a:r>
            <a:endParaRPr lang="en-GB" sz="20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2441945" y="1412776"/>
            <a:ext cx="2058047" cy="1789167"/>
            <a:chOff x="797099" y="2195572"/>
            <a:chExt cx="2058047" cy="1789167"/>
          </a:xfrm>
        </p:grpSpPr>
        <p:cxnSp>
          <p:nvCxnSpPr>
            <p:cNvPr id="60" name="Straight Arrow Connector 59"/>
            <p:cNvCxnSpPr/>
            <p:nvPr/>
          </p:nvCxnSpPr>
          <p:spPr bwMode="auto">
            <a:xfrm>
              <a:off x="1517179" y="3275692"/>
              <a:ext cx="1152128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 bwMode="auto">
            <a:xfrm flipH="1">
              <a:off x="797099" y="3275692"/>
              <a:ext cx="720080" cy="6396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 bwMode="auto">
            <a:xfrm flipH="1" flipV="1">
              <a:off x="1517179" y="2267580"/>
              <a:ext cx="16768" cy="100811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345421" y="3286725"/>
              <a:ext cx="50972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</a:rPr>
                <a:t>Data</a:t>
              </a:r>
              <a:endParaRPr lang="en-US" sz="1200" dirty="0" smtClean="0">
                <a:latin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512886" y="2195572"/>
              <a:ext cx="104855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</a:rPr>
                <a:t>Functionality</a:t>
              </a:r>
              <a:endParaRPr lang="en-US" sz="1200" dirty="0" smtClean="0">
                <a:latin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05261" y="3707740"/>
              <a:ext cx="123400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</a:rPr>
                <a:t>Business Value</a:t>
              </a:r>
              <a:endParaRPr lang="en-US" sz="1200" dirty="0" smtClean="0">
                <a:latin typeface="Arial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1517179" y="2699628"/>
              <a:ext cx="720080" cy="5760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1229147" y="2915652"/>
              <a:ext cx="720080" cy="5760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 bwMode="auto">
            <a:xfrm flipV="1">
              <a:off x="1949227" y="2699628"/>
              <a:ext cx="288032" cy="21602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 bwMode="auto">
            <a:xfrm flipV="1">
              <a:off x="1229147" y="2699628"/>
              <a:ext cx="288032" cy="21602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 bwMode="auto">
            <a:xfrm flipV="1">
              <a:off x="1949227" y="3275692"/>
              <a:ext cx="288032" cy="21602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509077" y="3284984"/>
            <a:ext cx="1951355" cy="1573143"/>
            <a:chOff x="5148064" y="2334338"/>
            <a:chExt cx="2557681" cy="1890838"/>
          </a:xfrm>
        </p:grpSpPr>
        <p:cxnSp>
          <p:nvCxnSpPr>
            <p:cNvPr id="50" name="Straight Arrow Connector 49"/>
            <p:cNvCxnSpPr/>
            <p:nvPr/>
          </p:nvCxnSpPr>
          <p:spPr bwMode="auto">
            <a:xfrm>
              <a:off x="5868144" y="3501008"/>
              <a:ext cx="1152128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5148064" y="3501008"/>
              <a:ext cx="720080" cy="6396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 bwMode="auto">
            <a:xfrm flipH="1" flipV="1">
              <a:off x="5868144" y="2492896"/>
              <a:ext cx="16768" cy="100811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869322" y="3459487"/>
              <a:ext cx="836423" cy="3329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</a:rPr>
                <a:t>Range</a:t>
              </a:r>
              <a:endParaRPr lang="en-US" sz="1200" dirty="0" smtClean="0">
                <a:latin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925500" y="2334338"/>
              <a:ext cx="825097" cy="3329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</a:rPr>
                <a:t>Reach</a:t>
              </a:r>
              <a:endParaRPr lang="en-US" sz="1200" dirty="0" smtClean="0">
                <a:latin typeface="Arial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170438" y="3892237"/>
              <a:ext cx="1887649" cy="3329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</a:rPr>
                <a:t>Realm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5868144" y="3068960"/>
              <a:ext cx="504056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5580112" y="3284984"/>
              <a:ext cx="504056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 flipV="1">
              <a:off x="6084168" y="3068960"/>
              <a:ext cx="288032" cy="21602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 bwMode="auto">
            <a:xfrm flipV="1">
              <a:off x="6084168" y="3501008"/>
              <a:ext cx="288032" cy="21602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 bwMode="auto">
            <a:xfrm flipV="1">
              <a:off x="5580112" y="3068960"/>
              <a:ext cx="288032" cy="21602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6300192" y="1414517"/>
            <a:ext cx="2232248" cy="1880736"/>
            <a:chOff x="797099" y="2195572"/>
            <a:chExt cx="2324809" cy="1953139"/>
          </a:xfrm>
        </p:grpSpPr>
        <p:cxnSp>
          <p:nvCxnSpPr>
            <p:cNvPr id="79" name="Straight Arrow Connector 78"/>
            <p:cNvCxnSpPr/>
            <p:nvPr/>
          </p:nvCxnSpPr>
          <p:spPr bwMode="auto">
            <a:xfrm>
              <a:off x="1517179" y="3275692"/>
              <a:ext cx="1152128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 bwMode="auto">
            <a:xfrm flipH="1">
              <a:off x="797099" y="3275692"/>
              <a:ext cx="720080" cy="6396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 bwMode="auto">
            <a:xfrm flipH="1" flipV="1">
              <a:off x="1517179" y="2267580"/>
              <a:ext cx="16768" cy="100811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483768" y="3356992"/>
              <a:ext cx="63814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</a:rPr>
                <a:t>Range</a:t>
              </a:r>
              <a:endParaRPr lang="en-US" sz="1200" dirty="0" smtClean="0">
                <a:latin typeface="Arial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589187" y="2195572"/>
              <a:ext cx="629499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</a:rPr>
                <a:t>Reach</a:t>
              </a:r>
              <a:endParaRPr lang="en-US" sz="1200" dirty="0" smtClean="0">
                <a:latin typeface="Arial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99592" y="3861048"/>
              <a:ext cx="659776" cy="287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</a:rPr>
                <a:t>Realm</a:t>
              </a:r>
              <a:endParaRPr lang="en-US" sz="1200" dirty="0" smtClean="0">
                <a:latin typeface="Arial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1517179" y="2699628"/>
              <a:ext cx="720080" cy="5760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229147" y="2915652"/>
              <a:ext cx="720080" cy="5760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 bwMode="auto">
            <a:xfrm flipV="1">
              <a:off x="1949227" y="2699628"/>
              <a:ext cx="288032" cy="21602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 bwMode="auto">
            <a:xfrm flipV="1">
              <a:off x="1229147" y="2699628"/>
              <a:ext cx="288032" cy="21602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 bwMode="auto">
            <a:xfrm flipV="1">
              <a:off x="1949227" y="3275692"/>
              <a:ext cx="288032" cy="21602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2653872" y="3368025"/>
            <a:ext cx="1702104" cy="1573143"/>
            <a:chOff x="5148064" y="2334338"/>
            <a:chExt cx="2230983" cy="1890838"/>
          </a:xfrm>
        </p:grpSpPr>
        <p:cxnSp>
          <p:nvCxnSpPr>
            <p:cNvPr id="91" name="Straight Arrow Connector 90"/>
            <p:cNvCxnSpPr/>
            <p:nvPr/>
          </p:nvCxnSpPr>
          <p:spPr bwMode="auto">
            <a:xfrm>
              <a:off x="5868144" y="3501008"/>
              <a:ext cx="1152128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 bwMode="auto">
            <a:xfrm flipH="1">
              <a:off x="5148064" y="3501008"/>
              <a:ext cx="720080" cy="6396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 bwMode="auto">
            <a:xfrm flipH="1" flipV="1">
              <a:off x="5868144" y="2492896"/>
              <a:ext cx="16768" cy="100811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6869322" y="3459487"/>
              <a:ext cx="50972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</a:rPr>
                <a:t>Data</a:t>
              </a:r>
              <a:endParaRPr lang="en-US" sz="1200" dirty="0" smtClean="0">
                <a:latin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925500" y="2334338"/>
              <a:ext cx="1374368" cy="3329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</a:rPr>
                <a:t>Functionality</a:t>
              </a:r>
              <a:endParaRPr lang="en-US" sz="1200" dirty="0" smtClean="0">
                <a:latin typeface="Arial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170438" y="3892237"/>
              <a:ext cx="1887649" cy="3329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</a:rPr>
                <a:t>Business Value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5868144" y="3068960"/>
              <a:ext cx="504056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5580112" y="3284984"/>
              <a:ext cx="504056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9" name="Straight Connector 98"/>
            <p:cNvCxnSpPr/>
            <p:nvPr/>
          </p:nvCxnSpPr>
          <p:spPr bwMode="auto">
            <a:xfrm flipV="1">
              <a:off x="6084168" y="3068960"/>
              <a:ext cx="288032" cy="21602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auto">
            <a:xfrm flipV="1">
              <a:off x="6084168" y="3501008"/>
              <a:ext cx="288032" cy="21602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auto">
            <a:xfrm flipV="1">
              <a:off x="5580112" y="3068960"/>
              <a:ext cx="288032" cy="21602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" name="Rechteck 17"/>
          <p:cNvSpPr/>
          <p:nvPr/>
        </p:nvSpPr>
        <p:spPr bwMode="auto">
          <a:xfrm>
            <a:off x="5580112" y="1083140"/>
            <a:ext cx="3456384" cy="4506100"/>
          </a:xfrm>
          <a:prstGeom prst="rect">
            <a:avLst/>
          </a:prstGeom>
          <a:noFill/>
          <a:ln w="9525" cap="flat" cmpd="sng" algn="ctr">
            <a:solidFill>
              <a:srgbClr val="006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" name="Inhaltsplatzhalter 2"/>
          <p:cNvSpPr txBox="1">
            <a:spLocks/>
          </p:cNvSpPr>
          <p:nvPr/>
        </p:nvSpPr>
        <p:spPr bwMode="auto">
          <a:xfrm>
            <a:off x="5580112" y="908720"/>
            <a:ext cx="3456384" cy="432048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GB" b="1" dirty="0" smtClean="0">
                <a:solidFill>
                  <a:schemeClr val="bg1"/>
                </a:solidFill>
              </a:rPr>
              <a:t>Definition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0" y="1340768"/>
            <a:ext cx="1475656" cy="20162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Figure: Coarse- Grained Service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8147" y="3356992"/>
            <a:ext cx="1475656" cy="2232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Figure: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Fine- Grained Service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8" name="Gruppieren 16"/>
          <p:cNvGrpSpPr/>
          <p:nvPr/>
        </p:nvGrpSpPr>
        <p:grpSpPr>
          <a:xfrm>
            <a:off x="251520" y="5589240"/>
            <a:ext cx="8784976" cy="936104"/>
            <a:chOff x="508000" y="4177067"/>
            <a:chExt cx="8128000" cy="615717"/>
          </a:xfrm>
        </p:grpSpPr>
        <p:sp>
          <p:nvSpPr>
            <p:cNvPr id="109" name="Rechteck 17"/>
            <p:cNvSpPr/>
            <p:nvPr/>
          </p:nvSpPr>
          <p:spPr bwMode="auto">
            <a:xfrm>
              <a:off x="508000" y="4256362"/>
              <a:ext cx="8128000" cy="536422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0" name="Inhaltsplatzhalter 2"/>
            <p:cNvSpPr txBox="1">
              <a:spLocks/>
            </p:cNvSpPr>
            <p:nvPr/>
          </p:nvSpPr>
          <p:spPr bwMode="auto">
            <a:xfrm>
              <a:off x="508000" y="4177067"/>
              <a:ext cx="8128000" cy="23681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References: Total Articles found ()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1" name="Title 1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92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55841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4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Research Question 1: </a:t>
            </a:r>
            <a:r>
              <a:rPr lang="en-GB" sz="2000" dirty="0" smtClean="0"/>
              <a:t>Boundaries and Size of a </a:t>
            </a:r>
            <a:r>
              <a:rPr lang="en-GB" sz="2000" dirty="0" err="1" smtClean="0"/>
              <a:t>microservice</a:t>
            </a:r>
            <a:r>
              <a:rPr lang="en-GB" sz="2000" dirty="0" smtClean="0"/>
              <a:t>?</a:t>
            </a:r>
            <a:endParaRPr lang="en-GB" sz="20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34" name="Rechteck 17"/>
          <p:cNvSpPr/>
          <p:nvPr/>
        </p:nvSpPr>
        <p:spPr bwMode="auto">
          <a:xfrm>
            <a:off x="323528" y="980728"/>
            <a:ext cx="8568952" cy="4146060"/>
          </a:xfrm>
          <a:prstGeom prst="rect">
            <a:avLst/>
          </a:prstGeom>
          <a:noFill/>
          <a:ln w="9525" cap="flat" cmpd="sng" algn="ctr">
            <a:solidFill>
              <a:srgbClr val="006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Principles of correct granularity</a:t>
            </a:r>
            <a:endParaRPr lang="en-GB" sz="2000" dirty="0"/>
          </a:p>
        </p:txBody>
      </p:sp>
      <p:grpSp>
        <p:nvGrpSpPr>
          <p:cNvPr id="108" name="Gruppieren 16"/>
          <p:cNvGrpSpPr/>
          <p:nvPr/>
        </p:nvGrpSpPr>
        <p:grpSpPr>
          <a:xfrm>
            <a:off x="251520" y="5373216"/>
            <a:ext cx="8784976" cy="936104"/>
            <a:chOff x="508000" y="4177067"/>
            <a:chExt cx="8128000" cy="615717"/>
          </a:xfrm>
        </p:grpSpPr>
        <p:sp>
          <p:nvSpPr>
            <p:cNvPr id="109" name="Rechteck 17"/>
            <p:cNvSpPr/>
            <p:nvPr/>
          </p:nvSpPr>
          <p:spPr bwMode="auto">
            <a:xfrm>
              <a:off x="508000" y="4256362"/>
              <a:ext cx="8128000" cy="536422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0" name="Inhaltsplatzhalter 2"/>
            <p:cNvSpPr txBox="1">
              <a:spLocks/>
            </p:cNvSpPr>
            <p:nvPr/>
          </p:nvSpPr>
          <p:spPr bwMode="auto">
            <a:xfrm>
              <a:off x="508000" y="4177067"/>
              <a:ext cx="8128000" cy="23681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References: Total Articles found ()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9552" y="980728"/>
            <a:ext cx="8064896" cy="41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400" dirty="0" smtClean="0">
                <a:latin typeface="Arial" pitchFamily="34" charset="0"/>
              </a:rPr>
              <a:t>The correct granularity of a service depends on supporting technologies.</a:t>
            </a:r>
          </a:p>
          <a:p>
            <a:endParaRPr lang="en-US" sz="1400" dirty="0" smtClean="0">
              <a:latin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1400" dirty="0" smtClean="0">
                <a:latin typeface="Arial" pitchFamily="34" charset="0"/>
              </a:rPr>
              <a:t>A service should be autonomous reusable component and support various</a:t>
            </a:r>
          </a:p>
          <a:p>
            <a:r>
              <a:rPr lang="en-US" sz="1400" dirty="0" smtClean="0">
                <a:latin typeface="Arial" pitchFamily="34" charset="0"/>
              </a:rPr>
              <a:t> cohesion.</a:t>
            </a:r>
          </a:p>
          <a:p>
            <a:endParaRPr lang="en-US" sz="1400" dirty="0" smtClean="0">
              <a:latin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1400" dirty="0" smtClean="0">
                <a:latin typeface="Arial" pitchFamily="34" charset="0"/>
              </a:rPr>
              <a:t>An optimum service should not support huge number of operations.</a:t>
            </a:r>
          </a:p>
          <a:p>
            <a:endParaRPr lang="en-US" sz="1400" dirty="0" smtClean="0">
              <a:latin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1400" dirty="0" smtClean="0">
                <a:latin typeface="Arial" pitchFamily="34" charset="0"/>
              </a:rPr>
              <a:t>A service should provide transaction integrity and compensation.</a:t>
            </a:r>
          </a:p>
          <a:p>
            <a:endParaRPr lang="en-US" sz="1400" dirty="0" smtClean="0">
              <a:latin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1400" dirty="0" smtClean="0">
                <a:latin typeface="Arial" pitchFamily="34" charset="0"/>
              </a:rPr>
              <a:t>The notion of right granularity is more important than fine or coarse.</a:t>
            </a:r>
          </a:p>
          <a:p>
            <a:endParaRPr lang="en-US" sz="1400" dirty="0" smtClean="0">
              <a:latin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1400" dirty="0" smtClean="0">
                <a:latin typeface="Arial" pitchFamily="34" charset="0"/>
              </a:rPr>
              <a:t>The level of abstraction of service should reflect real world business activities.</a:t>
            </a:r>
          </a:p>
          <a:p>
            <a:endParaRPr lang="en-US" sz="1400" dirty="0" smtClean="0">
              <a:latin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1400" dirty="0" smtClean="0">
                <a:latin typeface="Arial" pitchFamily="34" charset="0"/>
              </a:rPr>
              <a:t>A service should bound all data with similar semantic meaning.</a:t>
            </a:r>
          </a:p>
          <a:p>
            <a:endParaRPr lang="en-US" sz="1400" dirty="0" smtClean="0">
              <a:latin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1400" dirty="0" smtClean="0">
                <a:latin typeface="Arial" pitchFamily="34" charset="0"/>
              </a:rPr>
              <a:t>Keep the volume as low as possible.</a:t>
            </a:r>
          </a:p>
          <a:p>
            <a:endParaRPr lang="en-US" sz="1400" dirty="0" smtClean="0">
              <a:latin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1400" dirty="0" smtClean="0">
                <a:latin typeface="Arial" pitchFamily="34" charset="0"/>
              </a:rPr>
              <a:t>The granularity of a service have different effects on other aspects of services </a:t>
            </a:r>
          </a:p>
          <a:p>
            <a:r>
              <a:rPr lang="en-US" sz="1400" dirty="0" smtClean="0">
                <a:latin typeface="Arial" pitchFamily="34" charset="0"/>
              </a:rPr>
              <a:t>such as reusability, scalability, stability etc.</a:t>
            </a:r>
            <a:endParaRPr lang="en-US" sz="14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1023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52554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3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Research Question 2: Best practices for defining </a:t>
            </a:r>
            <a:r>
              <a:rPr lang="en-GB" sz="2000" dirty="0" err="1" smtClean="0"/>
              <a:t>Microservices</a:t>
            </a:r>
            <a:r>
              <a:rPr lang="en-GB" sz="2000" dirty="0" smtClean="0"/>
              <a:t>?</a:t>
            </a:r>
            <a:endParaRPr lang="en-GB" sz="20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34" name="Rechteck 17"/>
          <p:cNvSpPr/>
          <p:nvPr/>
        </p:nvSpPr>
        <p:spPr bwMode="auto">
          <a:xfrm>
            <a:off x="323528" y="1083140"/>
            <a:ext cx="8568952" cy="4146060"/>
          </a:xfrm>
          <a:prstGeom prst="rect">
            <a:avLst/>
          </a:prstGeom>
          <a:noFill/>
          <a:ln w="9525" cap="flat" cmpd="sng" algn="ctr">
            <a:solidFill>
              <a:srgbClr val="006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Quality Attributes for Services</a:t>
            </a:r>
            <a:endParaRPr lang="en-GB" sz="2000" dirty="0"/>
          </a:p>
        </p:txBody>
      </p:sp>
      <p:grpSp>
        <p:nvGrpSpPr>
          <p:cNvPr id="108" name="Gruppieren 16"/>
          <p:cNvGrpSpPr/>
          <p:nvPr/>
        </p:nvGrpSpPr>
        <p:grpSpPr>
          <a:xfrm>
            <a:off x="251520" y="5373216"/>
            <a:ext cx="8784976" cy="936104"/>
            <a:chOff x="508000" y="4177067"/>
            <a:chExt cx="8128000" cy="615717"/>
          </a:xfrm>
        </p:grpSpPr>
        <p:sp>
          <p:nvSpPr>
            <p:cNvPr id="109" name="Rechteck 17"/>
            <p:cNvSpPr/>
            <p:nvPr/>
          </p:nvSpPr>
          <p:spPr bwMode="auto">
            <a:xfrm>
              <a:off x="508000" y="4256362"/>
              <a:ext cx="8128000" cy="536422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0" name="Inhaltsplatzhalter 2"/>
            <p:cNvSpPr txBox="1">
              <a:spLocks/>
            </p:cNvSpPr>
            <p:nvPr/>
          </p:nvSpPr>
          <p:spPr bwMode="auto">
            <a:xfrm>
              <a:off x="508000" y="4177067"/>
              <a:ext cx="8128000" cy="23681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References: Total Articles found ()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37948"/>
              </p:ext>
            </p:extLst>
          </p:nvPr>
        </p:nvGraphicFramePr>
        <p:xfrm>
          <a:off x="1091952" y="1484784"/>
          <a:ext cx="6936432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2004392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References/Attributes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[6]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Autonomy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Granularity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Reusability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4998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09517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6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Research Question 2: Best practices for defining </a:t>
            </a:r>
            <a:r>
              <a:rPr lang="en-GB" sz="2000" dirty="0" err="1" smtClean="0"/>
              <a:t>Microservices</a:t>
            </a:r>
            <a:r>
              <a:rPr lang="en-GB" sz="2000" dirty="0" smtClean="0"/>
              <a:t>?</a:t>
            </a:r>
            <a:endParaRPr lang="en-GB" sz="20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34" name="Rechteck 17"/>
          <p:cNvSpPr/>
          <p:nvPr/>
        </p:nvSpPr>
        <p:spPr bwMode="auto">
          <a:xfrm>
            <a:off x="323528" y="1083140"/>
            <a:ext cx="8568952" cy="4146060"/>
          </a:xfrm>
          <a:prstGeom prst="rect">
            <a:avLst/>
          </a:prstGeom>
          <a:noFill/>
          <a:ln w="9525" cap="flat" cmpd="sng" algn="ctr">
            <a:solidFill>
              <a:srgbClr val="006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Cohesion Quality Metrics for Services</a:t>
            </a:r>
            <a:endParaRPr lang="en-GB" sz="2000" dirty="0"/>
          </a:p>
        </p:txBody>
      </p:sp>
      <p:grpSp>
        <p:nvGrpSpPr>
          <p:cNvPr id="108" name="Gruppieren 16"/>
          <p:cNvGrpSpPr/>
          <p:nvPr/>
        </p:nvGrpSpPr>
        <p:grpSpPr>
          <a:xfrm>
            <a:off x="251520" y="5373216"/>
            <a:ext cx="8784976" cy="936104"/>
            <a:chOff x="508000" y="4177067"/>
            <a:chExt cx="8128000" cy="615717"/>
          </a:xfrm>
        </p:grpSpPr>
        <p:sp>
          <p:nvSpPr>
            <p:cNvPr id="109" name="Rechteck 17"/>
            <p:cNvSpPr/>
            <p:nvPr/>
          </p:nvSpPr>
          <p:spPr bwMode="auto">
            <a:xfrm>
              <a:off x="508000" y="4256362"/>
              <a:ext cx="8128000" cy="536422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0" name="Inhaltsplatzhalter 2"/>
            <p:cNvSpPr txBox="1">
              <a:spLocks/>
            </p:cNvSpPr>
            <p:nvPr/>
          </p:nvSpPr>
          <p:spPr bwMode="auto">
            <a:xfrm>
              <a:off x="508000" y="4177067"/>
              <a:ext cx="8128000" cy="23681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References: Total Articles found ()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 descr="Cohesion_quality_metrics_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2952328" cy="2540375"/>
          </a:xfrm>
          <a:prstGeom prst="rect">
            <a:avLst/>
          </a:prstGeom>
        </p:spPr>
      </p:pic>
      <p:pic>
        <p:nvPicPr>
          <p:cNvPr id="6" name="Picture 5" descr="cohesion_quality_metrics_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17032"/>
            <a:ext cx="2441771" cy="1368152"/>
          </a:xfrm>
          <a:prstGeom prst="rect">
            <a:avLst/>
          </a:prstGeom>
        </p:spPr>
      </p:pic>
      <p:pic>
        <p:nvPicPr>
          <p:cNvPr id="8" name="Picture 7" descr="cohesion_quality_metrics_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988840"/>
            <a:ext cx="4579353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932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8030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4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Research Question 2: Best practices for defining </a:t>
            </a:r>
            <a:r>
              <a:rPr lang="en-GB" sz="2000" dirty="0" err="1" smtClean="0"/>
              <a:t>Microservices</a:t>
            </a:r>
            <a:r>
              <a:rPr lang="en-GB" sz="2000" dirty="0" smtClean="0"/>
              <a:t>?</a:t>
            </a:r>
            <a:endParaRPr lang="en-GB" sz="20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Florian Mittrücker 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Cohesion Quality Metrics for Services</a:t>
            </a:r>
            <a:endParaRPr lang="en-GB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232034"/>
              </p:ext>
            </p:extLst>
          </p:nvPr>
        </p:nvGraphicFramePr>
        <p:xfrm>
          <a:off x="395536" y="1052736"/>
          <a:ext cx="8376592" cy="457707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32048"/>
                <a:gridCol w="79445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Cohesion Metrics Definition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u="none" strike="noStrike" kern="1200" baseline="0" dirty="0" smtClean="0"/>
                        <a:t>defines SFCI which measures the fraction of operations using similar messages out of total number of operations in the service operations of the service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u="none" strike="noStrike" kern="1200" baseline="0" dirty="0" smtClean="0"/>
                        <a:t>SIDC : defines cohesiveness as the fraction of operations based on commonality of the messages they operate on.</a:t>
                      </a:r>
                    </a:p>
                    <a:p>
                      <a:pPr algn="just"/>
                      <a:r>
                        <a:rPr lang="en-US" sz="1800" u="none" strike="noStrike" kern="1200" baseline="0" dirty="0" smtClean="0"/>
                        <a:t>SIUC : defines the degree of consumption pattern of the service operations which is based on the similarity of consumers of the operations</a:t>
                      </a:r>
                    </a:p>
                    <a:p>
                      <a:pPr algn="just"/>
                      <a:r>
                        <a:rPr lang="en-US" sz="1800" u="none" strike="noStrike" kern="1200" baseline="0" dirty="0" smtClean="0"/>
                        <a:t>SIUC : defines the cohesion based on the sequential consumption behavior of more than one operations of a service by other services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u="none" strike="noStrike" kern="1200" baseline="0" dirty="0" smtClean="0"/>
                        <a:t>cohesion is given by the inverse of average number of consumed messages by a service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u="none" strike="noStrike" kern="1200" baseline="0" dirty="0" smtClean="0"/>
                        <a:t>cohesion is defined as the consensus among the operations of the service regarding the functionality and data granularity which represents the type of parameters and the operations importance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7875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61173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3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Research Question 2: Best practices for defining </a:t>
            </a:r>
            <a:r>
              <a:rPr lang="en-GB" sz="2000" dirty="0" err="1" smtClean="0"/>
              <a:t>Microservices</a:t>
            </a:r>
            <a:r>
              <a:rPr lang="en-GB" sz="2000" dirty="0" smtClean="0"/>
              <a:t>?</a:t>
            </a:r>
            <a:endParaRPr lang="en-GB" sz="20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Basic Quality Metrics for Services</a:t>
            </a:r>
            <a:endParaRPr lang="en-GB" sz="2000" dirty="0"/>
          </a:p>
        </p:txBody>
      </p:sp>
      <p:pic>
        <p:nvPicPr>
          <p:cNvPr id="2" name="Picture 1" descr="services_basic_quality_metric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57436"/>
            <a:ext cx="82931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613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058070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7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Research Question 2: Best practices for defining </a:t>
            </a:r>
            <a:r>
              <a:rPr lang="en-GB" sz="2000" dirty="0" err="1"/>
              <a:t>Microservices</a:t>
            </a:r>
            <a:r>
              <a:rPr lang="en-GB" sz="2000" dirty="0"/>
              <a:t>?</a:t>
            </a:r>
            <a:endParaRPr lang="en-GB" sz="20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  <p:sp>
        <p:nvSpPr>
          <p:cNvPr id="34" name="Rechteck 17"/>
          <p:cNvSpPr/>
          <p:nvPr/>
        </p:nvSpPr>
        <p:spPr bwMode="auto">
          <a:xfrm>
            <a:off x="323528" y="980728"/>
            <a:ext cx="8568952" cy="4146060"/>
          </a:xfrm>
          <a:prstGeom prst="rect">
            <a:avLst/>
          </a:prstGeom>
          <a:noFill/>
          <a:ln w="9525" cap="flat" cmpd="sng" algn="ctr">
            <a:solidFill>
              <a:srgbClr val="006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Principles based on quality attributes</a:t>
            </a:r>
            <a:endParaRPr lang="en-GB" sz="2000" dirty="0"/>
          </a:p>
        </p:txBody>
      </p:sp>
      <p:grpSp>
        <p:nvGrpSpPr>
          <p:cNvPr id="108" name="Gruppieren 16"/>
          <p:cNvGrpSpPr/>
          <p:nvPr/>
        </p:nvGrpSpPr>
        <p:grpSpPr>
          <a:xfrm>
            <a:off x="251520" y="5373216"/>
            <a:ext cx="8784976" cy="936104"/>
            <a:chOff x="508000" y="4177067"/>
            <a:chExt cx="8128000" cy="615717"/>
          </a:xfrm>
        </p:grpSpPr>
        <p:sp>
          <p:nvSpPr>
            <p:cNvPr id="109" name="Rechteck 17"/>
            <p:cNvSpPr/>
            <p:nvPr/>
          </p:nvSpPr>
          <p:spPr bwMode="auto">
            <a:xfrm>
              <a:off x="508000" y="4256362"/>
              <a:ext cx="8128000" cy="536422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0" name="Inhaltsplatzhalter 2"/>
            <p:cNvSpPr txBox="1">
              <a:spLocks/>
            </p:cNvSpPr>
            <p:nvPr/>
          </p:nvSpPr>
          <p:spPr bwMode="auto">
            <a:xfrm>
              <a:off x="508000" y="4177067"/>
              <a:ext cx="8128000" cy="23681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References: Total Articles found ()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9552" y="980728"/>
            <a:ext cx="8064896" cy="3539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Arial" pitchFamily="34" charset="0"/>
              </a:rPr>
              <a:t>Large number of operations means large number of consumers, which increases maintainability whereas fine grained services increases network coupling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Arial" pitchFamily="34" charset="0"/>
              </a:rPr>
              <a:t>Low coupling improves understandability, reusability and scalability where as high coupling increases maintainability.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Arial" pitchFamily="34" charset="0"/>
              </a:rPr>
              <a:t>A good strategy is to group operations which are used together, which limits the number of consumers and improves maintainability.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Arial" pitchFamily="34" charset="0"/>
              </a:rPr>
              <a:t>A high cohesive attribute defines a good service which is easy to understand, test, change and is more stable.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Arial" pitchFamily="34" charset="0"/>
              </a:rPr>
              <a:t>Services must be selected in a way so that they focus on single business functionality. It follows the idea of low coupling.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Arial" pitchFamily="34" charset="0"/>
              </a:rPr>
              <a:t>The complexity of a service is determined by granularity and coupling.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Arial" pitchFamily="34" charset="0"/>
              </a:rPr>
              <a:t>The selection of an appropriate service is multi-objective optimization problem. The quality attributes are not independent and trade offs have to be made for mutually exclusive attributes.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Arial" pitchFamily="34" charset="0"/>
              </a:rPr>
              <a:t>Business entity convergence is an important criteria for selection of service candidate.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Arial" pitchFamily="34" charset="0"/>
              </a:rPr>
              <a:t>The reusability increases as the scope of functionality provided by the service decreases.</a:t>
            </a:r>
          </a:p>
          <a:p>
            <a:endParaRPr lang="en-US" sz="14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4831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402245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0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Current Status and Summary of Achievement</a:t>
            </a:r>
            <a:endParaRPr lang="en-GB" sz="20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594099"/>
              </p:ext>
            </p:extLst>
          </p:nvPr>
        </p:nvGraphicFramePr>
        <p:xfrm>
          <a:off x="971600" y="1549662"/>
          <a:ext cx="7272808" cy="3175482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16224"/>
                <a:gridCol w="3888432"/>
                <a:gridCol w="1368152"/>
              </a:tblGrid>
              <a:tr h="3408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Research Question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Achievement Summary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Status</a:t>
                      </a:r>
                      <a:endParaRPr lang="en-US" sz="1200" dirty="0"/>
                    </a:p>
                  </a:txBody>
                  <a:tcPr/>
                </a:tc>
              </a:tr>
              <a:tr h="779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How are boundaries and size of </a:t>
                      </a:r>
                      <a:r>
                        <a:rPr lang="en-GB" sz="1200" b="1" dirty="0" err="1" smtClean="0">
                          <a:solidFill>
                            <a:schemeClr val="tx1"/>
                          </a:solidFill>
                        </a:rPr>
                        <a:t>microservices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 are defined?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dirty="0" smtClean="0"/>
                        <a:t>factors determining size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dirty="0" err="1" smtClean="0"/>
                        <a:t>Microservices</a:t>
                      </a:r>
                      <a:r>
                        <a:rPr lang="en-US" sz="1200" dirty="0" smtClean="0"/>
                        <a:t> are not completely</a:t>
                      </a:r>
                      <a:r>
                        <a:rPr lang="en-US" sz="1200" baseline="0" dirty="0" smtClean="0"/>
                        <a:t> “micro-services”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dirty="0" smtClean="0"/>
                        <a:t>Principles</a:t>
                      </a:r>
                      <a:r>
                        <a:rPr lang="en-US" sz="1200" baseline="0" dirty="0" smtClean="0"/>
                        <a:t> defining a correct size of service listed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Done</a:t>
                      </a:r>
                    </a:p>
                    <a:p>
                      <a:r>
                        <a:rPr lang="en-US" sz="1200" dirty="0" smtClean="0"/>
                        <a:t>Report</a:t>
                      </a:r>
                      <a:r>
                        <a:rPr lang="en-US" sz="1200" baseline="0" dirty="0" smtClean="0"/>
                        <a:t> Available</a:t>
                      </a:r>
                      <a:endParaRPr lang="en-US" sz="1200" dirty="0"/>
                    </a:p>
                  </a:txBody>
                  <a:tcPr/>
                </a:tc>
              </a:tr>
              <a:tr h="11253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b="1" dirty="0" smtClean="0">
                          <a:latin typeface="Arial" pitchFamily="34" charset="0"/>
                        </a:rPr>
                        <a:t>What makes any service a good candidate for a </a:t>
                      </a:r>
                      <a:r>
                        <a:rPr lang="en-US" sz="1200" b="1" dirty="0" err="1" smtClean="0">
                          <a:latin typeface="Arial" pitchFamily="34" charset="0"/>
                        </a:rPr>
                        <a:t>microservice</a:t>
                      </a:r>
                      <a:r>
                        <a:rPr lang="en-US" sz="1200" b="1" dirty="0" smtClean="0">
                          <a:latin typeface="Arial" pitchFamily="34" charset="0"/>
                        </a:rPr>
                        <a:t>?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dirty="0" smtClean="0"/>
                        <a:t>attributes</a:t>
                      </a:r>
                      <a:r>
                        <a:rPr lang="en-US" sz="1200" baseline="0" dirty="0" smtClean="0"/>
                        <a:t> to determine a good service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aseline="0" dirty="0" smtClean="0"/>
                        <a:t>Metrics to calculate the attributes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aseline="0" dirty="0" smtClean="0"/>
                        <a:t>Interpretation of all metrics from papers into a set of basic metrics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aseline="0" dirty="0" smtClean="0"/>
                        <a:t>Principles defining a good service based on quality attributes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Done</a:t>
                      </a:r>
                    </a:p>
                    <a:p>
                      <a:r>
                        <a:rPr lang="en-US" sz="1200" dirty="0" smtClean="0"/>
                        <a:t>Report Available</a:t>
                      </a:r>
                      <a:endParaRPr lang="en-US" sz="1200" dirty="0"/>
                    </a:p>
                  </a:txBody>
                  <a:tcPr/>
                </a:tc>
              </a:tr>
              <a:tr h="779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Arial" pitchFamily="34" charset="0"/>
                        </a:rPr>
                        <a:t>What are the techniques defined in scientific literature?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dirty="0" smtClean="0"/>
                        <a:t>Use</a:t>
                      </a:r>
                      <a:r>
                        <a:rPr lang="en-US" sz="1200" baseline="0" dirty="0" smtClean="0"/>
                        <a:t> case modeling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aseline="0" dirty="0" smtClean="0"/>
                        <a:t>Domain Driven Design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 Progress</a:t>
                      </a:r>
                    </a:p>
                    <a:p>
                      <a:r>
                        <a:rPr lang="en-US" sz="1200" dirty="0" smtClean="0"/>
                        <a:t>Draft Available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hteck 17"/>
          <p:cNvSpPr/>
          <p:nvPr/>
        </p:nvSpPr>
        <p:spPr bwMode="auto">
          <a:xfrm>
            <a:off x="323528" y="1124744"/>
            <a:ext cx="8640960" cy="4680520"/>
          </a:xfrm>
          <a:prstGeom prst="rect">
            <a:avLst/>
          </a:prstGeom>
          <a:noFill/>
          <a:ln w="9525" cap="flat" cmpd="sng" algn="ctr">
            <a:solidFill>
              <a:srgbClr val="006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4941168"/>
            <a:ext cx="748883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Link to Report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758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323528" y="980728"/>
            <a:ext cx="8352928" cy="4104456"/>
            <a:chOff x="323528" y="980728"/>
            <a:chExt cx="8352928" cy="4104456"/>
          </a:xfrm>
        </p:grpSpPr>
        <p:sp>
          <p:nvSpPr>
            <p:cNvPr id="44" name="Rectangle 43"/>
            <p:cNvSpPr/>
            <p:nvPr/>
          </p:nvSpPr>
          <p:spPr bwMode="auto">
            <a:xfrm>
              <a:off x="323528" y="980728"/>
              <a:ext cx="2088232" cy="4104456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4499992" y="980728"/>
              <a:ext cx="2088232" cy="4104456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6588224" y="980728"/>
              <a:ext cx="2088232" cy="4104456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2411760" y="980728"/>
              <a:ext cx="2088232" cy="4104456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283490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4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What next?</a:t>
            </a:r>
            <a:endParaRPr lang="en-GB" sz="20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  <p:sp>
        <p:nvSpPr>
          <p:cNvPr id="34" name="Rechteck 17"/>
          <p:cNvSpPr/>
          <p:nvPr/>
        </p:nvSpPr>
        <p:spPr bwMode="auto">
          <a:xfrm>
            <a:off x="251520" y="908720"/>
            <a:ext cx="8568952" cy="5328592"/>
          </a:xfrm>
          <a:prstGeom prst="rect">
            <a:avLst/>
          </a:prstGeom>
          <a:noFill/>
          <a:ln w="9525" cap="flat" cmpd="sng" algn="ctr">
            <a:solidFill>
              <a:srgbClr val="006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67544" y="3068960"/>
            <a:ext cx="2160240" cy="1512168"/>
            <a:chOff x="539552" y="1124744"/>
            <a:chExt cx="3816423" cy="1368152"/>
          </a:xfrm>
        </p:grpSpPr>
        <p:grpSp>
          <p:nvGrpSpPr>
            <p:cNvPr id="15" name="Gruppieren 16"/>
            <p:cNvGrpSpPr/>
            <p:nvPr/>
          </p:nvGrpSpPr>
          <p:grpSpPr>
            <a:xfrm>
              <a:off x="539552" y="1124744"/>
              <a:ext cx="3600400" cy="1368152"/>
              <a:chOff x="508000" y="4177067"/>
              <a:chExt cx="8128000" cy="615717"/>
            </a:xfrm>
          </p:grpSpPr>
          <p:sp>
            <p:nvSpPr>
              <p:cNvPr id="16" name="Rechteck 17"/>
              <p:cNvSpPr/>
              <p:nvPr/>
            </p:nvSpPr>
            <p:spPr bwMode="auto">
              <a:xfrm>
                <a:off x="508000" y="4256362"/>
                <a:ext cx="8128000" cy="536422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7" name="Inhaltsplatzhalter 2"/>
              <p:cNvSpPr txBox="1">
                <a:spLocks/>
              </p:cNvSpPr>
              <p:nvPr/>
            </p:nvSpPr>
            <p:spPr bwMode="auto">
              <a:xfrm>
                <a:off x="508000" y="4177067"/>
                <a:ext cx="8128000" cy="162031"/>
              </a:xfrm>
              <a:prstGeom prst="rect">
                <a:avLst/>
              </a:prstGeom>
              <a:solidFill>
                <a:srgbClr val="489ADA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 smtClean="0">
                    <a:solidFill>
                      <a:schemeClr val="bg1"/>
                    </a:solidFill>
                  </a:rPr>
                  <a:t>1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39552" y="1630541"/>
              <a:ext cx="3816423" cy="584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Arial" pitchFamily="34" charset="0"/>
                </a:rPr>
                <a:t>Techniques discussed in scientific literature to define </a:t>
              </a:r>
              <a:r>
                <a:rPr lang="en-US" sz="1200" b="1" dirty="0" err="1" smtClean="0">
                  <a:solidFill>
                    <a:schemeClr val="tx1"/>
                  </a:solidFill>
                  <a:latin typeface="Arial" pitchFamily="34" charset="0"/>
                </a:rPr>
                <a:t>microservices</a:t>
              </a:r>
              <a:r>
                <a:rPr lang="en-US" sz="1200" b="1" dirty="0" smtClean="0">
                  <a:solidFill>
                    <a:schemeClr val="tx1"/>
                  </a:solidFill>
                  <a:latin typeface="Arial" pitchFamily="34" charset="0"/>
                </a:rPr>
                <a:t> </a:t>
              </a:r>
              <a:endParaRPr lang="en-US" sz="1200" b="1" dirty="0" smtClean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59632" y="1484784"/>
            <a:ext cx="2376264" cy="1440160"/>
            <a:chOff x="5530316" y="1700808"/>
            <a:chExt cx="3866222" cy="1368152"/>
          </a:xfrm>
        </p:grpSpPr>
        <p:grpSp>
          <p:nvGrpSpPr>
            <p:cNvPr id="26" name="Gruppieren 16"/>
            <p:cNvGrpSpPr/>
            <p:nvPr/>
          </p:nvGrpSpPr>
          <p:grpSpPr>
            <a:xfrm>
              <a:off x="5530316" y="1700808"/>
              <a:ext cx="3600400" cy="1368152"/>
              <a:chOff x="508000" y="4177067"/>
              <a:chExt cx="8128000" cy="615717"/>
            </a:xfrm>
          </p:grpSpPr>
          <p:sp>
            <p:nvSpPr>
              <p:cNvPr id="27" name="Rechteck 17"/>
              <p:cNvSpPr/>
              <p:nvPr/>
            </p:nvSpPr>
            <p:spPr bwMode="auto">
              <a:xfrm>
                <a:off x="508000" y="4256362"/>
                <a:ext cx="8128000" cy="536422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" name="Inhaltsplatzhalter 2"/>
              <p:cNvSpPr txBox="1">
                <a:spLocks/>
              </p:cNvSpPr>
              <p:nvPr/>
            </p:nvSpPr>
            <p:spPr bwMode="auto">
              <a:xfrm>
                <a:off x="508000" y="4177067"/>
                <a:ext cx="8128000" cy="162031"/>
              </a:xfrm>
              <a:prstGeom prst="rect">
                <a:avLst/>
              </a:prstGeom>
              <a:solidFill>
                <a:srgbClr val="489ADA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>
                    <a:solidFill>
                      <a:schemeClr val="bg1"/>
                    </a:solidFill>
                  </a:rPr>
                  <a:t>2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580112" y="2204864"/>
              <a:ext cx="3816423" cy="6140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" pitchFamily="34" charset="0"/>
                </a:rPr>
                <a:t>Techniques used in industries</a:t>
              </a:r>
            </a:p>
            <a:p>
              <a:r>
                <a:rPr lang="en-US" sz="1200" b="1" dirty="0" smtClean="0">
                  <a:latin typeface="Arial" pitchFamily="34" charset="0"/>
                </a:rPr>
                <a:t>to define </a:t>
              </a:r>
              <a:r>
                <a:rPr lang="en-US" sz="1200" b="1" dirty="0" err="1" smtClean="0">
                  <a:latin typeface="Arial" pitchFamily="34" charset="0"/>
                </a:rPr>
                <a:t>microservices</a:t>
              </a:r>
              <a:r>
                <a:rPr lang="en-US" sz="1200" b="1" dirty="0" smtClean="0">
                  <a:latin typeface="Arial" pitchFamily="34" charset="0"/>
                </a:rPr>
                <a:t> </a:t>
              </a:r>
              <a:endParaRPr lang="en-US" sz="1200" b="1" dirty="0" smtClean="0">
                <a:latin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91880" y="3068960"/>
            <a:ext cx="2160240" cy="1368152"/>
            <a:chOff x="1547664" y="2924944"/>
            <a:chExt cx="3600400" cy="1368152"/>
          </a:xfrm>
        </p:grpSpPr>
        <p:grpSp>
          <p:nvGrpSpPr>
            <p:cNvPr id="20" name="Gruppieren 16"/>
            <p:cNvGrpSpPr/>
            <p:nvPr/>
          </p:nvGrpSpPr>
          <p:grpSpPr>
            <a:xfrm>
              <a:off x="1547664" y="2924944"/>
              <a:ext cx="3600400" cy="1368152"/>
              <a:chOff x="508000" y="4177067"/>
              <a:chExt cx="8128000" cy="615717"/>
            </a:xfrm>
          </p:grpSpPr>
          <p:sp>
            <p:nvSpPr>
              <p:cNvPr id="21" name="Rechteck 17"/>
              <p:cNvSpPr/>
              <p:nvPr/>
            </p:nvSpPr>
            <p:spPr bwMode="auto">
              <a:xfrm>
                <a:off x="508000" y="4256362"/>
                <a:ext cx="8128000" cy="536422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" name="Inhaltsplatzhalter 2"/>
              <p:cNvSpPr txBox="1">
                <a:spLocks/>
              </p:cNvSpPr>
              <p:nvPr/>
            </p:nvSpPr>
            <p:spPr bwMode="auto">
              <a:xfrm>
                <a:off x="508000" y="4177067"/>
                <a:ext cx="8128000" cy="162031"/>
              </a:xfrm>
              <a:prstGeom prst="rect">
                <a:avLst/>
              </a:prstGeom>
              <a:solidFill>
                <a:srgbClr val="489ADA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 smtClean="0">
                    <a:solidFill>
                      <a:schemeClr val="bg1"/>
                    </a:solidFill>
                  </a:rPr>
                  <a:t>3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619672" y="3429000"/>
              <a:ext cx="345638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" pitchFamily="34" charset="0"/>
                </a:rPr>
                <a:t>Challenges for defining </a:t>
              </a:r>
              <a:r>
                <a:rPr lang="en-US" sz="1200" b="1" dirty="0" err="1" smtClean="0">
                  <a:latin typeface="Arial" pitchFamily="34" charset="0"/>
                </a:rPr>
                <a:t>microservices</a:t>
              </a:r>
              <a:r>
                <a:rPr lang="en-US" sz="1200" b="1" dirty="0" smtClean="0">
                  <a:latin typeface="Arial" pitchFamily="34" charset="0"/>
                </a:rPr>
                <a:t> architecture</a:t>
              </a:r>
              <a:endParaRPr lang="en-US" sz="1200" b="1" dirty="0" smtClean="0">
                <a:latin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52120" y="1484784"/>
            <a:ext cx="2376264" cy="1512168"/>
            <a:chOff x="5724128" y="3356992"/>
            <a:chExt cx="3816423" cy="1368152"/>
          </a:xfrm>
        </p:grpSpPr>
        <p:grpSp>
          <p:nvGrpSpPr>
            <p:cNvPr id="23" name="Gruppieren 16"/>
            <p:cNvGrpSpPr/>
            <p:nvPr/>
          </p:nvGrpSpPr>
          <p:grpSpPr>
            <a:xfrm>
              <a:off x="5724128" y="3356992"/>
              <a:ext cx="3600400" cy="1368152"/>
              <a:chOff x="508000" y="4177067"/>
              <a:chExt cx="8128000" cy="615717"/>
            </a:xfrm>
          </p:grpSpPr>
          <p:sp>
            <p:nvSpPr>
              <p:cNvPr id="24" name="Rechteck 17"/>
              <p:cNvSpPr/>
              <p:nvPr/>
            </p:nvSpPr>
            <p:spPr bwMode="auto">
              <a:xfrm>
                <a:off x="508000" y="4256362"/>
                <a:ext cx="8128000" cy="536422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" name="Inhaltsplatzhalter 2"/>
              <p:cNvSpPr txBox="1">
                <a:spLocks/>
              </p:cNvSpPr>
              <p:nvPr/>
            </p:nvSpPr>
            <p:spPr bwMode="auto">
              <a:xfrm>
                <a:off x="508000" y="4177067"/>
                <a:ext cx="8128000" cy="16203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>
                    <a:solidFill>
                      <a:schemeClr val="bg1"/>
                    </a:solidFill>
                  </a:rPr>
                  <a:t>4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724128" y="3862789"/>
              <a:ext cx="3816423" cy="4176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" pitchFamily="34" charset="0"/>
                </a:rPr>
                <a:t>Guidelines to define </a:t>
              </a:r>
              <a:r>
                <a:rPr lang="en-US" sz="1200" b="1" dirty="0" err="1" smtClean="0">
                  <a:latin typeface="Arial" pitchFamily="34" charset="0"/>
                </a:rPr>
                <a:t>microservices</a:t>
              </a:r>
              <a:r>
                <a:rPr lang="en-US" sz="1200" b="1" dirty="0" smtClean="0">
                  <a:latin typeface="Arial" pitchFamily="34" charset="0"/>
                </a:rPr>
                <a:t> architecture</a:t>
              </a:r>
              <a:endParaRPr lang="en-US" sz="1200" b="1" dirty="0" smtClean="0">
                <a:latin typeface="Arial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51520" y="5096217"/>
            <a:ext cx="106298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</a:rPr>
              <a:t>Nov.16.2015</a:t>
            </a:r>
            <a:endParaRPr lang="en-US" sz="1200" b="1" dirty="0" smtClean="0">
              <a:latin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39752" y="5085184"/>
            <a:ext cx="105735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</a:rPr>
              <a:t>Dec.15.2015</a:t>
            </a:r>
            <a:endParaRPr lang="en-US" sz="1200" b="1" dirty="0" smtClean="0">
              <a:latin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7984" y="5085184"/>
            <a:ext cx="104886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</a:rPr>
              <a:t>Jan</a:t>
            </a:r>
            <a:r>
              <a:rPr lang="en-US" sz="1200" b="1" dirty="0" smtClean="0">
                <a:latin typeface="Arial" pitchFamily="34" charset="0"/>
              </a:rPr>
              <a:t>.15.2016</a:t>
            </a:r>
            <a:endParaRPr lang="en-US" sz="1200" b="1" dirty="0" smtClean="0">
              <a:latin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16216" y="5085184"/>
            <a:ext cx="104886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</a:rPr>
              <a:t>Feb.15.2016</a:t>
            </a:r>
            <a:endParaRPr lang="en-US" sz="1200" b="1" dirty="0" smtClean="0">
              <a:latin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08245" y="4808185"/>
            <a:ext cx="104021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</a:rPr>
              <a:t>Mar.15.2016</a:t>
            </a:r>
            <a:endParaRPr lang="en-US" sz="1200" b="1" dirty="0" smtClean="0">
              <a:latin typeface="Arial" pitchFamily="34" charset="0"/>
            </a:endParaRPr>
          </a:p>
        </p:txBody>
      </p:sp>
      <p:sp>
        <p:nvSpPr>
          <p:cNvPr id="39" name="Right Arrow 38"/>
          <p:cNvSpPr/>
          <p:nvPr/>
        </p:nvSpPr>
        <p:spPr bwMode="auto">
          <a:xfrm>
            <a:off x="467544" y="5445224"/>
            <a:ext cx="8280920" cy="86409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Draft  and Report Writing</a:t>
            </a:r>
            <a:endParaRPr 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2076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Textplatzhalter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  <p:sp>
        <p:nvSpPr>
          <p:cNvPr id="20" name="Inhaltsplatzhalter 4"/>
          <p:cNvSpPr txBox="1">
            <a:spLocks noChangeArrowheads="1"/>
          </p:cNvSpPr>
          <p:nvPr/>
        </p:nvSpPr>
        <p:spPr bwMode="auto">
          <a:xfrm>
            <a:off x="974725" y="1637184"/>
            <a:ext cx="749935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GB" altLang="de-DE" sz="3200" dirty="0" smtClean="0">
                <a:solidFill>
                  <a:srgbClr val="23387E"/>
                </a:solidFill>
                <a:latin typeface="+mn-lt"/>
              </a:rPr>
              <a:t>Thank you for your attention!</a:t>
            </a:r>
          </a:p>
          <a:p>
            <a:pPr algn="ctr" eaLnBrk="1" hangingPunct="1">
              <a:spcBef>
                <a:spcPct val="20000"/>
              </a:spcBef>
            </a:pPr>
            <a:r>
              <a:rPr lang="en-GB" altLang="de-DE" sz="3200" dirty="0" smtClean="0">
                <a:solidFill>
                  <a:srgbClr val="23387E"/>
                </a:solidFill>
                <a:latin typeface="+mn-lt"/>
              </a:rPr>
              <a:t>Any questions?</a:t>
            </a:r>
            <a:r>
              <a:rPr lang="en-GB" altLang="de-DE" sz="3200" dirty="0" smtClean="0">
                <a:solidFill>
                  <a:srgbClr val="00335F"/>
                </a:solidFill>
                <a:latin typeface="+mn-lt"/>
              </a:rPr>
              <a:t> </a:t>
            </a:r>
            <a:endParaRPr lang="en-GB" altLang="de-DE" sz="3200" dirty="0">
              <a:solidFill>
                <a:srgbClr val="00335F"/>
              </a:solidFill>
              <a:latin typeface="+mn-lt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005336"/>
            <a:ext cx="20193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49677" y="6569075"/>
            <a:ext cx="1946059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7669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ebi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11202"/>
            <a:ext cx="2002284" cy="1503938"/>
          </a:xfrm>
          <a:prstGeom prst="rect">
            <a:avLst/>
          </a:prstGeom>
        </p:spPr>
      </p:pic>
      <p:pic>
        <p:nvPicPr>
          <p:cNvPr id="6" name="Picture 5" descr="hybris-review-logo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535020"/>
            <a:ext cx="1888523" cy="715278"/>
          </a:xfrm>
          <a:prstGeom prst="rect">
            <a:avLst/>
          </a:prstGeom>
        </p:spPr>
      </p:pic>
      <p:graphicFrame>
        <p:nvGraphicFramePr>
          <p:cNvPr id="8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12219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8" name="think-cell Folie" r:id="rId8" imgW="270" imgH="270" progId="TCLayout.ActiveDocument.1">
                  <p:embed/>
                </p:oleObj>
              </mc:Choice>
              <mc:Fallback>
                <p:oleObj name="think-cell Foli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25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9677" y="6569075"/>
            <a:ext cx="1946059" cy="288925"/>
          </a:xfrm>
        </p:spPr>
        <p:txBody>
          <a:bodyPr/>
          <a:lstStyle/>
          <a:p>
            <a:pPr>
              <a:defRPr/>
            </a:pPr>
            <a:r>
              <a:rPr lang="en-GB" dirty="0" err="1" smtClean="0"/>
              <a:t>Rajendra</a:t>
            </a:r>
            <a:r>
              <a:rPr lang="en-GB" dirty="0" smtClean="0"/>
              <a:t> </a:t>
            </a:r>
            <a:r>
              <a:rPr lang="en-GB" dirty="0" err="1" smtClean="0"/>
              <a:t>Kharbuja</a:t>
            </a:r>
            <a:r>
              <a:rPr lang="en-GB" dirty="0" smtClean="0"/>
              <a:t>- Master Thesis 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548005" y="5803917"/>
            <a:ext cx="18466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dirty="0">
              <a:latin typeface="Arial Narrow" panose="020B0606020202030204" pitchFamily="34" charset="0"/>
              <a:sym typeface="Arial Narrow" panose="020B0606020202030204" pitchFamily="34" charset="0"/>
            </a:endParaRPr>
          </a:p>
        </p:txBody>
      </p:sp>
      <p:sp>
        <p:nvSpPr>
          <p:cNvPr id="22" name="Circular Arrow 21"/>
          <p:cNvSpPr/>
          <p:nvPr/>
        </p:nvSpPr>
        <p:spPr bwMode="auto">
          <a:xfrm rot="19314264" flipH="1">
            <a:off x="4123578" y="2422761"/>
            <a:ext cx="2364596" cy="2774682"/>
          </a:xfrm>
          <a:prstGeom prst="circularArrow">
            <a:avLst>
              <a:gd name="adj1" fmla="val 12430"/>
              <a:gd name="adj2" fmla="val 598434"/>
              <a:gd name="adj3" fmla="val 18791429"/>
              <a:gd name="adj4" fmla="val 14135141"/>
              <a:gd name="adj5" fmla="val 1454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ircular Arrow 22"/>
          <p:cNvSpPr/>
          <p:nvPr/>
        </p:nvSpPr>
        <p:spPr bwMode="auto">
          <a:xfrm rot="12887782" flipH="1" flipV="1">
            <a:off x="2459965" y="2441882"/>
            <a:ext cx="2198411" cy="2754149"/>
          </a:xfrm>
          <a:prstGeom prst="circularArrow">
            <a:avLst>
              <a:gd name="adj1" fmla="val 12430"/>
              <a:gd name="adj2" fmla="val 598434"/>
              <a:gd name="adj3" fmla="val 18791429"/>
              <a:gd name="adj4" fmla="val 14135141"/>
              <a:gd name="adj5" fmla="val 14546"/>
            </a:avLst>
          </a:prstGeom>
          <a:solidFill>
            <a:srgbClr val="1669B5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3380799"/>
            <a:ext cx="3024336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</a:rPr>
              <a:t>Prof. Dr. Florian </a:t>
            </a:r>
            <a:r>
              <a:rPr lang="en-US" dirty="0" err="1" smtClean="0">
                <a:latin typeface="Arial" pitchFamily="34" charset="0"/>
              </a:rPr>
              <a:t>Matthes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</a:rPr>
              <a:t>[Supervisor]</a:t>
            </a:r>
          </a:p>
          <a:p>
            <a:r>
              <a:rPr lang="en-US" dirty="0" err="1" smtClean="0">
                <a:latin typeface="Arial" pitchFamily="34" charset="0"/>
              </a:rPr>
              <a:t>Manoj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Mahabaleshwar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</a:rPr>
              <a:t>[Advisor]</a:t>
            </a:r>
            <a:endParaRPr lang="en-US" sz="1200" dirty="0">
              <a:latin typeface="Arial" pitchFamily="34" charset="0"/>
            </a:endParaRPr>
          </a:p>
          <a:p>
            <a:endParaRPr lang="en-US" dirty="0" smtClean="0">
              <a:latin typeface="Arial" pitchFamily="34" charset="0"/>
            </a:endParaRP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96136" y="3429000"/>
            <a:ext cx="1737575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Andrea </a:t>
            </a:r>
            <a:r>
              <a:rPr lang="en-US" dirty="0" err="1" smtClean="0">
                <a:latin typeface="Arial" pitchFamily="34" charset="0"/>
              </a:rPr>
              <a:t>Stubbe</a:t>
            </a:r>
            <a:endParaRPr lang="en-US" dirty="0" smtClean="0">
              <a:latin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</a:rPr>
              <a:t>[Advisor]</a:t>
            </a:r>
            <a:endParaRPr lang="en-US" sz="12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83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>
                <a:solidFill>
                  <a:schemeClr val="bg1"/>
                </a:solidFill>
              </a:rPr>
              <a:t>Backup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  <p:sp>
        <p:nvSpPr>
          <p:cNvPr id="26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49677" y="6569075"/>
            <a:ext cx="1946059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pic>
        <p:nvPicPr>
          <p:cNvPr id="8" name="Picture 7" descr="hybris_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7748115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5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890831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0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79512" y="0"/>
            <a:ext cx="7535885" cy="360535"/>
          </a:xfrm>
        </p:spPr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6156176" y="980728"/>
            <a:ext cx="2880320" cy="1800200"/>
            <a:chOff x="99030" y="2822516"/>
            <a:chExt cx="8128001" cy="1495078"/>
          </a:xfrm>
        </p:grpSpPr>
        <p:sp>
          <p:nvSpPr>
            <p:cNvPr id="9" name="Rechteck 8"/>
            <p:cNvSpPr/>
            <p:nvPr/>
          </p:nvSpPr>
          <p:spPr bwMode="auto">
            <a:xfrm>
              <a:off x="99030" y="3035470"/>
              <a:ext cx="8128001" cy="1282124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Inhaltsplatzhalter 2"/>
            <p:cNvSpPr txBox="1">
              <a:spLocks/>
            </p:cNvSpPr>
            <p:nvPr/>
          </p:nvSpPr>
          <p:spPr bwMode="auto">
            <a:xfrm>
              <a:off x="99030" y="2822516"/>
              <a:ext cx="8128001" cy="35881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Dimensions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179512" y="5157195"/>
            <a:ext cx="8784976" cy="1296140"/>
            <a:chOff x="508000" y="4149079"/>
            <a:chExt cx="8128000" cy="643705"/>
          </a:xfrm>
        </p:grpSpPr>
        <p:sp>
          <p:nvSpPr>
            <p:cNvPr id="18" name="Rechteck 17"/>
            <p:cNvSpPr/>
            <p:nvPr/>
          </p:nvSpPr>
          <p:spPr bwMode="auto">
            <a:xfrm>
              <a:off x="508000" y="4256362"/>
              <a:ext cx="8128000" cy="536422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Inhaltsplatzhalter 2"/>
            <p:cNvSpPr txBox="1">
              <a:spLocks/>
            </p:cNvSpPr>
            <p:nvPr/>
          </p:nvSpPr>
          <p:spPr bwMode="auto">
            <a:xfrm>
              <a:off x="508000" y="4149079"/>
              <a:ext cx="8128000" cy="21456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References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smtClean="0"/>
              <a:t>Scale Cube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323528" y="5589240"/>
            <a:ext cx="839360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M. T. Fisher and M. L. Abbott. The Art of Scalability: Scalable Web </a:t>
            </a:r>
            <a:r>
              <a:rPr lang="en-US" dirty="0" err="1"/>
              <a:t>Architecture</a:t>
            </a:r>
            <a:r>
              <a:rPr lang="en-US" dirty="0" err="1" smtClean="0"/>
              <a:t>,Processes</a:t>
            </a:r>
            <a:r>
              <a:rPr lang="en-US" dirty="0"/>
              <a:t>, and Organizations for the Modern Enterprise, Second </a:t>
            </a:r>
            <a:r>
              <a:rPr lang="en-US" dirty="0" err="1" smtClean="0"/>
              <a:t>Edition.Addison</a:t>
            </a:r>
            <a:r>
              <a:rPr lang="en-US" dirty="0"/>
              <a:t>-Wesley Professional, 2015</a:t>
            </a:r>
            <a:endParaRPr lang="en-US" dirty="0" smtClean="0">
              <a:latin typeface="Arial" pitchFamily="34" charset="0"/>
            </a:endParaRPr>
          </a:p>
        </p:txBody>
      </p:sp>
      <p:pic>
        <p:nvPicPr>
          <p:cNvPr id="7" name="Picture 6" descr="context-scale-cube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5616624" cy="39125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36296" y="1916832"/>
            <a:ext cx="18466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>
              <a:latin typeface="Arial" pitchFamily="34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94916"/>
              </p:ext>
            </p:extLst>
          </p:nvPr>
        </p:nvGraphicFramePr>
        <p:xfrm>
          <a:off x="6156176" y="1556792"/>
          <a:ext cx="2880320" cy="121183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35401"/>
                <a:gridCol w="2144919"/>
              </a:tblGrid>
              <a:tr h="3468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X-axis </a:t>
                      </a:r>
                      <a:endParaRPr lang="en-US" sz="1400" dirty="0" smtClean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Horizontal Cloning</a:t>
                      </a:r>
                      <a:endParaRPr lang="en-US" sz="1400" dirty="0" smtClean="0">
                        <a:latin typeface="Arial" pitchFamily="34" charset="0"/>
                      </a:endParaRPr>
                    </a:p>
                  </a:txBody>
                  <a:tcPr/>
                </a:tc>
              </a:tr>
              <a:tr h="3468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Z-axis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Split by Criteria</a:t>
                      </a:r>
                      <a:endParaRPr lang="en-US" sz="1400" dirty="0" smtClean="0">
                        <a:latin typeface="Arial" pitchFamily="34" charset="0"/>
                      </a:endParaRPr>
                    </a:p>
                  </a:txBody>
                  <a:tcPr/>
                </a:tc>
              </a:tr>
              <a:tr h="34683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Y-axis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Split by Function / Data</a:t>
                      </a:r>
                      <a:endParaRPr lang="en-US" sz="1400" b="1" dirty="0" smtClean="0">
                        <a:latin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Right Arrow 28"/>
          <p:cNvSpPr/>
          <p:nvPr/>
        </p:nvSpPr>
        <p:spPr bwMode="auto">
          <a:xfrm>
            <a:off x="-1836712" y="2924944"/>
            <a:ext cx="360040" cy="14401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27984" y="4581128"/>
            <a:ext cx="248138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Figure: Scale Cube [1]</a:t>
            </a:r>
          </a:p>
        </p:txBody>
      </p:sp>
    </p:spTree>
    <p:extLst>
      <p:ext uri="{BB962C8B-B14F-4D97-AF65-F5344CB8AC3E}">
        <p14:creationId xmlns:p14="http://schemas.microsoft.com/office/powerpoint/2010/main" val="6859943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08364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3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79512" y="0"/>
            <a:ext cx="7535885" cy="360535"/>
          </a:xfrm>
        </p:spPr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251520" y="980728"/>
            <a:ext cx="8712968" cy="5472608"/>
            <a:chOff x="508000" y="4076601"/>
            <a:chExt cx="8128000" cy="1354598"/>
          </a:xfrm>
        </p:grpSpPr>
        <p:sp>
          <p:nvSpPr>
            <p:cNvPr id="9" name="Rechteck 8"/>
            <p:cNvSpPr/>
            <p:nvPr/>
          </p:nvSpPr>
          <p:spPr bwMode="auto">
            <a:xfrm>
              <a:off x="508000" y="4149075"/>
              <a:ext cx="8128000" cy="1282124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Inhaltsplatzhalter 2"/>
            <p:cNvSpPr txBox="1">
              <a:spLocks/>
            </p:cNvSpPr>
            <p:nvPr/>
          </p:nvSpPr>
          <p:spPr bwMode="auto">
            <a:xfrm>
              <a:off x="508000" y="4076601"/>
              <a:ext cx="8127999" cy="1247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Definition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95536" y="1484784"/>
            <a:ext cx="6912768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 pitchFamily="34" charset="0"/>
              </a:rPr>
              <a:t>application deployed as a single artifact irrespective of internal structure [1][2]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 pitchFamily="34" charset="0"/>
              </a:rPr>
              <a:t>One of three cases:[3]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Arial" pitchFamily="34" charset="0"/>
              </a:rPr>
              <a:t>All code share the same codebase and need to be compiled together</a:t>
            </a:r>
            <a:endParaRPr lang="en-US" dirty="0">
              <a:latin typeface="Arial" pitchFamily="34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Arial" pitchFamily="34" charset="0"/>
              </a:rPr>
              <a:t>All deployment share same versioned code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Arial" pitchFamily="34" charset="0"/>
              </a:rPr>
              <a:t>The whole application is run under single server process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53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smtClean="0"/>
              <a:t>Monolith Architecture Style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1259632" y="3573016"/>
            <a:ext cx="6192688" cy="2664296"/>
            <a:chOff x="539552" y="1844824"/>
            <a:chExt cx="8013700" cy="3249652"/>
          </a:xfrm>
        </p:grpSpPr>
        <p:pic>
          <p:nvPicPr>
            <p:cNvPr id="20" name="Picture 19" descr="context-monolith-exampl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1844824"/>
              <a:ext cx="8013700" cy="29972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979712" y="4725144"/>
              <a:ext cx="6009578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</a:rPr>
                <a:t>Figure: Online Store Example of Monolith Architecture [1]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7356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46191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4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79512" y="0"/>
            <a:ext cx="7535885" cy="360535"/>
          </a:xfrm>
        </p:spPr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53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smtClean="0"/>
              <a:t>Monolith Architecture Style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323528" y="1052736"/>
            <a:ext cx="8352928" cy="1728192"/>
            <a:chOff x="323528" y="1052736"/>
            <a:chExt cx="3736032" cy="2680543"/>
          </a:xfrm>
        </p:grpSpPr>
        <p:grpSp>
          <p:nvGrpSpPr>
            <p:cNvPr id="20" name="Gruppieren 7"/>
            <p:cNvGrpSpPr/>
            <p:nvPr/>
          </p:nvGrpSpPr>
          <p:grpSpPr>
            <a:xfrm>
              <a:off x="323528" y="1052736"/>
              <a:ext cx="3736032" cy="2434628"/>
              <a:chOff x="508000" y="4076601"/>
              <a:chExt cx="8434193" cy="1244200"/>
            </a:xfrm>
          </p:grpSpPr>
          <p:sp>
            <p:nvSpPr>
              <p:cNvPr id="23" name="Rechteck 8"/>
              <p:cNvSpPr/>
              <p:nvPr/>
            </p:nvSpPr>
            <p:spPr bwMode="auto">
              <a:xfrm>
                <a:off x="508000" y="4149075"/>
                <a:ext cx="8434193" cy="1171726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" name="Inhaltsplatzhalter 2"/>
              <p:cNvSpPr txBox="1">
                <a:spLocks/>
              </p:cNvSpPr>
              <p:nvPr/>
            </p:nvSpPr>
            <p:spPr bwMode="auto">
              <a:xfrm>
                <a:off x="508000" y="4076601"/>
                <a:ext cx="3853554" cy="34246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 smtClean="0">
                    <a:solidFill>
                      <a:schemeClr val="bg1"/>
                    </a:solidFill>
                  </a:rPr>
                  <a:t>Advantages 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23528" y="1823750"/>
              <a:ext cx="2729583" cy="19095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US" sz="1400" dirty="0" smtClean="0">
                  <a:latin typeface="Arial" pitchFamily="34" charset="0"/>
                </a:rPr>
                <a:t>Easy to develop and test</a:t>
              </a:r>
              <a:endParaRPr lang="en-US" sz="1400" dirty="0">
                <a:latin typeface="Arial" pitchFamily="34" charset="0"/>
              </a:endParaRPr>
            </a:p>
            <a:p>
              <a:pPr marL="342900" indent="-342900">
                <a:buFont typeface="Arial"/>
                <a:buChar char="•"/>
              </a:pPr>
              <a:r>
                <a:rPr lang="en-US" sz="1400" dirty="0" smtClean="0">
                  <a:latin typeface="Arial" pitchFamily="34" charset="0"/>
                </a:rPr>
                <a:t>Deployment is easy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1400" dirty="0" smtClean="0">
                  <a:latin typeface="Arial" pitchFamily="34" charset="0"/>
                </a:rPr>
                <a:t>Scaling is clear and simple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1400" dirty="0" smtClean="0">
                  <a:latin typeface="Arial" pitchFamily="34" charset="0"/>
                </a:rPr>
                <a:t>Prompt reuse of </a:t>
              </a:r>
              <a:r>
                <a:rPr lang="en-US" sz="1400" dirty="0" smtClean="0">
                  <a:latin typeface="Arial" pitchFamily="34" charset="0"/>
                </a:rPr>
                <a:t>components and functionalities</a:t>
              </a:r>
              <a:endParaRPr lang="en-US" sz="1400" dirty="0" smtClean="0">
                <a:latin typeface="Arial" pitchFamily="34" charset="0"/>
              </a:endParaRPr>
            </a:p>
            <a:p>
              <a:endParaRPr lang="en-US" dirty="0" smtClean="0">
                <a:latin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3528" y="2924944"/>
            <a:ext cx="8352928" cy="3458711"/>
            <a:chOff x="5148064" y="1006812"/>
            <a:chExt cx="8352928" cy="3458711"/>
          </a:xfrm>
        </p:grpSpPr>
        <p:grpSp>
          <p:nvGrpSpPr>
            <p:cNvPr id="8" name="Gruppieren 7"/>
            <p:cNvGrpSpPr/>
            <p:nvPr/>
          </p:nvGrpSpPr>
          <p:grpSpPr>
            <a:xfrm>
              <a:off x="5148064" y="1006812"/>
              <a:ext cx="8352928" cy="3456384"/>
              <a:chOff x="508000" y="4086962"/>
              <a:chExt cx="17789585" cy="1918182"/>
            </a:xfrm>
          </p:grpSpPr>
          <p:sp>
            <p:nvSpPr>
              <p:cNvPr id="9" name="Rechteck 8"/>
              <p:cNvSpPr/>
              <p:nvPr/>
            </p:nvSpPr>
            <p:spPr bwMode="auto">
              <a:xfrm>
                <a:off x="508000" y="4149075"/>
                <a:ext cx="17789585" cy="1856069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" name="Inhaltsplatzhalter 2"/>
              <p:cNvSpPr txBox="1">
                <a:spLocks/>
              </p:cNvSpPr>
              <p:nvPr/>
            </p:nvSpPr>
            <p:spPr bwMode="auto">
              <a:xfrm>
                <a:off x="508000" y="4086962"/>
                <a:ext cx="8128000" cy="240420"/>
              </a:xfrm>
              <a:prstGeom prst="rect">
                <a:avLst/>
              </a:prstGeom>
              <a:ln/>
              <a:ex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 smtClean="0">
                    <a:solidFill>
                      <a:schemeClr val="bg1"/>
                    </a:solidFill>
                  </a:rPr>
                  <a:t>Disadvantages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5148064" y="1510868"/>
              <a:ext cx="8045792" cy="2954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1200" b="1" dirty="0" smtClean="0">
                  <a:latin typeface="Arial" pitchFamily="34" charset="0"/>
                </a:rPr>
                <a:t>Limited </a:t>
              </a:r>
              <a:r>
                <a:rPr lang="en-US" sz="1200" b="1" dirty="0" smtClean="0">
                  <a:latin typeface="Arial" pitchFamily="34" charset="0"/>
                </a:rPr>
                <a:t>Agility due to difficult continuous delivery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1200" dirty="0" smtClean="0">
                  <a:latin typeface="Arial" pitchFamily="34" charset="0"/>
                </a:rPr>
                <a:t>Single codebase, deployment of small change needs whole application to be deployed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1200" dirty="0" smtClean="0">
                  <a:latin typeface="Arial" pitchFamily="34" charset="0"/>
                </a:rPr>
                <a:t>Affects continuous delivery, especially when multiple deployment per day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1200" dirty="0" smtClean="0">
                  <a:latin typeface="Arial" pitchFamily="34" charset="0"/>
                </a:rPr>
                <a:t>May lack of clear modular boundary and changes get relayed</a:t>
              </a:r>
              <a:endParaRPr lang="en-US" sz="1200" dirty="0" smtClean="0">
                <a:latin typeface="Arial" pitchFamily="34" charset="0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1200" b="1" dirty="0" smtClean="0">
                  <a:latin typeface="Arial" pitchFamily="34" charset="0"/>
                </a:rPr>
                <a:t>Decrease in </a:t>
              </a:r>
              <a:r>
                <a:rPr lang="en-US" sz="1200" b="1" dirty="0" smtClean="0">
                  <a:latin typeface="Arial" pitchFamily="34" charset="0"/>
                </a:rPr>
                <a:t>Productivity due to understandability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1200" dirty="0" smtClean="0">
                  <a:latin typeface="Arial" pitchFamily="34" charset="0"/>
                </a:rPr>
                <a:t>Understanding of application is difficult due to overwhelming volume of codebase, </a:t>
              </a:r>
              <a:r>
                <a:rPr lang="en-US" sz="1200" dirty="0" err="1" smtClean="0">
                  <a:latin typeface="Arial" pitchFamily="34" charset="0"/>
                </a:rPr>
                <a:t>esp</a:t>
              </a:r>
              <a:r>
                <a:rPr lang="en-US" sz="1200" dirty="0" smtClean="0">
                  <a:latin typeface="Arial" pitchFamily="34" charset="0"/>
                </a:rPr>
                <a:t> for new developer</a:t>
              </a:r>
              <a:endParaRPr lang="en-US" sz="1200" dirty="0" smtClean="0">
                <a:latin typeface="Arial" pitchFamily="34" charset="0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1200" b="1" dirty="0" smtClean="0">
                  <a:latin typeface="Arial" pitchFamily="34" charset="0"/>
                </a:rPr>
                <a:t>Difficult Team </a:t>
              </a:r>
              <a:r>
                <a:rPr lang="en-US" sz="1200" b="1" dirty="0" smtClean="0">
                  <a:latin typeface="Arial" pitchFamily="34" charset="0"/>
                </a:rPr>
                <a:t>Structure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1200" dirty="0" smtClean="0">
                  <a:latin typeface="Arial" pitchFamily="34" charset="0"/>
                </a:rPr>
                <a:t>Common ways by technology and geography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1200" dirty="0" smtClean="0">
                  <a:latin typeface="Arial" pitchFamily="34" charset="0"/>
                </a:rPr>
                <a:t>Communication and ownership not straight forward</a:t>
              </a:r>
              <a:endParaRPr lang="en-US" sz="1200" dirty="0" smtClean="0">
                <a:latin typeface="Arial" pitchFamily="34" charset="0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1200" b="1" dirty="0" smtClean="0">
                  <a:latin typeface="Arial" pitchFamily="34" charset="0"/>
                </a:rPr>
                <a:t>Long-term Commitment to </a:t>
              </a:r>
              <a:r>
                <a:rPr lang="en-US" sz="1200" b="1" dirty="0" smtClean="0">
                  <a:latin typeface="Arial" pitchFamily="34" charset="0"/>
                </a:rPr>
                <a:t>Technology Stack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1200" b="1" dirty="0" smtClean="0">
                  <a:latin typeface="Arial" pitchFamily="34" charset="0"/>
                </a:rPr>
                <a:t>Technology chosen during analysis phase</a:t>
              </a:r>
              <a:endParaRPr lang="en-US" sz="1200" b="1" dirty="0" smtClean="0">
                <a:latin typeface="Arial" pitchFamily="34" charset="0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1200" b="1" dirty="0" smtClean="0">
                  <a:latin typeface="Arial" pitchFamily="34" charset="0"/>
                </a:rPr>
                <a:t>Limited </a:t>
              </a:r>
              <a:r>
                <a:rPr lang="en-US" sz="1200" b="1" dirty="0" smtClean="0">
                  <a:latin typeface="Arial" pitchFamily="34" charset="0"/>
                </a:rPr>
                <a:t>Scalability due to unavailable option for scaling of individual units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1200" dirty="0" smtClean="0">
                  <a:latin typeface="Arial" pitchFamily="34" charset="0"/>
                </a:rPr>
                <a:t>Only one option </a:t>
              </a:r>
              <a:r>
                <a:rPr lang="en-US" sz="1200" dirty="0" err="1" smtClean="0">
                  <a:latin typeface="Arial" pitchFamily="34" charset="0"/>
                </a:rPr>
                <a:t>ie</a:t>
              </a:r>
              <a:r>
                <a:rPr lang="en-US" sz="1200" dirty="0" smtClean="0">
                  <a:latin typeface="Arial" pitchFamily="34" charset="0"/>
                </a:rPr>
                <a:t>, Horizontal Scaling</a:t>
              </a:r>
              <a:endParaRPr lang="en-US" sz="1200" dirty="0" smtClean="0">
                <a:latin typeface="Arial" pitchFamily="34" charset="0"/>
              </a:endParaRPr>
            </a:p>
            <a:p>
              <a:pPr marL="742950" lvl="1" indent="-285750">
                <a:buFont typeface="Arial"/>
                <a:buChar char="•"/>
              </a:pPr>
              <a:r>
                <a:rPr lang="en-US" sz="1200" dirty="0" smtClean="0">
                  <a:latin typeface="Arial" pitchFamily="34" charset="0"/>
                </a:rPr>
                <a:t>Independent scaling of components not possible</a:t>
              </a:r>
              <a:endParaRPr lang="en-US" sz="1200" dirty="0" smtClean="0">
                <a:latin typeface="Arial" pitchFamily="34" charset="0"/>
              </a:endParaRPr>
            </a:p>
            <a:p>
              <a:pPr marL="285750" indent="-285750">
                <a:buFont typeface="Arial"/>
                <a:buChar char="•"/>
              </a:pPr>
              <a:endParaRPr lang="en-US" dirty="0" smtClean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3499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1943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4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79512" y="0"/>
            <a:ext cx="7535885" cy="360535"/>
          </a:xfrm>
        </p:spPr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53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err="1" smtClean="0"/>
              <a:t>Microservice</a:t>
            </a:r>
            <a:r>
              <a:rPr lang="en-GB" dirty="0" smtClean="0"/>
              <a:t> Architecture style</a:t>
            </a:r>
            <a:endParaRPr lang="en-GB" dirty="0"/>
          </a:p>
        </p:txBody>
      </p:sp>
      <p:grpSp>
        <p:nvGrpSpPr>
          <p:cNvPr id="15" name="Gruppieren 16"/>
          <p:cNvGrpSpPr/>
          <p:nvPr/>
        </p:nvGrpSpPr>
        <p:grpSpPr>
          <a:xfrm>
            <a:off x="179512" y="908721"/>
            <a:ext cx="8856984" cy="5544615"/>
            <a:chOff x="508000" y="4149079"/>
            <a:chExt cx="8128000" cy="621119"/>
          </a:xfrm>
        </p:grpSpPr>
        <p:sp>
          <p:nvSpPr>
            <p:cNvPr id="16" name="Rechteck 17"/>
            <p:cNvSpPr/>
            <p:nvPr/>
          </p:nvSpPr>
          <p:spPr bwMode="auto">
            <a:xfrm>
              <a:off x="508000" y="4163384"/>
              <a:ext cx="8128000" cy="606814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Inhaltsplatzhalter 2"/>
            <p:cNvSpPr txBox="1">
              <a:spLocks/>
            </p:cNvSpPr>
            <p:nvPr/>
          </p:nvSpPr>
          <p:spPr bwMode="auto">
            <a:xfrm>
              <a:off x="508000" y="4149079"/>
              <a:ext cx="8128000" cy="483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Definition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Rounded Rectangular Callout 8"/>
          <p:cNvSpPr/>
          <p:nvPr/>
        </p:nvSpPr>
        <p:spPr bwMode="auto">
          <a:xfrm>
            <a:off x="5724128" y="3933056"/>
            <a:ext cx="2880320" cy="1368152"/>
          </a:xfrm>
          <a:prstGeom prst="wedgeRoundRectCallout">
            <a:avLst>
              <a:gd name="adj1" fmla="val -20833"/>
              <a:gd name="adj2" fmla="val 4175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dirty="0" smtClean="0">
                <a:latin typeface="Arial" pitchFamily="34" charset="0"/>
              </a:rPr>
              <a:t>“Loosely </a:t>
            </a:r>
            <a:r>
              <a:rPr lang="en-US" dirty="0">
                <a:latin typeface="Arial" pitchFamily="34" charset="0"/>
              </a:rPr>
              <a:t>coupled service oriented architecture with bounded </a:t>
            </a:r>
            <a:r>
              <a:rPr lang="en-US" dirty="0" smtClean="0">
                <a:latin typeface="Arial" pitchFamily="34" charset="0"/>
              </a:rPr>
              <a:t>contexts.”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4860032" y="1412776"/>
            <a:ext cx="3096344" cy="1800200"/>
          </a:xfrm>
          <a:prstGeom prst="wedgeRoundRectCallout">
            <a:avLst>
              <a:gd name="adj1" fmla="val -20833"/>
              <a:gd name="adj2" fmla="val 4756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dirty="0" smtClean="0">
                <a:latin typeface="Arial" pitchFamily="34" charset="0"/>
              </a:rPr>
              <a:t>“a </a:t>
            </a:r>
            <a:r>
              <a:rPr lang="en-US" dirty="0">
                <a:latin typeface="Arial" pitchFamily="34" charset="0"/>
              </a:rPr>
              <a:t>style of software architecture that involves delivering systems as a set of very small, granular, independent collaborating </a:t>
            </a:r>
            <a:r>
              <a:rPr lang="en-US" dirty="0" smtClean="0">
                <a:latin typeface="Arial" pitchFamily="34" charset="0"/>
              </a:rPr>
              <a:t>services.”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4" name="Rounded Rectangular Callout 23"/>
          <p:cNvSpPr/>
          <p:nvPr/>
        </p:nvSpPr>
        <p:spPr bwMode="auto">
          <a:xfrm>
            <a:off x="251520" y="1412776"/>
            <a:ext cx="4104456" cy="1944216"/>
          </a:xfrm>
          <a:prstGeom prst="wedgeRoundRectCallout">
            <a:avLst>
              <a:gd name="adj1" fmla="val -21986"/>
              <a:gd name="adj2" fmla="val 4777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dirty="0" smtClean="0">
                <a:latin typeface="Arial" pitchFamily="34" charset="0"/>
              </a:rPr>
              <a:t>“decompose </a:t>
            </a:r>
            <a:r>
              <a:rPr lang="en-US" dirty="0">
                <a:latin typeface="Arial" pitchFamily="34" charset="0"/>
              </a:rPr>
              <a:t>an application functionally into a set of collaborating services, each with a set of narrow, related functions, developed and deployed independently, with its own </a:t>
            </a:r>
            <a:r>
              <a:rPr lang="en-US" dirty="0" smtClean="0">
                <a:latin typeface="Arial" pitchFamily="34" charset="0"/>
              </a:rPr>
              <a:t>database.”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00102" y="3203684"/>
            <a:ext cx="209241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[B. </a:t>
            </a:r>
            <a:r>
              <a:rPr lang="en-US" dirty="0" err="1" smtClean="0">
                <a:latin typeface="Arial" pitchFamily="34" charset="0"/>
              </a:rPr>
              <a:t>Wootton</a:t>
            </a:r>
            <a:r>
              <a:rPr lang="en-US" dirty="0" smtClean="0">
                <a:latin typeface="Arial" pitchFamily="34" charset="0"/>
              </a:rPr>
              <a:t>, 2014]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72556" y="5291916"/>
            <a:ext cx="227590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[A. Cockcroft, 2015 ]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7744" y="3284984"/>
            <a:ext cx="221200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[C. </a:t>
            </a:r>
            <a:r>
              <a:rPr lang="en-US" dirty="0" err="1" smtClean="0">
                <a:latin typeface="Arial" pitchFamily="34" charset="0"/>
              </a:rPr>
              <a:t>Richdson</a:t>
            </a:r>
            <a:r>
              <a:rPr lang="en-US" dirty="0" smtClean="0">
                <a:latin typeface="Arial" pitchFamily="34" charset="0"/>
              </a:rPr>
              <a:t>. 2014]</a:t>
            </a:r>
            <a:endParaRPr lang="en-US" dirty="0" smtClean="0">
              <a:latin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347864" y="4653136"/>
            <a:ext cx="1080120" cy="504056"/>
            <a:chOff x="3347864" y="4653136"/>
            <a:chExt cx="1080120" cy="504056"/>
          </a:xfrm>
        </p:grpSpPr>
        <p:sp>
          <p:nvSpPr>
            <p:cNvPr id="34" name="Rectangle 33"/>
            <p:cNvSpPr/>
            <p:nvPr/>
          </p:nvSpPr>
          <p:spPr bwMode="auto">
            <a:xfrm>
              <a:off x="3419872" y="4725144"/>
              <a:ext cx="1008112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347864" y="4653136"/>
              <a:ext cx="1008112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Customer Service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19872" y="5373216"/>
            <a:ext cx="1080120" cy="504056"/>
            <a:chOff x="3419872" y="5373216"/>
            <a:chExt cx="1080120" cy="504056"/>
          </a:xfrm>
        </p:grpSpPr>
        <p:sp>
          <p:nvSpPr>
            <p:cNvPr id="36" name="Rectangle 35"/>
            <p:cNvSpPr/>
            <p:nvPr/>
          </p:nvSpPr>
          <p:spPr bwMode="auto">
            <a:xfrm>
              <a:off x="3491880" y="5445224"/>
              <a:ext cx="1008112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419872" y="5373216"/>
              <a:ext cx="1008112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Order Service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99592" y="4149080"/>
            <a:ext cx="1080120" cy="504056"/>
            <a:chOff x="899592" y="4149080"/>
            <a:chExt cx="1080120" cy="504056"/>
          </a:xfrm>
        </p:grpSpPr>
        <p:sp>
          <p:nvSpPr>
            <p:cNvPr id="39" name="Rectangle 38"/>
            <p:cNvSpPr/>
            <p:nvPr/>
          </p:nvSpPr>
          <p:spPr bwMode="auto">
            <a:xfrm>
              <a:off x="971600" y="4221088"/>
              <a:ext cx="1008112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899592" y="4149080"/>
              <a:ext cx="1008112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Checkout Service</a:t>
              </a:r>
              <a:endPara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27584" y="5013176"/>
            <a:ext cx="1296144" cy="504056"/>
            <a:chOff x="827584" y="5013176"/>
            <a:chExt cx="1296144" cy="504056"/>
          </a:xfrm>
        </p:grpSpPr>
        <p:sp>
          <p:nvSpPr>
            <p:cNvPr id="38" name="Rectangle 37"/>
            <p:cNvSpPr/>
            <p:nvPr/>
          </p:nvSpPr>
          <p:spPr bwMode="auto">
            <a:xfrm>
              <a:off x="899592" y="5085184"/>
              <a:ext cx="1224136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827584" y="5013176"/>
              <a:ext cx="1224136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Order Management</a:t>
              </a:r>
              <a:endPara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347864" y="3933056"/>
            <a:ext cx="1152128" cy="504056"/>
            <a:chOff x="3347864" y="3933056"/>
            <a:chExt cx="1152128" cy="504056"/>
          </a:xfrm>
        </p:grpSpPr>
        <p:sp>
          <p:nvSpPr>
            <p:cNvPr id="29" name="Rectangle 28"/>
            <p:cNvSpPr/>
            <p:nvPr/>
          </p:nvSpPr>
          <p:spPr bwMode="auto">
            <a:xfrm>
              <a:off x="3491880" y="4005064"/>
              <a:ext cx="1008112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47864" y="3933056"/>
              <a:ext cx="1080120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Catalog Service</a:t>
              </a:r>
              <a:endPara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46" name="Straight Connector 45"/>
          <p:cNvCxnSpPr>
            <a:stCxn id="39" idx="3"/>
            <a:endCxn id="37" idx="1"/>
          </p:cNvCxnSpPr>
          <p:nvPr/>
        </p:nvCxnSpPr>
        <p:spPr bwMode="auto">
          <a:xfrm>
            <a:off x="1979712" y="4437112"/>
            <a:ext cx="1440160" cy="11521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8" idx="3"/>
            <a:endCxn id="35" idx="1"/>
          </p:cNvCxnSpPr>
          <p:nvPr/>
        </p:nvCxnSpPr>
        <p:spPr bwMode="auto">
          <a:xfrm flipV="1">
            <a:off x="2123728" y="4869160"/>
            <a:ext cx="1224136" cy="4320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37" idx="1"/>
          </p:cNvCxnSpPr>
          <p:nvPr/>
        </p:nvCxnSpPr>
        <p:spPr bwMode="auto">
          <a:xfrm>
            <a:off x="2123728" y="5373216"/>
            <a:ext cx="1296144" cy="2160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3"/>
            <a:endCxn id="28" idx="1"/>
          </p:cNvCxnSpPr>
          <p:nvPr/>
        </p:nvCxnSpPr>
        <p:spPr bwMode="auto">
          <a:xfrm flipV="1">
            <a:off x="1979712" y="4149080"/>
            <a:ext cx="1368152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9" idx="3"/>
            <a:endCxn id="35" idx="1"/>
          </p:cNvCxnSpPr>
          <p:nvPr/>
        </p:nvCxnSpPr>
        <p:spPr bwMode="auto">
          <a:xfrm>
            <a:off x="1979712" y="4437112"/>
            <a:ext cx="1368152" cy="4320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99592" y="6021288"/>
            <a:ext cx="49685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</a:rPr>
              <a:t>Figure: Functional </a:t>
            </a:r>
            <a:r>
              <a:rPr lang="en-US" sz="1200" b="1" dirty="0" err="1" smtClean="0">
                <a:latin typeface="Arial" pitchFamily="34" charset="0"/>
              </a:rPr>
              <a:t>Decomompostion</a:t>
            </a:r>
            <a:r>
              <a:rPr lang="en-US" sz="1200" b="1" dirty="0" smtClean="0">
                <a:latin typeface="Arial" pitchFamily="34" charset="0"/>
              </a:rPr>
              <a:t> into </a:t>
            </a:r>
            <a:r>
              <a:rPr lang="en-US" sz="1200" b="1" dirty="0" err="1" smtClean="0">
                <a:latin typeface="Arial" pitchFamily="34" charset="0"/>
              </a:rPr>
              <a:t>microservices</a:t>
            </a:r>
            <a:endParaRPr lang="en-US" sz="1200" b="1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932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88983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1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79512" y="0"/>
            <a:ext cx="7535885" cy="360535"/>
          </a:xfrm>
        </p:spPr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53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err="1" smtClean="0"/>
              <a:t>Microservice</a:t>
            </a:r>
            <a:r>
              <a:rPr lang="en-GB" dirty="0" smtClean="0"/>
              <a:t> Architecture style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236296" y="1916832"/>
            <a:ext cx="18466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>
              <a:latin typeface="Arial" pitchFamily="34" charset="0"/>
            </a:endParaRPr>
          </a:p>
        </p:txBody>
      </p:sp>
      <p:grpSp>
        <p:nvGrpSpPr>
          <p:cNvPr id="15" name="Gruppieren 16"/>
          <p:cNvGrpSpPr/>
          <p:nvPr/>
        </p:nvGrpSpPr>
        <p:grpSpPr>
          <a:xfrm>
            <a:off x="179512" y="1052736"/>
            <a:ext cx="8784976" cy="5328592"/>
            <a:chOff x="508000" y="4149079"/>
            <a:chExt cx="8128000" cy="643705"/>
          </a:xfrm>
        </p:grpSpPr>
        <p:sp>
          <p:nvSpPr>
            <p:cNvPr id="16" name="Rechteck 17"/>
            <p:cNvSpPr/>
            <p:nvPr/>
          </p:nvSpPr>
          <p:spPr bwMode="auto">
            <a:xfrm>
              <a:off x="508000" y="4163384"/>
              <a:ext cx="8128000" cy="629400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Inhaltsplatzhalter 2"/>
            <p:cNvSpPr txBox="1">
              <a:spLocks/>
            </p:cNvSpPr>
            <p:nvPr/>
          </p:nvSpPr>
          <p:spPr bwMode="auto">
            <a:xfrm>
              <a:off x="508000" y="4149079"/>
              <a:ext cx="8128000" cy="7152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Definition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ounded Rectangular Callout 5"/>
          <p:cNvSpPr/>
          <p:nvPr/>
        </p:nvSpPr>
        <p:spPr bwMode="auto">
          <a:xfrm>
            <a:off x="395536" y="2708920"/>
            <a:ext cx="8064896" cy="2520280"/>
          </a:xfrm>
          <a:prstGeom prst="wedgeRoundRectCallout">
            <a:avLst>
              <a:gd name="adj1" fmla="val -28157"/>
              <a:gd name="adj2" fmla="val 4773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dirty="0" smtClean="0">
                <a:latin typeface="Arial" pitchFamily="34" charset="0"/>
              </a:rPr>
              <a:t>“is </a:t>
            </a:r>
            <a:r>
              <a:rPr lang="en-US" dirty="0">
                <a:latin typeface="Arial" pitchFamily="34" charset="0"/>
              </a:rPr>
              <a:t>an approach to developing </a:t>
            </a:r>
            <a:r>
              <a:rPr lang="en-US" b="1" dirty="0">
                <a:latin typeface="Arial" pitchFamily="34" charset="0"/>
              </a:rPr>
              <a:t>a single application </a:t>
            </a:r>
            <a:r>
              <a:rPr lang="en-US" dirty="0">
                <a:latin typeface="Arial" pitchFamily="34" charset="0"/>
              </a:rPr>
              <a:t>as a suite </a:t>
            </a:r>
            <a:r>
              <a:rPr lang="en-US" b="1" dirty="0">
                <a:latin typeface="Arial" pitchFamily="34" charset="0"/>
              </a:rPr>
              <a:t>of small services</a:t>
            </a:r>
            <a:r>
              <a:rPr lang="en-US" dirty="0">
                <a:latin typeface="Arial" pitchFamily="34" charset="0"/>
              </a:rPr>
              <a:t>, each running in </a:t>
            </a:r>
            <a:r>
              <a:rPr lang="en-US" b="1" dirty="0">
                <a:latin typeface="Arial" pitchFamily="34" charset="0"/>
              </a:rPr>
              <a:t>its own process </a:t>
            </a:r>
            <a:r>
              <a:rPr lang="en-US" dirty="0">
                <a:latin typeface="Arial" pitchFamily="34" charset="0"/>
              </a:rPr>
              <a:t>and communicating with </a:t>
            </a:r>
            <a:r>
              <a:rPr lang="en-US" b="1" dirty="0">
                <a:latin typeface="Arial" pitchFamily="34" charset="0"/>
              </a:rPr>
              <a:t>lightweight mechanisms</a:t>
            </a:r>
            <a:r>
              <a:rPr lang="en-US" dirty="0">
                <a:latin typeface="Arial" pitchFamily="34" charset="0"/>
              </a:rPr>
              <a:t>, often an HTTP resource API. These services are built around </a:t>
            </a:r>
            <a:r>
              <a:rPr lang="en-US" b="1" dirty="0">
                <a:latin typeface="Arial" pitchFamily="34" charset="0"/>
              </a:rPr>
              <a:t>business capabilities </a:t>
            </a:r>
            <a:r>
              <a:rPr lang="en-US" dirty="0">
                <a:latin typeface="Arial" pitchFamily="34" charset="0"/>
              </a:rPr>
              <a:t>and </a:t>
            </a:r>
            <a:r>
              <a:rPr lang="en-US" b="1" dirty="0">
                <a:latin typeface="Arial" pitchFamily="34" charset="0"/>
              </a:rPr>
              <a:t>independently deployable </a:t>
            </a:r>
            <a:r>
              <a:rPr lang="en-US" dirty="0">
                <a:latin typeface="Arial" pitchFamily="34" charset="0"/>
              </a:rPr>
              <a:t>by fully automated deployment machinery. There is a bare minimum of centralized management of these services, which may be written in</a:t>
            </a:r>
            <a:r>
              <a:rPr lang="en-US" b="1" dirty="0">
                <a:latin typeface="Arial" pitchFamily="34" charset="0"/>
              </a:rPr>
              <a:t> different programming languages </a:t>
            </a:r>
            <a:r>
              <a:rPr lang="en-US" dirty="0">
                <a:latin typeface="Arial" pitchFamily="34" charset="0"/>
              </a:rPr>
              <a:t>and use </a:t>
            </a:r>
            <a:r>
              <a:rPr lang="en-US" b="1" dirty="0">
                <a:latin typeface="Arial" pitchFamily="34" charset="0"/>
              </a:rPr>
              <a:t>different data storage </a:t>
            </a:r>
            <a:r>
              <a:rPr lang="en-US" b="1" dirty="0" smtClean="0">
                <a:latin typeface="Arial" pitchFamily="34" charset="0"/>
              </a:rPr>
              <a:t>technologies.”</a:t>
            </a:r>
            <a:endParaRPr lang="en-US" b="1" dirty="0"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9343" y="5229200"/>
            <a:ext cx="331510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[M. Fowler and J. Lewis, 2014]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5963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98639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6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79512" y="332161"/>
            <a:ext cx="7535885" cy="360535"/>
          </a:xfrm>
        </p:spPr>
        <p:txBody>
          <a:bodyPr/>
          <a:lstStyle/>
          <a:p>
            <a:r>
              <a:rPr lang="en-GB" dirty="0" smtClean="0"/>
              <a:t>Research Questions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179512" y="4077072"/>
            <a:ext cx="8784976" cy="2232248"/>
            <a:chOff x="508000" y="4149079"/>
            <a:chExt cx="8128000" cy="643705"/>
          </a:xfrm>
        </p:grpSpPr>
        <p:sp>
          <p:nvSpPr>
            <p:cNvPr id="18" name="Rechteck 17"/>
            <p:cNvSpPr/>
            <p:nvPr/>
          </p:nvSpPr>
          <p:spPr bwMode="auto">
            <a:xfrm>
              <a:off x="508000" y="4256362"/>
              <a:ext cx="8128000" cy="536422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Inhaltsplatzhalter 2"/>
            <p:cNvSpPr txBox="1">
              <a:spLocks/>
            </p:cNvSpPr>
            <p:nvPr/>
          </p:nvSpPr>
          <p:spPr bwMode="auto">
            <a:xfrm>
              <a:off x="508000" y="4149079"/>
              <a:ext cx="8128000" cy="145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What are the good practices for defining a </a:t>
              </a:r>
              <a:r>
                <a:rPr lang="en-GB" b="1" dirty="0" err="1" smtClean="0">
                  <a:solidFill>
                    <a:schemeClr val="bg1"/>
                  </a:solidFill>
                </a:rPr>
                <a:t>microservice</a:t>
              </a:r>
              <a:r>
                <a:rPr lang="en-GB" b="1" dirty="0" smtClean="0">
                  <a:solidFill>
                    <a:schemeClr val="bg1"/>
                  </a:solidFill>
                </a:rPr>
                <a:t> architecture?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236296" y="1916832"/>
            <a:ext cx="18466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>
              <a:latin typeface="Arial" pitchFamily="34" charset="0"/>
            </a:endParaRPr>
          </a:p>
        </p:txBody>
      </p:sp>
      <p:grpSp>
        <p:nvGrpSpPr>
          <p:cNvPr id="21" name="Gruppieren 16"/>
          <p:cNvGrpSpPr/>
          <p:nvPr/>
        </p:nvGrpSpPr>
        <p:grpSpPr>
          <a:xfrm>
            <a:off x="251520" y="2348880"/>
            <a:ext cx="8784976" cy="1368145"/>
            <a:chOff x="508000" y="4113319"/>
            <a:chExt cx="8128000" cy="679465"/>
          </a:xfrm>
        </p:grpSpPr>
        <p:sp>
          <p:nvSpPr>
            <p:cNvPr id="23" name="Rechteck 17"/>
            <p:cNvSpPr/>
            <p:nvPr/>
          </p:nvSpPr>
          <p:spPr bwMode="auto">
            <a:xfrm>
              <a:off x="508000" y="4256362"/>
              <a:ext cx="8128000" cy="536422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Inhaltsplatzhalter 2"/>
            <p:cNvSpPr txBox="1">
              <a:spLocks/>
            </p:cNvSpPr>
            <p:nvPr/>
          </p:nvSpPr>
          <p:spPr bwMode="auto">
            <a:xfrm>
              <a:off x="508000" y="4113319"/>
              <a:ext cx="8128000" cy="21456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What are the technical challenges in the </a:t>
              </a:r>
              <a:r>
                <a:rPr lang="en-GB" b="1" dirty="0" err="1" smtClean="0">
                  <a:solidFill>
                    <a:schemeClr val="bg1"/>
                  </a:solidFill>
                </a:rPr>
                <a:t>microservices</a:t>
              </a:r>
              <a:r>
                <a:rPr lang="en-GB" b="1" dirty="0" smtClean="0">
                  <a:solidFill>
                    <a:schemeClr val="bg1"/>
                  </a:solidFill>
                </a:rPr>
                <a:t> architecture?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5536" y="1497558"/>
            <a:ext cx="828092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</a:rPr>
              <a:t>What are the parameters that defines the size of a </a:t>
            </a:r>
            <a:r>
              <a:rPr lang="en-US" dirty="0" err="1" smtClean="0">
                <a:latin typeface="Arial" pitchFamily="34" charset="0"/>
              </a:rPr>
              <a:t>microservice</a:t>
            </a:r>
            <a:r>
              <a:rPr lang="en-US" dirty="0" smtClean="0">
                <a:latin typeface="Arial" pitchFamily="34" charset="0"/>
              </a:rPr>
              <a:t>?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4653136"/>
            <a:ext cx="6635150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</a:rPr>
              <a:t>What are the quality attributes of a </a:t>
            </a:r>
            <a:r>
              <a:rPr lang="en-US" dirty="0" err="1" smtClean="0">
                <a:latin typeface="Arial" pitchFamily="34" charset="0"/>
              </a:rPr>
              <a:t>microservice</a:t>
            </a:r>
            <a:r>
              <a:rPr lang="en-US" dirty="0" smtClean="0">
                <a:latin typeface="Arial" pitchFamily="34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</a:rPr>
              <a:t>What is the process of creating a </a:t>
            </a:r>
            <a:r>
              <a:rPr lang="en-US" dirty="0" err="1" smtClean="0">
                <a:latin typeface="Arial" pitchFamily="34" charset="0"/>
              </a:rPr>
              <a:t>microservice</a:t>
            </a:r>
            <a:r>
              <a:rPr lang="en-US" dirty="0" smtClean="0">
                <a:latin typeface="Arial" pitchFamily="34" charset="0"/>
              </a:rPr>
              <a:t> architecture?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</a:rPr>
              <a:t>How to implement a </a:t>
            </a:r>
            <a:r>
              <a:rPr lang="en-US" dirty="0" err="1" smtClean="0">
                <a:latin typeface="Arial" pitchFamily="34" charset="0"/>
              </a:rPr>
              <a:t>microservice</a:t>
            </a:r>
            <a:r>
              <a:rPr lang="en-US" dirty="0" smtClean="0">
                <a:latin typeface="Arial" pitchFamily="34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itchFamily="34" charset="0"/>
              </a:rPr>
              <a:t>How </a:t>
            </a:r>
            <a:r>
              <a:rPr lang="en-US" dirty="0" smtClean="0">
                <a:latin typeface="Arial" pitchFamily="34" charset="0"/>
              </a:rPr>
              <a:t>to deploy </a:t>
            </a:r>
            <a:r>
              <a:rPr lang="en-US" dirty="0">
                <a:latin typeface="Arial" pitchFamily="34" charset="0"/>
              </a:rPr>
              <a:t>a </a:t>
            </a:r>
            <a:r>
              <a:rPr lang="en-US" dirty="0" err="1">
                <a:latin typeface="Arial" pitchFamily="34" charset="0"/>
              </a:rPr>
              <a:t>microservice</a:t>
            </a:r>
            <a:r>
              <a:rPr lang="en-US" dirty="0" smtClean="0">
                <a:latin typeface="Arial" pitchFamily="34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itchFamily="34" charset="0"/>
              </a:rPr>
              <a:t>How to </a:t>
            </a:r>
            <a:r>
              <a:rPr lang="en-US" dirty="0" smtClean="0">
                <a:latin typeface="Arial" pitchFamily="34" charset="0"/>
              </a:rPr>
              <a:t>maintain </a:t>
            </a:r>
            <a:r>
              <a:rPr lang="en-US" dirty="0">
                <a:latin typeface="Arial" pitchFamily="34" charset="0"/>
              </a:rPr>
              <a:t>a </a:t>
            </a:r>
            <a:r>
              <a:rPr lang="en-US" dirty="0" err="1">
                <a:latin typeface="Arial" pitchFamily="34" charset="0"/>
              </a:rPr>
              <a:t>microservice</a:t>
            </a:r>
            <a:r>
              <a:rPr lang="en-US" dirty="0" smtClean="0">
                <a:latin typeface="Arial" pitchFamily="34" charset="0"/>
              </a:rPr>
              <a:t>?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2780928"/>
            <a:ext cx="799288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</a:rPr>
              <a:t>How </a:t>
            </a:r>
            <a:r>
              <a:rPr lang="en-US" dirty="0">
                <a:latin typeface="Arial" pitchFamily="34" charset="0"/>
              </a:rPr>
              <a:t>to handle </a:t>
            </a:r>
            <a:r>
              <a:rPr lang="en-US" dirty="0" smtClean="0">
                <a:latin typeface="Arial" pitchFamily="34" charset="0"/>
              </a:rPr>
              <a:t>dependencies between </a:t>
            </a:r>
            <a:r>
              <a:rPr lang="en-US" dirty="0" err="1" smtClean="0">
                <a:latin typeface="Arial" pitchFamily="34" charset="0"/>
              </a:rPr>
              <a:t>microservices</a:t>
            </a:r>
            <a:r>
              <a:rPr lang="en-US" dirty="0" smtClean="0">
                <a:latin typeface="Arial" pitchFamily="34" charset="0"/>
              </a:rPr>
              <a:t>?</a:t>
            </a:r>
            <a:endParaRPr lang="en-US" dirty="0">
              <a:latin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1175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175959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6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Process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2987824" y="3212976"/>
            <a:ext cx="1944216" cy="864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Search and Gather Studies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323528" y="3284984"/>
            <a:ext cx="1800200" cy="864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Filter the papers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1619672" y="1628800"/>
            <a:ext cx="1872208" cy="864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Select Search Terms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870968"/>
            <a:ext cx="3456384" cy="4493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Arial" pitchFamily="34" charset="0"/>
              </a:rPr>
              <a:t>1. Search Term Selection Strategy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/>
              <a:t>keywords from research </a:t>
            </a:r>
            <a:r>
              <a:rPr lang="en-US" sz="1100" dirty="0" smtClean="0"/>
              <a:t>questions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/>
              <a:t>synonyms of </a:t>
            </a:r>
            <a:r>
              <a:rPr lang="en-US" sz="1100" dirty="0" smtClean="0"/>
              <a:t>keywords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/>
              <a:t>accepted terms from academics and </a:t>
            </a:r>
            <a:r>
              <a:rPr lang="en-US" sz="1100" dirty="0" smtClean="0"/>
              <a:t>industry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/>
              <a:t>reference discovered from papers </a:t>
            </a:r>
            <a:r>
              <a:rPr lang="en-US" sz="1100" dirty="0" smtClean="0"/>
              <a:t>selected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b="1" dirty="0" smtClean="0"/>
              <a:t>“</a:t>
            </a:r>
            <a:r>
              <a:rPr lang="en-US" sz="1100" b="1" dirty="0" err="1" smtClean="0"/>
              <a:t>microservices</a:t>
            </a:r>
            <a:r>
              <a:rPr lang="en-US" sz="1100" b="1" dirty="0" smtClean="0"/>
              <a:t> are fine grained SOA” [2-4]</a:t>
            </a:r>
          </a:p>
          <a:p>
            <a:pPr lvl="0"/>
            <a:endParaRPr lang="en-US" sz="1100" dirty="0"/>
          </a:p>
          <a:p>
            <a:pPr lvl="0"/>
            <a:r>
              <a:rPr lang="en-US" sz="1100" b="1" u="sng" dirty="0" smtClean="0"/>
              <a:t>2. Resources Used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 err="1"/>
              <a:t>google</a:t>
            </a:r>
            <a:r>
              <a:rPr lang="en-US" sz="1100" dirty="0"/>
              <a:t> scholar (</a:t>
            </a:r>
            <a:r>
              <a:rPr lang="en-US" sz="1100" dirty="0" err="1"/>
              <a:t>scholar.google.de</a:t>
            </a:r>
            <a:r>
              <a:rPr lang="en-US" sz="1100" dirty="0"/>
              <a:t>)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 err="1"/>
              <a:t>IEEExplore</a:t>
            </a:r>
            <a:endParaRPr lang="en-US" sz="1100" dirty="0"/>
          </a:p>
          <a:p>
            <a:pPr marL="171450" lvl="0" indent="-171450">
              <a:buFont typeface="Arial"/>
              <a:buChar char="•"/>
            </a:pPr>
            <a:r>
              <a:rPr lang="en-US" sz="1100" dirty="0"/>
              <a:t>ACM Digital Library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 err="1"/>
              <a:t>Researchgate</a:t>
            </a:r>
            <a:endParaRPr lang="en-US" sz="1100" dirty="0"/>
          </a:p>
          <a:p>
            <a:pPr marL="171450" lvl="0" indent="-171450">
              <a:buFont typeface="Arial"/>
              <a:buChar char="•"/>
            </a:pPr>
            <a:r>
              <a:rPr lang="en-US" sz="1100" dirty="0"/>
              <a:t>Books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/>
              <a:t>Technical </a:t>
            </a:r>
            <a:r>
              <a:rPr lang="en-US" sz="1100" dirty="0" smtClean="0"/>
              <a:t>Articles</a:t>
            </a:r>
          </a:p>
          <a:p>
            <a:pPr lvl="0"/>
            <a:endParaRPr lang="en-US" sz="1100" dirty="0"/>
          </a:p>
          <a:p>
            <a:pPr lvl="0"/>
            <a:r>
              <a:rPr lang="en-US" sz="1100" dirty="0" smtClean="0"/>
              <a:t>M </a:t>
            </a:r>
            <a:r>
              <a:rPr lang="en-US" sz="1100" dirty="0" err="1" smtClean="0"/>
              <a:t>papres</a:t>
            </a:r>
            <a:endParaRPr lang="en-US" sz="1100" dirty="0" smtClean="0"/>
          </a:p>
          <a:p>
            <a:pPr lvl="0"/>
            <a:endParaRPr lang="en-US" sz="1100" dirty="0"/>
          </a:p>
          <a:p>
            <a:pPr lvl="0"/>
            <a:r>
              <a:rPr lang="en-US" sz="1100" b="1" u="sng" dirty="0" smtClean="0"/>
              <a:t>3. Study </a:t>
            </a:r>
            <a:r>
              <a:rPr lang="en-US" sz="1100" b="1" u="sng" dirty="0" err="1" smtClean="0"/>
              <a:t>Filteration</a:t>
            </a:r>
            <a:r>
              <a:rPr lang="en-US" sz="1100" b="1" u="sng" dirty="0" smtClean="0"/>
              <a:t> Criteria</a:t>
            </a:r>
            <a:endParaRPr lang="en-US" sz="1100" b="1" u="sng" dirty="0"/>
          </a:p>
          <a:p>
            <a:pPr marL="171450" lvl="0" indent="-171450">
              <a:buFont typeface="Arial"/>
              <a:buChar char="•"/>
            </a:pPr>
            <a:r>
              <a:rPr lang="en-US" sz="1100" dirty="0"/>
              <a:t>Is the study relevant to answer the research question?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 smtClean="0"/>
              <a:t>Does the study have good base in terms of source as well as references of the past studies?</a:t>
            </a:r>
            <a:endParaRPr lang="en-US" sz="1100" dirty="0"/>
          </a:p>
          <a:p>
            <a:pPr marL="171450" lvl="0" indent="-171450">
              <a:buFont typeface="Arial"/>
              <a:buChar char="•"/>
            </a:pPr>
            <a:r>
              <a:rPr lang="en-US" sz="1100" dirty="0" smtClean="0"/>
              <a:t>Are there any case </a:t>
            </a:r>
            <a:r>
              <a:rPr lang="en-US" sz="1100" dirty="0"/>
              <a:t>studies </a:t>
            </a:r>
            <a:r>
              <a:rPr lang="en-US" sz="1100" dirty="0" smtClean="0"/>
              <a:t>provided to </a:t>
            </a:r>
            <a:r>
              <a:rPr lang="en-US" sz="1100" dirty="0"/>
              <a:t>verify the research result derived in the study</a:t>
            </a:r>
            <a:r>
              <a:rPr lang="en-US" sz="1100" dirty="0" smtClean="0"/>
              <a:t>?</a:t>
            </a:r>
            <a:endParaRPr lang="en-US" sz="1100" dirty="0"/>
          </a:p>
          <a:p>
            <a:endParaRPr lang="en-US" sz="1100" dirty="0" smtClean="0"/>
          </a:p>
          <a:p>
            <a:r>
              <a:rPr lang="en-US" sz="1100" dirty="0" err="1" smtClean="0">
                <a:latin typeface="Arial" pitchFamily="34" charset="0"/>
              </a:rPr>
              <a:t>NPaprers</a:t>
            </a:r>
            <a:endParaRPr lang="en-US" sz="1100" dirty="0" smtClean="0">
              <a:latin typeface="Arial" pitchFamily="34" charset="0"/>
            </a:endParaRPr>
          </a:p>
        </p:txBody>
      </p:sp>
      <p:sp>
        <p:nvSpPr>
          <p:cNvPr id="34" name="Rechteck 17"/>
          <p:cNvSpPr/>
          <p:nvPr/>
        </p:nvSpPr>
        <p:spPr bwMode="auto">
          <a:xfrm>
            <a:off x="179512" y="1083140"/>
            <a:ext cx="4896544" cy="3786020"/>
          </a:xfrm>
          <a:prstGeom prst="rect">
            <a:avLst/>
          </a:prstGeom>
          <a:noFill/>
          <a:ln w="9525" cap="flat" cmpd="sng" algn="ctr">
            <a:solidFill>
              <a:srgbClr val="006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179512" y="980728"/>
            <a:ext cx="4896544" cy="432048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GB" b="1" dirty="0" smtClean="0">
                <a:solidFill>
                  <a:schemeClr val="bg1"/>
                </a:solidFill>
              </a:rPr>
              <a:t>Data Collection Phase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854525">
            <a:off x="3417397" y="2762703"/>
            <a:ext cx="796903" cy="14946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19073944">
            <a:off x="990898" y="2815657"/>
            <a:ext cx="796903" cy="14946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0800000">
            <a:off x="2195737" y="3649414"/>
            <a:ext cx="648072" cy="13962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6" name="Gruppieren 16"/>
          <p:cNvGrpSpPr/>
          <p:nvPr/>
        </p:nvGrpSpPr>
        <p:grpSpPr>
          <a:xfrm>
            <a:off x="179512" y="5013176"/>
            <a:ext cx="8784976" cy="1512168"/>
            <a:chOff x="508000" y="4177067"/>
            <a:chExt cx="8128000" cy="615717"/>
          </a:xfrm>
        </p:grpSpPr>
        <p:sp>
          <p:nvSpPr>
            <p:cNvPr id="49" name="Rechteck 17"/>
            <p:cNvSpPr/>
            <p:nvPr/>
          </p:nvSpPr>
          <p:spPr bwMode="auto">
            <a:xfrm>
              <a:off x="508000" y="4256362"/>
              <a:ext cx="8128000" cy="536422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0" name="Inhaltsplatzhalter 2"/>
            <p:cNvSpPr txBox="1">
              <a:spLocks/>
            </p:cNvSpPr>
            <p:nvPr/>
          </p:nvSpPr>
          <p:spPr bwMode="auto">
            <a:xfrm>
              <a:off x="508000" y="4177067"/>
              <a:ext cx="8128000" cy="1399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References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1520" y="5347081"/>
            <a:ext cx="8640960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Guidelines for performing Systematic Literature Reviews in Software </a:t>
            </a:r>
            <a:r>
              <a:rPr lang="en-US" sz="1200" dirty="0" err="1" smtClean="0"/>
              <a:t>Engineering.Tech</a:t>
            </a:r>
            <a:r>
              <a:rPr lang="en-US" sz="1200" dirty="0"/>
              <a:t>. rep. </a:t>
            </a:r>
            <a:r>
              <a:rPr lang="en-US" sz="1200" dirty="0" err="1"/>
              <a:t>Keele</a:t>
            </a:r>
            <a:r>
              <a:rPr lang="en-US" sz="1200" dirty="0"/>
              <a:t> University, 2007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M</a:t>
            </a:r>
            <a:r>
              <a:rPr lang="en-US" sz="1200" dirty="0"/>
              <a:t>. Fowler and J. Lewis. </a:t>
            </a:r>
            <a:r>
              <a:rPr lang="en-US" sz="1200" dirty="0" err="1"/>
              <a:t>Microservices</a:t>
            </a:r>
            <a:r>
              <a:rPr lang="en-US" sz="1200" dirty="0"/>
              <a:t>. Mar. 2014. </a:t>
            </a:r>
            <a:r>
              <a:rPr lang="en-US" sz="1200" dirty="0" err="1"/>
              <a:t>url</a:t>
            </a:r>
            <a:r>
              <a:rPr lang="en-US" sz="1200" dirty="0"/>
              <a:t>: http://</a:t>
            </a:r>
            <a:r>
              <a:rPr lang="en-US" sz="1200" dirty="0" err="1" smtClean="0"/>
              <a:t>martinfowler.com</a:t>
            </a:r>
            <a:r>
              <a:rPr lang="en-US" sz="1200" dirty="0"/>
              <a:t>/articles/</a:t>
            </a:r>
            <a:r>
              <a:rPr lang="en-US" sz="1200" dirty="0" err="1" smtClean="0"/>
              <a:t>microservices.html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G. </a:t>
            </a:r>
            <a:r>
              <a:rPr lang="en-US" sz="1200" dirty="0" err="1"/>
              <a:t>Radchenko</a:t>
            </a:r>
            <a:r>
              <a:rPr lang="en-US" sz="1200" dirty="0"/>
              <a:t>, O. </a:t>
            </a:r>
            <a:r>
              <a:rPr lang="en-US" sz="1200" dirty="0" err="1"/>
              <a:t>Taipale</a:t>
            </a:r>
            <a:r>
              <a:rPr lang="en-US" sz="1200" dirty="0"/>
              <a:t>, and D. </a:t>
            </a:r>
            <a:r>
              <a:rPr lang="en-US" sz="1200" dirty="0" err="1"/>
              <a:t>Savchenko</a:t>
            </a:r>
            <a:r>
              <a:rPr lang="en-US" sz="1200" dirty="0"/>
              <a:t>. </a:t>
            </a:r>
            <a:r>
              <a:rPr lang="en-US" sz="1200" dirty="0" err="1"/>
              <a:t>Microservices</a:t>
            </a:r>
            <a:r>
              <a:rPr lang="en-US" sz="1200" dirty="0"/>
              <a:t> validation: </a:t>
            </a:r>
            <a:r>
              <a:rPr lang="en-US" sz="1200" dirty="0" err="1" smtClean="0"/>
              <a:t>Mjolnirrplatformcase</a:t>
            </a:r>
            <a:r>
              <a:rPr lang="en-US" sz="1200" dirty="0" smtClean="0"/>
              <a:t> </a:t>
            </a:r>
            <a:r>
              <a:rPr lang="en-US" sz="1200" dirty="0"/>
              <a:t>study. Tech. rep. Lappeenranta </a:t>
            </a:r>
            <a:r>
              <a:rPr lang="en-US" sz="1200" dirty="0" smtClean="0"/>
              <a:t>University </a:t>
            </a:r>
            <a:r>
              <a:rPr lang="en-US" sz="1200" dirty="0"/>
              <a:t>of Technology</a:t>
            </a:r>
            <a:r>
              <a:rPr lang="en-US" sz="1200" dirty="0" smtClean="0"/>
              <a:t>,2015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A. Cockcroft. State of the Art in </a:t>
            </a:r>
            <a:r>
              <a:rPr lang="en-US" sz="1200" dirty="0" err="1"/>
              <a:t>Mircroservices</a:t>
            </a:r>
            <a:r>
              <a:rPr lang="en-US" sz="1200" dirty="0"/>
              <a:t>. Feb. 2015. </a:t>
            </a:r>
            <a:r>
              <a:rPr lang="en-US" sz="1200" dirty="0" err="1"/>
              <a:t>url</a:t>
            </a:r>
            <a:r>
              <a:rPr lang="en-US" sz="1200" dirty="0"/>
              <a:t>: http://</a:t>
            </a:r>
            <a:r>
              <a:rPr lang="en-US" sz="1200" dirty="0" err="1" smtClean="0"/>
              <a:t>www.slideshare.net</a:t>
            </a:r>
            <a:r>
              <a:rPr lang="en-US" sz="1200" dirty="0"/>
              <a:t>/</a:t>
            </a:r>
            <a:r>
              <a:rPr lang="en-US" sz="1200" dirty="0" err="1"/>
              <a:t>adriancockcroft</a:t>
            </a:r>
            <a:r>
              <a:rPr lang="en-US" sz="1200" dirty="0"/>
              <a:t>/</a:t>
            </a:r>
            <a:r>
              <a:rPr lang="en-US" sz="1200" dirty="0" err="1"/>
              <a:t>microxchg-microservices</a:t>
            </a:r>
            <a:r>
              <a:rPr lang="en-US" sz="1200" dirty="0" smtClean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8018" y="4365104"/>
            <a:ext cx="357197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Figure: Data Collection Phase [1]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52" name="Titel 4"/>
          <p:cNvSpPr txBox="1">
            <a:spLocks/>
          </p:cNvSpPr>
          <p:nvPr/>
        </p:nvSpPr>
        <p:spPr bwMode="auto">
          <a:xfrm>
            <a:off x="403227" y="476177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smtClean="0"/>
              <a:t>Phase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1714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6687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4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Process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2987824" y="3212976"/>
            <a:ext cx="1944216" cy="864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Synthesize Data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323528" y="3284984"/>
            <a:ext cx="1800200" cy="864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Create Draft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1331640" y="1484784"/>
            <a:ext cx="2232248" cy="1080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Extract data from selected papers individually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870968"/>
            <a:ext cx="3456384" cy="1277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endParaRPr lang="en-US" sz="1100" dirty="0"/>
          </a:p>
          <a:p>
            <a:pPr lvl="0"/>
            <a:r>
              <a:rPr lang="en-US" sz="1100" b="1" u="sng" dirty="0" smtClean="0"/>
              <a:t>2. Data Synthesis Strategy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Qualitative approach applied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err="1" smtClean="0"/>
              <a:t>Comparision</a:t>
            </a:r>
            <a:r>
              <a:rPr lang="en-US" sz="1100" dirty="0" smtClean="0"/>
              <a:t> of the data achieved from papers 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err="1" smtClean="0"/>
              <a:t>Similaritiies</a:t>
            </a:r>
            <a:r>
              <a:rPr lang="en-US" sz="1100" dirty="0" smtClean="0"/>
              <a:t> and differences studied</a:t>
            </a:r>
          </a:p>
          <a:p>
            <a:endParaRPr lang="en-US" sz="1100" dirty="0" smtClean="0"/>
          </a:p>
          <a:p>
            <a:endParaRPr lang="en-US" sz="1100" dirty="0" smtClean="0">
              <a:latin typeface="Arial" pitchFamily="34" charset="0"/>
            </a:endParaRPr>
          </a:p>
        </p:txBody>
      </p:sp>
      <p:sp>
        <p:nvSpPr>
          <p:cNvPr id="34" name="Rechteck 17"/>
          <p:cNvSpPr/>
          <p:nvPr/>
        </p:nvSpPr>
        <p:spPr bwMode="auto">
          <a:xfrm>
            <a:off x="179512" y="1083140"/>
            <a:ext cx="4896544" cy="3786020"/>
          </a:xfrm>
          <a:prstGeom prst="rect">
            <a:avLst/>
          </a:prstGeom>
          <a:noFill/>
          <a:ln w="9525" cap="flat" cmpd="sng" algn="ctr">
            <a:solidFill>
              <a:srgbClr val="006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179512" y="980728"/>
            <a:ext cx="4896544" cy="432048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GB" b="1" dirty="0" smtClean="0">
                <a:solidFill>
                  <a:schemeClr val="bg1"/>
                </a:solidFill>
              </a:rPr>
              <a:t>Data Synthesis Phase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854525">
            <a:off x="3417397" y="2762703"/>
            <a:ext cx="796903" cy="14946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19073944">
            <a:off x="990898" y="2815657"/>
            <a:ext cx="796903" cy="14946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0800000">
            <a:off x="2195737" y="3649414"/>
            <a:ext cx="648072" cy="13962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6" name="Gruppieren 16"/>
          <p:cNvGrpSpPr/>
          <p:nvPr/>
        </p:nvGrpSpPr>
        <p:grpSpPr>
          <a:xfrm>
            <a:off x="179512" y="5373216"/>
            <a:ext cx="8784976" cy="936104"/>
            <a:chOff x="508000" y="4177067"/>
            <a:chExt cx="8128000" cy="615717"/>
          </a:xfrm>
        </p:grpSpPr>
        <p:sp>
          <p:nvSpPr>
            <p:cNvPr id="49" name="Rechteck 17"/>
            <p:cNvSpPr/>
            <p:nvPr/>
          </p:nvSpPr>
          <p:spPr bwMode="auto">
            <a:xfrm>
              <a:off x="508000" y="4256362"/>
              <a:ext cx="8128000" cy="536422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0" name="Inhaltsplatzhalter 2"/>
            <p:cNvSpPr txBox="1">
              <a:spLocks/>
            </p:cNvSpPr>
            <p:nvPr/>
          </p:nvSpPr>
          <p:spPr bwMode="auto">
            <a:xfrm>
              <a:off x="508000" y="4177067"/>
              <a:ext cx="8128000" cy="23681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References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1520" y="5807005"/>
            <a:ext cx="864096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Guidelines for performing Systematic Literature Reviews in Software </a:t>
            </a:r>
            <a:r>
              <a:rPr lang="en-US" sz="1200" dirty="0" err="1" smtClean="0"/>
              <a:t>Engineering.Tech</a:t>
            </a:r>
            <a:r>
              <a:rPr lang="en-US" sz="1200" dirty="0"/>
              <a:t>. rep. </a:t>
            </a:r>
            <a:r>
              <a:rPr lang="en-US" sz="1200" dirty="0" err="1"/>
              <a:t>Keele</a:t>
            </a:r>
            <a:r>
              <a:rPr lang="en-US" sz="1200" dirty="0"/>
              <a:t> University, </a:t>
            </a:r>
            <a:r>
              <a:rPr lang="en-US" sz="1200" dirty="0" smtClean="0"/>
              <a:t>2007</a:t>
            </a:r>
            <a:endParaRPr lang="en-US" dirty="0" smtClean="0"/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8018" y="4365104"/>
            <a:ext cx="355912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Figure: Data Synthesis Phase [1]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21" name="Titel 4"/>
          <p:cNvSpPr txBox="1">
            <a:spLocks/>
          </p:cNvSpPr>
          <p:nvPr/>
        </p:nvSpPr>
        <p:spPr bwMode="auto">
          <a:xfrm>
            <a:off x="403227" y="476177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smtClean="0"/>
              <a:t>Phase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528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THINKCELLPRESENTATIONDONOTDELETE" val="&lt;?xml version=&quot;1.0&quot; encoding=&quot;UTF-16&quot; standalone=&quot;yes&quot;?&gt;&#10;&lt;root reqver=&quot;21047&quot;&gt;&lt;version val=&quot;2324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d.%m.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/&gt;&lt;m_precDefaultDay&gt;&lt;m_bNumberIsYear val=&quot;0&quot;/&gt;&lt;m_strFormatTime&gt;%#d&lt;/m_strFormatTime&gt;&lt;/m_precDefaultDay&gt;&lt;m_mruColor&gt;&lt;m_vecMRU length=&quot;4&quot;&gt;&lt;elem m_fUsage=&quot;3.09510000000000000000E+000&quot;&gt;&lt;m_msothmcolidx val=&quot;0&quot;/&gt;&lt;m_rgb r=&quot;a3&quot; g=&quot;45&quot; b=&quot;13&quot;/&gt;&lt;m_ppcolschidx tagver0=&quot;23004&quot; tagname0=&quot;m_ppcolschidxUNRECOGNIZED&quot; val=&quot;0&quot;/&gt;&lt;m_nBrightness val=&quot;0&quot;/&gt;&lt;/elem&gt;&lt;elem m_fUsage=&quot;1.44020511000000020000E+000&quot;&gt;&lt;m_msothmcolidx val=&quot;0&quot;/&gt;&lt;m_rgb r=&quot;18&quot; g=&quot;74&quot; b=&quot;cd&quot;/&gt;&lt;m_ppcolschidx tagver0=&quot;23004&quot; tagname0=&quot;m_ppcolschidxUNRECOGNIZED&quot; val=&quot;0&quot;/&gt;&lt;m_nBrightness val=&quot;0&quot;/&gt;&lt;/elem&gt;&lt;elem m_fUsage=&quot;1.00000000000000000000E+000&quot;&gt;&lt;m_msothmcolidx val=&quot;0&quot;/&gt;&lt;m_rgb r=&quot;10&quot; g=&quot;4e&quot; b=&quot;8b&quot;/&gt;&lt;m_ppcolschidx tagver0=&quot;23004&quot; tagname0=&quot;m_ppcolschidxUNRECOGNIZED&quot; val=&quot;0&quot;/&gt;&lt;m_nBrightness val=&quot;0&quot;/&gt;&lt;/elem&gt;&lt;elem m_fUsage=&quot;5.90490000000000180000E-001&quot;&gt;&lt;m_msothmcolidx val=&quot;0&quot;/&gt;&lt;m_rgb r=&quot;ee&quot; g=&quot;40&quot; b=&quot;0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aUxXL4rQUGTkxb4exCd3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lides DE">
  <a:themeElements>
    <a:clrScheme name="Benutzerdefiniert 2">
      <a:dk1>
        <a:srgbClr val="000000"/>
      </a:dk1>
      <a:lt1>
        <a:srgbClr val="FFFFFF"/>
      </a:lt1>
      <a:dk2>
        <a:srgbClr val="002143"/>
      </a:dk2>
      <a:lt2>
        <a:srgbClr val="EEECE1"/>
      </a:lt2>
      <a:accent1>
        <a:srgbClr val="91A02F"/>
      </a:accent1>
      <a:accent2>
        <a:srgbClr val="E37C4D"/>
      </a:accent2>
      <a:accent3>
        <a:srgbClr val="DAD7CB"/>
      </a:accent3>
      <a:accent4>
        <a:srgbClr val="003359"/>
      </a:accent4>
      <a:accent5>
        <a:srgbClr val="0073CF"/>
      </a:accent5>
      <a:accent6>
        <a:srgbClr val="98C6EA"/>
      </a:accent6>
      <a:hlink>
        <a:srgbClr val="64A0C8"/>
      </a:hlink>
      <a:folHlink>
        <a:srgbClr val="64A0C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 bwMode="auto">
        <a:ln>
          <a:headEnd type="none" w="med" len="med"/>
          <a:tailEnd type="none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defRPr dirty="0" smtClean="0">
            <a:latin typeface="Arial" pitchFamily="34" charset="0"/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DE</Template>
  <TotalTime>0</TotalTime>
  <Words>1865</Words>
  <Application>Microsoft Macintosh PowerPoint</Application>
  <PresentationFormat>On-screen Show (4:3)</PresentationFormat>
  <Paragraphs>370</Paragraphs>
  <Slides>21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slides DE</vt:lpstr>
      <vt:lpstr>think-cell Folie</vt:lpstr>
      <vt:lpstr>Designing a business platform using Microservices</vt:lpstr>
      <vt:lpstr>PowerPoint Presentation</vt:lpstr>
      <vt:lpstr>Context</vt:lpstr>
      <vt:lpstr>Context</vt:lpstr>
      <vt:lpstr>Context</vt:lpstr>
      <vt:lpstr>Context</vt:lpstr>
      <vt:lpstr>Research Questions</vt:lpstr>
      <vt:lpstr>Research Process</vt:lpstr>
      <vt:lpstr>Research Process</vt:lpstr>
      <vt:lpstr>PowerPoint Presentation</vt:lpstr>
      <vt:lpstr>Research Question 1: Boundaries and Size of a microservice?</vt:lpstr>
      <vt:lpstr>Research Question 2: Best practices for defining Microservices?</vt:lpstr>
      <vt:lpstr>Research Question 2: Best practices for defining Microservices?</vt:lpstr>
      <vt:lpstr>Research Question 2: Best practices for defining Microservices?</vt:lpstr>
      <vt:lpstr>Research Question 2: Best practices for defining Microservices?</vt:lpstr>
      <vt:lpstr>Research Question 2: Best practices for defining Microservices?</vt:lpstr>
      <vt:lpstr>Current Status and Summary of Achievement</vt:lpstr>
      <vt:lpstr>What next?</vt:lpstr>
      <vt:lpstr>PowerPoint Presentation</vt:lpstr>
      <vt:lpstr>Backup</vt:lpstr>
      <vt:lpstr>Context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>Copyright sebis</dc:description>
  <cp:lastModifiedBy/>
  <cp:revision>1</cp:revision>
  <dcterms:created xsi:type="dcterms:W3CDTF">2014-06-04T08:21:04Z</dcterms:created>
  <dcterms:modified xsi:type="dcterms:W3CDTF">2015-11-13T09:08:50Z</dcterms:modified>
</cp:coreProperties>
</file>