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9.bin" ContentType="application/vnd.openxmlformats-officedocument.oleObject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20.bin" ContentType="application/vnd.openxmlformats-officedocument.oleObject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21.bin" ContentType="application/vnd.openxmlformats-officedocument.oleObject"/>
  <Override PartName="/ppt/notesSlides/notesSlide2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26"/>
  </p:notesMasterIdLst>
  <p:handoutMasterIdLst>
    <p:handoutMasterId r:id="rId27"/>
  </p:handoutMasterIdLst>
  <p:sldIdLst>
    <p:sldId id="697" r:id="rId2"/>
    <p:sldId id="745" r:id="rId3"/>
    <p:sldId id="756" r:id="rId4"/>
    <p:sldId id="777" r:id="rId5"/>
    <p:sldId id="780" r:id="rId6"/>
    <p:sldId id="781" r:id="rId7"/>
    <p:sldId id="783" r:id="rId8"/>
    <p:sldId id="759" r:id="rId9"/>
    <p:sldId id="785" r:id="rId10"/>
    <p:sldId id="796" r:id="rId11"/>
    <p:sldId id="786" r:id="rId12"/>
    <p:sldId id="788" r:id="rId13"/>
    <p:sldId id="791" r:id="rId14"/>
    <p:sldId id="798" r:id="rId15"/>
    <p:sldId id="799" r:id="rId16"/>
    <p:sldId id="800" r:id="rId17"/>
    <p:sldId id="801" r:id="rId18"/>
    <p:sldId id="789" r:id="rId19"/>
    <p:sldId id="792" r:id="rId20"/>
    <p:sldId id="793" r:id="rId21"/>
    <p:sldId id="795" r:id="rId22"/>
    <p:sldId id="794" r:id="rId23"/>
    <p:sldId id="754" r:id="rId24"/>
    <p:sldId id="778" r:id="rId25"/>
  </p:sldIdLst>
  <p:sldSz cx="9144000" cy="6858000" type="screen4x3"/>
  <p:notesSz cx="6797675" cy="9928225"/>
  <p:custDataLst>
    <p:tags r:id="rId2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1A0D473-A5AD-644A-A0F6-77D89DB4F09A}">
          <p14:sldIdLst>
            <p14:sldId id="697"/>
            <p14:sldId id="745"/>
            <p14:sldId id="756"/>
            <p14:sldId id="777"/>
            <p14:sldId id="780"/>
            <p14:sldId id="781"/>
            <p14:sldId id="783"/>
            <p14:sldId id="759"/>
            <p14:sldId id="785"/>
            <p14:sldId id="796"/>
            <p14:sldId id="786"/>
            <p14:sldId id="788"/>
            <p14:sldId id="791"/>
            <p14:sldId id="798"/>
            <p14:sldId id="799"/>
            <p14:sldId id="800"/>
            <p14:sldId id="801"/>
            <p14:sldId id="789"/>
            <p14:sldId id="792"/>
            <p14:sldId id="793"/>
            <p14:sldId id="795"/>
            <p14:sldId id="794"/>
          </p14:sldIdLst>
        </p14:section>
        <p14:section name="Untitled Section" id="{C6E5893A-0CC3-FC43-B6E3-B0529972CCDF}">
          <p14:sldIdLst>
            <p14:sldId id="754"/>
            <p14:sldId id="7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38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5624">
          <p15:clr>
            <a:srgbClr val="A4A3A4"/>
          </p15:clr>
        </p15:guide>
        <p15:guide id="5" pos="15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9B5"/>
    <a:srgbClr val="41BEFF"/>
    <a:srgbClr val="CB6C1D"/>
    <a:srgbClr val="FFFF99"/>
    <a:srgbClr val="FFFF00"/>
    <a:srgbClr val="FCF0EA"/>
    <a:srgbClr val="91AC6B"/>
    <a:srgbClr val="FF8000"/>
    <a:srgbClr val="ECE8C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1830" autoAdjust="0"/>
  </p:normalViewPr>
  <p:slideViewPr>
    <p:cSldViewPr>
      <p:cViewPr>
        <p:scale>
          <a:sx n="85" d="100"/>
          <a:sy n="85" d="100"/>
        </p:scale>
        <p:origin x="-1464" y="-88"/>
      </p:cViewPr>
      <p:guideLst>
        <p:guide orient="horz" pos="3385"/>
        <p:guide orient="horz" pos="618"/>
        <p:guide orient="horz" pos="4020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9" y="184150"/>
            <a:ext cx="33480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4150"/>
            <a:ext cx="21145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en-GB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en-GB" smtClean="0">
                <a:latin typeface="Arial Unicode MS" pitchFamily="34" charset="-128"/>
              </a:rPr>
              <a:pPr>
                <a:defRPr/>
              </a:pPr>
              <a:t>‹#›</a:t>
            </a:fld>
            <a:endParaRPr lang="en-GB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4" tIns="47783" rIns="95564" bIns="477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89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6751A6-D9E4-4C75-A0D8-D3842DDC143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359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DC7E-E6F0-4B10-9D49-A91BD5F0EF9B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443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DC7E-E6F0-4B10-9D49-A91BD5F0EF9B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443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14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6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Software Engineering für betriebliche Informationssysteme (sebis) </a:t>
            </a:r>
          </a:p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Fakultät für Informatik</a:t>
            </a:r>
          </a:p>
          <a:p>
            <a:pPr marL="180000"/>
            <a:r>
              <a:rPr lang="en-GB" sz="140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</a:t>
            </a:r>
          </a:p>
          <a:p>
            <a:pPr marL="180000"/>
            <a:endParaRPr lang="en-GB" sz="1400" b="0" i="0" noProof="1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en-GB" sz="1400" b="0" i="0" u="none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3"/>
              </a:rPr>
              <a:t>wwwmatthes.in.tum.de</a:t>
            </a:r>
            <a:endParaRPr lang="en-GB" sz="1400" b="0" i="0" u="none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Vortragender</a:t>
            </a:r>
            <a:r>
              <a:rPr lang="en-GB" noProof="0" dirty="0" smtClean="0"/>
              <a:t>&gt; &lt;Datum&gt; &lt;Ort&gt;</a:t>
            </a:r>
            <a:endParaRPr lang="en-GB" noProof="0" dirty="0"/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89"/>
          <a:stretch/>
        </p:blipFill>
        <p:spPr>
          <a:xfrm>
            <a:off x="1238868" y="349434"/>
            <a:ext cx="1830684" cy="362712"/>
          </a:xfrm>
          <a:prstGeom prst="rect">
            <a:avLst/>
          </a:prstGeom>
        </p:spPr>
      </p:pic>
      <p:pic>
        <p:nvPicPr>
          <p:cNvPr id="24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" y="349434"/>
            <a:ext cx="680487" cy="3627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3pPr>
              <a:defRPr/>
            </a:lvl3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3pPr>
              <a:defRPr/>
            </a:lvl3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Untertitel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© sebis</a:t>
            </a: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  <a:endParaRPr lang="en-GB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noProof="0" dirty="0" smtClean="0"/>
              <a:t>© sebis</a:t>
            </a:r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09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kern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43938" y="6570615"/>
            <a:ext cx="249237" cy="288925"/>
          </a:xfrm>
        </p:spPr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50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400" kern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err="1" smtClean="0"/>
              <a:t>Textmasterformat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Florian Mittrücker - Master Thesis </a:t>
            </a:r>
            <a:endParaRPr lang="en-GB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43938" y="6570615"/>
            <a:ext cx="249237" cy="288925"/>
          </a:xfrm>
        </p:spPr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2670502" y="6567533"/>
            <a:ext cx="341366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Helvetica Neue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7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core message of slide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38" y="1412875"/>
            <a:ext cx="8207375" cy="3693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GB" noProof="0" dirty="0" smtClean="0"/>
              <a:t>Title (description of slide content), Arial 14 </a:t>
            </a:r>
            <a:r>
              <a:rPr lang="en-GB" noProof="0" dirty="0" err="1" smtClean="0"/>
              <a:t>pt</a:t>
            </a:r>
            <a:r>
              <a:rPr lang="en-GB" noProof="0" dirty="0" smtClean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112132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vmlDrawing" Target="../drawings/vmlDrawing1.vml"/><Relationship Id="rId12" Type="http://schemas.openxmlformats.org/officeDocument/2006/relationships/tags" Target="../tags/tag2.xml"/><Relationship Id="rId13" Type="http://schemas.openxmlformats.org/officeDocument/2006/relationships/oleObject" Target="../embeddings/oleObject1.bin"/><Relationship Id="rId14" Type="http://schemas.openxmlformats.org/officeDocument/2006/relationships/image" Target="../media/image1.em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8840061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 userDrawn="1"/>
        </p:nvSpPr>
        <p:spPr bwMode="auto">
          <a:xfrm>
            <a:off x="0" y="6569075"/>
            <a:ext cx="9143492" cy="28892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noProof="0" dirty="0" smtClean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1586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noProof="0" dirty="0" smtClean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&lt;</a:t>
            </a:r>
            <a:r>
              <a:rPr lang="en-GB" noProof="0" dirty="0" err="1" smtClean="0"/>
              <a:t>Titel</a:t>
            </a:r>
            <a:r>
              <a:rPr lang="en-GB" noProof="0" dirty="0" smtClean="0"/>
              <a:t>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&lt;Text&gt;</a:t>
            </a:r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© sebis</a:t>
            </a:r>
            <a:endParaRPr lang="en-GB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Florian Mittrücker - Master Thesis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971" y="436358"/>
            <a:ext cx="881203" cy="2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80" r:id="rId6"/>
    <p:sldLayoutId id="2147483781" r:id="rId7"/>
    <p:sldLayoutId id="2147483782" r:id="rId8"/>
    <p:sldLayoutId id="2147483783" r:id="rId9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vmlDrawing" Target="../drawings/vmlDrawing10.v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10.bin"/><Relationship Id="rId7" Type="http://schemas.openxmlformats.org/officeDocument/2006/relationships/image" Target="../media/image6.emf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6" Type="http://schemas.openxmlformats.org/officeDocument/2006/relationships/oleObject" Target="../embeddings/oleObject11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1.vml"/><Relationship Id="rId2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Relationship Id="rId6" Type="http://schemas.openxmlformats.org/officeDocument/2006/relationships/oleObject" Target="../embeddings/oleObject12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2.vml"/><Relationship Id="rId2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vmlDrawing" Target="../drawings/vmlDrawing13.vml"/><Relationship Id="rId2" Type="http://schemas.openxmlformats.org/officeDocument/2006/relationships/tags" Target="../tags/tag25.xml"/><Relationship Id="rId3" Type="http://schemas.openxmlformats.org/officeDocument/2006/relationships/tags" Target="../tags/tag2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emf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6.emf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vmlDrawing" Target="../drawings/vmlDrawing14.vml"/><Relationship Id="rId2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6" Type="http://schemas.openxmlformats.org/officeDocument/2006/relationships/oleObject" Target="../embeddings/oleObject15.bin"/><Relationship Id="rId7" Type="http://schemas.openxmlformats.org/officeDocument/2006/relationships/image" Target="../media/image6.emf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vmlDrawing" Target="../drawings/vmlDrawing15.vml"/><Relationship Id="rId2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Relationship Id="rId6" Type="http://schemas.openxmlformats.org/officeDocument/2006/relationships/oleObject" Target="../embeddings/oleObject16.bin"/><Relationship Id="rId7" Type="http://schemas.openxmlformats.org/officeDocument/2006/relationships/image" Target="../media/image6.emf"/><Relationship Id="rId8" Type="http://schemas.openxmlformats.org/officeDocument/2006/relationships/image" Target="../media/image28.png"/><Relationship Id="rId1" Type="http://schemas.openxmlformats.org/officeDocument/2006/relationships/vmlDrawing" Target="../drawings/vmlDrawing16.vml"/><Relationship Id="rId2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6" Type="http://schemas.openxmlformats.org/officeDocument/2006/relationships/oleObject" Target="../embeddings/oleObject17.bin"/><Relationship Id="rId7" Type="http://schemas.openxmlformats.org/officeDocument/2006/relationships/image" Target="../media/image6.emf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vmlDrawing" Target="../drawings/vmlDrawing17.vml"/><Relationship Id="rId2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8.xml"/><Relationship Id="rId6" Type="http://schemas.openxmlformats.org/officeDocument/2006/relationships/oleObject" Target="../embeddings/oleObject18.bin"/><Relationship Id="rId7" Type="http://schemas.openxmlformats.org/officeDocument/2006/relationships/image" Target="../media/image6.emf"/><Relationship Id="rId8" Type="http://schemas.openxmlformats.org/officeDocument/2006/relationships/image" Target="../media/image31.png"/><Relationship Id="rId1" Type="http://schemas.openxmlformats.org/officeDocument/2006/relationships/vmlDrawing" Target="../drawings/vmlDrawing18.vml"/><Relationship Id="rId2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9.xml"/><Relationship Id="rId6" Type="http://schemas.openxmlformats.org/officeDocument/2006/relationships/oleObject" Target="../embeddings/oleObject19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19.vml"/><Relationship Id="rId2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oleObject" Target="../embeddings/oleObject2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0.xml"/><Relationship Id="rId6" Type="http://schemas.openxmlformats.org/officeDocument/2006/relationships/oleObject" Target="../embeddings/oleObject20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0.vml"/><Relationship Id="rId2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2.xml"/><Relationship Id="rId6" Type="http://schemas.openxmlformats.org/officeDocument/2006/relationships/oleObject" Target="../embeddings/oleObject21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1.vml"/><Relationship Id="rId2" Type="http://schemas.openxmlformats.org/officeDocument/2006/relationships/tags" Target="../tags/tag4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4.xml"/><Relationship Id="rId6" Type="http://schemas.openxmlformats.org/officeDocument/2006/relationships/oleObject" Target="../embeddings/oleObject22.bin"/><Relationship Id="rId7" Type="http://schemas.openxmlformats.org/officeDocument/2006/relationships/image" Target="../media/image6.emf"/><Relationship Id="rId8" Type="http://schemas.openxmlformats.org/officeDocument/2006/relationships/image" Target="../media/image34.jpg"/><Relationship Id="rId1" Type="http://schemas.openxmlformats.org/officeDocument/2006/relationships/vmlDrawing" Target="../drawings/vmlDrawing22.vml"/><Relationship Id="rId2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8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8.vml"/><Relationship Id="rId2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9.vml"/><Relationship Id="rId2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Designing a business platform using </a:t>
            </a:r>
            <a:r>
              <a:rPr lang="en-GB" sz="2800" dirty="0" err="1" smtClean="0"/>
              <a:t>Microservices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9" y="3766608"/>
            <a:ext cx="8722802" cy="369332"/>
          </a:xfrm>
        </p:spPr>
        <p:txBody>
          <a:bodyPr/>
          <a:lstStyle/>
          <a:p>
            <a:r>
              <a:rPr lang="en-GB" dirty="0" err="1" smtClean="0"/>
              <a:t>Rajendra</a:t>
            </a:r>
            <a:r>
              <a:rPr lang="en-GB" dirty="0" smtClean="0"/>
              <a:t> </a:t>
            </a:r>
            <a:r>
              <a:rPr lang="en-GB" dirty="0" err="1" smtClean="0"/>
              <a:t>Kharbuja</a:t>
            </a:r>
            <a:r>
              <a:rPr lang="en-GB" dirty="0" smtClean="0"/>
              <a:t>, </a:t>
            </a:r>
            <a:r>
              <a:rPr lang="en-GB" dirty="0"/>
              <a:t>Master Thesis </a:t>
            </a:r>
            <a:r>
              <a:rPr lang="en-GB" dirty="0" smtClean="0"/>
              <a:t>- Initial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913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78167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size of </a:t>
            </a:r>
            <a:r>
              <a:rPr lang="en-GB" sz="2000" dirty="0" err="1" smtClean="0"/>
              <a:t>microservice</a:t>
            </a:r>
            <a:endParaRPr lang="en-GB" sz="2000" dirty="0"/>
          </a:p>
        </p:txBody>
      </p:sp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32240" y="980728"/>
            <a:ext cx="223224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itchFamily="34" charset="0"/>
              </a:rPr>
              <a:t>Articles Found: 9</a:t>
            </a:r>
          </a:p>
          <a:p>
            <a:pPr algn="r"/>
            <a:r>
              <a:rPr lang="en-US" b="1" dirty="0" smtClean="0">
                <a:latin typeface="Arial" pitchFamily="34" charset="0"/>
              </a:rPr>
              <a:t>Selected: 3</a:t>
            </a:r>
            <a:endParaRPr lang="en-US" b="1" dirty="0" smtClean="0">
              <a:latin typeface="Arial" pitchFamily="34" charset="0"/>
            </a:endParaRPr>
          </a:p>
        </p:txBody>
      </p:sp>
      <p:pic>
        <p:nvPicPr>
          <p:cNvPr id="6" name="Picture 5" descr="Granularity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1346200" cy="723900"/>
          </a:xfrm>
          <a:prstGeom prst="rect">
            <a:avLst/>
          </a:prstGeom>
        </p:spPr>
      </p:pic>
      <p:pic>
        <p:nvPicPr>
          <p:cNvPr id="7" name="Picture 6" descr="Granularity_metrics_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44824"/>
            <a:ext cx="1866900" cy="6731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220072" y="1628800"/>
            <a:ext cx="3768949" cy="2244204"/>
            <a:chOff x="4763491" y="2060848"/>
            <a:chExt cx="3768949" cy="2244204"/>
          </a:xfrm>
        </p:grpSpPr>
        <p:pic>
          <p:nvPicPr>
            <p:cNvPr id="8" name="Picture 7" descr="Granularity_metrics_3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491" y="2060848"/>
              <a:ext cx="3635897" cy="1080120"/>
            </a:xfrm>
            <a:prstGeom prst="rect">
              <a:avLst/>
            </a:prstGeom>
          </p:spPr>
        </p:pic>
        <p:pic>
          <p:nvPicPr>
            <p:cNvPr id="9" name="Picture 8" descr="Granularity_metrics_4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540" y="2996952"/>
              <a:ext cx="2628900" cy="13081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539552" y="2924944"/>
            <a:ext cx="3960440" cy="2088232"/>
            <a:chOff x="2123728" y="2204864"/>
            <a:chExt cx="4896544" cy="2880320"/>
          </a:xfrm>
        </p:grpSpPr>
        <p:pic>
          <p:nvPicPr>
            <p:cNvPr id="10" name="Picture 9" descr="Granularity_metrics_5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2204864"/>
              <a:ext cx="4896544" cy="2197100"/>
            </a:xfrm>
            <a:prstGeom prst="rect">
              <a:avLst/>
            </a:prstGeom>
          </p:spPr>
        </p:pic>
        <p:pic>
          <p:nvPicPr>
            <p:cNvPr id="11" name="Picture 10" descr="Granularity_metrics_6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00" y="4348584"/>
              <a:ext cx="4229100" cy="7366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5745465" y="4077072"/>
            <a:ext cx="314701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Arial" pitchFamily="34" charset="0"/>
              </a:rPr>
              <a:t>ODG: Operation Data Granularity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Arial" pitchFamily="34" charset="0"/>
              </a:rPr>
              <a:t>OFG: Operation Functionality Granularity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Arial" pitchFamily="34" charset="0"/>
              </a:rPr>
              <a:t>SOG: Service Granularity</a:t>
            </a:r>
            <a:endParaRPr lang="en-US" sz="1200" dirty="0" smtClean="0"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Granularity of a service is determined by the number of operations, number of messages required by the operations and type of the messages.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123728" y="1628800"/>
            <a:ext cx="0" cy="10081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4860032" y="1628800"/>
            <a:ext cx="0" cy="10081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42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55841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2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Good </a:t>
            </a:r>
            <a:r>
              <a:rPr lang="en-GB" sz="2000" dirty="0" err="1" smtClean="0"/>
              <a:t>Microservice</a:t>
            </a:r>
            <a:endParaRPr lang="en-GB" sz="2000" dirty="0"/>
          </a:p>
        </p:txBody>
      </p:sp>
      <p:grpSp>
        <p:nvGrpSpPr>
          <p:cNvPr id="108" name="Gruppieren 16"/>
          <p:cNvGrpSpPr/>
          <p:nvPr/>
        </p:nvGrpSpPr>
        <p:grpSpPr>
          <a:xfrm>
            <a:off x="375623" y="980728"/>
            <a:ext cx="8228825" cy="2232248"/>
            <a:chOff x="508000" y="4177067"/>
            <a:chExt cx="8128000" cy="615717"/>
          </a:xfrm>
        </p:grpSpPr>
        <p:sp>
          <p:nvSpPr>
            <p:cNvPr id="109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1191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Single Responsibility Principle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99592" y="119675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Microservices</a:t>
            </a:r>
            <a:r>
              <a:rPr lang="en-US" sz="1400" dirty="0"/>
              <a:t> should be small and focused on doing one thing well [</a:t>
            </a:r>
            <a:r>
              <a:rPr lang="en-US" sz="1400" dirty="0" err="1"/>
              <a:t>S.Newman</a:t>
            </a:r>
            <a:r>
              <a:rPr lang="en-US" sz="1400" dirty="0"/>
              <a:t> and M. Stine</a:t>
            </a:r>
            <a:r>
              <a:rPr lang="en-US" sz="1400" dirty="0" smtClean="0"/>
              <a:t>]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“Gather </a:t>
            </a:r>
            <a:r>
              <a:rPr lang="en-US" sz="1400" dirty="0"/>
              <a:t>together those things that change for the same reason, and separate those things that change for different reasons.</a:t>
            </a:r>
            <a:r>
              <a:rPr lang="en-US" sz="1400" dirty="0" smtClean="0"/>
              <a:t>” [16]</a:t>
            </a:r>
          </a:p>
          <a:p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Single Responsibility Principle closely related to Coupling and Cohesion. [18, 19]</a:t>
            </a:r>
            <a:endParaRPr lang="en-US" sz="1400" dirty="0"/>
          </a:p>
          <a:p>
            <a:endParaRPr lang="en-US" dirty="0"/>
          </a:p>
        </p:txBody>
      </p:sp>
      <p:grpSp>
        <p:nvGrpSpPr>
          <p:cNvPr id="111" name="Gruppieren 16"/>
          <p:cNvGrpSpPr/>
          <p:nvPr/>
        </p:nvGrpSpPr>
        <p:grpSpPr>
          <a:xfrm>
            <a:off x="395536" y="3356995"/>
            <a:ext cx="8208912" cy="1512170"/>
            <a:chOff x="508000" y="4177067"/>
            <a:chExt cx="8128000" cy="562177"/>
          </a:xfrm>
        </p:grpSpPr>
        <p:sp>
          <p:nvSpPr>
            <p:cNvPr id="112" name="Rechteck 17"/>
            <p:cNvSpPr/>
            <p:nvPr/>
          </p:nvSpPr>
          <p:spPr bwMode="auto">
            <a:xfrm>
              <a:off x="508000" y="4256362"/>
              <a:ext cx="8128000" cy="48288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1191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Autonomy [8, 20, 21, 22]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71600" y="3484165"/>
            <a:ext cx="6840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“The </a:t>
            </a:r>
            <a:r>
              <a:rPr lang="en-US" sz="1400" dirty="0"/>
              <a:t>logic governed by a service resides within an explicit </a:t>
            </a:r>
            <a:r>
              <a:rPr lang="en-US" sz="1400" dirty="0" smtClean="0"/>
              <a:t>boundary” [24]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“ The </a:t>
            </a:r>
            <a:r>
              <a:rPr lang="en-US" sz="1400" dirty="0"/>
              <a:t>service has control within this boundary and does not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depend on other services to execute its governance. 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It </a:t>
            </a:r>
            <a:r>
              <a:rPr lang="en-US" sz="1400" dirty="0"/>
              <a:t>also frees the service from </a:t>
            </a:r>
            <a:r>
              <a:rPr lang="en-US" sz="1400" dirty="0" smtClean="0"/>
              <a:t>ties that </a:t>
            </a:r>
            <a:r>
              <a:rPr lang="en-US" sz="1400" dirty="0"/>
              <a:t>could inhibit its deployment and </a:t>
            </a:r>
            <a:r>
              <a:rPr lang="en-US" sz="1400" dirty="0" smtClean="0"/>
              <a:t>evolution” [23]</a:t>
            </a:r>
            <a:endParaRPr lang="en-US" sz="1400" dirty="0"/>
          </a:p>
        </p:txBody>
      </p:sp>
      <p:grpSp>
        <p:nvGrpSpPr>
          <p:cNvPr id="114" name="Gruppieren 16"/>
          <p:cNvGrpSpPr/>
          <p:nvPr/>
        </p:nvGrpSpPr>
        <p:grpSpPr>
          <a:xfrm>
            <a:off x="395536" y="4941168"/>
            <a:ext cx="8208912" cy="1512168"/>
            <a:chOff x="508000" y="4177067"/>
            <a:chExt cx="8128000" cy="615717"/>
          </a:xfrm>
        </p:grpSpPr>
        <p:sp>
          <p:nvSpPr>
            <p:cNvPr id="115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1191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err="1" smtClean="0">
                  <a:solidFill>
                    <a:schemeClr val="bg1"/>
                  </a:solidFill>
                </a:rPr>
                <a:t>Techlology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39552" y="5373216"/>
            <a:ext cx="784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The right value of granularity for an organization is highly influenced by its </a:t>
            </a:r>
            <a:r>
              <a:rPr lang="en-US" sz="1400" dirty="0" smtClean="0"/>
              <a:t>IT infrastructure</a:t>
            </a:r>
            <a:r>
              <a:rPr lang="en-US" sz="1400" dirty="0"/>
              <a:t>. The organization should be capable of handling the </a:t>
            </a:r>
            <a:r>
              <a:rPr lang="en-US" sz="1400" dirty="0" smtClean="0"/>
              <a:t>complexities such </a:t>
            </a:r>
            <a:r>
              <a:rPr lang="en-US" sz="1400" dirty="0"/>
              <a:t>as communication, runtime, infrastructure </a:t>
            </a:r>
            <a:r>
              <a:rPr lang="en-US" sz="1400" dirty="0" err="1" smtClean="0"/>
              <a:t>etc</a:t>
            </a:r>
            <a:r>
              <a:rPr lang="en-US" sz="1400" dirty="0" smtClean="0"/>
              <a:t> if they choose low granularity. [25, 26]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6102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5255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323528" y="1083140"/>
            <a:ext cx="8568952" cy="414606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Quality Attributes for Services</a:t>
            </a:r>
            <a:endParaRPr lang="en-GB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08583"/>
              </p:ext>
            </p:extLst>
          </p:nvPr>
        </p:nvGraphicFramePr>
        <p:xfrm>
          <a:off x="1091952" y="1484784"/>
          <a:ext cx="6936432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2004392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References/Attributes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Reusability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9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9517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Quality attribute </a:t>
            </a:r>
            <a:r>
              <a:rPr lang="en-GB" sz="2000" dirty="0" err="1" smtClean="0"/>
              <a:t>ofr</a:t>
            </a:r>
            <a:r>
              <a:rPr lang="en-GB" sz="2000" dirty="0" smtClean="0"/>
              <a:t> a </a:t>
            </a:r>
            <a:r>
              <a:rPr lang="en-GB" sz="2000" dirty="0" err="1" smtClean="0"/>
              <a:t>microservice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323528" y="1083140"/>
            <a:ext cx="8568952" cy="3930036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Coupling</a:t>
            </a:r>
            <a:endParaRPr lang="en-GB" sz="2000" dirty="0"/>
          </a:p>
        </p:txBody>
      </p:sp>
      <p:pic>
        <p:nvPicPr>
          <p:cNvPr id="9" name="Picture 8" descr="Coupling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3356992"/>
            <a:ext cx="4248472" cy="165618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23528" y="1484784"/>
            <a:ext cx="4968552" cy="1656184"/>
            <a:chOff x="4716016" y="1628800"/>
            <a:chExt cx="5930900" cy="1930772"/>
          </a:xfrm>
        </p:grpSpPr>
        <p:pic>
          <p:nvPicPr>
            <p:cNvPr id="11" name="Picture 10" descr="Coupling_metrics_3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1628800"/>
              <a:ext cx="5054600" cy="647700"/>
            </a:xfrm>
            <a:prstGeom prst="rect">
              <a:avLst/>
            </a:prstGeom>
          </p:spPr>
        </p:pic>
        <p:pic>
          <p:nvPicPr>
            <p:cNvPr id="12" name="Picture 11" descr="Coupling_metrics_4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276872"/>
              <a:ext cx="5930900" cy="1282700"/>
            </a:xfrm>
            <a:prstGeom prst="rect">
              <a:avLst/>
            </a:prstGeom>
          </p:spPr>
        </p:pic>
      </p:grpSp>
      <p:pic>
        <p:nvPicPr>
          <p:cNvPr id="13" name="Picture 12" descr="Coupling_metrics_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84784"/>
            <a:ext cx="2603500" cy="533400"/>
          </a:xfrm>
          <a:prstGeom prst="rect">
            <a:avLst/>
          </a:prstGeom>
        </p:spPr>
      </p:pic>
      <p:pic>
        <p:nvPicPr>
          <p:cNvPr id="15" name="Picture 14" descr="Coupling_metrics_6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4635515" cy="1440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12160" y="2060848"/>
            <a:ext cx="27363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Arial" pitchFamily="34" charset="0"/>
              </a:rPr>
              <a:t>n</a:t>
            </a:r>
            <a:r>
              <a:rPr lang="en-US" sz="1200" baseline="-25000" dirty="0" err="1" smtClean="0">
                <a:latin typeface="Arial" pitchFamily="34" charset="0"/>
              </a:rPr>
              <a:t>c</a:t>
            </a:r>
            <a:r>
              <a:rPr lang="en-US" sz="1200" baseline="-25000" dirty="0" smtClean="0">
                <a:latin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</a:rPr>
              <a:t> total number of consumers</a:t>
            </a:r>
            <a:endParaRPr lang="en-US" sz="1200" baseline="-25000" dirty="0">
              <a:latin typeface="Arial" pitchFamily="34" charset="0"/>
            </a:endParaRPr>
          </a:p>
          <a:p>
            <a:r>
              <a:rPr lang="en-US" sz="1200" dirty="0" err="1">
                <a:latin typeface="Arial" pitchFamily="34" charset="0"/>
              </a:rPr>
              <a:t>n</a:t>
            </a:r>
            <a:r>
              <a:rPr lang="en-US" sz="1200" baseline="-25000" dirty="0" err="1" smtClean="0">
                <a:latin typeface="Arial" pitchFamily="34" charset="0"/>
              </a:rPr>
              <a:t>p</a:t>
            </a:r>
            <a:r>
              <a:rPr lang="en-US" sz="1200" baseline="-25000" dirty="0" smtClean="0">
                <a:latin typeface="Arial" pitchFamily="34" charset="0"/>
              </a:rPr>
              <a:t>  </a:t>
            </a:r>
            <a:r>
              <a:rPr lang="en-US" sz="1200" dirty="0" smtClean="0">
                <a:latin typeface="Arial" pitchFamily="34" charset="0"/>
              </a:rPr>
              <a:t> total number of producers</a:t>
            </a:r>
            <a:endParaRPr lang="en-US" sz="1200" baseline="-25000" dirty="0" smtClean="0">
              <a:latin typeface="Arial" pitchFamily="34" charset="0"/>
            </a:endParaRPr>
          </a:p>
          <a:p>
            <a:r>
              <a:rPr lang="en-US" sz="1200" baseline="-25000" dirty="0" smtClean="0">
                <a:latin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</a:rPr>
              <a:t>n</a:t>
            </a:r>
            <a:r>
              <a:rPr lang="en-US" sz="1200" baseline="-25000" dirty="0" smtClean="0">
                <a:latin typeface="Arial" pitchFamily="34" charset="0"/>
              </a:rPr>
              <a:t>s</a:t>
            </a:r>
            <a:r>
              <a:rPr lang="en-US" sz="1200" dirty="0" smtClean="0">
                <a:latin typeface="Arial" pitchFamily="34" charset="0"/>
              </a:rPr>
              <a:t> total number of services</a:t>
            </a:r>
            <a:endParaRPr lang="en-US" sz="1200" baseline="-25000" dirty="0" smtClean="0">
              <a:latin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Coupling in a service increases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with the number of service invocations, number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dependent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services and number of messages used.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93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7027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323528" y="1083140"/>
            <a:ext cx="8568952" cy="3930036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Quality Metrics for Services</a:t>
            </a:r>
            <a:endParaRPr lang="en-GB" sz="2000" dirty="0"/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251520" y="908720"/>
            <a:ext cx="8784976" cy="36004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Cohesion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Cohesion is given by the number of operations sharing similar messages and parameters.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ohesion_metrics_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996952"/>
            <a:ext cx="1739900" cy="4953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23528" y="1412776"/>
            <a:ext cx="4605164" cy="3168352"/>
            <a:chOff x="2346612" y="1700808"/>
            <a:chExt cx="5829300" cy="3528392"/>
          </a:xfrm>
        </p:grpSpPr>
        <p:pic>
          <p:nvPicPr>
            <p:cNvPr id="8" name="Picture 7" descr="cohesion_metrics_4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612" y="3578200"/>
              <a:ext cx="5829300" cy="1651000"/>
            </a:xfrm>
            <a:prstGeom prst="rect">
              <a:avLst/>
            </a:prstGeom>
          </p:spPr>
        </p:pic>
        <p:pic>
          <p:nvPicPr>
            <p:cNvPr id="7" name="Picture 6" descr="cohesion_metrics_3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1700808"/>
              <a:ext cx="5600700" cy="1905000"/>
            </a:xfrm>
            <a:prstGeom prst="rect">
              <a:avLst/>
            </a:prstGeom>
          </p:spPr>
        </p:pic>
      </p:grpSp>
      <p:pic>
        <p:nvPicPr>
          <p:cNvPr id="2" name="Picture 1" descr="cohesion_metrics_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12776"/>
            <a:ext cx="4873930" cy="1296144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9797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Quality Metrics for Services</a:t>
            </a:r>
            <a:endParaRPr lang="en-GB" sz="20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Complexity of the service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increases with granularity and coupling.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9513" y="1623987"/>
            <a:ext cx="4998972" cy="2721605"/>
            <a:chOff x="1187624" y="1556792"/>
            <a:chExt cx="5016500" cy="2426692"/>
          </a:xfrm>
        </p:grpSpPr>
        <p:pic>
          <p:nvPicPr>
            <p:cNvPr id="5" name="Picture 4" descr="complexity_metrics_1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556792"/>
              <a:ext cx="4965700" cy="1790700"/>
            </a:xfrm>
            <a:prstGeom prst="rect">
              <a:avLst/>
            </a:prstGeom>
          </p:spPr>
        </p:pic>
        <p:pic>
          <p:nvPicPr>
            <p:cNvPr id="9" name="Picture 8" descr="complexity_metrics_2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284984"/>
              <a:ext cx="5016500" cy="698500"/>
            </a:xfrm>
            <a:prstGeom prst="rect">
              <a:avLst/>
            </a:prstGeom>
          </p:spPr>
        </p:pic>
      </p:grpSp>
      <p:pic>
        <p:nvPicPr>
          <p:cNvPr id="10" name="Picture 9" descr="complexity_metrics_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00808"/>
            <a:ext cx="4751623" cy="19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14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54383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323528" y="1083140"/>
            <a:ext cx="8568952" cy="3930036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Quality Metrics for Services</a:t>
            </a:r>
            <a:endParaRPr lang="en-GB" sz="2000" dirty="0"/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251520" y="908720"/>
            <a:ext cx="8784976" cy="36004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Autonomy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Autonomy of a service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gives the degree of control of a service upon its business entities.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utonomy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59436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82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12200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323528" y="1083140"/>
            <a:ext cx="8568952" cy="3930036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Quality Metrics for Services</a:t>
            </a:r>
            <a:endParaRPr lang="en-GB" sz="2000" dirty="0"/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251520" y="908720"/>
            <a:ext cx="8784976" cy="36004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Reusability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11560" y="5229200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Reusability is increases with cohesion and consumers but decreases with granularity and coupling.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reusability_metrics_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570730" cy="1800200"/>
          </a:xfrm>
          <a:prstGeom prst="rect">
            <a:avLst/>
          </a:prstGeom>
        </p:spPr>
      </p:pic>
      <p:pic>
        <p:nvPicPr>
          <p:cNvPr id="6" name="Picture 5" descr="reusability_metrics_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1008"/>
            <a:ext cx="6896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35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61173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Basic Quality Metrics for Services</a:t>
            </a:r>
            <a:endParaRPr lang="en-GB" sz="2000" dirty="0"/>
          </a:p>
        </p:txBody>
      </p:sp>
      <p:pic>
        <p:nvPicPr>
          <p:cNvPr id="2" name="Picture 1" descr="services_basic_quality_metric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57436"/>
            <a:ext cx="8293100" cy="52959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61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5807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Research Question 2: Best practices for defining </a:t>
            </a:r>
            <a:r>
              <a:rPr lang="en-GB" sz="2000" dirty="0" err="1"/>
              <a:t>Microservices</a:t>
            </a:r>
            <a:r>
              <a:rPr lang="en-GB" sz="2000" dirty="0"/>
              <a:t>?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323528" y="980728"/>
            <a:ext cx="8568952" cy="414606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itel 4"/>
          <p:cNvSpPr txBox="1">
            <a:spLocks/>
          </p:cNvSpPr>
          <p:nvPr/>
        </p:nvSpPr>
        <p:spPr bwMode="auto">
          <a:xfrm>
            <a:off x="403227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sz="2000" dirty="0" smtClean="0"/>
              <a:t>Principles based on quality attributes</a:t>
            </a:r>
            <a:endParaRPr lang="en-GB" sz="2000" dirty="0"/>
          </a:p>
        </p:txBody>
      </p:sp>
      <p:grpSp>
        <p:nvGrpSpPr>
          <p:cNvPr id="108" name="Gruppieren 16"/>
          <p:cNvGrpSpPr/>
          <p:nvPr/>
        </p:nvGrpSpPr>
        <p:grpSpPr>
          <a:xfrm>
            <a:off x="251520" y="5373216"/>
            <a:ext cx="8784976" cy="936104"/>
            <a:chOff x="508000" y="4177067"/>
            <a:chExt cx="8128000" cy="615717"/>
          </a:xfrm>
        </p:grpSpPr>
        <p:sp>
          <p:nvSpPr>
            <p:cNvPr id="109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" name="Inhaltsplatzhalter 2"/>
            <p:cNvSpPr txBox="1">
              <a:spLocks/>
            </p:cNvSpPr>
            <p:nvPr/>
          </p:nvSpPr>
          <p:spPr bwMode="auto">
            <a:xfrm>
              <a:off x="508000" y="4177067"/>
              <a:ext cx="8128000" cy="2368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References: Total Articles found ()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483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bi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11202"/>
            <a:ext cx="2002284" cy="1503938"/>
          </a:xfrm>
          <a:prstGeom prst="rect">
            <a:avLst/>
          </a:prstGeom>
        </p:spPr>
      </p:pic>
      <p:pic>
        <p:nvPicPr>
          <p:cNvPr id="6" name="Picture 5" descr="hybris-review-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35020"/>
            <a:ext cx="1888523" cy="715278"/>
          </a:xfrm>
          <a:prstGeom prst="rect">
            <a:avLst/>
          </a:prstGeom>
        </p:spPr>
      </p:pic>
      <p:graphicFrame>
        <p:nvGraphicFramePr>
          <p:cNvPr id="8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12219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25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9677" y="6569075"/>
            <a:ext cx="1946059" cy="288925"/>
          </a:xfrm>
        </p:spPr>
        <p:txBody>
          <a:bodyPr/>
          <a:lstStyle/>
          <a:p>
            <a:pPr>
              <a:defRPr/>
            </a:pPr>
            <a:r>
              <a:rPr lang="en-GB" dirty="0" err="1" smtClean="0"/>
              <a:t>Rajendra</a:t>
            </a:r>
            <a:r>
              <a:rPr lang="en-GB" dirty="0" smtClean="0"/>
              <a:t> </a:t>
            </a:r>
            <a:r>
              <a:rPr lang="en-GB" dirty="0" err="1" smtClean="0"/>
              <a:t>Kharbuja</a:t>
            </a:r>
            <a:r>
              <a:rPr lang="en-GB" dirty="0" smtClean="0"/>
              <a:t>- Master Thesis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548005" y="5803917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22" name="Circular Arrow 21"/>
          <p:cNvSpPr/>
          <p:nvPr/>
        </p:nvSpPr>
        <p:spPr bwMode="auto">
          <a:xfrm rot="19314264" flipH="1">
            <a:off x="4123578" y="2422761"/>
            <a:ext cx="2364596" cy="2774682"/>
          </a:xfrm>
          <a:prstGeom prst="circularArrow">
            <a:avLst>
              <a:gd name="adj1" fmla="val 12430"/>
              <a:gd name="adj2" fmla="val 598434"/>
              <a:gd name="adj3" fmla="val 18791429"/>
              <a:gd name="adj4" fmla="val 14135141"/>
              <a:gd name="adj5" fmla="val 145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ircular Arrow 22"/>
          <p:cNvSpPr/>
          <p:nvPr/>
        </p:nvSpPr>
        <p:spPr bwMode="auto">
          <a:xfrm rot="12887782" flipH="1" flipV="1">
            <a:off x="2459965" y="2441882"/>
            <a:ext cx="2198411" cy="2754149"/>
          </a:xfrm>
          <a:prstGeom prst="circularArrow">
            <a:avLst>
              <a:gd name="adj1" fmla="val 12430"/>
              <a:gd name="adj2" fmla="val 598434"/>
              <a:gd name="adj3" fmla="val 18791429"/>
              <a:gd name="adj4" fmla="val 14135141"/>
              <a:gd name="adj5" fmla="val 14546"/>
            </a:avLst>
          </a:prstGeom>
          <a:solidFill>
            <a:srgbClr val="1669B5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3380799"/>
            <a:ext cx="3024336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</a:rPr>
              <a:t>Prof. Dr. Florian </a:t>
            </a:r>
            <a:r>
              <a:rPr lang="en-US" dirty="0" err="1" smtClean="0">
                <a:latin typeface="Arial" pitchFamily="34" charset="0"/>
              </a:rPr>
              <a:t>Matthes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</a:rPr>
              <a:t>[Supervisor]</a:t>
            </a:r>
          </a:p>
          <a:p>
            <a:r>
              <a:rPr lang="en-US" dirty="0" err="1" smtClean="0">
                <a:latin typeface="Arial" pitchFamily="34" charset="0"/>
              </a:rPr>
              <a:t>Manoj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Mahabaleshwar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</a:rPr>
              <a:t>[Advisor]</a:t>
            </a:r>
            <a:endParaRPr lang="en-US" sz="1200" dirty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136" y="3429000"/>
            <a:ext cx="1737575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Andrea </a:t>
            </a:r>
            <a:r>
              <a:rPr lang="en-US" dirty="0" err="1" smtClean="0">
                <a:latin typeface="Arial" pitchFamily="34" charset="0"/>
              </a:rPr>
              <a:t>Stubbe</a:t>
            </a:r>
            <a:endParaRPr lang="en-US" dirty="0" smtClean="0">
              <a:latin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</a:rPr>
              <a:t>[Advisor]</a:t>
            </a:r>
            <a:endParaRPr lang="en-US" sz="12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02245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Current Status and Summary of Achievement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37209"/>
              </p:ext>
            </p:extLst>
          </p:nvPr>
        </p:nvGraphicFramePr>
        <p:xfrm>
          <a:off x="971600" y="1549662"/>
          <a:ext cx="5904656" cy="317548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6224"/>
                <a:gridCol w="3888432"/>
              </a:tblGrid>
              <a:tr h="3408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Research Question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Summary</a:t>
                      </a:r>
                      <a:endParaRPr lang="en-US" sz="1200" dirty="0"/>
                    </a:p>
                  </a:txBody>
                  <a:tcPr/>
                </a:tc>
              </a:tr>
              <a:tr h="779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How are boundaries and size of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</a:rPr>
                        <a:t>microservices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 are defined?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factors determining size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Principles</a:t>
                      </a:r>
                      <a:r>
                        <a:rPr lang="en-US" sz="1200" baseline="0" dirty="0" smtClean="0"/>
                        <a:t> defining a correct size of service listed</a:t>
                      </a:r>
                      <a:endParaRPr lang="en-US" sz="1200" dirty="0"/>
                    </a:p>
                  </a:txBody>
                  <a:tcPr/>
                </a:tc>
              </a:tr>
              <a:tr h="11253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b="1" dirty="0" smtClean="0">
                          <a:latin typeface="Arial" pitchFamily="34" charset="0"/>
                        </a:rPr>
                        <a:t>What makes any service a good candidate for a </a:t>
                      </a:r>
                      <a:r>
                        <a:rPr lang="en-US" sz="1200" b="1" dirty="0" err="1" smtClean="0">
                          <a:latin typeface="Arial" pitchFamily="34" charset="0"/>
                        </a:rPr>
                        <a:t>microservice</a:t>
                      </a:r>
                      <a:r>
                        <a:rPr lang="en-US" sz="1200" b="1" dirty="0" smtClean="0">
                          <a:latin typeface="Arial" pitchFamily="34" charset="0"/>
                        </a:rPr>
                        <a:t>?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attributes</a:t>
                      </a:r>
                      <a:r>
                        <a:rPr lang="en-US" sz="1200" baseline="0" dirty="0" smtClean="0"/>
                        <a:t> to determine a good service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Metrics to calculate the attributes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Interpretation of all metrics from papers into a set of basic metrics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Principles defining a good service based on quality attributes</a:t>
                      </a:r>
                      <a:endParaRPr lang="en-US" sz="1200" dirty="0"/>
                    </a:p>
                  </a:txBody>
                  <a:tcPr/>
                </a:tc>
              </a:tr>
              <a:tr h="779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itchFamily="34" charset="0"/>
                        </a:rPr>
                        <a:t>What are the techniques defined in scientific literature?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 smtClean="0"/>
                        <a:t>Use</a:t>
                      </a:r>
                      <a:r>
                        <a:rPr lang="en-US" sz="1200" baseline="0" dirty="0" smtClean="0"/>
                        <a:t> case modeling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 smtClean="0"/>
                        <a:t>Domain Driven Design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hteck 17"/>
          <p:cNvSpPr/>
          <p:nvPr/>
        </p:nvSpPr>
        <p:spPr bwMode="auto">
          <a:xfrm>
            <a:off x="323528" y="1124744"/>
            <a:ext cx="8640960" cy="46805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4941168"/>
            <a:ext cx="748883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Link to Report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75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solidFill>
                  <a:schemeClr val="bg1"/>
                </a:solidFill>
              </a:rPr>
              <a:t>Backup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pic>
        <p:nvPicPr>
          <p:cNvPr id="8" name="Picture 7" descr="hybris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74811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23528" y="980728"/>
            <a:ext cx="8352928" cy="4104456"/>
            <a:chOff x="323528" y="980728"/>
            <a:chExt cx="8352928" cy="4104456"/>
          </a:xfrm>
        </p:grpSpPr>
        <p:sp>
          <p:nvSpPr>
            <p:cNvPr id="44" name="Rectangle 43"/>
            <p:cNvSpPr/>
            <p:nvPr/>
          </p:nvSpPr>
          <p:spPr bwMode="auto">
            <a:xfrm>
              <a:off x="323528" y="980728"/>
              <a:ext cx="2088232" cy="410445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499992" y="980728"/>
              <a:ext cx="2088232" cy="410445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588224" y="980728"/>
              <a:ext cx="2088232" cy="410445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411760" y="980728"/>
              <a:ext cx="2088232" cy="410445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349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2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What next?</a:t>
            </a:r>
            <a:endParaRPr lang="en-GB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34" name="Rechteck 17"/>
          <p:cNvSpPr/>
          <p:nvPr/>
        </p:nvSpPr>
        <p:spPr bwMode="auto">
          <a:xfrm>
            <a:off x="251520" y="908720"/>
            <a:ext cx="8568952" cy="5328592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7544" y="3068960"/>
            <a:ext cx="2160240" cy="1512168"/>
            <a:chOff x="539552" y="1124744"/>
            <a:chExt cx="3816423" cy="1368152"/>
          </a:xfrm>
        </p:grpSpPr>
        <p:grpSp>
          <p:nvGrpSpPr>
            <p:cNvPr id="15" name="Gruppieren 16"/>
            <p:cNvGrpSpPr/>
            <p:nvPr/>
          </p:nvGrpSpPr>
          <p:grpSpPr>
            <a:xfrm>
              <a:off x="539552" y="1124744"/>
              <a:ext cx="3600400" cy="1368152"/>
              <a:chOff x="508000" y="4177067"/>
              <a:chExt cx="8128000" cy="615717"/>
            </a:xfrm>
          </p:grpSpPr>
          <p:sp>
            <p:nvSpPr>
              <p:cNvPr id="16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7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8128000" cy="162031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1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39552" y="1630541"/>
              <a:ext cx="3816423" cy="584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</a:rPr>
                <a:t>Techniques discussed in scientific literature to define </a:t>
              </a:r>
              <a:r>
                <a:rPr lang="en-US" sz="1200" b="1" dirty="0" err="1" smtClean="0">
                  <a:solidFill>
                    <a:schemeClr val="tx1"/>
                  </a:solidFill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solidFill>
                    <a:schemeClr val="tx1"/>
                  </a:solidFill>
                  <a:latin typeface="Arial" pitchFamily="34" charset="0"/>
                </a:rPr>
                <a:t> </a:t>
              </a:r>
              <a:endParaRPr lang="en-US" sz="1200" b="1" dirty="0" smtClean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59632" y="1484784"/>
            <a:ext cx="3528392" cy="1440160"/>
            <a:chOff x="5530316" y="1700808"/>
            <a:chExt cx="3866222" cy="1368152"/>
          </a:xfrm>
        </p:grpSpPr>
        <p:grpSp>
          <p:nvGrpSpPr>
            <p:cNvPr id="26" name="Gruppieren 16"/>
            <p:cNvGrpSpPr/>
            <p:nvPr/>
          </p:nvGrpSpPr>
          <p:grpSpPr>
            <a:xfrm>
              <a:off x="5530316" y="1700808"/>
              <a:ext cx="3600400" cy="1368152"/>
              <a:chOff x="508000" y="4177067"/>
              <a:chExt cx="8128000" cy="615717"/>
            </a:xfrm>
          </p:grpSpPr>
          <p:sp>
            <p:nvSpPr>
              <p:cNvPr id="27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8128000" cy="162031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2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580112" y="2204864"/>
              <a:ext cx="3816423" cy="6140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Techniques used in industries</a:t>
              </a:r>
            </a:p>
            <a:p>
              <a:r>
                <a:rPr lang="en-US" sz="1200" b="1" dirty="0" smtClean="0">
                  <a:latin typeface="Arial" pitchFamily="34" charset="0"/>
                </a:rPr>
                <a:t>to define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latin typeface="Arial" pitchFamily="34" charset="0"/>
                </a:rPr>
                <a:t> </a:t>
              </a:r>
              <a:endParaRPr lang="en-US" sz="1200" b="1" dirty="0" smtClean="0">
                <a:latin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91880" y="3068960"/>
            <a:ext cx="2160240" cy="1368152"/>
            <a:chOff x="1547664" y="2924944"/>
            <a:chExt cx="3600400" cy="1368152"/>
          </a:xfrm>
        </p:grpSpPr>
        <p:grpSp>
          <p:nvGrpSpPr>
            <p:cNvPr id="20" name="Gruppieren 16"/>
            <p:cNvGrpSpPr/>
            <p:nvPr/>
          </p:nvGrpSpPr>
          <p:grpSpPr>
            <a:xfrm>
              <a:off x="1547664" y="2924944"/>
              <a:ext cx="3600400" cy="1368152"/>
              <a:chOff x="508000" y="4177067"/>
              <a:chExt cx="8128000" cy="615717"/>
            </a:xfrm>
          </p:grpSpPr>
          <p:sp>
            <p:nvSpPr>
              <p:cNvPr id="21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8128000" cy="162031"/>
              </a:xfrm>
              <a:prstGeom prst="rect">
                <a:avLst/>
              </a:prstGeom>
              <a:solidFill>
                <a:srgbClr val="489ADA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3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619672" y="3429000"/>
              <a:ext cx="345638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Challenges for defining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latin typeface="Arial" pitchFamily="34" charset="0"/>
                </a:rPr>
                <a:t> architecture</a:t>
              </a:r>
              <a:endParaRPr lang="en-US" sz="1200" b="1" dirty="0" smtClean="0">
                <a:latin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52120" y="1484784"/>
            <a:ext cx="2376264" cy="1512168"/>
            <a:chOff x="5724128" y="3356992"/>
            <a:chExt cx="3816423" cy="1368152"/>
          </a:xfrm>
        </p:grpSpPr>
        <p:grpSp>
          <p:nvGrpSpPr>
            <p:cNvPr id="23" name="Gruppieren 16"/>
            <p:cNvGrpSpPr/>
            <p:nvPr/>
          </p:nvGrpSpPr>
          <p:grpSpPr>
            <a:xfrm>
              <a:off x="5724128" y="3356992"/>
              <a:ext cx="3600400" cy="1368152"/>
              <a:chOff x="508000" y="4177067"/>
              <a:chExt cx="8128000" cy="615717"/>
            </a:xfrm>
          </p:grpSpPr>
          <p:sp>
            <p:nvSpPr>
              <p:cNvPr id="24" name="Rechteck 17"/>
              <p:cNvSpPr/>
              <p:nvPr/>
            </p:nvSpPr>
            <p:spPr bwMode="auto">
              <a:xfrm>
                <a:off x="508000" y="4256362"/>
                <a:ext cx="8128000" cy="536422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" name="Inhaltsplatzhalter 2"/>
              <p:cNvSpPr txBox="1">
                <a:spLocks/>
              </p:cNvSpPr>
              <p:nvPr/>
            </p:nvSpPr>
            <p:spPr bwMode="auto">
              <a:xfrm>
                <a:off x="508000" y="4177067"/>
                <a:ext cx="8128000" cy="1620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>
                    <a:solidFill>
                      <a:schemeClr val="bg1"/>
                    </a:solidFill>
                  </a:rPr>
                  <a:t>4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24128" y="3862789"/>
              <a:ext cx="3816423" cy="417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Guidelines to define </a:t>
              </a:r>
              <a:r>
                <a:rPr lang="en-US" sz="1200" b="1" dirty="0" err="1" smtClean="0">
                  <a:latin typeface="Arial" pitchFamily="34" charset="0"/>
                </a:rPr>
                <a:t>microservices</a:t>
              </a:r>
              <a:r>
                <a:rPr lang="en-US" sz="1200" b="1" dirty="0" smtClean="0">
                  <a:latin typeface="Arial" pitchFamily="34" charset="0"/>
                </a:rPr>
                <a:t> architecture</a:t>
              </a:r>
              <a:endParaRPr lang="en-US" sz="1200" b="1" dirty="0" smtClean="0">
                <a:latin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1520" y="5096217"/>
            <a:ext cx="106298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Nov.16.2015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39752" y="5085184"/>
            <a:ext cx="105735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Dec.15.2015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7984" y="5085184"/>
            <a:ext cx="10488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Jan</a:t>
            </a:r>
            <a:r>
              <a:rPr lang="en-US" sz="1200" b="1" dirty="0" smtClean="0">
                <a:latin typeface="Arial" pitchFamily="34" charset="0"/>
              </a:rPr>
              <a:t>.15.2016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16216" y="5085184"/>
            <a:ext cx="10488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Feb.15.2016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08245" y="4808185"/>
            <a:ext cx="104021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Mar.15.2016</a:t>
            </a:r>
            <a:endParaRPr lang="en-US" sz="1200" b="1" dirty="0" smtClean="0">
              <a:latin typeface="Arial" pitchFamily="34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467544" y="5445224"/>
            <a:ext cx="8280920" cy="86409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Draft  and Report Writing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07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platzhalt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20" name="Inhaltsplatzhalter 4"/>
          <p:cNvSpPr txBox="1">
            <a:spLocks noChangeArrowheads="1"/>
          </p:cNvSpPr>
          <p:nvPr/>
        </p:nvSpPr>
        <p:spPr bwMode="auto">
          <a:xfrm>
            <a:off x="974725" y="1637184"/>
            <a:ext cx="74993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altLang="de-DE" sz="3200" dirty="0" smtClean="0">
                <a:solidFill>
                  <a:srgbClr val="23387E"/>
                </a:solidFill>
                <a:latin typeface="+mn-lt"/>
              </a:rPr>
              <a:t>Thank you for your attention!</a:t>
            </a:r>
          </a:p>
          <a:p>
            <a:pPr algn="ctr" eaLnBrk="1" hangingPunct="1">
              <a:spcBef>
                <a:spcPct val="20000"/>
              </a:spcBef>
            </a:pPr>
            <a:r>
              <a:rPr lang="en-GB" altLang="de-DE" sz="3200" dirty="0" smtClean="0">
                <a:solidFill>
                  <a:srgbClr val="23387E"/>
                </a:solidFill>
                <a:latin typeface="+mn-lt"/>
              </a:rPr>
              <a:t>Any questions?</a:t>
            </a:r>
            <a:r>
              <a:rPr lang="en-GB" altLang="de-DE" sz="3200" dirty="0" smtClean="0">
                <a:solidFill>
                  <a:srgbClr val="00335F"/>
                </a:solidFill>
                <a:latin typeface="+mn-lt"/>
              </a:rPr>
              <a:t> </a:t>
            </a:r>
            <a:endParaRPr lang="en-GB" altLang="de-DE" sz="3200" dirty="0">
              <a:solidFill>
                <a:srgbClr val="00335F"/>
              </a:solidFill>
              <a:latin typeface="+mn-lt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005336"/>
            <a:ext cx="20193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49677" y="6569075"/>
            <a:ext cx="194605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766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90831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156176" y="980728"/>
            <a:ext cx="2880320" cy="1800200"/>
            <a:chOff x="99030" y="2822516"/>
            <a:chExt cx="8128001" cy="1495078"/>
          </a:xfrm>
        </p:grpSpPr>
        <p:sp>
          <p:nvSpPr>
            <p:cNvPr id="9" name="Rechteck 8"/>
            <p:cNvSpPr/>
            <p:nvPr/>
          </p:nvSpPr>
          <p:spPr bwMode="auto">
            <a:xfrm>
              <a:off x="99030" y="3035470"/>
              <a:ext cx="8128001" cy="128212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99030" y="2822516"/>
              <a:ext cx="8128001" cy="3588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Dimensions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9512" y="5157195"/>
            <a:ext cx="8784976" cy="1296140"/>
            <a:chOff x="508000" y="4149079"/>
            <a:chExt cx="8128000" cy="643705"/>
          </a:xfrm>
        </p:grpSpPr>
        <p:sp>
          <p:nvSpPr>
            <p:cNvPr id="18" name="Rechteck 17"/>
            <p:cNvSpPr/>
            <p:nvPr/>
          </p:nvSpPr>
          <p:spPr bwMode="auto">
            <a:xfrm>
              <a:off x="508000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2145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References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Scale Cube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5589240"/>
            <a:ext cx="839360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M. T. Fisher and M. L. Abbott. The Art of Scalability: Scalable Web </a:t>
            </a:r>
            <a:r>
              <a:rPr lang="en-US" dirty="0" err="1"/>
              <a:t>Architecture</a:t>
            </a:r>
            <a:r>
              <a:rPr lang="en-US" dirty="0" err="1" smtClean="0"/>
              <a:t>,Processes</a:t>
            </a:r>
            <a:r>
              <a:rPr lang="en-US" dirty="0"/>
              <a:t>, and Organizations for the Modern Enterprise, Second </a:t>
            </a:r>
            <a:r>
              <a:rPr lang="en-US" dirty="0" err="1" smtClean="0"/>
              <a:t>Edition.Addison</a:t>
            </a:r>
            <a:r>
              <a:rPr lang="en-US" dirty="0"/>
              <a:t>-Wesley Professional, 2015</a:t>
            </a:r>
            <a:endParaRPr lang="en-US" dirty="0" smtClean="0">
              <a:latin typeface="Arial" pitchFamily="34" charset="0"/>
            </a:endParaRPr>
          </a:p>
        </p:txBody>
      </p:sp>
      <p:pic>
        <p:nvPicPr>
          <p:cNvPr id="7" name="Picture 6" descr="context-scale-cub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5616624" cy="39125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94916"/>
              </p:ext>
            </p:extLst>
          </p:nvPr>
        </p:nvGraphicFramePr>
        <p:xfrm>
          <a:off x="6156176" y="1556792"/>
          <a:ext cx="2880320" cy="12118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5401"/>
                <a:gridCol w="2144919"/>
              </a:tblGrid>
              <a:tr h="3468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X-axis 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Horizontal Cloning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Z-axis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Split by Criteria</a:t>
                      </a:r>
                      <a:endParaRPr lang="en-US" sz="1400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Y-axis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Split by Function / Data</a:t>
                      </a:r>
                      <a:endParaRPr lang="en-US" sz="1400" b="1" dirty="0" smtClean="0">
                        <a:latin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ight Arrow 28"/>
          <p:cNvSpPr/>
          <p:nvPr/>
        </p:nvSpPr>
        <p:spPr bwMode="auto">
          <a:xfrm>
            <a:off x="-1836712" y="2924944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581128"/>
            <a:ext cx="248138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Scale Cube [1]</a:t>
            </a:r>
          </a:p>
        </p:txBody>
      </p:sp>
    </p:spTree>
    <p:extLst>
      <p:ext uri="{BB962C8B-B14F-4D97-AF65-F5344CB8AC3E}">
        <p14:creationId xmlns:p14="http://schemas.microsoft.com/office/powerpoint/2010/main" val="685994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8364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51520" y="980728"/>
            <a:ext cx="8712968" cy="5472608"/>
            <a:chOff x="508000" y="4076601"/>
            <a:chExt cx="8128000" cy="1354598"/>
          </a:xfrm>
        </p:grpSpPr>
        <p:sp>
          <p:nvSpPr>
            <p:cNvPr id="9" name="Rechteck 8"/>
            <p:cNvSpPr/>
            <p:nvPr/>
          </p:nvSpPr>
          <p:spPr bwMode="auto">
            <a:xfrm>
              <a:off x="508000" y="4149075"/>
              <a:ext cx="8128000" cy="128212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 bwMode="auto">
            <a:xfrm>
              <a:off x="508000" y="4076601"/>
              <a:ext cx="8127999" cy="1247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5536" y="1484784"/>
            <a:ext cx="6912768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application deployed as a single artifact irrespective of internal structure [1][2]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One of three cases:[3]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All code share the same codebase and need to be compiled together</a:t>
            </a:r>
            <a:endParaRPr lang="en-US" dirty="0">
              <a:latin typeface="Arial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All deployment share same versioned code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Arial" pitchFamily="34" charset="0"/>
              </a:rPr>
              <a:t>The whole application is run under single server process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Monolith Architecture Style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59632" y="3573016"/>
            <a:ext cx="6192688" cy="2664296"/>
            <a:chOff x="539552" y="1844824"/>
            <a:chExt cx="8013700" cy="3249652"/>
          </a:xfrm>
        </p:grpSpPr>
        <p:pic>
          <p:nvPicPr>
            <p:cNvPr id="20" name="Picture 19" descr="context-monolith-exampl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844824"/>
              <a:ext cx="8013700" cy="2997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979712" y="4725144"/>
              <a:ext cx="600957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</a:rPr>
                <a:t>Figure: Online Store Example of Monolith Architecture 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35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46191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Monolith Architecture Style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23528" y="1052736"/>
            <a:ext cx="8352928" cy="1728192"/>
            <a:chOff x="323528" y="1052736"/>
            <a:chExt cx="3736032" cy="2680543"/>
          </a:xfrm>
        </p:grpSpPr>
        <p:grpSp>
          <p:nvGrpSpPr>
            <p:cNvPr id="20" name="Gruppieren 7"/>
            <p:cNvGrpSpPr/>
            <p:nvPr/>
          </p:nvGrpSpPr>
          <p:grpSpPr>
            <a:xfrm>
              <a:off x="323528" y="1052736"/>
              <a:ext cx="3736032" cy="2434628"/>
              <a:chOff x="508000" y="4076601"/>
              <a:chExt cx="8434193" cy="1244200"/>
            </a:xfrm>
          </p:grpSpPr>
          <p:sp>
            <p:nvSpPr>
              <p:cNvPr id="23" name="Rechteck 8"/>
              <p:cNvSpPr/>
              <p:nvPr/>
            </p:nvSpPr>
            <p:spPr bwMode="auto">
              <a:xfrm>
                <a:off x="508000" y="4149075"/>
                <a:ext cx="8434193" cy="1171726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" name="Inhaltsplatzhalter 2"/>
              <p:cNvSpPr txBox="1">
                <a:spLocks/>
              </p:cNvSpPr>
              <p:nvPr/>
            </p:nvSpPr>
            <p:spPr bwMode="auto">
              <a:xfrm>
                <a:off x="508000" y="4076601"/>
                <a:ext cx="3853554" cy="34246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Advantages 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23528" y="1823750"/>
              <a:ext cx="2729583" cy="19095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Easy to develop and test</a:t>
              </a:r>
              <a:endParaRPr lang="en-US" sz="1400" dirty="0">
                <a:latin typeface="Arial" pitchFamily="34" charset="0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Deployment is easy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Scaling is clear and simple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400" dirty="0" smtClean="0">
                  <a:latin typeface="Arial" pitchFamily="34" charset="0"/>
                </a:rPr>
                <a:t>Prompt reuse of </a:t>
              </a:r>
              <a:r>
                <a:rPr lang="en-US" sz="1400" dirty="0" smtClean="0">
                  <a:latin typeface="Arial" pitchFamily="34" charset="0"/>
                </a:rPr>
                <a:t>components and functionalities</a:t>
              </a:r>
              <a:endParaRPr lang="en-US" sz="1400" dirty="0" smtClean="0">
                <a:latin typeface="Arial" pitchFamily="34" charset="0"/>
              </a:endParaRPr>
            </a:p>
            <a:p>
              <a:endParaRPr lang="en-US" dirty="0" smtClean="0">
                <a:latin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3528" y="2924944"/>
            <a:ext cx="8352928" cy="3458711"/>
            <a:chOff x="5148064" y="1006812"/>
            <a:chExt cx="8352928" cy="3458711"/>
          </a:xfrm>
        </p:grpSpPr>
        <p:grpSp>
          <p:nvGrpSpPr>
            <p:cNvPr id="8" name="Gruppieren 7"/>
            <p:cNvGrpSpPr/>
            <p:nvPr/>
          </p:nvGrpSpPr>
          <p:grpSpPr>
            <a:xfrm>
              <a:off x="5148064" y="1006812"/>
              <a:ext cx="8352928" cy="3456384"/>
              <a:chOff x="508000" y="4086962"/>
              <a:chExt cx="17789585" cy="1918182"/>
            </a:xfrm>
          </p:grpSpPr>
          <p:sp>
            <p:nvSpPr>
              <p:cNvPr id="9" name="Rechteck 8"/>
              <p:cNvSpPr/>
              <p:nvPr/>
            </p:nvSpPr>
            <p:spPr bwMode="auto">
              <a:xfrm>
                <a:off x="508000" y="4149075"/>
                <a:ext cx="17789585" cy="1856069"/>
              </a:xfrm>
              <a:prstGeom prst="rect">
                <a:avLst/>
              </a:prstGeom>
              <a:noFill/>
              <a:ln w="9525" cap="flat" cmpd="sng" algn="ctr">
                <a:solidFill>
                  <a:srgbClr val="0065B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" name="Inhaltsplatzhalter 2"/>
              <p:cNvSpPr txBox="1">
                <a:spLocks/>
              </p:cNvSpPr>
              <p:nvPr/>
            </p:nvSpPr>
            <p:spPr bwMode="auto">
              <a:xfrm>
                <a:off x="508000" y="4086962"/>
                <a:ext cx="8128000" cy="24042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  <a:cs typeface="ＭＳ Ｐゴシック" pitchFamily="18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3pPr>
                <a:lvl4pPr marL="1562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4pPr>
                <a:lvl5pPr marL="1981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>
                  <a:buNone/>
                </a:pPr>
                <a:r>
                  <a:rPr lang="en-GB" b="1" dirty="0" smtClean="0">
                    <a:solidFill>
                      <a:schemeClr val="bg1"/>
                    </a:solidFill>
                  </a:rPr>
                  <a:t>Disadvantages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148064" y="1510868"/>
              <a:ext cx="8045792" cy="2954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Limited </a:t>
              </a:r>
              <a:r>
                <a:rPr lang="en-US" sz="1200" b="1" dirty="0" smtClean="0">
                  <a:latin typeface="Arial" pitchFamily="34" charset="0"/>
                </a:rPr>
                <a:t>Agility due to difficult continuous delivery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Single codebase, deployment of small change needs whole application to be deployed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Affects continuous delivery, especially when multiple deployment per day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May lack of clear modular boundary and changes get relayed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Decrease in </a:t>
              </a:r>
              <a:r>
                <a:rPr lang="en-US" sz="1200" b="1" dirty="0" smtClean="0">
                  <a:latin typeface="Arial" pitchFamily="34" charset="0"/>
                </a:rPr>
                <a:t>Productivity due to understandability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Understanding of application is difficult due to overwhelming volume of codebase, </a:t>
              </a:r>
              <a:r>
                <a:rPr lang="en-US" sz="1200" dirty="0" err="1" smtClean="0">
                  <a:latin typeface="Arial" pitchFamily="34" charset="0"/>
                </a:rPr>
                <a:t>esp</a:t>
              </a:r>
              <a:r>
                <a:rPr lang="en-US" sz="1200" dirty="0" smtClean="0">
                  <a:latin typeface="Arial" pitchFamily="34" charset="0"/>
                </a:rPr>
                <a:t> for new developer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Difficult Team </a:t>
              </a:r>
              <a:r>
                <a:rPr lang="en-US" sz="1200" b="1" dirty="0" smtClean="0">
                  <a:latin typeface="Arial" pitchFamily="34" charset="0"/>
                </a:rPr>
                <a:t>Structure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Common ways by technology and geography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Communication and ownership not straight forward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Long-term Commitment to </a:t>
              </a:r>
              <a:r>
                <a:rPr lang="en-US" sz="1200" b="1" dirty="0" smtClean="0">
                  <a:latin typeface="Arial" pitchFamily="34" charset="0"/>
                </a:rPr>
                <a:t>Technology Stack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Technology chosen during analysis phase</a:t>
              </a:r>
              <a:endParaRPr lang="en-US" sz="1200" b="1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b="1" dirty="0" smtClean="0">
                  <a:latin typeface="Arial" pitchFamily="34" charset="0"/>
                </a:rPr>
                <a:t>Limited </a:t>
              </a:r>
              <a:r>
                <a:rPr lang="en-US" sz="1200" b="1" dirty="0" smtClean="0">
                  <a:latin typeface="Arial" pitchFamily="34" charset="0"/>
                </a:rPr>
                <a:t>Scalability due to unavailable option for scaling of individual units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Only one option </a:t>
              </a:r>
              <a:r>
                <a:rPr lang="en-US" sz="1200" dirty="0" err="1" smtClean="0">
                  <a:latin typeface="Arial" pitchFamily="34" charset="0"/>
                </a:rPr>
                <a:t>ie</a:t>
              </a:r>
              <a:r>
                <a:rPr lang="en-US" sz="1200" dirty="0" smtClean="0">
                  <a:latin typeface="Arial" pitchFamily="34" charset="0"/>
                </a:rPr>
                <a:t>, Horizontal Scaling</a:t>
              </a:r>
              <a:endParaRPr lang="en-US" sz="1200" dirty="0" smtClean="0">
                <a:latin typeface="Arial" pitchFamily="34" charset="0"/>
              </a:endParaRPr>
            </a:p>
            <a:p>
              <a:pPr marL="742950" lvl="1" indent="-285750">
                <a:buFont typeface="Arial"/>
                <a:buChar char="•"/>
              </a:pPr>
              <a:r>
                <a:rPr lang="en-US" sz="1200" dirty="0" smtClean="0">
                  <a:latin typeface="Arial" pitchFamily="34" charset="0"/>
                </a:rPr>
                <a:t>Independent scaling of components not possible</a:t>
              </a:r>
              <a:endParaRPr lang="en-US" sz="1200" dirty="0" smtClean="0">
                <a:latin typeface="Arial" pitchFamily="34" charset="0"/>
              </a:endParaRPr>
            </a:p>
            <a:p>
              <a:pPr marL="285750" indent="-285750">
                <a:buFont typeface="Arial"/>
                <a:buChar char="•"/>
              </a:pPr>
              <a:endParaRPr lang="en-US" dirty="0" smtClean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349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1943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2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err="1" smtClean="0"/>
              <a:t>Microservice</a:t>
            </a:r>
            <a:r>
              <a:rPr lang="en-GB" dirty="0" smtClean="0"/>
              <a:t> Architecture style</a:t>
            </a:r>
            <a:endParaRPr lang="en-GB" dirty="0"/>
          </a:p>
        </p:txBody>
      </p:sp>
      <p:grpSp>
        <p:nvGrpSpPr>
          <p:cNvPr id="15" name="Gruppieren 16"/>
          <p:cNvGrpSpPr/>
          <p:nvPr/>
        </p:nvGrpSpPr>
        <p:grpSpPr>
          <a:xfrm>
            <a:off x="179512" y="908721"/>
            <a:ext cx="8856984" cy="5544615"/>
            <a:chOff x="508000" y="4149079"/>
            <a:chExt cx="8128000" cy="621119"/>
          </a:xfrm>
        </p:grpSpPr>
        <p:sp>
          <p:nvSpPr>
            <p:cNvPr id="16" name="Rechteck 17"/>
            <p:cNvSpPr/>
            <p:nvPr/>
          </p:nvSpPr>
          <p:spPr bwMode="auto">
            <a:xfrm>
              <a:off x="508000" y="4163384"/>
              <a:ext cx="8128000" cy="606814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483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ounded Rectangular Callout 8"/>
          <p:cNvSpPr/>
          <p:nvPr/>
        </p:nvSpPr>
        <p:spPr bwMode="auto">
          <a:xfrm>
            <a:off x="5724128" y="3933056"/>
            <a:ext cx="2880320" cy="1368152"/>
          </a:xfrm>
          <a:prstGeom prst="wedgeRoundRectCallout">
            <a:avLst>
              <a:gd name="adj1" fmla="val -20833"/>
              <a:gd name="adj2" fmla="val 417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“Loosely </a:t>
            </a:r>
            <a:r>
              <a:rPr lang="en-US" dirty="0">
                <a:latin typeface="Arial" pitchFamily="34" charset="0"/>
              </a:rPr>
              <a:t>coupled service oriented architecture with bounded </a:t>
            </a:r>
            <a:r>
              <a:rPr lang="en-US" dirty="0" smtClean="0">
                <a:latin typeface="Arial" pitchFamily="34" charset="0"/>
              </a:rPr>
              <a:t>contexts.”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4860032" y="1412776"/>
            <a:ext cx="3096344" cy="1800200"/>
          </a:xfrm>
          <a:prstGeom prst="wedgeRoundRectCallout">
            <a:avLst>
              <a:gd name="adj1" fmla="val -20833"/>
              <a:gd name="adj2" fmla="val 4756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“a </a:t>
            </a:r>
            <a:r>
              <a:rPr lang="en-US" dirty="0">
                <a:latin typeface="Arial" pitchFamily="34" charset="0"/>
              </a:rPr>
              <a:t>style of software architecture that involves delivering systems as a set of very small, granular, independent collaborating </a:t>
            </a:r>
            <a:r>
              <a:rPr lang="en-US" dirty="0" smtClean="0">
                <a:latin typeface="Arial" pitchFamily="34" charset="0"/>
              </a:rPr>
              <a:t>services.”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251520" y="1412776"/>
            <a:ext cx="4104456" cy="1944216"/>
          </a:xfrm>
          <a:prstGeom prst="wedgeRoundRectCallout">
            <a:avLst>
              <a:gd name="adj1" fmla="val -21986"/>
              <a:gd name="adj2" fmla="val 477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dirty="0" smtClean="0">
                <a:latin typeface="Arial" pitchFamily="34" charset="0"/>
              </a:rPr>
              <a:t>“decompose </a:t>
            </a:r>
            <a:r>
              <a:rPr lang="en-US" dirty="0">
                <a:latin typeface="Arial" pitchFamily="34" charset="0"/>
              </a:rPr>
              <a:t>an application functionally into a set of collaborating services, each with a set of narrow, related functions, developed and deployed independently, with its own </a:t>
            </a:r>
            <a:r>
              <a:rPr lang="en-US" dirty="0" smtClean="0">
                <a:latin typeface="Arial" pitchFamily="34" charset="0"/>
              </a:rPr>
              <a:t>database.”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0102" y="3203684"/>
            <a:ext cx="20924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[B. </a:t>
            </a:r>
            <a:r>
              <a:rPr lang="en-US" dirty="0" err="1" smtClean="0">
                <a:latin typeface="Arial" pitchFamily="34" charset="0"/>
              </a:rPr>
              <a:t>Wootton</a:t>
            </a:r>
            <a:r>
              <a:rPr lang="en-US" dirty="0" smtClean="0">
                <a:latin typeface="Arial" pitchFamily="34" charset="0"/>
              </a:rPr>
              <a:t>, 2014]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2556" y="5291916"/>
            <a:ext cx="22759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[A. Cockcroft, 2015 ]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284984"/>
            <a:ext cx="22120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[C. </a:t>
            </a:r>
            <a:r>
              <a:rPr lang="en-US" dirty="0" err="1" smtClean="0">
                <a:latin typeface="Arial" pitchFamily="34" charset="0"/>
              </a:rPr>
              <a:t>Richdson</a:t>
            </a:r>
            <a:r>
              <a:rPr lang="en-US" dirty="0" smtClean="0">
                <a:latin typeface="Arial" pitchFamily="34" charset="0"/>
              </a:rPr>
              <a:t>. 2014]</a:t>
            </a:r>
            <a:endParaRPr lang="en-US" dirty="0" smtClean="0">
              <a:latin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347864" y="4653136"/>
            <a:ext cx="1080120" cy="504056"/>
            <a:chOff x="3347864" y="4653136"/>
            <a:chExt cx="1080120" cy="50405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3419872" y="472514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347864" y="4653136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Customer Service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19872" y="5373216"/>
            <a:ext cx="1080120" cy="504056"/>
            <a:chOff x="3419872" y="5373216"/>
            <a:chExt cx="1080120" cy="50405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491880" y="544522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419872" y="5373216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Order 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99592" y="4149080"/>
            <a:ext cx="1080120" cy="504056"/>
            <a:chOff x="899592" y="4149080"/>
            <a:chExt cx="1080120" cy="50405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71600" y="4221088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99592" y="4149080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Checkout Service</a:t>
              </a:r>
              <a:endPara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27584" y="5013176"/>
            <a:ext cx="1296144" cy="504056"/>
            <a:chOff x="827584" y="5013176"/>
            <a:chExt cx="1296144" cy="50405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899592" y="5085184"/>
              <a:ext cx="122413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27584" y="5013176"/>
              <a:ext cx="122413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Order Management</a:t>
              </a:r>
              <a:endPara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47864" y="3933056"/>
            <a:ext cx="1152128" cy="504056"/>
            <a:chOff x="3347864" y="3933056"/>
            <a:chExt cx="1152128" cy="50405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491880" y="4005064"/>
              <a:ext cx="1008112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47864" y="3933056"/>
              <a:ext cx="1080120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Catalog Service</a:t>
              </a:r>
              <a:endPara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6" name="Straight Connector 45"/>
          <p:cNvCxnSpPr>
            <a:stCxn id="39" idx="3"/>
            <a:endCxn id="37" idx="1"/>
          </p:cNvCxnSpPr>
          <p:nvPr/>
        </p:nvCxnSpPr>
        <p:spPr bwMode="auto">
          <a:xfrm>
            <a:off x="1979712" y="4437112"/>
            <a:ext cx="1440160" cy="11521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3"/>
            <a:endCxn id="35" idx="1"/>
          </p:cNvCxnSpPr>
          <p:nvPr/>
        </p:nvCxnSpPr>
        <p:spPr bwMode="auto">
          <a:xfrm flipV="1">
            <a:off x="2123728" y="4869160"/>
            <a:ext cx="1224136" cy="432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7" idx="1"/>
          </p:cNvCxnSpPr>
          <p:nvPr/>
        </p:nvCxnSpPr>
        <p:spPr bwMode="auto">
          <a:xfrm>
            <a:off x="2123728" y="5373216"/>
            <a:ext cx="1296144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3"/>
            <a:endCxn id="28" idx="1"/>
          </p:cNvCxnSpPr>
          <p:nvPr/>
        </p:nvCxnSpPr>
        <p:spPr bwMode="auto">
          <a:xfrm flipV="1">
            <a:off x="1979712" y="4149080"/>
            <a:ext cx="1368152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3"/>
            <a:endCxn id="35" idx="1"/>
          </p:cNvCxnSpPr>
          <p:nvPr/>
        </p:nvCxnSpPr>
        <p:spPr bwMode="auto">
          <a:xfrm>
            <a:off x="1979712" y="4437112"/>
            <a:ext cx="1368152" cy="432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9592" y="6021288"/>
            <a:ext cx="49685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</a:rPr>
              <a:t>Figure: Functional </a:t>
            </a:r>
            <a:r>
              <a:rPr lang="en-US" sz="1200" b="1" dirty="0" err="1" smtClean="0">
                <a:latin typeface="Arial" pitchFamily="34" charset="0"/>
              </a:rPr>
              <a:t>Decomompostion</a:t>
            </a:r>
            <a:r>
              <a:rPr lang="en-US" sz="1200" b="1" dirty="0" smtClean="0">
                <a:latin typeface="Arial" pitchFamily="34" charset="0"/>
              </a:rPr>
              <a:t> into </a:t>
            </a:r>
            <a:r>
              <a:rPr lang="en-US" sz="1200" b="1" dirty="0" err="1" smtClean="0">
                <a:latin typeface="Arial" pitchFamily="34" charset="0"/>
              </a:rPr>
              <a:t>microservices</a:t>
            </a:r>
            <a:endParaRPr lang="en-US" sz="1200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3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88983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9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0"/>
            <a:ext cx="7535885" cy="360535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3" name="Titel 4"/>
          <p:cNvSpPr txBox="1">
            <a:spLocks/>
          </p:cNvSpPr>
          <p:nvPr/>
        </p:nvSpPr>
        <p:spPr bwMode="auto">
          <a:xfrm>
            <a:off x="323528" y="404664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err="1" smtClean="0"/>
              <a:t>Microservice</a:t>
            </a:r>
            <a:r>
              <a:rPr lang="en-GB" dirty="0" smtClean="0"/>
              <a:t> Architecture style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grpSp>
        <p:nvGrpSpPr>
          <p:cNvPr id="15" name="Gruppieren 16"/>
          <p:cNvGrpSpPr/>
          <p:nvPr/>
        </p:nvGrpSpPr>
        <p:grpSpPr>
          <a:xfrm>
            <a:off x="179512" y="1052736"/>
            <a:ext cx="8784976" cy="5328592"/>
            <a:chOff x="508000" y="4149079"/>
            <a:chExt cx="8128000" cy="643705"/>
          </a:xfrm>
        </p:grpSpPr>
        <p:sp>
          <p:nvSpPr>
            <p:cNvPr id="16" name="Rechteck 17"/>
            <p:cNvSpPr/>
            <p:nvPr/>
          </p:nvSpPr>
          <p:spPr bwMode="auto">
            <a:xfrm>
              <a:off x="508000" y="4163384"/>
              <a:ext cx="8128000" cy="629400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Inhaltsplatzhalter 2"/>
            <p:cNvSpPr txBox="1">
              <a:spLocks/>
            </p:cNvSpPr>
            <p:nvPr/>
          </p:nvSpPr>
          <p:spPr bwMode="auto">
            <a:xfrm>
              <a:off x="508000" y="4149079"/>
              <a:ext cx="8128000" cy="521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Definition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7544" y="3356992"/>
            <a:ext cx="8064896" cy="2889612"/>
            <a:chOff x="539552" y="2636912"/>
            <a:chExt cx="8064896" cy="2889612"/>
          </a:xfrm>
        </p:grpSpPr>
        <p:sp>
          <p:nvSpPr>
            <p:cNvPr id="6" name="Rounded Rectangular Callout 5"/>
            <p:cNvSpPr/>
            <p:nvPr/>
          </p:nvSpPr>
          <p:spPr bwMode="auto">
            <a:xfrm>
              <a:off x="539552" y="2636912"/>
              <a:ext cx="8064896" cy="2520280"/>
            </a:xfrm>
            <a:prstGeom prst="wedgeRoundRectCallout">
              <a:avLst>
                <a:gd name="adj1" fmla="val -28157"/>
                <a:gd name="adj2" fmla="val 47734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dirty="0" smtClean="0">
                  <a:latin typeface="Arial" pitchFamily="34" charset="0"/>
                </a:rPr>
                <a:t>“is </a:t>
              </a:r>
              <a:r>
                <a:rPr lang="en-US" dirty="0">
                  <a:latin typeface="Arial" pitchFamily="34" charset="0"/>
                </a:rPr>
                <a:t>an approach to developing </a:t>
              </a:r>
              <a:r>
                <a:rPr lang="en-US" b="1" dirty="0">
                  <a:solidFill>
                    <a:schemeClr val="accent2"/>
                  </a:solidFill>
                  <a:latin typeface="Arial" pitchFamily="34" charset="0"/>
                </a:rPr>
                <a:t>a single application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dirty="0">
                  <a:latin typeface="Arial" pitchFamily="34" charset="0"/>
                </a:rPr>
                <a:t>as a </a:t>
              </a:r>
              <a:r>
                <a:rPr lang="en-US" b="1" dirty="0">
                  <a:latin typeface="Arial" pitchFamily="34" charset="0"/>
                </a:rPr>
                <a:t>suite</a:t>
              </a:r>
              <a:r>
                <a:rPr lang="en-US" dirty="0">
                  <a:latin typeface="Arial" pitchFamily="34" charset="0"/>
                </a:rPr>
                <a:t> of</a:t>
              </a:r>
              <a:r>
                <a:rPr lang="en-US" b="1" dirty="0">
                  <a:latin typeface="Arial" pitchFamily="34" charset="0"/>
                </a:rPr>
                <a:t> </a:t>
              </a:r>
              <a:endParaRPr lang="en-US" b="1" dirty="0" smtClean="0">
                <a:latin typeface="Arial" pitchFamily="34" charset="0"/>
              </a:endParaRPr>
            </a:p>
            <a:p>
              <a:pPr algn="just"/>
              <a:r>
                <a:rPr lang="en-US" b="1" dirty="0" smtClean="0">
                  <a:solidFill>
                    <a:srgbClr val="E37C4D"/>
                  </a:solidFill>
                  <a:latin typeface="Arial" pitchFamily="34" charset="0"/>
                </a:rPr>
                <a:t>small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services</a:t>
              </a:r>
              <a:r>
                <a:rPr lang="en-US" dirty="0">
                  <a:latin typeface="Arial" pitchFamily="34" charset="0"/>
                </a:rPr>
                <a:t>, each </a:t>
              </a:r>
              <a:r>
                <a:rPr lang="en-US" b="1" dirty="0">
                  <a:latin typeface="Arial" pitchFamily="34" charset="0"/>
                </a:rPr>
                <a:t>running</a:t>
              </a:r>
              <a:r>
                <a:rPr lang="en-US" dirty="0">
                  <a:latin typeface="Arial" pitchFamily="34" charset="0"/>
                </a:rPr>
                <a:t> in its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own process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dirty="0">
                  <a:latin typeface="Arial" pitchFamily="34" charset="0"/>
                </a:rPr>
                <a:t>and </a:t>
              </a:r>
              <a:r>
                <a:rPr lang="en-US" b="1" dirty="0">
                  <a:latin typeface="Arial" pitchFamily="34" charset="0"/>
                </a:rPr>
                <a:t>communicating</a:t>
              </a:r>
              <a:r>
                <a:rPr lang="en-US" dirty="0">
                  <a:latin typeface="Arial" pitchFamily="34" charset="0"/>
                </a:rPr>
                <a:t> with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lightweight mechanisms</a:t>
              </a:r>
              <a:r>
                <a:rPr lang="en-US" dirty="0">
                  <a:latin typeface="Arial" pitchFamily="34" charset="0"/>
                </a:rPr>
                <a:t>, often an HTTP resource API. These services are built around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business capabilities </a:t>
              </a:r>
              <a:r>
                <a:rPr lang="en-US" dirty="0">
                  <a:latin typeface="Arial" pitchFamily="34" charset="0"/>
                </a:rPr>
                <a:t>and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independently deployable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dirty="0">
                  <a:latin typeface="Arial" pitchFamily="34" charset="0"/>
                </a:rPr>
                <a:t>by fully automated deployment machinery. There is a bare minimum of centralized management of these services, which may be written in</a:t>
              </a:r>
              <a:r>
                <a:rPr lang="en-US" b="1" dirty="0">
                  <a:latin typeface="Arial" pitchFamily="34" charset="0"/>
                </a:rPr>
                <a:t>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different programming languages </a:t>
              </a:r>
              <a:r>
                <a:rPr lang="en-US" dirty="0">
                  <a:latin typeface="Arial" pitchFamily="34" charset="0"/>
                </a:rPr>
                <a:t>and use </a:t>
              </a:r>
              <a:r>
                <a:rPr lang="en-US" b="1" dirty="0">
                  <a:solidFill>
                    <a:srgbClr val="E37C4D"/>
                  </a:solidFill>
                  <a:latin typeface="Arial" pitchFamily="34" charset="0"/>
                </a:rPr>
                <a:t>different data storage </a:t>
              </a:r>
              <a:r>
                <a:rPr lang="en-US" b="1" dirty="0" smtClean="0">
                  <a:solidFill>
                    <a:srgbClr val="E37C4D"/>
                  </a:solidFill>
                  <a:latin typeface="Arial" pitchFamily="34" charset="0"/>
                </a:rPr>
                <a:t>technologies.</a:t>
              </a:r>
              <a:r>
                <a:rPr lang="en-US" b="1" dirty="0" smtClean="0">
                  <a:latin typeface="Arial" pitchFamily="34" charset="0"/>
                </a:rPr>
                <a:t>”</a:t>
              </a:r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89343" y="5157192"/>
              <a:ext cx="331510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</a:rPr>
                <a:t>[M. Fowler and J. Lewis, 2014]</a:t>
              </a:r>
              <a:endParaRPr lang="en-US" dirty="0" smtClean="0">
                <a:latin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7544" y="1988840"/>
            <a:ext cx="9433048" cy="1008112"/>
            <a:chOff x="2123728" y="2564904"/>
            <a:chExt cx="9433048" cy="1008112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2123728" y="2564904"/>
              <a:ext cx="4536504" cy="100811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“</a:t>
              </a:r>
              <a:r>
                <a:rPr lang="en-US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Microservices</a:t>
              </a:r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are SOA done right”</a:t>
              </a: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04248" y="2636912"/>
              <a:ext cx="318165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" pitchFamily="34" charset="0"/>
                </a:rPr>
                <a:t>M. Fowler and J. Lewis, 2014</a:t>
              </a:r>
              <a:endParaRPr lang="en-US" sz="1200" b="1" dirty="0" smtClean="0">
                <a:latin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04248" y="3212976"/>
              <a:ext cx="47525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G. </a:t>
              </a:r>
              <a:r>
                <a:rPr lang="en-US" sz="1200" b="1" dirty="0" err="1"/>
                <a:t>Radchenko</a:t>
              </a:r>
              <a:r>
                <a:rPr lang="en-US" sz="1200" b="1" dirty="0"/>
                <a:t>, O. </a:t>
              </a:r>
              <a:r>
                <a:rPr lang="en-US" sz="1200" b="1" dirty="0" err="1"/>
                <a:t>Taipale</a:t>
              </a:r>
              <a:r>
                <a:rPr lang="en-US" sz="1200" b="1" dirty="0"/>
                <a:t>, and D. </a:t>
              </a:r>
              <a:r>
                <a:rPr lang="en-US" sz="1200" b="1" dirty="0" err="1" smtClean="0"/>
                <a:t>Savchenko</a:t>
              </a:r>
              <a:r>
                <a:rPr lang="en-US" sz="1200" b="1" dirty="0" smtClean="0"/>
                <a:t>, 2015</a:t>
              </a:r>
              <a:endParaRPr lang="en-US" sz="12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04248" y="2924944"/>
              <a:ext cx="2808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A. </a:t>
              </a:r>
              <a:r>
                <a:rPr lang="en-US" sz="1200" b="1" dirty="0" smtClean="0"/>
                <a:t>Cockcroft, 2015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596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9863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latin typeface="Arial" panose="020B0604020202020204" pitchFamily="34" charset="0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9512" y="332161"/>
            <a:ext cx="7535885" cy="360535"/>
          </a:xfrm>
        </p:spPr>
        <p:txBody>
          <a:bodyPr/>
          <a:lstStyle/>
          <a:p>
            <a:r>
              <a:rPr lang="en-GB" dirty="0" smtClean="0"/>
              <a:t>Research Questions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251521" y="2204864"/>
            <a:ext cx="8280919" cy="2088231"/>
            <a:chOff x="289164" y="4167322"/>
            <a:chExt cx="8273617" cy="625462"/>
          </a:xfrm>
        </p:grpSpPr>
        <p:sp>
          <p:nvSpPr>
            <p:cNvPr id="18" name="Rechteck 17"/>
            <p:cNvSpPr/>
            <p:nvPr/>
          </p:nvSpPr>
          <p:spPr bwMode="auto">
            <a:xfrm>
              <a:off x="434781" y="4256362"/>
              <a:ext cx="8128000" cy="536422"/>
            </a:xfrm>
            <a:prstGeom prst="rect">
              <a:avLst/>
            </a:prstGeom>
            <a:noFill/>
            <a:ln w="9525" cap="flat" cmpd="sng" algn="ctr">
              <a:solidFill>
                <a:srgbClr val="0065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Inhaltsplatzhalter 2"/>
            <p:cNvSpPr txBox="1">
              <a:spLocks/>
            </p:cNvSpPr>
            <p:nvPr/>
          </p:nvSpPr>
          <p:spPr bwMode="auto">
            <a:xfrm>
              <a:off x="289164" y="4167322"/>
              <a:ext cx="8128000" cy="1094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18" charset="-128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562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981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0" indent="0">
                <a:buNone/>
              </a:pPr>
              <a:r>
                <a:rPr lang="en-GB" b="1" dirty="0" smtClean="0">
                  <a:solidFill>
                    <a:schemeClr val="bg1"/>
                  </a:solidFill>
                </a:rPr>
                <a:t>2. What are the good practices for defining a </a:t>
              </a:r>
              <a:r>
                <a:rPr lang="en-GB" b="1" dirty="0" err="1" smtClean="0">
                  <a:solidFill>
                    <a:schemeClr val="bg1"/>
                  </a:solidFill>
                </a:rPr>
                <a:t>microservice</a:t>
              </a:r>
              <a:r>
                <a:rPr lang="en-GB" b="1" dirty="0" smtClean="0">
                  <a:solidFill>
                    <a:schemeClr val="bg1"/>
                  </a:solidFill>
                </a:rPr>
                <a:t> architecture?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236296" y="1916832"/>
            <a:ext cx="18466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568" y="2765827"/>
            <a:ext cx="7128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What is the process of creating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 architecture?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What are the quality attributes of </a:t>
            </a:r>
            <a:r>
              <a:rPr lang="en-US" dirty="0" smtClean="0">
                <a:latin typeface="Arial" pitchFamily="34" charset="0"/>
              </a:rPr>
              <a:t>a </a:t>
            </a:r>
            <a:r>
              <a:rPr lang="en-US" dirty="0" err="1" smtClean="0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How to implement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How to deploy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How to maintain a </a:t>
            </a:r>
            <a:r>
              <a:rPr lang="en-US" dirty="0" err="1">
                <a:latin typeface="Arial" pitchFamily="34" charset="0"/>
              </a:rPr>
              <a:t>microservice</a:t>
            </a:r>
            <a:r>
              <a:rPr lang="en-US" dirty="0">
                <a:latin typeface="Arial" pitchFamily="34" charset="0"/>
              </a:rPr>
              <a:t>?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253251" y="1412776"/>
            <a:ext cx="8135173" cy="36544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</a:rPr>
              <a:t>1. What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</a:rPr>
              <a:t>are the parameters that defines the size of a </a:t>
            </a:r>
            <a:r>
              <a:rPr lang="en-US" b="1" dirty="0" err="1">
                <a:solidFill>
                  <a:schemeClr val="bg1"/>
                </a:solidFill>
                <a:latin typeface="Arial" pitchFamily="34" charset="0"/>
              </a:rPr>
              <a:t>microservice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175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7595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4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Process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987824" y="3212976"/>
            <a:ext cx="1944216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Search and Gather Studies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23528" y="3284984"/>
            <a:ext cx="1800200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Filter the papers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19672" y="1628800"/>
            <a:ext cx="1872208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Select Search Terms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870968"/>
            <a:ext cx="3456384" cy="432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 pitchFamily="34" charset="0"/>
              </a:rPr>
              <a:t>1. Search Term Selection Strategy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keywords from research </a:t>
            </a:r>
            <a:r>
              <a:rPr lang="en-US" sz="1100" dirty="0" smtClean="0"/>
              <a:t>questions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synonyms of </a:t>
            </a:r>
            <a:r>
              <a:rPr lang="en-US" sz="1100" dirty="0" smtClean="0"/>
              <a:t>keywords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accepted terms from academics and </a:t>
            </a:r>
            <a:r>
              <a:rPr lang="en-US" sz="1100" dirty="0" smtClean="0"/>
              <a:t>industry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reference discovered from papers </a:t>
            </a:r>
            <a:r>
              <a:rPr lang="en-US" sz="1100" dirty="0" smtClean="0"/>
              <a:t>selected</a:t>
            </a:r>
          </a:p>
          <a:p>
            <a:pPr marL="171450" lvl="0" indent="-171450">
              <a:buFont typeface="Arial"/>
              <a:buChar char="•"/>
            </a:pPr>
            <a:endParaRPr lang="en-US" sz="1100" dirty="0"/>
          </a:p>
          <a:p>
            <a:pPr lvl="0"/>
            <a:r>
              <a:rPr lang="en-US" sz="1100" b="1" u="sng" dirty="0" smtClean="0"/>
              <a:t>2. Resources Used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google</a:t>
            </a:r>
            <a:r>
              <a:rPr lang="en-US" sz="1100" dirty="0"/>
              <a:t> scholar (</a:t>
            </a:r>
            <a:r>
              <a:rPr lang="en-US" sz="1100" dirty="0" err="1"/>
              <a:t>scholar.google.de</a:t>
            </a:r>
            <a:r>
              <a:rPr lang="en-US" sz="1100" dirty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IEEExplore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ACM Digital Library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err="1"/>
              <a:t>Researchgate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Books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Technical </a:t>
            </a:r>
            <a:r>
              <a:rPr lang="en-US" sz="1100" dirty="0" smtClean="0"/>
              <a:t>Articles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 smtClean="0"/>
              <a:t>M </a:t>
            </a:r>
            <a:r>
              <a:rPr lang="en-US" sz="1100" dirty="0" err="1" smtClean="0"/>
              <a:t>papres</a:t>
            </a:r>
            <a:endParaRPr lang="en-US" sz="1100" dirty="0" smtClean="0"/>
          </a:p>
          <a:p>
            <a:pPr lvl="0"/>
            <a:endParaRPr lang="en-US" sz="1100" dirty="0"/>
          </a:p>
          <a:p>
            <a:pPr lvl="0"/>
            <a:r>
              <a:rPr lang="en-US" sz="1100" b="1" u="sng" dirty="0" smtClean="0"/>
              <a:t>3. Study </a:t>
            </a:r>
            <a:r>
              <a:rPr lang="en-US" sz="1100" b="1" u="sng" dirty="0" err="1" smtClean="0"/>
              <a:t>Filteration</a:t>
            </a:r>
            <a:r>
              <a:rPr lang="en-US" sz="1100" b="1" u="sng" dirty="0" smtClean="0"/>
              <a:t> Criteria</a:t>
            </a:r>
            <a:endParaRPr lang="en-US" sz="1100" b="1" u="sng" dirty="0"/>
          </a:p>
          <a:p>
            <a:pPr marL="171450" lvl="0" indent="-171450">
              <a:buFont typeface="Arial"/>
              <a:buChar char="•"/>
            </a:pPr>
            <a:r>
              <a:rPr lang="en-US" sz="1100" dirty="0"/>
              <a:t>Is the study relevant to answer the research question?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Does the study have good base in terms of source as well as references of the past studies?</a:t>
            </a:r>
            <a:endParaRPr lang="en-US" sz="1100" dirty="0"/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Are there any case </a:t>
            </a:r>
            <a:r>
              <a:rPr lang="en-US" sz="1100" dirty="0"/>
              <a:t>studies </a:t>
            </a:r>
            <a:r>
              <a:rPr lang="en-US" sz="1100" dirty="0" smtClean="0"/>
              <a:t>provided to </a:t>
            </a:r>
            <a:r>
              <a:rPr lang="en-US" sz="1100" dirty="0"/>
              <a:t>verify the research result derived in the study</a:t>
            </a:r>
            <a:r>
              <a:rPr lang="en-US" sz="1100" dirty="0" smtClean="0"/>
              <a:t>?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 err="1" smtClean="0">
                <a:latin typeface="Arial" pitchFamily="34" charset="0"/>
              </a:rPr>
              <a:t>NPaprers</a:t>
            </a:r>
            <a:endParaRPr lang="en-US" sz="1100" dirty="0" smtClean="0">
              <a:latin typeface="Arial" pitchFamily="34" charset="0"/>
            </a:endParaRPr>
          </a:p>
        </p:txBody>
      </p:sp>
      <p:sp>
        <p:nvSpPr>
          <p:cNvPr id="34" name="Rechteck 17"/>
          <p:cNvSpPr/>
          <p:nvPr/>
        </p:nvSpPr>
        <p:spPr bwMode="auto">
          <a:xfrm>
            <a:off x="179512" y="1083140"/>
            <a:ext cx="4896544" cy="37860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980728"/>
            <a:ext cx="4896544" cy="432048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Data Collection Phase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854525">
            <a:off x="3417397" y="2762703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9073944">
            <a:off x="990898" y="2815657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0800000">
            <a:off x="2195737" y="3649414"/>
            <a:ext cx="648072" cy="1396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018" y="4365104"/>
            <a:ext cx="33794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Data Collection Phase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52" name="Titel 4"/>
          <p:cNvSpPr txBox="1">
            <a:spLocks/>
          </p:cNvSpPr>
          <p:nvPr/>
        </p:nvSpPr>
        <p:spPr bwMode="auto">
          <a:xfrm>
            <a:off x="403227" y="476177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Phase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171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6687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2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1200" dirty="0" smtClean="0">
              <a:solidFill>
                <a:schemeClr val="tx1"/>
              </a:solidFill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Process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Rajendra</a:t>
            </a:r>
            <a:r>
              <a:rPr lang="en-GB" dirty="0"/>
              <a:t> </a:t>
            </a:r>
            <a:r>
              <a:rPr lang="en-GB" dirty="0" err="1"/>
              <a:t>Kharbuja</a:t>
            </a:r>
            <a:r>
              <a:rPr lang="en-GB" dirty="0"/>
              <a:t>- Master Thesis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987824" y="3212976"/>
            <a:ext cx="1944216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Synthesize Data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23528" y="3284984"/>
            <a:ext cx="1800200" cy="8640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Create Draft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331640" y="1484784"/>
            <a:ext cx="2232248" cy="1080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Extract data from selected papers individually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870968"/>
            <a:ext cx="3456384" cy="1277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endParaRPr lang="en-US" sz="1100" dirty="0"/>
          </a:p>
          <a:p>
            <a:pPr lvl="0"/>
            <a:r>
              <a:rPr lang="en-US" sz="1100" b="1" u="sng" dirty="0" smtClean="0"/>
              <a:t>2. Data Synthesis Strategy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Qualitative approach applied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err="1" smtClean="0"/>
              <a:t>Comparision</a:t>
            </a:r>
            <a:r>
              <a:rPr lang="en-US" sz="1100" dirty="0" smtClean="0"/>
              <a:t> of the data achieved from papers 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err="1" smtClean="0"/>
              <a:t>Similaritiies</a:t>
            </a:r>
            <a:r>
              <a:rPr lang="en-US" sz="1100" dirty="0" smtClean="0"/>
              <a:t> and differences studied</a:t>
            </a:r>
          </a:p>
          <a:p>
            <a:endParaRPr lang="en-US" sz="1100" dirty="0" smtClean="0"/>
          </a:p>
          <a:p>
            <a:endParaRPr lang="en-US" sz="1100" dirty="0" smtClean="0">
              <a:latin typeface="Arial" pitchFamily="34" charset="0"/>
            </a:endParaRPr>
          </a:p>
        </p:txBody>
      </p:sp>
      <p:sp>
        <p:nvSpPr>
          <p:cNvPr id="34" name="Rechteck 17"/>
          <p:cNvSpPr/>
          <p:nvPr/>
        </p:nvSpPr>
        <p:spPr bwMode="auto">
          <a:xfrm>
            <a:off x="179512" y="1083140"/>
            <a:ext cx="4896544" cy="3786020"/>
          </a:xfrm>
          <a:prstGeom prst="rect">
            <a:avLst/>
          </a:prstGeom>
          <a:noFill/>
          <a:ln w="9525" cap="flat" cmpd="sng" algn="ctr">
            <a:solidFill>
              <a:srgbClr val="006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980728"/>
            <a:ext cx="4896544" cy="432048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Data Synthesis Phase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854525">
            <a:off x="3417397" y="2762703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9073944">
            <a:off x="990898" y="2815657"/>
            <a:ext cx="796903" cy="1494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0800000">
            <a:off x="2195737" y="3649414"/>
            <a:ext cx="648072" cy="1396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018" y="4365104"/>
            <a:ext cx="33666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Figure: Data Synthesis Phase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21" name="Titel 4"/>
          <p:cNvSpPr txBox="1">
            <a:spLocks/>
          </p:cNvSpPr>
          <p:nvPr/>
        </p:nvSpPr>
        <p:spPr bwMode="auto">
          <a:xfrm>
            <a:off x="403227" y="476177"/>
            <a:ext cx="7535885" cy="3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b="0" i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r>
              <a:rPr lang="en-GB" dirty="0" smtClean="0"/>
              <a:t>Phase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528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3.09510000000000000000E+000&quot;&gt;&lt;m_msothmcolidx val=&quot;0&quot;/&gt;&lt;m_rgb r=&quot;a3&quot; g=&quot;45&quot; b=&quot;13&quot;/&gt;&lt;m_ppcolschidx tagver0=&quot;23004&quot; tagname0=&quot;m_ppcolschidxUNRECOGNIZED&quot; val=&quot;0&quot;/&gt;&lt;m_nBrightness val=&quot;0&quot;/&gt;&lt;/elem&gt;&lt;elem m_fUsage=&quot;1.44020511000000020000E+000&quot;&gt;&lt;m_msothmcolidx val=&quot;0&quot;/&gt;&lt;m_rgb r=&quot;18&quot; g=&quot;74&quot; b=&quot;cd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10&quot; g=&quot;4e&quot; b=&quot;8b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ee&quot; g=&quot;40&quot; b=&quot;0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UxXL4rQUGTkxb4exCd3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7QMxXT0.Y7gERg2Gv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s DE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DE</Template>
  <TotalTime>0</TotalTime>
  <Words>1543</Words>
  <Application>Microsoft Macintosh PowerPoint</Application>
  <PresentationFormat>On-screen Show (4:3)</PresentationFormat>
  <Paragraphs>336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slides DE</vt:lpstr>
      <vt:lpstr>think-cell Folie</vt:lpstr>
      <vt:lpstr>Designing a business platform using Microservices</vt:lpstr>
      <vt:lpstr>PowerPoint Presentation</vt:lpstr>
      <vt:lpstr>Context</vt:lpstr>
      <vt:lpstr>Context</vt:lpstr>
      <vt:lpstr>Context</vt:lpstr>
      <vt:lpstr>Context</vt:lpstr>
      <vt:lpstr>Research Questions</vt:lpstr>
      <vt:lpstr>Research Process</vt:lpstr>
      <vt:lpstr>Research Process</vt:lpstr>
      <vt:lpstr>PowerPoint Presentation</vt:lpstr>
      <vt:lpstr>PowerPoint Presentation</vt:lpstr>
      <vt:lpstr>PowerPoint Presentation</vt:lpstr>
      <vt:lpstr>Quality attribute ofr a microservice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Question 2: Best practices for defining Microservices?</vt:lpstr>
      <vt:lpstr>Current Status and Summary of Achievement</vt:lpstr>
      <vt:lpstr>Backup</vt:lpstr>
      <vt:lpstr>What next?</vt:lpstr>
      <vt:lpstr>PowerPoint Presentation</vt:lpstr>
      <vt:lpstr>Context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Copyright sebis</dc:description>
  <cp:lastModifiedBy/>
  <cp:revision>1</cp:revision>
  <dcterms:created xsi:type="dcterms:W3CDTF">2014-06-04T08:21:04Z</dcterms:created>
  <dcterms:modified xsi:type="dcterms:W3CDTF">2015-11-13T17:59:32Z</dcterms:modified>
</cp:coreProperties>
</file>