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embeddings/oleObject1.bin" ContentType="application/vnd.openxmlformats-officedocument.oleObject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embeddings/oleObject2.bin" ContentType="application/vnd.openxmlformats-officedocument.oleObject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embeddings/oleObject3.bin" ContentType="application/vnd.openxmlformats-officedocument.oleObject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embeddings/oleObject4.bin" ContentType="application/vnd.openxmlformats-officedocument.oleObject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embeddings/oleObject5.bin" ContentType="application/vnd.openxmlformats-officedocument.oleObject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6.xml" ContentType="application/vnd.openxmlformats-officedocument.presentationml.notesSlide+xml"/>
  <Override PartName="/ppt/embeddings/oleObject6.bin" ContentType="application/vnd.openxmlformats-officedocument.oleObject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7.xml" ContentType="application/vnd.openxmlformats-officedocument.presentationml.notesSlide+xml"/>
  <Override PartName="/ppt/embeddings/oleObject7.bin" ContentType="application/vnd.openxmlformats-officedocument.oleObject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8.xml" ContentType="application/vnd.openxmlformats-officedocument.presentationml.notesSlide+xml"/>
  <Override PartName="/ppt/embeddings/oleObject8.bin" ContentType="application/vnd.openxmlformats-officedocument.oleObject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9.xml" ContentType="application/vnd.openxmlformats-officedocument.presentationml.notesSlide+xml"/>
  <Override PartName="/ppt/embeddings/oleObject9.bin" ContentType="application/vnd.openxmlformats-officedocument.oleObject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0.xml" ContentType="application/vnd.openxmlformats-officedocument.presentationml.notesSlide+xml"/>
  <Override PartName="/ppt/embeddings/oleObject10.bin" ContentType="application/vnd.openxmlformats-officedocument.oleObject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1.xml" ContentType="application/vnd.openxmlformats-officedocument.presentationml.notesSlide+xml"/>
  <Override PartName="/ppt/embeddings/oleObject11.bin" ContentType="application/vnd.openxmlformats-officedocument.oleObject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2.xml" ContentType="application/vnd.openxmlformats-officedocument.presentationml.notesSlide+xml"/>
  <Override PartName="/ppt/embeddings/oleObject12.bin" ContentType="application/vnd.openxmlformats-officedocument.oleObject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3.xml" ContentType="application/vnd.openxmlformats-officedocument.presentationml.notesSlide+xml"/>
  <Override PartName="/ppt/embeddings/oleObject13.bin" ContentType="application/vnd.openxmlformats-officedocument.oleObject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4.xml" ContentType="application/vnd.openxmlformats-officedocument.presentationml.notesSlide+xml"/>
  <Override PartName="/ppt/embeddings/oleObject14.bin" ContentType="application/vnd.openxmlformats-officedocument.oleObject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5.xml" ContentType="application/vnd.openxmlformats-officedocument.presentationml.notesSlide+xml"/>
  <Override PartName="/ppt/embeddings/oleObject15.bin" ContentType="application/vnd.openxmlformats-officedocument.oleObject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6.xml" ContentType="application/vnd.openxmlformats-officedocument.presentationml.notesSlide+xml"/>
  <Override PartName="/ppt/embeddings/oleObject16.bin" ContentType="application/vnd.openxmlformats-officedocument.oleObject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7.xml" ContentType="application/vnd.openxmlformats-officedocument.presentationml.notesSlide+xml"/>
  <Override PartName="/ppt/embeddings/oleObject17.bin" ContentType="application/vnd.openxmlformats-officedocument.oleObject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8.xml" ContentType="application/vnd.openxmlformats-officedocument.presentationml.notesSlide+xml"/>
  <Override PartName="/ppt/embeddings/oleObject18.bin" ContentType="application/vnd.openxmlformats-officedocument.oleObject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9.xml" ContentType="application/vnd.openxmlformats-officedocument.presentationml.notesSlide+xml"/>
  <Override PartName="/ppt/embeddings/oleObject19.bin" ContentType="application/vnd.openxmlformats-officedocument.oleObject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20.xml" ContentType="application/vnd.openxmlformats-officedocument.presentationml.notesSlide+xml"/>
  <Override PartName="/ppt/embeddings/oleObject20.bin" ContentType="application/vnd.openxmlformats-officedocument.oleObject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21.xml" ContentType="application/vnd.openxmlformats-officedocument.presentationml.notesSlide+xml"/>
  <Override PartName="/ppt/embeddings/oleObject21.bin" ContentType="application/vnd.openxmlformats-officedocument.oleObject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22.xml" ContentType="application/vnd.openxmlformats-officedocument.presentationml.notesSlide+xml"/>
  <Override PartName="/ppt/embeddings/oleObject22.bin" ContentType="application/vnd.openxmlformats-officedocument.oleObject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25.xml" ContentType="application/vnd.openxmlformats-officedocument.presentationml.notesSlide+xml"/>
  <Override PartName="/ppt/embeddings/oleObject23.bin" ContentType="application/vnd.openxmlformats-officedocument.oleObject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26.xml" ContentType="application/vnd.openxmlformats-officedocument.presentationml.notesSlide+xml"/>
  <Override PartName="/ppt/embeddings/oleObject24.bin" ContentType="application/vnd.openxmlformats-officedocument.oleObject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27.xml" ContentType="application/vnd.openxmlformats-officedocument.presentationml.notesSlide+xml"/>
  <Override PartName="/ppt/embeddings/oleObject25.bin" ContentType="application/vnd.openxmlformats-officedocument.oleObject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28.xml" ContentType="application/vnd.openxmlformats-officedocument.presentationml.notesSlide+xml"/>
  <Override PartName="/ppt/embeddings/oleObject26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725" r:id="rId1"/>
  </p:sldMasterIdLst>
  <p:notesMasterIdLst>
    <p:notesMasterId r:id="rId30"/>
  </p:notesMasterIdLst>
  <p:handoutMasterIdLst>
    <p:handoutMasterId r:id="rId31"/>
  </p:handoutMasterIdLst>
  <p:sldIdLst>
    <p:sldId id="697" r:id="rId2"/>
    <p:sldId id="745" r:id="rId3"/>
    <p:sldId id="756" r:id="rId4"/>
    <p:sldId id="777" r:id="rId5"/>
    <p:sldId id="780" r:id="rId6"/>
    <p:sldId id="781" r:id="rId7"/>
    <p:sldId id="783" r:id="rId8"/>
    <p:sldId id="759" r:id="rId9"/>
    <p:sldId id="785" r:id="rId10"/>
    <p:sldId id="796" r:id="rId11"/>
    <p:sldId id="786" r:id="rId12"/>
    <p:sldId id="788" r:id="rId13"/>
    <p:sldId id="802" r:id="rId14"/>
    <p:sldId id="791" r:id="rId15"/>
    <p:sldId id="803" r:id="rId16"/>
    <p:sldId id="798" r:id="rId17"/>
    <p:sldId id="799" r:id="rId18"/>
    <p:sldId id="800" r:id="rId19"/>
    <p:sldId id="801" r:id="rId20"/>
    <p:sldId id="789" r:id="rId21"/>
    <p:sldId id="793" r:id="rId22"/>
    <p:sldId id="794" r:id="rId23"/>
    <p:sldId id="795" r:id="rId24"/>
    <p:sldId id="754" r:id="rId25"/>
    <p:sldId id="778" r:id="rId26"/>
    <p:sldId id="804" r:id="rId27"/>
    <p:sldId id="805" r:id="rId28"/>
    <p:sldId id="806" r:id="rId29"/>
  </p:sldIdLst>
  <p:sldSz cx="9144000" cy="6858000" type="screen4x3"/>
  <p:notesSz cx="6797675" cy="9928225"/>
  <p:custDataLst>
    <p:tags r:id="rId33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F1A0D473-A5AD-644A-A0F6-77D89DB4F09A}">
          <p14:sldIdLst>
            <p14:sldId id="697"/>
            <p14:sldId id="745"/>
            <p14:sldId id="756"/>
            <p14:sldId id="777"/>
            <p14:sldId id="780"/>
            <p14:sldId id="781"/>
            <p14:sldId id="783"/>
            <p14:sldId id="759"/>
            <p14:sldId id="785"/>
            <p14:sldId id="796"/>
            <p14:sldId id="786"/>
            <p14:sldId id="788"/>
            <p14:sldId id="802"/>
            <p14:sldId id="791"/>
            <p14:sldId id="803"/>
            <p14:sldId id="798"/>
            <p14:sldId id="799"/>
            <p14:sldId id="800"/>
            <p14:sldId id="801"/>
            <p14:sldId id="789"/>
            <p14:sldId id="793"/>
            <p14:sldId id="794"/>
          </p14:sldIdLst>
        </p14:section>
        <p14:section name="Untitled Section" id="{C6E5893A-0CC3-FC43-B6E3-B0529972CCDF}">
          <p14:sldIdLst>
            <p14:sldId id="795"/>
            <p14:sldId id="754"/>
            <p14:sldId id="778"/>
            <p14:sldId id="804"/>
            <p14:sldId id="805"/>
            <p14:sldId id="806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3385" userDrawn="1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4020" userDrawn="1">
          <p15:clr>
            <a:srgbClr val="A4A3A4"/>
          </p15:clr>
        </p15:guide>
        <p15:guide id="4" pos="5624">
          <p15:clr>
            <a:srgbClr val="A4A3A4"/>
          </p15:clr>
        </p15:guide>
        <p15:guide id="5" pos="158">
          <p15:clr>
            <a:srgbClr val="A4A3A4"/>
          </p15:clr>
        </p15:guide>
        <p15:guide id="6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9" name="Autor" initials="A" lastIdx="0" clrIdx="9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69B5"/>
    <a:srgbClr val="41BEFF"/>
    <a:srgbClr val="CB6C1D"/>
    <a:srgbClr val="FFFF99"/>
    <a:srgbClr val="FFFF00"/>
    <a:srgbClr val="FCF0EA"/>
    <a:srgbClr val="91AC6B"/>
    <a:srgbClr val="FF8000"/>
    <a:srgbClr val="ECE8C2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8" autoAdjust="0"/>
    <p:restoredTop sz="91830" autoAdjust="0"/>
  </p:normalViewPr>
  <p:slideViewPr>
    <p:cSldViewPr>
      <p:cViewPr>
        <p:scale>
          <a:sx n="85" d="100"/>
          <a:sy n="85" d="100"/>
        </p:scale>
        <p:origin x="-1464" y="-88"/>
      </p:cViewPr>
      <p:guideLst>
        <p:guide orient="horz" pos="3385"/>
        <p:guide orient="horz" pos="618"/>
        <p:guide orient="horz" pos="4020"/>
        <p:guide pos="5624"/>
        <p:guide pos="158"/>
        <p:guide pos="2880"/>
      </p:guideLst>
    </p:cSldViewPr>
  </p:slideViewPr>
  <p:outlineViewPr>
    <p:cViewPr>
      <p:scale>
        <a:sx n="33" d="100"/>
        <a:sy n="33" d="100"/>
      </p:scale>
      <p:origin x="0" y="390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2532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gs" Target="tags/tag1.xml"/><Relationship Id="rId34" Type="http://schemas.openxmlformats.org/officeDocument/2006/relationships/commentAuthors" Target="commentAuthors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03239" y="184150"/>
            <a:ext cx="334803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4" tIns="47783" rIns="95564" bIns="47783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300">
                <a:latin typeface="TUM Neue Helvetica 55 Regular" charset="0"/>
                <a:cs typeface="+mn-cs"/>
              </a:defRPr>
            </a:lvl1pPr>
          </a:lstStyle>
          <a:p>
            <a:pPr>
              <a:defRPr/>
            </a:pPr>
            <a:endParaRPr lang="en-GB" dirty="0">
              <a:latin typeface="Arial Unicode MS" pitchFamily="34" charset="-128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54488" y="184150"/>
            <a:ext cx="21145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4" tIns="47783" rIns="95564" bIns="47783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UM Neue Helvetica 55 Regular" charset="0"/>
                <a:cs typeface="+mn-cs"/>
              </a:defRPr>
            </a:lvl1pPr>
          </a:lstStyle>
          <a:p>
            <a:pPr>
              <a:defRPr/>
            </a:pPr>
            <a:endParaRPr lang="en-GB" dirty="0">
              <a:latin typeface="Arial Unicode MS" pitchFamily="34" charset="-128"/>
            </a:endParaRP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9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4" tIns="47783" rIns="95564" bIns="47783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300">
                <a:latin typeface="TUM Neue Helvetica 55 Regular" charset="0"/>
                <a:cs typeface="+mn-cs"/>
              </a:defRPr>
            </a:lvl1pPr>
          </a:lstStyle>
          <a:p>
            <a:pPr>
              <a:defRPr/>
            </a:pPr>
            <a:endParaRPr lang="en-GB" dirty="0">
              <a:latin typeface="Arial Unicode MS" pitchFamily="34" charset="-128"/>
            </a:endParaRP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31339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4" tIns="47783" rIns="95564" bIns="47783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UM Neue Helvetica 55 Regular" charset="0"/>
                <a:cs typeface="+mn-cs"/>
              </a:defRPr>
            </a:lvl1pPr>
          </a:lstStyle>
          <a:p>
            <a:pPr>
              <a:defRPr/>
            </a:pPr>
            <a:fld id="{6F17E718-27D7-4FA6-ACF7-4EB047CCD802}" type="slidenum">
              <a:rPr lang="en-GB" smtClean="0">
                <a:latin typeface="Arial Unicode MS" pitchFamily="34" charset="-128"/>
              </a:rPr>
              <a:pPr>
                <a:defRPr/>
              </a:pPr>
              <a:t>‹#›</a:t>
            </a:fld>
            <a:endParaRPr lang="en-GB" dirty="0"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19594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4" tIns="47783" rIns="95564" bIns="47783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300">
                <a:latin typeface="Arial Unicode MS" pitchFamily="34" charset="-128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4" tIns="47783" rIns="95564" bIns="47783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Arial Unicode MS" pitchFamily="34" charset="-128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6125"/>
            <a:ext cx="495935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6464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4" tIns="47783" rIns="95564" bIns="477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err="1" smtClean="0"/>
              <a:t>Mastertextformat</a:t>
            </a:r>
            <a:r>
              <a:rPr lang="en-GB" noProof="0" dirty="0" smtClean="0"/>
              <a:t> </a:t>
            </a:r>
            <a:r>
              <a:rPr lang="en-GB" noProof="0" dirty="0" err="1" smtClean="0"/>
              <a:t>bearbeiten</a:t>
            </a:r>
            <a:endParaRPr lang="en-GB" noProof="0" dirty="0" smtClean="0"/>
          </a:p>
          <a:p>
            <a:pPr lvl="1"/>
            <a:r>
              <a:rPr lang="en-GB" noProof="0" dirty="0" err="1" smtClean="0"/>
              <a:t>Zweite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Dritte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Vierte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Fünfte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9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4" tIns="47783" rIns="95564" bIns="47783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300">
                <a:latin typeface="Arial Unicode MS" pitchFamily="34" charset="-128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9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4" tIns="47783" rIns="95564" bIns="47783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Arial Unicode MS" pitchFamily="34" charset="-128"/>
                <a:cs typeface="+mn-cs"/>
              </a:defRPr>
            </a:lvl1pPr>
          </a:lstStyle>
          <a:p>
            <a:pPr>
              <a:defRPr/>
            </a:pPr>
            <a:fld id="{D1CBFA17-2001-43FC-BD93-086B619BC2A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24472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58972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en-GB" smtClean="0"/>
              <a:pPr>
                <a:defRPr/>
              </a:pPr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33693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en-GB" smtClean="0"/>
              <a:pPr>
                <a:defRPr/>
              </a:pPr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33693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en-GB" smtClean="0"/>
              <a:pPr>
                <a:defRPr/>
              </a:pPr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33693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en-GB" smtClean="0"/>
              <a:pPr>
                <a:defRPr/>
              </a:pPr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33693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en-GB" smtClean="0"/>
              <a:pPr>
                <a:defRPr/>
              </a:pPr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33693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en-GB" smtClean="0"/>
              <a:pPr>
                <a:defRPr/>
              </a:pPr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33693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en-GB" smtClean="0"/>
              <a:pPr>
                <a:defRPr/>
              </a:pPr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33693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en-GB" smtClean="0"/>
              <a:pPr>
                <a:defRPr/>
              </a:pPr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33693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en-GB" smtClean="0"/>
              <a:pPr>
                <a:defRPr/>
              </a:pPr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33693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en-GB" smtClean="0"/>
              <a:pPr>
                <a:defRPr/>
              </a:pPr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3369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6751A6-D9E4-4C75-A0D8-D3842DDC1436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93597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en-GB" smtClean="0"/>
              <a:pPr>
                <a:defRPr/>
              </a:pPr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33693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en-GB" smtClean="0"/>
              <a:pPr>
                <a:defRPr/>
              </a:pPr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33693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en-GB" smtClean="0"/>
              <a:pPr>
                <a:defRPr/>
              </a:pPr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33693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5DC7E-E6F0-4B10-9D49-A91BD5F0EF9B}" type="slidenum">
              <a:rPr lang="en-GB" smtClean="0"/>
              <a:pPr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74430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5DC7E-E6F0-4B10-9D49-A91BD5F0EF9B}" type="slidenum">
              <a:rPr lang="en-GB" smtClean="0"/>
              <a:pPr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74430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en-GB" smtClean="0"/>
              <a:pPr>
                <a:defRPr/>
              </a:pPr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41415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en-GB" smtClean="0"/>
              <a:pPr>
                <a:defRPr/>
              </a:pPr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41415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en-GB" smtClean="0"/>
              <a:pPr>
                <a:defRPr/>
              </a:pPr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41415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en-GB" smtClean="0"/>
              <a:pPr>
                <a:defRPr/>
              </a:pPr>
              <a:t>28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4141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4141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4141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4141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4141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en-GB" smtClean="0"/>
              <a:pPr>
                <a:defRPr/>
              </a:pPr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4141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en-GB" smtClean="0"/>
              <a:pPr>
                <a:defRPr/>
              </a:pPr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33693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en-GB" smtClean="0"/>
              <a:pPr>
                <a:defRPr/>
              </a:pPr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3369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matthes.in.tum.de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507" y="864066"/>
            <a:ext cx="9144508" cy="5993934"/>
          </a:xfrm>
          <a:prstGeom prst="rect">
            <a:avLst/>
          </a:prstGeom>
        </p:spPr>
      </p:pic>
      <p:sp>
        <p:nvSpPr>
          <p:cNvPr id="15" name="Rechteck 14"/>
          <p:cNvSpPr/>
          <p:nvPr userDrawn="1"/>
        </p:nvSpPr>
        <p:spPr>
          <a:xfrm>
            <a:off x="457199" y="2465917"/>
            <a:ext cx="8722802" cy="130223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>
              <a:latin typeface="+mn-lt"/>
            </a:endParaRPr>
          </a:p>
        </p:txBody>
      </p:sp>
      <p:sp>
        <p:nvSpPr>
          <p:cNvPr id="16" name="Textfeld 15">
            <a:hlinkClick r:id="rId3"/>
          </p:cNvPr>
          <p:cNvSpPr txBox="1"/>
          <p:nvPr userDrawn="1"/>
        </p:nvSpPr>
        <p:spPr>
          <a:xfrm>
            <a:off x="0" y="4821509"/>
            <a:ext cx="8133646" cy="13607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540000" tIns="140400" rIns="144000" bIns="140400" rtlCol="0">
            <a:spAutoFit/>
          </a:bodyPr>
          <a:lstStyle/>
          <a:p>
            <a:pPr marL="180000"/>
            <a:r>
              <a:rPr lang="en-GB" sz="1400" b="0" i="0" noProof="1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cs typeface="Arial"/>
              </a:rPr>
              <a:t>Software Engineering für betriebliche Informationssysteme (sebis) </a:t>
            </a:r>
          </a:p>
          <a:p>
            <a:pPr marL="180000"/>
            <a:r>
              <a:rPr lang="en-GB" sz="1400" b="0" i="0" noProof="1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cs typeface="Arial"/>
              </a:rPr>
              <a:t>Fakultät für Informatik</a:t>
            </a:r>
          </a:p>
          <a:p>
            <a:pPr marL="180000"/>
            <a:r>
              <a:rPr lang="en-GB" sz="1400" b="0" i="0" noProof="1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cs typeface="Arial"/>
              </a:rPr>
              <a:t>Technische Universität München</a:t>
            </a:r>
          </a:p>
          <a:p>
            <a:pPr marL="180000"/>
            <a:endParaRPr lang="en-GB" sz="1400" b="0" i="0" noProof="1" smtClean="0">
              <a:solidFill>
                <a:schemeClr val="tx1">
                  <a:lumMod val="60000"/>
                  <a:lumOff val="40000"/>
                </a:schemeClr>
              </a:solidFill>
              <a:latin typeface="+mn-lt"/>
              <a:cs typeface="Arial"/>
            </a:endParaRPr>
          </a:p>
          <a:p>
            <a:pPr marL="180000"/>
            <a:r>
              <a:rPr lang="en-GB" sz="1400" b="0" i="0" u="none" noProof="1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cs typeface="Arial"/>
                <a:hlinkClick r:id="rId3"/>
              </a:rPr>
              <a:t>wwwmatthes.in.tum.de</a:t>
            </a:r>
            <a:endParaRPr lang="en-GB" sz="1400" b="0" i="0" u="none" noProof="1">
              <a:solidFill>
                <a:schemeClr val="tx1">
                  <a:lumMod val="60000"/>
                  <a:lumOff val="40000"/>
                </a:schemeClr>
              </a:solidFill>
              <a:latin typeface="+mn-lt"/>
              <a:cs typeface="Arial"/>
            </a:endParaRPr>
          </a:p>
        </p:txBody>
      </p:sp>
      <p:sp>
        <p:nvSpPr>
          <p:cNvPr id="17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2465387"/>
            <a:ext cx="8686800" cy="1302763"/>
          </a:xfrm>
          <a:prstGeom prst="rect">
            <a:avLst/>
          </a:prstGeom>
          <a:noFill/>
          <a:ln>
            <a:noFill/>
          </a:ln>
        </p:spPr>
        <p:txBody>
          <a:bodyPr anchor="b" anchorCtr="0">
            <a:normAutofit/>
          </a:bodyPr>
          <a:lstStyle>
            <a:lvl1pPr marL="180000" algn="l">
              <a:defRPr sz="3200" b="1" i="0">
                <a:solidFill>
                  <a:schemeClr val="tx2"/>
                </a:solidFill>
                <a:latin typeface="+mj-lt"/>
                <a:cs typeface="Arial"/>
              </a:defRPr>
            </a:lvl1pPr>
          </a:lstStyle>
          <a:p>
            <a:r>
              <a:rPr lang="en-GB" noProof="0" dirty="0" smtClean="0"/>
              <a:t>&lt;</a:t>
            </a:r>
            <a:r>
              <a:rPr lang="en-GB" noProof="0" dirty="0" err="1" smtClean="0"/>
              <a:t>Titel</a:t>
            </a:r>
            <a:r>
              <a:rPr lang="en-GB" noProof="0" dirty="0" smtClean="0"/>
              <a:t>&gt;</a:t>
            </a:r>
            <a:endParaRPr lang="en-GB" noProof="0" dirty="0"/>
          </a:p>
        </p:txBody>
      </p:sp>
      <p:sp>
        <p:nvSpPr>
          <p:cNvPr id="22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3766608"/>
            <a:ext cx="8722802" cy="369332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>
            <a:lvl1pPr marL="180000" indent="0">
              <a:buFontTx/>
              <a:buNone/>
              <a:defRPr sz="1800" b="0" baseline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&lt;</a:t>
            </a:r>
            <a:r>
              <a:rPr lang="en-GB" noProof="0" dirty="0" err="1" smtClean="0"/>
              <a:t>Vortragender</a:t>
            </a:r>
            <a:r>
              <a:rPr lang="en-GB" noProof="0" dirty="0" smtClean="0"/>
              <a:t>&gt; &lt;Datum&gt; &lt;Ort&gt;</a:t>
            </a:r>
            <a:endParaRPr lang="en-GB" noProof="0" dirty="0"/>
          </a:p>
        </p:txBody>
      </p:sp>
      <p:pic>
        <p:nvPicPr>
          <p:cNvPr id="23" name="Bild 6" descr="TUMLogo_mZ_L_Vollflaeche_negativ_RGB (1)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9089"/>
          <a:stretch/>
        </p:blipFill>
        <p:spPr>
          <a:xfrm>
            <a:off x="1238868" y="349434"/>
            <a:ext cx="1830684" cy="362712"/>
          </a:xfrm>
          <a:prstGeom prst="rect">
            <a:avLst/>
          </a:prstGeom>
        </p:spPr>
      </p:pic>
      <p:pic>
        <p:nvPicPr>
          <p:cNvPr id="24" name="Bild 6" descr="TUMLogo_mZ_L_Vollflaeche_negativ_RGB (1).png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199" y="349434"/>
            <a:ext cx="680487" cy="362712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0827" y="44451"/>
            <a:ext cx="7535885" cy="720725"/>
          </a:xfrm>
        </p:spPr>
        <p:txBody>
          <a:bodyPr/>
          <a:lstStyle>
            <a:lvl1pPr>
              <a:defRPr lang="de-DE" sz="2400" b="0" baseline="0" smtClean="0">
                <a:solidFill>
                  <a:schemeClr val="bg1"/>
                </a:solidFill>
                <a:latin typeface="+mj-lt"/>
                <a:ea typeface="+mj-ea"/>
                <a:cs typeface="Arial Unicode MS" pitchFamily="34" charset="-128"/>
              </a:defRPr>
            </a:lvl1pPr>
          </a:lstStyle>
          <a:p>
            <a:r>
              <a:rPr lang="en-GB" noProof="0" dirty="0" smtClean="0"/>
              <a:t>&lt;</a:t>
            </a:r>
            <a:r>
              <a:rPr lang="en-GB" noProof="0" dirty="0" err="1" smtClean="0"/>
              <a:t>Titel</a:t>
            </a:r>
            <a:r>
              <a:rPr lang="en-GB" noProof="0" dirty="0" smtClean="0"/>
              <a:t>&gt;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defRPr sz="1800"/>
            </a:lvl1pPr>
            <a:lvl3pPr>
              <a:defRPr/>
            </a:lvl3pPr>
          </a:lstStyle>
          <a:p>
            <a:pPr lvl="0"/>
            <a:r>
              <a:rPr lang="en-GB" noProof="0" dirty="0" smtClean="0"/>
              <a:t>&lt;Text&gt;</a:t>
            </a:r>
          </a:p>
          <a:p>
            <a:pPr lvl="1"/>
            <a:r>
              <a:rPr lang="en-GB" noProof="0" dirty="0" err="1" smtClean="0"/>
              <a:t>Zweite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Dritte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Vierte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Fünfte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© sebis</a:t>
            </a:r>
            <a:endParaRPr lang="en-GB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Florian Mittrücker - Master Thesis</a:t>
            </a:r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BC9FAB-BDC1-47C0-A8BB-6E12A8205D33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Rectangle 5"/>
          <p:cNvSpPr txBox="1">
            <a:spLocks noChangeArrowheads="1"/>
          </p:cNvSpPr>
          <p:nvPr userDrawn="1"/>
        </p:nvSpPr>
        <p:spPr bwMode="auto">
          <a:xfrm>
            <a:off x="2670502" y="6567533"/>
            <a:ext cx="3413666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endParaRPr lang="en-GB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Unter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0827" y="81212"/>
            <a:ext cx="7535885" cy="360535"/>
          </a:xfrm>
        </p:spPr>
        <p:txBody>
          <a:bodyPr/>
          <a:lstStyle>
            <a:lvl1pPr>
              <a:defRPr lang="de-DE" sz="2400" b="0" baseline="0" smtClean="0">
                <a:solidFill>
                  <a:schemeClr val="bg1"/>
                </a:solidFill>
                <a:latin typeface="+mj-lt"/>
                <a:ea typeface="+mj-ea"/>
                <a:cs typeface="Arial Unicode MS" pitchFamily="34" charset="-128"/>
              </a:defRPr>
            </a:lvl1pPr>
          </a:lstStyle>
          <a:p>
            <a:r>
              <a:rPr lang="en-GB" noProof="0" dirty="0" smtClean="0"/>
              <a:t>&lt;</a:t>
            </a:r>
            <a:r>
              <a:rPr lang="en-GB" noProof="0" dirty="0" err="1" smtClean="0"/>
              <a:t>Titel</a:t>
            </a:r>
            <a:r>
              <a:rPr lang="en-GB" noProof="0" dirty="0" smtClean="0"/>
              <a:t>&gt;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defRPr sz="1800"/>
            </a:lvl1pPr>
            <a:lvl3pPr>
              <a:defRPr/>
            </a:lvl3pPr>
          </a:lstStyle>
          <a:p>
            <a:pPr lvl="0"/>
            <a:r>
              <a:rPr lang="en-GB" noProof="0" dirty="0" smtClean="0"/>
              <a:t>&lt;Text&gt;</a:t>
            </a:r>
          </a:p>
          <a:p>
            <a:pPr lvl="1"/>
            <a:r>
              <a:rPr lang="en-GB" noProof="0" dirty="0" err="1" smtClean="0"/>
              <a:t>Zweite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Dritte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Vierte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Fünfte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© sebis</a:t>
            </a:r>
            <a:endParaRPr lang="en-GB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Florian Mittrücker - Master Thesis</a:t>
            </a:r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BC9FAB-BDC1-47C0-A8BB-6E12A8205D33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441425"/>
            <a:ext cx="7561263" cy="395287"/>
          </a:xfrm>
        </p:spPr>
        <p:txBody>
          <a:bodyPr/>
          <a:lstStyle>
            <a:lvl1pPr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noProof="0" dirty="0" smtClean="0"/>
              <a:t>&lt;</a:t>
            </a:r>
            <a:r>
              <a:rPr lang="en-GB" noProof="0" dirty="0" err="1" smtClean="0"/>
              <a:t>Untertitel</a:t>
            </a:r>
            <a:r>
              <a:rPr lang="en-GB" noProof="0" dirty="0" smtClean="0"/>
              <a:t>&gt;</a:t>
            </a:r>
            <a:endParaRPr lang="en-GB" noProof="0" dirty="0"/>
          </a:p>
        </p:txBody>
      </p:sp>
      <p:sp>
        <p:nvSpPr>
          <p:cNvPr id="8" name="Rectangle 5"/>
          <p:cNvSpPr txBox="1">
            <a:spLocks noChangeArrowheads="1"/>
          </p:cNvSpPr>
          <p:nvPr userDrawn="1"/>
        </p:nvSpPr>
        <p:spPr bwMode="auto">
          <a:xfrm>
            <a:off x="2670502" y="6567533"/>
            <a:ext cx="3413666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793472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&lt;</a:t>
            </a:r>
            <a:r>
              <a:rPr lang="en-GB" noProof="0" dirty="0" err="1" smtClean="0"/>
              <a:t>Titel</a:t>
            </a:r>
            <a:r>
              <a:rPr lang="en-GB" noProof="0" dirty="0" smtClean="0"/>
              <a:t>&gt;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50827" y="981076"/>
            <a:ext cx="4244975" cy="5400675"/>
          </a:xfr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dirty="0" smtClean="0"/>
              <a:t>&lt;Text&gt;</a:t>
            </a:r>
          </a:p>
          <a:p>
            <a:pPr lvl="1"/>
            <a:r>
              <a:rPr lang="en-GB" noProof="0" dirty="0" err="1" smtClean="0"/>
              <a:t>Zweite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Dritte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Vierte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Fünfte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8201" y="981076"/>
            <a:ext cx="4244975" cy="5400675"/>
          </a:xfr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dirty="0" smtClean="0"/>
              <a:t>&lt;Text&gt;</a:t>
            </a:r>
          </a:p>
          <a:p>
            <a:pPr lvl="1"/>
            <a:r>
              <a:rPr lang="en-GB" noProof="0" dirty="0" err="1" smtClean="0"/>
              <a:t>Zweite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Dritte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Vierte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Fünfte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© sebis</a:t>
            </a:r>
            <a:endParaRPr lang="en-GB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Florian Mittrücker - Master Thesis</a:t>
            </a:r>
            <a:endParaRPr lang="en-GB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6C9E22-1B76-46A8-871B-C48D8E59C6F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Rectangle 5"/>
          <p:cNvSpPr txBox="1">
            <a:spLocks noChangeArrowheads="1"/>
          </p:cNvSpPr>
          <p:nvPr userDrawn="1"/>
        </p:nvSpPr>
        <p:spPr bwMode="auto">
          <a:xfrm>
            <a:off x="2670502" y="6567533"/>
            <a:ext cx="3413666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endParaRPr lang="en-GB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50827" y="981074"/>
            <a:ext cx="4246563" cy="661976"/>
          </a:xfr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none"/>
        </p:style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 dirty="0" smtClean="0"/>
              <a:t>&lt;</a:t>
            </a:r>
            <a:r>
              <a:rPr lang="en-GB" noProof="0" dirty="0" err="1" smtClean="0"/>
              <a:t>Titel</a:t>
            </a:r>
            <a:r>
              <a:rPr lang="en-GB" noProof="0" dirty="0" smtClean="0"/>
              <a:t>&gt;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250827" y="1643049"/>
            <a:ext cx="4246563" cy="4773625"/>
          </a:xfr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noProof="0" dirty="0" smtClean="0"/>
              <a:t>&lt;Text&gt;</a:t>
            </a:r>
          </a:p>
          <a:p>
            <a:pPr lvl="1"/>
            <a:r>
              <a:rPr lang="en-GB" noProof="0" dirty="0" err="1" smtClean="0"/>
              <a:t>Zweite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Dritte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Vierte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Fünfte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981078"/>
            <a:ext cx="4248150" cy="661975"/>
          </a:xfr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none"/>
        </p:style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 dirty="0" smtClean="0"/>
              <a:t>&lt;</a:t>
            </a:r>
            <a:r>
              <a:rPr lang="en-GB" noProof="0" dirty="0" err="1" smtClean="0"/>
              <a:t>Titel</a:t>
            </a:r>
            <a:r>
              <a:rPr lang="en-GB" noProof="0" dirty="0" smtClean="0"/>
              <a:t>&gt;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5" y="1643049"/>
            <a:ext cx="4248150" cy="4773625"/>
          </a:xfr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noProof="0" dirty="0" smtClean="0"/>
              <a:t>&lt;Text&gt;</a:t>
            </a:r>
          </a:p>
          <a:p>
            <a:pPr lvl="1"/>
            <a:r>
              <a:rPr lang="en-GB" noProof="0" dirty="0" err="1" smtClean="0"/>
              <a:t>Zweite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Dritte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Vierte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Fünfte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250827" y="44451"/>
            <a:ext cx="7535885" cy="720725"/>
          </a:xfrm>
        </p:spPr>
        <p:txBody>
          <a:bodyPr/>
          <a:lstStyle/>
          <a:p>
            <a:r>
              <a:rPr lang="en-GB" noProof="0" dirty="0" smtClean="0"/>
              <a:t>&lt;</a:t>
            </a:r>
            <a:r>
              <a:rPr lang="en-GB" noProof="0" dirty="0" err="1" smtClean="0"/>
              <a:t>Titel</a:t>
            </a:r>
            <a:r>
              <a:rPr lang="en-GB" noProof="0" dirty="0" smtClean="0"/>
              <a:t>&gt;</a:t>
            </a:r>
            <a:endParaRPr lang="en-GB" noProof="0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noProof="0" dirty="0" smtClean="0"/>
              <a:t>© sebis</a:t>
            </a:r>
            <a:endParaRPr lang="en-GB" noProof="0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Florian Mittrücker - Master Thesis</a:t>
            </a:r>
            <a:endParaRPr lang="en-GB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A2CCB4-7108-4850-98BC-50E3A501EADB}" type="slidenum">
              <a:rPr lang="en-GB" noProof="0" smtClean="0"/>
              <a:pPr>
                <a:defRPr/>
              </a:pPr>
              <a:t>‹#›</a:t>
            </a:fld>
            <a:endParaRPr lang="en-GB" noProof="0" dirty="0"/>
          </a:p>
        </p:txBody>
      </p:sp>
      <p:sp>
        <p:nvSpPr>
          <p:cNvPr id="11" name="Rectangle 5"/>
          <p:cNvSpPr txBox="1">
            <a:spLocks noChangeArrowheads="1"/>
          </p:cNvSpPr>
          <p:nvPr userDrawn="1"/>
        </p:nvSpPr>
        <p:spPr bwMode="auto">
          <a:xfrm>
            <a:off x="2670502" y="6567533"/>
            <a:ext cx="3413666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endParaRPr lang="en-GB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Florian Mittrücker - Master Thesis 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6099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2400" kern="12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dirty="0" err="1" smtClean="0"/>
              <a:t>Textmasterformat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49677" y="6569075"/>
            <a:ext cx="1946059" cy="288925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Florian Mittrücker - Master Thesis </a:t>
            </a:r>
            <a:endParaRPr lang="en-GB" dirty="0"/>
          </a:p>
        </p:txBody>
      </p:sp>
      <p:sp>
        <p:nvSpPr>
          <p:cNvPr id="9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643938" y="6570615"/>
            <a:ext cx="249237" cy="288925"/>
          </a:xfrm>
        </p:spPr>
        <p:txBody>
          <a:bodyPr/>
          <a:lstStyle/>
          <a:p>
            <a:pPr>
              <a:defRPr/>
            </a:pPr>
            <a:fld id="{8774BFEF-BA1A-4E34-8ADC-0E379F10AB38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0" name="Rectangle 5"/>
          <p:cNvSpPr txBox="1">
            <a:spLocks noChangeArrowheads="1"/>
          </p:cNvSpPr>
          <p:nvPr userDrawn="1"/>
        </p:nvSpPr>
        <p:spPr bwMode="auto">
          <a:xfrm>
            <a:off x="2670502" y="6567533"/>
            <a:ext cx="3413666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3508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2400" kern="12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dirty="0" err="1" smtClean="0"/>
              <a:t>Textmasterformat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49677" y="6569075"/>
            <a:ext cx="1946059" cy="288925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Florian Mittrücker - Master Thesis </a:t>
            </a:r>
            <a:endParaRPr lang="en-GB" dirty="0"/>
          </a:p>
        </p:txBody>
      </p:sp>
      <p:sp>
        <p:nvSpPr>
          <p:cNvPr id="9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643938" y="6570615"/>
            <a:ext cx="249237" cy="288925"/>
          </a:xfrm>
        </p:spPr>
        <p:txBody>
          <a:bodyPr/>
          <a:lstStyle/>
          <a:p>
            <a:pPr>
              <a:defRPr/>
            </a:pPr>
            <a:fld id="{8774BFEF-BA1A-4E34-8ADC-0E379F10AB38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0" name="Rectangle 5"/>
          <p:cNvSpPr txBox="1">
            <a:spLocks noChangeArrowheads="1"/>
          </p:cNvSpPr>
          <p:nvPr userDrawn="1"/>
        </p:nvSpPr>
        <p:spPr bwMode="auto">
          <a:xfrm>
            <a:off x="2670502" y="6567533"/>
            <a:ext cx="3413666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3755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userDrawn="1">
  <p:cSld name="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Click to add core message of slide</a:t>
            </a:r>
            <a:endParaRPr lang="en-GB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41338" y="1412875"/>
            <a:ext cx="8207375" cy="369332"/>
          </a:xfrm>
        </p:spPr>
        <p:txBody>
          <a:bodyPr>
            <a:spAutoFit/>
          </a:bodyPr>
          <a:lstStyle>
            <a:lvl1pPr>
              <a:defRPr/>
            </a:lvl1pPr>
          </a:lstStyle>
          <a:p>
            <a:pPr lvl="0"/>
            <a:r>
              <a:rPr lang="en-GB" noProof="0" dirty="0" smtClean="0"/>
              <a:t>Title (description of slide content), Arial 14 </a:t>
            </a:r>
            <a:r>
              <a:rPr lang="en-GB" noProof="0" dirty="0" err="1" smtClean="0"/>
              <a:t>pt</a:t>
            </a:r>
            <a:r>
              <a:rPr lang="en-GB" noProof="0" dirty="0" smtClean="0"/>
              <a:t>, maximum of 1 line</a:t>
            </a:r>
          </a:p>
        </p:txBody>
      </p:sp>
    </p:spTree>
    <p:extLst>
      <p:ext uri="{BB962C8B-B14F-4D97-AF65-F5344CB8AC3E}">
        <p14:creationId xmlns:p14="http://schemas.microsoft.com/office/powerpoint/2010/main" val="1121322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vmlDrawing" Target="../drawings/vmlDrawing1.vml"/><Relationship Id="rId12" Type="http://schemas.openxmlformats.org/officeDocument/2006/relationships/tags" Target="../tags/tag2.xml"/><Relationship Id="rId13" Type="http://schemas.openxmlformats.org/officeDocument/2006/relationships/oleObject" Target="../embeddings/oleObject1.bin"/><Relationship Id="rId14" Type="http://schemas.openxmlformats.org/officeDocument/2006/relationships/image" Target="../media/image1.emf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 userDrawn="1"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val="288400614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" name="think-cell Folie" r:id="rId13" imgW="270" imgH="270" progId="TCLayout.ActiveDocument.1">
                  <p:embed/>
                </p:oleObj>
              </mc:Choice>
              <mc:Fallback>
                <p:oleObj name="think-cell Folie" r:id="rId1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hteck 12"/>
          <p:cNvSpPr/>
          <p:nvPr userDrawn="1"/>
        </p:nvSpPr>
        <p:spPr bwMode="auto">
          <a:xfrm>
            <a:off x="0" y="6569075"/>
            <a:ext cx="9143492" cy="288923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noProof="0" dirty="0" smtClean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-508" y="1586"/>
            <a:ext cx="9144000" cy="87271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noProof="0" dirty="0" smtClean="0">
              <a:solidFill>
                <a:schemeClr val="lt1"/>
              </a:solidFill>
              <a:latin typeface="+mj-lt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44450"/>
            <a:ext cx="7535863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0" rIns="9000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&lt;</a:t>
            </a:r>
            <a:r>
              <a:rPr lang="en-GB" noProof="0" dirty="0" err="1" smtClean="0"/>
              <a:t>Titel</a:t>
            </a:r>
            <a:r>
              <a:rPr lang="en-GB" noProof="0" dirty="0" smtClean="0"/>
              <a:t>&gt;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981075"/>
            <a:ext cx="8642350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&lt;Text&gt;</a:t>
            </a:r>
          </a:p>
          <a:p>
            <a:pPr lvl="1"/>
            <a:r>
              <a:rPr lang="en-GB" noProof="0" dirty="0" err="1" smtClean="0"/>
              <a:t>Zweite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Dritte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Vierte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Fünfte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37388" y="6570615"/>
            <a:ext cx="16065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800" smtClean="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GB" noProof="0" dirty="0" smtClean="0"/>
              <a:t>© sebis</a:t>
            </a:r>
            <a:endParaRPr lang="en-GB" noProof="0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677" y="6569075"/>
            <a:ext cx="1946059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defRPr sz="8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GB" dirty="0" smtClean="0"/>
              <a:t>Florian Mittrücker - Master Thesis</a:t>
            </a:r>
            <a:endParaRPr lang="en-GB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43938" y="6570615"/>
            <a:ext cx="2492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8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E4FF76D-8657-43F1-929B-F6D2FAB2741A}" type="slidenum">
              <a:rPr lang="en-GB" noProof="0" smtClean="0"/>
              <a:pPr>
                <a:defRPr/>
              </a:pPr>
              <a:t>‹#›</a:t>
            </a:fld>
            <a:endParaRPr lang="en-GB" noProof="0" dirty="0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15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11971" y="436358"/>
            <a:ext cx="881203" cy="2825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65" r:id="rId2"/>
    <p:sldLayoutId id="2147483778" r:id="rId3"/>
    <p:sldLayoutId id="2147483766" r:id="rId4"/>
    <p:sldLayoutId id="2147483767" r:id="rId5"/>
    <p:sldLayoutId id="2147483780" r:id="rId6"/>
    <p:sldLayoutId id="2147483781" r:id="rId7"/>
    <p:sldLayoutId id="2147483782" r:id="rId8"/>
    <p:sldLayoutId id="2147483783" r:id="rId9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 i="0" baseline="0">
          <a:solidFill>
            <a:schemeClr val="bg1"/>
          </a:solidFill>
          <a:latin typeface="+mn-lt"/>
          <a:ea typeface="+mj-ea"/>
          <a:cs typeface="Arial Unicode MS" pitchFamily="34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9pPr>
    </p:titleStyle>
    <p:bodyStyle>
      <a:lvl1pPr marL="1588" indent="-1588" algn="l" rtl="0" eaLnBrk="1" fontAlgn="base" hangingPunct="1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Arial Unicode MS" pitchFamily="34" charset="-128"/>
        </a:defRPr>
      </a:lvl1pPr>
      <a:lvl2pPr marL="358775" indent="-2603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400" baseline="0">
          <a:solidFill>
            <a:schemeClr val="tx1"/>
          </a:solidFill>
          <a:latin typeface="+mn-lt"/>
          <a:cs typeface="Arial Unicode MS" pitchFamily="34" charset="-128"/>
        </a:defRPr>
      </a:lvl2pPr>
      <a:lvl3pPr marL="625475" indent="-176213" algn="l" defTabSz="803275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1400" baseline="0">
          <a:solidFill>
            <a:schemeClr val="tx1"/>
          </a:solidFill>
          <a:latin typeface="+mn-lt"/>
          <a:cs typeface="Arial Unicode MS" pitchFamily="34" charset="-128"/>
        </a:defRPr>
      </a:lvl3pPr>
      <a:lvl4pPr marL="982663" indent="-17462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1400">
          <a:solidFill>
            <a:schemeClr val="tx1"/>
          </a:solidFill>
          <a:latin typeface="+mn-lt"/>
          <a:cs typeface="Arial Unicode MS" pitchFamily="34" charset="-128"/>
        </a:defRPr>
      </a:lvl4pPr>
      <a:lvl5pPr marL="1257300" indent="-182563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1400">
          <a:solidFill>
            <a:schemeClr val="tx1"/>
          </a:solidFill>
          <a:latin typeface="+mn-lt"/>
          <a:cs typeface="Arial Unicode MS" pitchFamily="34" charset="-128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" Type="http://schemas.openxmlformats.org/officeDocument/2006/relationships/vmlDrawing" Target="../drawings/vmlDrawing10.vml"/><Relationship Id="rId2" Type="http://schemas.openxmlformats.org/officeDocument/2006/relationships/tags" Target="../tags/tag19.xml"/><Relationship Id="rId3" Type="http://schemas.openxmlformats.org/officeDocument/2006/relationships/tags" Target="../tags/tag20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0.xml"/><Relationship Id="rId6" Type="http://schemas.openxmlformats.org/officeDocument/2006/relationships/oleObject" Target="../embeddings/oleObject10.bin"/><Relationship Id="rId7" Type="http://schemas.openxmlformats.org/officeDocument/2006/relationships/image" Target="../media/image6.emf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1.xml"/><Relationship Id="rId6" Type="http://schemas.openxmlformats.org/officeDocument/2006/relationships/oleObject" Target="../embeddings/oleObject11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11.vml"/><Relationship Id="rId2" Type="http://schemas.openxmlformats.org/officeDocument/2006/relationships/tags" Target="../tags/tag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2.xml"/><Relationship Id="rId6" Type="http://schemas.openxmlformats.org/officeDocument/2006/relationships/oleObject" Target="../embeddings/oleObject12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12.vml"/><Relationship Id="rId2" Type="http://schemas.openxmlformats.org/officeDocument/2006/relationships/tags" Target="../tags/tag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3.xml"/><Relationship Id="rId6" Type="http://schemas.openxmlformats.org/officeDocument/2006/relationships/oleObject" Target="../embeddings/oleObject13.bin"/><Relationship Id="rId7" Type="http://schemas.openxmlformats.org/officeDocument/2006/relationships/image" Target="../media/image6.emf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" Type="http://schemas.openxmlformats.org/officeDocument/2006/relationships/vmlDrawing" Target="../drawings/vmlDrawing13.vml"/><Relationship Id="rId2" Type="http://schemas.openxmlformats.org/officeDocument/2006/relationships/tags" Target="../tags/tag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4.xml"/><Relationship Id="rId6" Type="http://schemas.openxmlformats.org/officeDocument/2006/relationships/oleObject" Target="../embeddings/oleObject14.bin"/><Relationship Id="rId7" Type="http://schemas.openxmlformats.org/officeDocument/2006/relationships/image" Target="../media/image6.emf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Relationship Id="rId1" Type="http://schemas.openxmlformats.org/officeDocument/2006/relationships/vmlDrawing" Target="../drawings/vmlDrawing14.vml"/><Relationship Id="rId2" Type="http://schemas.openxmlformats.org/officeDocument/2006/relationships/tags" Target="../tags/tag2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5.xml"/><Relationship Id="rId6" Type="http://schemas.openxmlformats.org/officeDocument/2006/relationships/oleObject" Target="../embeddings/oleObject15.bin"/><Relationship Id="rId7" Type="http://schemas.openxmlformats.org/officeDocument/2006/relationships/image" Target="../media/image6.emf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" Type="http://schemas.openxmlformats.org/officeDocument/2006/relationships/vmlDrawing" Target="../drawings/vmlDrawing15.vml"/><Relationship Id="rId2" Type="http://schemas.openxmlformats.org/officeDocument/2006/relationships/tags" Target="../tags/tag2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6.xml"/><Relationship Id="rId6" Type="http://schemas.openxmlformats.org/officeDocument/2006/relationships/oleObject" Target="../embeddings/oleObject16.bin"/><Relationship Id="rId7" Type="http://schemas.openxmlformats.org/officeDocument/2006/relationships/image" Target="../media/image6.emf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" Type="http://schemas.openxmlformats.org/officeDocument/2006/relationships/vmlDrawing" Target="../drawings/vmlDrawing16.vml"/><Relationship Id="rId2" Type="http://schemas.openxmlformats.org/officeDocument/2006/relationships/tags" Target="../tags/tag3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7.xml"/><Relationship Id="rId6" Type="http://schemas.openxmlformats.org/officeDocument/2006/relationships/oleObject" Target="../embeddings/oleObject17.bin"/><Relationship Id="rId7" Type="http://schemas.openxmlformats.org/officeDocument/2006/relationships/image" Target="../media/image6.emf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0" Type="http://schemas.openxmlformats.org/officeDocument/2006/relationships/image" Target="../media/image27.png"/><Relationship Id="rId11" Type="http://schemas.openxmlformats.org/officeDocument/2006/relationships/image" Target="../media/image28.png"/><Relationship Id="rId1" Type="http://schemas.openxmlformats.org/officeDocument/2006/relationships/vmlDrawing" Target="../drawings/vmlDrawing17.vml"/><Relationship Id="rId2" Type="http://schemas.openxmlformats.org/officeDocument/2006/relationships/tags" Target="../tags/tag3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8.xml"/><Relationship Id="rId6" Type="http://schemas.openxmlformats.org/officeDocument/2006/relationships/oleObject" Target="../embeddings/oleObject18.bin"/><Relationship Id="rId7" Type="http://schemas.openxmlformats.org/officeDocument/2006/relationships/image" Target="../media/image6.emf"/><Relationship Id="rId8" Type="http://schemas.openxmlformats.org/officeDocument/2006/relationships/image" Target="../media/image29.png"/><Relationship Id="rId9" Type="http://schemas.openxmlformats.org/officeDocument/2006/relationships/image" Target="../media/image30.png"/><Relationship Id="rId1" Type="http://schemas.openxmlformats.org/officeDocument/2006/relationships/vmlDrawing" Target="../drawings/vmlDrawing18.vml"/><Relationship Id="rId2" Type="http://schemas.openxmlformats.org/officeDocument/2006/relationships/tags" Target="../tags/tag3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9.xml"/><Relationship Id="rId6" Type="http://schemas.openxmlformats.org/officeDocument/2006/relationships/oleObject" Target="../embeddings/oleObject19.bin"/><Relationship Id="rId7" Type="http://schemas.openxmlformats.org/officeDocument/2006/relationships/image" Target="../media/image6.emf"/><Relationship Id="rId8" Type="http://schemas.openxmlformats.org/officeDocument/2006/relationships/image" Target="../media/image31.png"/><Relationship Id="rId9" Type="http://schemas.openxmlformats.org/officeDocument/2006/relationships/image" Target="../media/image32.png"/><Relationship Id="rId1" Type="http://schemas.openxmlformats.org/officeDocument/2006/relationships/vmlDrawing" Target="../drawings/vmlDrawing19.vml"/><Relationship Id="rId2" Type="http://schemas.openxmlformats.org/officeDocument/2006/relationships/tags" Target="../tags/tag3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4" Type="http://schemas.openxmlformats.org/officeDocument/2006/relationships/slideLayout" Target="../slideLayouts/slideLayout6.xml"/><Relationship Id="rId5" Type="http://schemas.openxmlformats.org/officeDocument/2006/relationships/notesSlide" Target="../notesSlides/notesSlide2.xml"/><Relationship Id="rId6" Type="http://schemas.openxmlformats.org/officeDocument/2006/relationships/image" Target="../media/image7.png"/><Relationship Id="rId7" Type="http://schemas.openxmlformats.org/officeDocument/2006/relationships/image" Target="../media/image8.jpg"/><Relationship Id="rId8" Type="http://schemas.openxmlformats.org/officeDocument/2006/relationships/oleObject" Target="../embeddings/oleObject2.bin"/><Relationship Id="rId9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20.xml"/><Relationship Id="rId6" Type="http://schemas.openxmlformats.org/officeDocument/2006/relationships/oleObject" Target="../embeddings/oleObject20.bin"/><Relationship Id="rId7" Type="http://schemas.openxmlformats.org/officeDocument/2006/relationships/image" Target="../media/image6.emf"/><Relationship Id="rId8" Type="http://schemas.openxmlformats.org/officeDocument/2006/relationships/image" Target="../media/image33.png"/><Relationship Id="rId1" Type="http://schemas.openxmlformats.org/officeDocument/2006/relationships/vmlDrawing" Target="../drawings/vmlDrawing20.vml"/><Relationship Id="rId2" Type="http://schemas.openxmlformats.org/officeDocument/2006/relationships/tags" Target="../tags/tag3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21.xml"/><Relationship Id="rId6" Type="http://schemas.openxmlformats.org/officeDocument/2006/relationships/oleObject" Target="../embeddings/oleObject21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21.vml"/><Relationship Id="rId2" Type="http://schemas.openxmlformats.org/officeDocument/2006/relationships/tags" Target="../tags/tag4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22.xml"/><Relationship Id="rId6" Type="http://schemas.openxmlformats.org/officeDocument/2006/relationships/oleObject" Target="../embeddings/oleObject22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22.vml"/><Relationship Id="rId2" Type="http://schemas.openxmlformats.org/officeDocument/2006/relationships/tags" Target="../tags/tag4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25.xml"/><Relationship Id="rId6" Type="http://schemas.openxmlformats.org/officeDocument/2006/relationships/oleObject" Target="../embeddings/oleObject23.bin"/><Relationship Id="rId7" Type="http://schemas.openxmlformats.org/officeDocument/2006/relationships/image" Target="../media/image6.emf"/><Relationship Id="rId8" Type="http://schemas.openxmlformats.org/officeDocument/2006/relationships/image" Target="../media/image36.jpg"/><Relationship Id="rId1" Type="http://schemas.openxmlformats.org/officeDocument/2006/relationships/vmlDrawing" Target="../drawings/vmlDrawing23.vml"/><Relationship Id="rId2" Type="http://schemas.openxmlformats.org/officeDocument/2006/relationships/tags" Target="../tags/tag45.xml"/></Relationships>
</file>

<file path=ppt/slides/_rels/slide26.xml.rels><?xml version="1.0" encoding="UTF-8" standalone="yes"?>
<Relationships xmlns="http://schemas.openxmlformats.org/package/2006/relationships"><Relationship Id="rId11" Type="http://schemas.openxmlformats.org/officeDocument/2006/relationships/hyperlink" Target="http://www.objectmentor.com/resources/articles/srp.pdf" TargetMode="External"/><Relationship Id="rId12" Type="http://schemas.openxmlformats.org/officeDocument/2006/relationships/hyperlink" Target="http://deviq.com/single-responsibility-principle/" TargetMode="External"/><Relationship Id="rId13" Type="http://schemas.openxmlformats.org/officeDocument/2006/relationships/hyperlink" Target="https://www.tigerteam.dk/2014/micro-services-its-not-only-the-size-that-matters-its-also-how-you-use-them-part-1/" TargetMode="External"/><Relationship Id="rId1" Type="http://schemas.openxmlformats.org/officeDocument/2006/relationships/vmlDrawing" Target="../drawings/vmlDrawing24.vml"/><Relationship Id="rId2" Type="http://schemas.openxmlformats.org/officeDocument/2006/relationships/tags" Target="../tags/tag47.xml"/><Relationship Id="rId3" Type="http://schemas.openxmlformats.org/officeDocument/2006/relationships/tags" Target="../tags/tag48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26.xml"/><Relationship Id="rId6" Type="http://schemas.openxmlformats.org/officeDocument/2006/relationships/oleObject" Target="../embeddings/oleObject24.bin"/><Relationship Id="rId7" Type="http://schemas.openxmlformats.org/officeDocument/2006/relationships/image" Target="../media/image6.emf"/><Relationship Id="rId8" Type="http://schemas.openxmlformats.org/officeDocument/2006/relationships/hyperlink" Target="http://www.slideshare.net/adriancockcroft/microxchg-microservices" TargetMode="External"/><Relationship Id="rId9" Type="http://schemas.openxmlformats.org/officeDocument/2006/relationships/hyperlink" Target="http://programmer.97things.oreilly.com/wiki/index.php/The_Single_Responsibility_Principle" TargetMode="External"/><Relationship Id="rId10" Type="http://schemas.openxmlformats.org/officeDocument/2006/relationships/hyperlink" Target="http://www.mattstine.com/2014/06/30/microservices-are-solid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27.xml"/><Relationship Id="rId6" Type="http://schemas.openxmlformats.org/officeDocument/2006/relationships/oleObject" Target="../embeddings/oleObject25.bin"/><Relationship Id="rId7" Type="http://schemas.openxmlformats.org/officeDocument/2006/relationships/image" Target="../media/image6.emf"/><Relationship Id="rId8" Type="http://schemas.openxmlformats.org/officeDocument/2006/relationships/hyperlink" Target="http://www.infoq.com/news/2015/02/characteristics-microservices-ap" TargetMode="External"/><Relationship Id="rId1" Type="http://schemas.openxmlformats.org/officeDocument/2006/relationships/vmlDrawing" Target="../drawings/vmlDrawing25.vml"/><Relationship Id="rId2" Type="http://schemas.openxmlformats.org/officeDocument/2006/relationships/tags" Target="../tags/tag4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28.xml"/><Relationship Id="rId6" Type="http://schemas.openxmlformats.org/officeDocument/2006/relationships/oleObject" Target="../embeddings/oleObject26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26.vml"/><Relationship Id="rId2" Type="http://schemas.openxmlformats.org/officeDocument/2006/relationships/tags" Target="../tags/tag5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3.xml"/><Relationship Id="rId6" Type="http://schemas.openxmlformats.org/officeDocument/2006/relationships/oleObject" Target="../embeddings/oleObject3.bin"/><Relationship Id="rId7" Type="http://schemas.openxmlformats.org/officeDocument/2006/relationships/image" Target="../media/image6.emf"/><Relationship Id="rId8" Type="http://schemas.openxmlformats.org/officeDocument/2006/relationships/image" Target="../media/image9.png"/><Relationship Id="rId1" Type="http://schemas.openxmlformats.org/officeDocument/2006/relationships/vmlDrawing" Target="../drawings/vmlDrawing3.vml"/><Relationship Id="rId2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4.xml"/><Relationship Id="rId6" Type="http://schemas.openxmlformats.org/officeDocument/2006/relationships/oleObject" Target="../embeddings/oleObject4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4.vml"/><Relationship Id="rId2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5.xml"/><Relationship Id="rId6" Type="http://schemas.openxmlformats.org/officeDocument/2006/relationships/oleObject" Target="../embeddings/oleObject5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5.vml"/><Relationship Id="rId2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6.xml"/><Relationship Id="rId6" Type="http://schemas.openxmlformats.org/officeDocument/2006/relationships/oleObject" Target="../embeddings/oleObject6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6.vml"/><Relationship Id="rId2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7.xml"/><Relationship Id="rId6" Type="http://schemas.openxmlformats.org/officeDocument/2006/relationships/oleObject" Target="../embeddings/oleObject7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7.vml"/><Relationship Id="rId2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8.xml"/><Relationship Id="rId6" Type="http://schemas.openxmlformats.org/officeDocument/2006/relationships/oleObject" Target="../embeddings/oleObject8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8.vml"/><Relationship Id="rId2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9.xml"/><Relationship Id="rId6" Type="http://schemas.openxmlformats.org/officeDocument/2006/relationships/oleObject" Target="../embeddings/oleObject9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9.vml"/><Relationship Id="rId2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800" dirty="0" smtClean="0"/>
              <a:t>Designing a business platform using </a:t>
            </a:r>
            <a:r>
              <a:rPr lang="en-GB" sz="2800" dirty="0" err="1" smtClean="0"/>
              <a:t>Microservices</a:t>
            </a:r>
            <a:endParaRPr lang="en-GB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199" y="3766608"/>
            <a:ext cx="8722802" cy="369332"/>
          </a:xfrm>
        </p:spPr>
        <p:txBody>
          <a:bodyPr/>
          <a:lstStyle/>
          <a:p>
            <a:r>
              <a:rPr lang="en-GB" dirty="0" err="1" smtClean="0"/>
              <a:t>Rajendra</a:t>
            </a:r>
            <a:r>
              <a:rPr lang="en-GB" dirty="0" smtClean="0"/>
              <a:t> </a:t>
            </a:r>
            <a:r>
              <a:rPr lang="en-GB" dirty="0" err="1" smtClean="0"/>
              <a:t>Kharbuja</a:t>
            </a:r>
            <a:r>
              <a:rPr lang="en-GB" dirty="0" smtClean="0"/>
              <a:t>, </a:t>
            </a:r>
            <a:r>
              <a:rPr lang="en-GB" dirty="0"/>
              <a:t>Master Thesis </a:t>
            </a:r>
            <a:r>
              <a:rPr lang="en-GB" dirty="0" smtClean="0"/>
              <a:t>- Initial Presentation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991318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kt 3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1781676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think-cell Folie" r:id="rId6" imgW="270" imgH="270" progId="TCLayout.ActiveDocument.1">
                  <p:embed/>
                </p:oleObj>
              </mc:Choice>
              <mc:Fallback>
                <p:oleObj name="think-cell Foli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hteck 1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3"/>
          </a:solidFill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endParaRPr lang="de-DE" sz="1200" dirty="0" smtClean="0">
              <a:solidFill>
                <a:schemeClr val="tx1"/>
              </a:solidFill>
              <a:cs typeface="Arial Unicode MS" panose="020B0604020202020204" pitchFamily="34" charset="-128"/>
              <a:sym typeface="+mn-lt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err="1"/>
              <a:t>Rajendra</a:t>
            </a:r>
            <a:r>
              <a:rPr lang="en-GB" dirty="0"/>
              <a:t> </a:t>
            </a:r>
            <a:r>
              <a:rPr lang="en-GB" dirty="0" err="1"/>
              <a:t>Kharbuja</a:t>
            </a:r>
            <a:r>
              <a:rPr lang="en-GB" dirty="0"/>
              <a:t>- Master Thesis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en-GB" smtClean="0"/>
              <a:pPr>
                <a:defRPr/>
              </a:pPr>
              <a:t>10</a:t>
            </a:fld>
            <a:endParaRPr lang="en-GB" dirty="0"/>
          </a:p>
        </p:txBody>
      </p:sp>
      <p:sp>
        <p:nvSpPr>
          <p:cNvPr id="19" name="Titel 4"/>
          <p:cNvSpPr txBox="1">
            <a:spLocks/>
          </p:cNvSpPr>
          <p:nvPr/>
        </p:nvSpPr>
        <p:spPr bwMode="auto">
          <a:xfrm>
            <a:off x="403227" y="404664"/>
            <a:ext cx="7535885" cy="360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0" rIns="9000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DE" sz="2400" b="0" i="0" baseline="0" smtClean="0">
                <a:solidFill>
                  <a:schemeClr val="bg1"/>
                </a:solidFill>
                <a:latin typeface="+mj-lt"/>
                <a:ea typeface="+mj-ea"/>
                <a:cs typeface="Arial Unicode MS" pitchFamily="34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9pPr>
          </a:lstStyle>
          <a:p>
            <a:r>
              <a:rPr lang="en-GB" sz="2000" dirty="0"/>
              <a:t>S</a:t>
            </a:r>
            <a:r>
              <a:rPr lang="en-GB" sz="2000" dirty="0" smtClean="0"/>
              <a:t>ize of a </a:t>
            </a:r>
            <a:r>
              <a:rPr lang="en-GB" sz="2000" dirty="0" err="1" smtClean="0"/>
              <a:t>Microservice</a:t>
            </a:r>
            <a:endParaRPr lang="en-GB" sz="2000" dirty="0"/>
          </a:p>
        </p:txBody>
      </p:sp>
      <p:sp>
        <p:nvSpPr>
          <p:cNvPr id="111" name="Title 1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732240" y="980728"/>
            <a:ext cx="2232248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latin typeface="Arial" pitchFamily="34" charset="0"/>
              </a:rPr>
              <a:t>Articles Found: 9</a:t>
            </a:r>
          </a:p>
          <a:p>
            <a:pPr algn="r"/>
            <a:r>
              <a:rPr lang="en-US" b="1" dirty="0" smtClean="0">
                <a:latin typeface="Arial" pitchFamily="34" charset="0"/>
              </a:rPr>
              <a:t>Selected: 3</a:t>
            </a:r>
            <a:endParaRPr lang="en-US" b="1" dirty="0" smtClean="0">
              <a:latin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611560" y="5229200"/>
            <a:ext cx="7848872" cy="864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Granularity of a service is determined by the number of operations, type of parameters of operations and size of messages.</a:t>
            </a: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2" name="Picture 21" descr="granularity_metrics_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276872"/>
            <a:ext cx="3098594" cy="648072"/>
          </a:xfrm>
          <a:prstGeom prst="rect">
            <a:avLst/>
          </a:prstGeom>
        </p:spPr>
      </p:pic>
      <p:pic>
        <p:nvPicPr>
          <p:cNvPr id="23" name="Picture 22" descr="granularity_metrics_2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8544" y="2996952"/>
            <a:ext cx="2837504" cy="648072"/>
          </a:xfrm>
          <a:prstGeom prst="rect">
            <a:avLst/>
          </a:prstGeom>
        </p:spPr>
      </p:pic>
      <p:pic>
        <p:nvPicPr>
          <p:cNvPr id="24" name="Picture 23" descr="granularity_metrics_3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933056"/>
            <a:ext cx="4105470" cy="792088"/>
          </a:xfrm>
          <a:prstGeom prst="rect">
            <a:avLst/>
          </a:prstGeom>
        </p:spPr>
      </p:pic>
      <p:pic>
        <p:nvPicPr>
          <p:cNvPr id="25" name="Picture 24" descr="granularity_metrics_4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96752"/>
            <a:ext cx="5585625" cy="2232248"/>
          </a:xfrm>
          <a:prstGeom prst="rect">
            <a:avLst/>
          </a:prstGeom>
        </p:spPr>
      </p:pic>
      <p:pic>
        <p:nvPicPr>
          <p:cNvPr id="28" name="Picture 27" descr="granularity_metrics_5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356992"/>
            <a:ext cx="2165709" cy="792088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 bwMode="auto">
          <a:xfrm>
            <a:off x="5652120" y="1988840"/>
            <a:ext cx="0" cy="18002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 bwMode="auto">
          <a:xfrm>
            <a:off x="4860032" y="3789040"/>
            <a:ext cx="165618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94278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kt 3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4558417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71" name="think-cell Folie" r:id="rId6" imgW="270" imgH="270" progId="TCLayout.ActiveDocument.1">
                  <p:embed/>
                </p:oleObj>
              </mc:Choice>
              <mc:Fallback>
                <p:oleObj name="think-cell Foli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hteck 1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3"/>
          </a:solidFill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endParaRPr lang="de-DE" sz="1200" dirty="0" smtClean="0">
              <a:solidFill>
                <a:schemeClr val="tx1"/>
              </a:solidFill>
              <a:cs typeface="Arial Unicode MS" panose="020B0604020202020204" pitchFamily="34" charset="-128"/>
              <a:sym typeface="+mn-lt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err="1"/>
              <a:t>Rajendra</a:t>
            </a:r>
            <a:r>
              <a:rPr lang="en-GB" dirty="0"/>
              <a:t> </a:t>
            </a:r>
            <a:r>
              <a:rPr lang="en-GB" dirty="0" err="1"/>
              <a:t>Kharbuja</a:t>
            </a:r>
            <a:r>
              <a:rPr lang="en-GB" dirty="0"/>
              <a:t>- Master Thesis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en-GB" smtClean="0"/>
              <a:pPr>
                <a:defRPr/>
              </a:pPr>
              <a:t>11</a:t>
            </a:fld>
            <a:endParaRPr lang="en-GB" dirty="0"/>
          </a:p>
        </p:txBody>
      </p:sp>
      <p:sp>
        <p:nvSpPr>
          <p:cNvPr id="19" name="Titel 4"/>
          <p:cNvSpPr txBox="1">
            <a:spLocks/>
          </p:cNvSpPr>
          <p:nvPr/>
        </p:nvSpPr>
        <p:spPr bwMode="auto">
          <a:xfrm>
            <a:off x="323528" y="404664"/>
            <a:ext cx="7535885" cy="360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0" rIns="9000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DE" sz="2400" b="0" i="0" baseline="0" smtClean="0">
                <a:solidFill>
                  <a:schemeClr val="bg1"/>
                </a:solidFill>
                <a:latin typeface="+mj-lt"/>
                <a:ea typeface="+mj-ea"/>
                <a:cs typeface="Arial Unicode MS" pitchFamily="34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9pPr>
          </a:lstStyle>
          <a:p>
            <a:r>
              <a:rPr lang="en-GB" sz="2000" dirty="0" smtClean="0"/>
              <a:t>Good </a:t>
            </a:r>
            <a:r>
              <a:rPr lang="en-GB" sz="2000" dirty="0" err="1" smtClean="0"/>
              <a:t>Microservice</a:t>
            </a:r>
            <a:endParaRPr lang="en-GB" sz="2000" dirty="0"/>
          </a:p>
        </p:txBody>
      </p:sp>
      <p:grpSp>
        <p:nvGrpSpPr>
          <p:cNvPr id="108" name="Gruppieren 16"/>
          <p:cNvGrpSpPr/>
          <p:nvPr/>
        </p:nvGrpSpPr>
        <p:grpSpPr>
          <a:xfrm>
            <a:off x="375623" y="980728"/>
            <a:ext cx="8228825" cy="2232248"/>
            <a:chOff x="508000" y="4177067"/>
            <a:chExt cx="8128000" cy="615717"/>
          </a:xfrm>
        </p:grpSpPr>
        <p:sp>
          <p:nvSpPr>
            <p:cNvPr id="109" name="Rechteck 17"/>
            <p:cNvSpPr/>
            <p:nvPr/>
          </p:nvSpPr>
          <p:spPr bwMode="auto">
            <a:xfrm>
              <a:off x="508000" y="4256362"/>
              <a:ext cx="8128000" cy="536422"/>
            </a:xfrm>
            <a:prstGeom prst="rect">
              <a:avLst/>
            </a:prstGeom>
            <a:noFill/>
            <a:ln w="9525" cap="flat" cmpd="sng" algn="ctr">
              <a:solidFill>
                <a:srgbClr val="0065B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0" name="Inhaltsplatzhalter 2"/>
            <p:cNvSpPr txBox="1">
              <a:spLocks/>
            </p:cNvSpPr>
            <p:nvPr/>
          </p:nvSpPr>
          <p:spPr bwMode="auto">
            <a:xfrm>
              <a:off x="508000" y="4177067"/>
              <a:ext cx="8128000" cy="11917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pitchFamily="-65" charset="-128"/>
                  <a:cs typeface="ＭＳ Ｐゴシック" pitchFamily="18" charset="-128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3pPr>
              <a:lvl4pPr marL="15621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4pPr>
              <a:lvl5pPr marL="1981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5pPr>
              <a:lvl6pPr marL="2438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2895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3352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3810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lvl="0" indent="0">
                <a:buNone/>
              </a:pPr>
              <a:r>
                <a:rPr lang="en-GB" b="1" dirty="0" smtClean="0">
                  <a:solidFill>
                    <a:schemeClr val="bg1"/>
                  </a:solidFill>
                </a:rPr>
                <a:t>Single Responsibility Principle</a:t>
              </a:r>
              <a:endParaRPr lang="en-GB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899592" y="1196752"/>
            <a:ext cx="65527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/>
          </a:p>
          <a:p>
            <a:pPr marL="285750" indent="-285750">
              <a:buFont typeface="Arial"/>
              <a:buChar char="•"/>
            </a:pPr>
            <a:r>
              <a:rPr lang="en-US" sz="1400" dirty="0" err="1"/>
              <a:t>Microservices</a:t>
            </a:r>
            <a:r>
              <a:rPr lang="en-US" sz="1400" dirty="0"/>
              <a:t> should be small and focused on doing one thing well [</a:t>
            </a:r>
            <a:r>
              <a:rPr lang="en-US" sz="1400" dirty="0" err="1"/>
              <a:t>S.Newman</a:t>
            </a:r>
            <a:r>
              <a:rPr lang="en-US" sz="1400" dirty="0"/>
              <a:t> and M. Stine</a:t>
            </a:r>
            <a:r>
              <a:rPr lang="en-US" sz="1400" dirty="0" smtClean="0"/>
              <a:t>]</a:t>
            </a:r>
          </a:p>
          <a:p>
            <a:pPr marL="285750" indent="-285750">
              <a:buFont typeface="Arial"/>
              <a:buChar char="•"/>
            </a:pPr>
            <a:endParaRPr lang="en-US" sz="1400" dirty="0"/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“Gather </a:t>
            </a:r>
            <a:r>
              <a:rPr lang="en-US" sz="1400" dirty="0"/>
              <a:t>together those things that change for the same reason, and separate those things that change for different reasons.</a:t>
            </a:r>
            <a:r>
              <a:rPr lang="en-US" sz="1400" dirty="0" smtClean="0"/>
              <a:t>” [16]</a:t>
            </a:r>
          </a:p>
          <a:p>
            <a:endParaRPr lang="en-US" sz="1400" dirty="0" smtClean="0"/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Single Responsibility Principle closely related to Coupling and Cohesion. [18, 19]</a:t>
            </a:r>
            <a:endParaRPr lang="en-US" sz="1400" dirty="0"/>
          </a:p>
          <a:p>
            <a:endParaRPr lang="en-US" dirty="0"/>
          </a:p>
        </p:txBody>
      </p:sp>
      <p:grpSp>
        <p:nvGrpSpPr>
          <p:cNvPr id="111" name="Gruppieren 16"/>
          <p:cNvGrpSpPr/>
          <p:nvPr/>
        </p:nvGrpSpPr>
        <p:grpSpPr>
          <a:xfrm>
            <a:off x="395536" y="3356995"/>
            <a:ext cx="8208912" cy="1512170"/>
            <a:chOff x="508000" y="4177067"/>
            <a:chExt cx="8128000" cy="562177"/>
          </a:xfrm>
        </p:grpSpPr>
        <p:sp>
          <p:nvSpPr>
            <p:cNvPr id="112" name="Rechteck 17"/>
            <p:cNvSpPr/>
            <p:nvPr/>
          </p:nvSpPr>
          <p:spPr bwMode="auto">
            <a:xfrm>
              <a:off x="508000" y="4256362"/>
              <a:ext cx="8128000" cy="482882"/>
            </a:xfrm>
            <a:prstGeom prst="rect">
              <a:avLst/>
            </a:prstGeom>
            <a:noFill/>
            <a:ln w="9525" cap="flat" cmpd="sng" algn="ctr">
              <a:solidFill>
                <a:srgbClr val="0065B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3" name="Inhaltsplatzhalter 2"/>
            <p:cNvSpPr txBox="1">
              <a:spLocks/>
            </p:cNvSpPr>
            <p:nvPr/>
          </p:nvSpPr>
          <p:spPr bwMode="auto">
            <a:xfrm>
              <a:off x="508000" y="4177067"/>
              <a:ext cx="8128000" cy="11917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pitchFamily="-65" charset="-128"/>
                  <a:cs typeface="ＭＳ Ｐゴシック" pitchFamily="18" charset="-128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3pPr>
              <a:lvl4pPr marL="15621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4pPr>
              <a:lvl5pPr marL="1981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5pPr>
              <a:lvl6pPr marL="2438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2895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3352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3810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lvl="0" indent="0">
                <a:buNone/>
              </a:pPr>
              <a:r>
                <a:rPr lang="en-GB" b="1" dirty="0" smtClean="0">
                  <a:solidFill>
                    <a:schemeClr val="bg1"/>
                  </a:solidFill>
                </a:rPr>
                <a:t>Autonomy [8, 20, 21, 22]</a:t>
              </a:r>
              <a:endParaRPr lang="en-GB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971600" y="3484165"/>
            <a:ext cx="68407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/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“The </a:t>
            </a:r>
            <a:r>
              <a:rPr lang="en-US" sz="1400" dirty="0"/>
              <a:t>logic governed by a service resides within an explicit </a:t>
            </a:r>
            <a:r>
              <a:rPr lang="en-US" sz="1400" dirty="0" smtClean="0"/>
              <a:t>boundary” [24] 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“ The </a:t>
            </a:r>
            <a:r>
              <a:rPr lang="en-US" sz="1400" dirty="0"/>
              <a:t>service has control within this boundary and does not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depend on other services to execute its governance. </a:t>
            </a:r>
            <a:endParaRPr lang="en-US" sz="1400" dirty="0" smtClean="0"/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It </a:t>
            </a:r>
            <a:r>
              <a:rPr lang="en-US" sz="1400" dirty="0"/>
              <a:t>also frees the service from </a:t>
            </a:r>
            <a:r>
              <a:rPr lang="en-US" sz="1400" dirty="0" smtClean="0"/>
              <a:t>ties that </a:t>
            </a:r>
            <a:r>
              <a:rPr lang="en-US" sz="1400" dirty="0"/>
              <a:t>could inhibit its deployment and </a:t>
            </a:r>
            <a:r>
              <a:rPr lang="en-US" sz="1400" dirty="0" smtClean="0"/>
              <a:t>evolution” [23]</a:t>
            </a:r>
            <a:endParaRPr lang="en-US" sz="1400" dirty="0"/>
          </a:p>
        </p:txBody>
      </p:sp>
      <p:grpSp>
        <p:nvGrpSpPr>
          <p:cNvPr id="114" name="Gruppieren 16"/>
          <p:cNvGrpSpPr/>
          <p:nvPr/>
        </p:nvGrpSpPr>
        <p:grpSpPr>
          <a:xfrm>
            <a:off x="395536" y="4941168"/>
            <a:ext cx="8208912" cy="1512168"/>
            <a:chOff x="508000" y="4177067"/>
            <a:chExt cx="8128000" cy="615717"/>
          </a:xfrm>
        </p:grpSpPr>
        <p:sp>
          <p:nvSpPr>
            <p:cNvPr id="115" name="Rechteck 17"/>
            <p:cNvSpPr/>
            <p:nvPr/>
          </p:nvSpPr>
          <p:spPr bwMode="auto">
            <a:xfrm>
              <a:off x="508000" y="4256362"/>
              <a:ext cx="8128000" cy="536422"/>
            </a:xfrm>
            <a:prstGeom prst="rect">
              <a:avLst/>
            </a:prstGeom>
            <a:noFill/>
            <a:ln w="9525" cap="flat" cmpd="sng" algn="ctr">
              <a:solidFill>
                <a:srgbClr val="0065B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6" name="Inhaltsplatzhalter 2"/>
            <p:cNvSpPr txBox="1">
              <a:spLocks/>
            </p:cNvSpPr>
            <p:nvPr/>
          </p:nvSpPr>
          <p:spPr bwMode="auto">
            <a:xfrm>
              <a:off x="508000" y="4177067"/>
              <a:ext cx="8128000" cy="11917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pitchFamily="-65" charset="-128"/>
                  <a:cs typeface="ＭＳ Ｐゴシック" pitchFamily="18" charset="-128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3pPr>
              <a:lvl4pPr marL="15621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4pPr>
              <a:lvl5pPr marL="1981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5pPr>
              <a:lvl6pPr marL="2438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2895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3352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3810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lvl="0" indent="0">
                <a:buNone/>
              </a:pPr>
              <a:r>
                <a:rPr lang="en-GB" b="1" dirty="0" err="1" smtClean="0">
                  <a:solidFill>
                    <a:schemeClr val="bg1"/>
                  </a:solidFill>
                </a:rPr>
                <a:t>Techlology</a:t>
              </a:r>
              <a:endParaRPr lang="en-GB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539552" y="5373216"/>
            <a:ext cx="784887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/>
              <a:t>The right value of granularity for an organization is highly influenced by its </a:t>
            </a:r>
            <a:r>
              <a:rPr lang="en-US" sz="1400" dirty="0" smtClean="0"/>
              <a:t>IT infrastructure</a:t>
            </a:r>
            <a:r>
              <a:rPr lang="en-US" sz="1400" dirty="0"/>
              <a:t>. The organization should be capable of handling the </a:t>
            </a:r>
            <a:r>
              <a:rPr lang="en-US" sz="1400" dirty="0" smtClean="0"/>
              <a:t>complexities such </a:t>
            </a:r>
            <a:r>
              <a:rPr lang="en-US" sz="1400" dirty="0"/>
              <a:t>as communication, runtime, infrastructure </a:t>
            </a:r>
            <a:r>
              <a:rPr lang="en-US" sz="1400" dirty="0" err="1" smtClean="0"/>
              <a:t>etc</a:t>
            </a:r>
            <a:r>
              <a:rPr lang="en-US" sz="1400" dirty="0" smtClean="0"/>
              <a:t> if they choose low granularity. [25, 26]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8610231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kt 3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852554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40" name="think-cell Folie" r:id="rId6" imgW="270" imgH="270" progId="TCLayout.ActiveDocument.1">
                  <p:embed/>
                </p:oleObj>
              </mc:Choice>
              <mc:Fallback>
                <p:oleObj name="think-cell Foli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hteck 1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3"/>
          </a:solidFill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endParaRPr lang="de-DE" sz="1200" dirty="0" smtClean="0">
              <a:solidFill>
                <a:schemeClr val="tx1"/>
              </a:solidFill>
              <a:cs typeface="Arial Unicode MS" panose="020B0604020202020204" pitchFamily="34" charset="-128"/>
              <a:sym typeface="+mn-lt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err="1"/>
              <a:t>Rajendra</a:t>
            </a:r>
            <a:r>
              <a:rPr lang="en-GB" dirty="0"/>
              <a:t> </a:t>
            </a:r>
            <a:r>
              <a:rPr lang="en-GB" dirty="0" err="1"/>
              <a:t>Kharbuja</a:t>
            </a:r>
            <a:r>
              <a:rPr lang="en-GB" dirty="0"/>
              <a:t>- Master Thesis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en-GB" smtClean="0"/>
              <a:pPr>
                <a:defRPr/>
              </a:pPr>
              <a:t>12</a:t>
            </a:fld>
            <a:endParaRPr lang="en-GB" dirty="0"/>
          </a:p>
        </p:txBody>
      </p:sp>
      <p:sp>
        <p:nvSpPr>
          <p:cNvPr id="19" name="Titel 4"/>
          <p:cNvSpPr txBox="1">
            <a:spLocks/>
          </p:cNvSpPr>
          <p:nvPr/>
        </p:nvSpPr>
        <p:spPr bwMode="auto">
          <a:xfrm>
            <a:off x="403227" y="404664"/>
            <a:ext cx="7535885" cy="360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0" rIns="9000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DE" sz="2400" b="0" i="0" baseline="0" smtClean="0">
                <a:solidFill>
                  <a:schemeClr val="bg1"/>
                </a:solidFill>
                <a:latin typeface="+mj-lt"/>
                <a:ea typeface="+mj-ea"/>
                <a:cs typeface="Arial Unicode MS" pitchFamily="34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9pPr>
          </a:lstStyle>
          <a:p>
            <a:r>
              <a:rPr lang="en-GB" sz="2000" dirty="0" smtClean="0"/>
              <a:t>Quality Attributes for Services</a:t>
            </a:r>
            <a:endParaRPr lang="en-GB" sz="20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908583"/>
              </p:ext>
            </p:extLst>
          </p:nvPr>
        </p:nvGraphicFramePr>
        <p:xfrm>
          <a:off x="1091952" y="1484784"/>
          <a:ext cx="6936432" cy="3235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40"/>
                <a:gridCol w="2004392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References/Attributes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[13]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[27]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[15]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[14]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[28]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[29]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Coupling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Cohesion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Autonomy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Granularity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Reusability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Abstraction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Complexity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4998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kt 3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2757324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8" name="think-cell Folie" r:id="rId6" imgW="270" imgH="270" progId="TCLayout.ActiveDocument.1">
                  <p:embed/>
                </p:oleObj>
              </mc:Choice>
              <mc:Fallback>
                <p:oleObj name="think-cell Foli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hteck 1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3"/>
          </a:solidFill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endParaRPr lang="de-DE" sz="1200" dirty="0" smtClean="0">
              <a:solidFill>
                <a:schemeClr val="tx1"/>
              </a:solidFill>
              <a:cs typeface="Arial Unicode MS" panose="020B0604020202020204" pitchFamily="34" charset="-128"/>
              <a:sym typeface="+mn-lt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dirty="0" smtClean="0"/>
              <a:t>Quality attributes of a </a:t>
            </a:r>
            <a:r>
              <a:rPr lang="en-GB" sz="2000" dirty="0" err="1" smtClean="0"/>
              <a:t>microservice</a:t>
            </a:r>
            <a:endParaRPr lang="en-GB" sz="200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err="1"/>
              <a:t>Rajendra</a:t>
            </a:r>
            <a:r>
              <a:rPr lang="en-GB" dirty="0"/>
              <a:t> </a:t>
            </a:r>
            <a:r>
              <a:rPr lang="en-GB" dirty="0" err="1"/>
              <a:t>Kharbuja</a:t>
            </a:r>
            <a:r>
              <a:rPr lang="en-GB" dirty="0"/>
              <a:t>- Master Thesis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en-GB" smtClean="0"/>
              <a:pPr>
                <a:defRPr/>
              </a:pPr>
              <a:t>13</a:t>
            </a:fld>
            <a:endParaRPr lang="en-GB" dirty="0"/>
          </a:p>
        </p:txBody>
      </p:sp>
      <p:sp>
        <p:nvSpPr>
          <p:cNvPr id="19" name="Titel 4"/>
          <p:cNvSpPr txBox="1">
            <a:spLocks/>
          </p:cNvSpPr>
          <p:nvPr/>
        </p:nvSpPr>
        <p:spPr bwMode="auto">
          <a:xfrm>
            <a:off x="403227" y="404664"/>
            <a:ext cx="7535885" cy="360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0" rIns="9000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DE" sz="2400" b="0" i="0" baseline="0" smtClean="0">
                <a:solidFill>
                  <a:schemeClr val="bg1"/>
                </a:solidFill>
                <a:latin typeface="+mj-lt"/>
                <a:ea typeface="+mj-ea"/>
                <a:cs typeface="Arial Unicode MS" pitchFamily="34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9pPr>
          </a:lstStyle>
          <a:p>
            <a:r>
              <a:rPr lang="en-GB" sz="2000" dirty="0" smtClean="0"/>
              <a:t>Coupling</a:t>
            </a:r>
            <a:endParaRPr lang="en-GB" sz="2000" dirty="0"/>
          </a:p>
        </p:txBody>
      </p:sp>
      <p:pic>
        <p:nvPicPr>
          <p:cNvPr id="98" name="Picture 97" descr="coupling_metrics_2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052736"/>
            <a:ext cx="4896544" cy="2440669"/>
          </a:xfrm>
          <a:prstGeom prst="rect">
            <a:avLst/>
          </a:prstGeom>
        </p:spPr>
      </p:pic>
      <p:grpSp>
        <p:nvGrpSpPr>
          <p:cNvPr id="102" name="Group 101"/>
          <p:cNvGrpSpPr/>
          <p:nvPr/>
        </p:nvGrpSpPr>
        <p:grpSpPr>
          <a:xfrm>
            <a:off x="2987824" y="3933056"/>
            <a:ext cx="3419872" cy="2448272"/>
            <a:chOff x="6732240" y="3501008"/>
            <a:chExt cx="6324600" cy="3571558"/>
          </a:xfrm>
        </p:grpSpPr>
        <p:pic>
          <p:nvPicPr>
            <p:cNvPr id="100" name="Picture 99" descr="coupling_metrics_4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8464" y="3501008"/>
              <a:ext cx="3581400" cy="812800"/>
            </a:xfrm>
            <a:prstGeom prst="rect">
              <a:avLst/>
            </a:prstGeom>
          </p:spPr>
        </p:pic>
        <p:pic>
          <p:nvPicPr>
            <p:cNvPr id="101" name="Picture 100" descr="coupling_metrics_5.pn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2240" y="4354764"/>
              <a:ext cx="6324600" cy="2717802"/>
            </a:xfrm>
            <a:prstGeom prst="rect">
              <a:avLst/>
            </a:prstGeom>
          </p:spPr>
        </p:pic>
      </p:grpSp>
      <p:cxnSp>
        <p:nvCxnSpPr>
          <p:cNvPr id="9" name="Straight Connector 8"/>
          <p:cNvCxnSpPr/>
          <p:nvPr/>
        </p:nvCxnSpPr>
        <p:spPr bwMode="auto">
          <a:xfrm>
            <a:off x="2627784" y="3789040"/>
            <a:ext cx="446449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29554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kt 3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095171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03" name="think-cell Folie" r:id="rId6" imgW="270" imgH="270" progId="TCLayout.ActiveDocument.1">
                  <p:embed/>
                </p:oleObj>
              </mc:Choice>
              <mc:Fallback>
                <p:oleObj name="think-cell Foli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hteck 1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3"/>
          </a:solidFill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endParaRPr lang="de-DE" sz="1200" dirty="0" smtClean="0">
              <a:solidFill>
                <a:schemeClr val="tx1"/>
              </a:solidFill>
              <a:cs typeface="Arial Unicode MS" panose="020B0604020202020204" pitchFamily="34" charset="-128"/>
              <a:sym typeface="+mn-lt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dirty="0" smtClean="0"/>
              <a:t>Quality attributes of a </a:t>
            </a:r>
            <a:r>
              <a:rPr lang="en-GB" sz="2000" dirty="0" err="1" smtClean="0"/>
              <a:t>microservice</a:t>
            </a:r>
            <a:endParaRPr lang="en-GB" sz="200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err="1"/>
              <a:t>Rajendra</a:t>
            </a:r>
            <a:r>
              <a:rPr lang="en-GB" dirty="0"/>
              <a:t> </a:t>
            </a:r>
            <a:r>
              <a:rPr lang="en-GB" dirty="0" err="1"/>
              <a:t>Kharbuja</a:t>
            </a:r>
            <a:r>
              <a:rPr lang="en-GB" dirty="0"/>
              <a:t>- Master Thesis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en-GB" smtClean="0"/>
              <a:pPr>
                <a:defRPr/>
              </a:pPr>
              <a:t>14</a:t>
            </a:fld>
            <a:endParaRPr lang="en-GB" dirty="0"/>
          </a:p>
        </p:txBody>
      </p:sp>
      <p:sp>
        <p:nvSpPr>
          <p:cNvPr id="19" name="Titel 4"/>
          <p:cNvSpPr txBox="1">
            <a:spLocks/>
          </p:cNvSpPr>
          <p:nvPr/>
        </p:nvSpPr>
        <p:spPr bwMode="auto">
          <a:xfrm>
            <a:off x="403227" y="404664"/>
            <a:ext cx="7535885" cy="360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0" rIns="9000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DE" sz="2400" b="0" i="0" baseline="0" smtClean="0">
                <a:solidFill>
                  <a:schemeClr val="bg1"/>
                </a:solidFill>
                <a:latin typeface="+mj-lt"/>
                <a:ea typeface="+mj-ea"/>
                <a:cs typeface="Arial Unicode MS" pitchFamily="34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9pPr>
          </a:lstStyle>
          <a:p>
            <a:r>
              <a:rPr lang="en-GB" sz="2000" dirty="0" smtClean="0"/>
              <a:t>Coupling</a:t>
            </a:r>
            <a:endParaRPr lang="en-GB" sz="2000" dirty="0"/>
          </a:p>
        </p:txBody>
      </p:sp>
      <p:sp>
        <p:nvSpPr>
          <p:cNvPr id="25" name="Rectangle 24"/>
          <p:cNvSpPr/>
          <p:nvPr/>
        </p:nvSpPr>
        <p:spPr bwMode="auto">
          <a:xfrm>
            <a:off x="611560" y="5229200"/>
            <a:ext cx="7848872" cy="864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Coupling in a service increases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with the number of service invocations, number 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of dependent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services and number of messages used.</a:t>
            </a: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7" name="Picture 96" descr="coupling_metrics_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268760"/>
            <a:ext cx="4392488" cy="3672676"/>
          </a:xfrm>
          <a:prstGeom prst="rect">
            <a:avLst/>
          </a:prstGeom>
        </p:spPr>
      </p:pic>
      <p:grpSp>
        <p:nvGrpSpPr>
          <p:cNvPr id="105" name="Group 104"/>
          <p:cNvGrpSpPr/>
          <p:nvPr/>
        </p:nvGrpSpPr>
        <p:grpSpPr>
          <a:xfrm>
            <a:off x="4860032" y="1556792"/>
            <a:ext cx="3848136" cy="2736304"/>
            <a:chOff x="4108240" y="836712"/>
            <a:chExt cx="5067300" cy="3480668"/>
          </a:xfrm>
        </p:grpSpPr>
        <p:pic>
          <p:nvPicPr>
            <p:cNvPr id="103" name="Picture 102" descr="coupling_metrics_6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8240" y="836712"/>
              <a:ext cx="5067300" cy="1473200"/>
            </a:xfrm>
            <a:prstGeom prst="rect">
              <a:avLst/>
            </a:prstGeom>
          </p:spPr>
        </p:pic>
        <p:pic>
          <p:nvPicPr>
            <p:cNvPr id="104" name="Picture 103" descr="coupling_metrics_7.pn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7984" y="2348880"/>
              <a:ext cx="4114800" cy="1968500"/>
            </a:xfrm>
            <a:prstGeom prst="rect">
              <a:avLst/>
            </a:prstGeom>
          </p:spPr>
        </p:pic>
      </p:grpSp>
      <p:cxnSp>
        <p:nvCxnSpPr>
          <p:cNvPr id="107" name="Straight Connector 106"/>
          <p:cNvCxnSpPr/>
          <p:nvPr/>
        </p:nvCxnSpPr>
        <p:spPr bwMode="auto">
          <a:xfrm>
            <a:off x="4716016" y="1628800"/>
            <a:ext cx="0" cy="30243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57932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kt 3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1830412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9" name="think-cell Folie" r:id="rId6" imgW="270" imgH="270" progId="TCLayout.ActiveDocument.1">
                  <p:embed/>
                </p:oleObj>
              </mc:Choice>
              <mc:Fallback>
                <p:oleObj name="think-cell Foli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hteck 1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3"/>
          </a:solidFill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endParaRPr lang="de-DE" sz="1200" dirty="0" smtClean="0">
              <a:solidFill>
                <a:schemeClr val="tx1"/>
              </a:solidFill>
              <a:cs typeface="Arial Unicode MS" panose="020B0604020202020204" pitchFamily="34" charset="-128"/>
              <a:sym typeface="+mn-lt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err="1"/>
              <a:t>Rajendra</a:t>
            </a:r>
            <a:r>
              <a:rPr lang="en-GB" dirty="0"/>
              <a:t> </a:t>
            </a:r>
            <a:r>
              <a:rPr lang="en-GB" dirty="0" err="1"/>
              <a:t>Kharbuja</a:t>
            </a:r>
            <a:r>
              <a:rPr lang="en-GB" dirty="0"/>
              <a:t>- Master Thesis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en-GB" smtClean="0"/>
              <a:pPr>
                <a:defRPr/>
              </a:pPr>
              <a:t>15</a:t>
            </a:fld>
            <a:endParaRPr lang="en-GB" dirty="0"/>
          </a:p>
        </p:txBody>
      </p:sp>
      <p:sp>
        <p:nvSpPr>
          <p:cNvPr id="19" name="Titel 4"/>
          <p:cNvSpPr txBox="1">
            <a:spLocks/>
          </p:cNvSpPr>
          <p:nvPr/>
        </p:nvSpPr>
        <p:spPr bwMode="auto">
          <a:xfrm>
            <a:off x="403227" y="404664"/>
            <a:ext cx="7535885" cy="360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0" rIns="9000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DE" sz="2400" b="0" i="0" baseline="0" smtClean="0">
                <a:solidFill>
                  <a:schemeClr val="bg1"/>
                </a:solidFill>
                <a:latin typeface="+mj-lt"/>
                <a:ea typeface="+mj-ea"/>
                <a:cs typeface="Arial Unicode MS" pitchFamily="34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9pPr>
          </a:lstStyle>
          <a:p>
            <a:r>
              <a:rPr lang="en-GB" sz="2000" dirty="0" smtClean="0"/>
              <a:t>Cohesion</a:t>
            </a:r>
            <a:endParaRPr lang="en-GB" sz="2000" dirty="0"/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204467" y="81212"/>
            <a:ext cx="7535885" cy="360535"/>
          </a:xfrm>
        </p:spPr>
        <p:txBody>
          <a:bodyPr/>
          <a:lstStyle/>
          <a:p>
            <a:r>
              <a:rPr lang="en-GB" sz="2000" dirty="0"/>
              <a:t>Quality </a:t>
            </a:r>
            <a:r>
              <a:rPr lang="en-GB" sz="2000" dirty="0" smtClean="0"/>
              <a:t>attributes </a:t>
            </a:r>
            <a:r>
              <a:rPr lang="en-GB" sz="2000" dirty="0"/>
              <a:t>of a </a:t>
            </a:r>
            <a:r>
              <a:rPr lang="en-GB" sz="2000" dirty="0" err="1"/>
              <a:t>microservice</a:t>
            </a:r>
            <a:endParaRPr lang="en-US" sz="2000" dirty="0"/>
          </a:p>
        </p:txBody>
      </p:sp>
      <p:pic>
        <p:nvPicPr>
          <p:cNvPr id="28" name="Picture 27" descr="cohesion_metrics_5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3789040"/>
            <a:ext cx="4824536" cy="2298482"/>
          </a:xfrm>
          <a:prstGeom prst="rect">
            <a:avLst/>
          </a:prstGeom>
        </p:spPr>
      </p:pic>
      <p:pic>
        <p:nvPicPr>
          <p:cNvPr id="2" name="Picture 1" descr="cohesion_metrics_3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052736"/>
            <a:ext cx="5782052" cy="269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9297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kt 3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5702792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04" name="think-cell Folie" r:id="rId6" imgW="270" imgH="270" progId="TCLayout.ActiveDocument.1">
                  <p:embed/>
                </p:oleObj>
              </mc:Choice>
              <mc:Fallback>
                <p:oleObj name="think-cell Foli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hteck 1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3"/>
          </a:solidFill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endParaRPr lang="de-DE" sz="1200" dirty="0" smtClean="0">
              <a:solidFill>
                <a:schemeClr val="tx1"/>
              </a:solidFill>
              <a:cs typeface="Arial Unicode MS" panose="020B0604020202020204" pitchFamily="34" charset="-128"/>
              <a:sym typeface="+mn-lt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err="1"/>
              <a:t>Rajendra</a:t>
            </a:r>
            <a:r>
              <a:rPr lang="en-GB" dirty="0"/>
              <a:t> </a:t>
            </a:r>
            <a:r>
              <a:rPr lang="en-GB" dirty="0" err="1"/>
              <a:t>Kharbuja</a:t>
            </a:r>
            <a:r>
              <a:rPr lang="en-GB" dirty="0"/>
              <a:t>- Master Thesis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en-GB" smtClean="0"/>
              <a:pPr>
                <a:defRPr/>
              </a:pPr>
              <a:t>16</a:t>
            </a:fld>
            <a:endParaRPr lang="en-GB" dirty="0"/>
          </a:p>
        </p:txBody>
      </p:sp>
      <p:sp>
        <p:nvSpPr>
          <p:cNvPr id="19" name="Titel 4"/>
          <p:cNvSpPr txBox="1">
            <a:spLocks/>
          </p:cNvSpPr>
          <p:nvPr/>
        </p:nvSpPr>
        <p:spPr bwMode="auto">
          <a:xfrm>
            <a:off x="403227" y="404664"/>
            <a:ext cx="7535885" cy="360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0" rIns="9000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DE" sz="2400" b="0" i="0" baseline="0" smtClean="0">
                <a:solidFill>
                  <a:schemeClr val="bg1"/>
                </a:solidFill>
                <a:latin typeface="+mj-lt"/>
                <a:ea typeface="+mj-ea"/>
                <a:cs typeface="Arial Unicode MS" pitchFamily="34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9pPr>
          </a:lstStyle>
          <a:p>
            <a:r>
              <a:rPr lang="en-GB" sz="2000" dirty="0" smtClean="0"/>
              <a:t>Cohesion</a:t>
            </a:r>
            <a:endParaRPr lang="en-GB" sz="2000" dirty="0"/>
          </a:p>
        </p:txBody>
      </p:sp>
      <p:sp>
        <p:nvSpPr>
          <p:cNvPr id="25" name="Rectangle 24"/>
          <p:cNvSpPr/>
          <p:nvPr/>
        </p:nvSpPr>
        <p:spPr bwMode="auto">
          <a:xfrm>
            <a:off x="611560" y="4869160"/>
            <a:ext cx="7848872" cy="864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Cohesion is given by the number of operations sharing same messages, parameters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 consumer.</a:t>
            </a: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204467" y="81212"/>
            <a:ext cx="7535885" cy="360535"/>
          </a:xfrm>
        </p:spPr>
        <p:txBody>
          <a:bodyPr/>
          <a:lstStyle/>
          <a:p>
            <a:r>
              <a:rPr lang="en-GB" sz="2000" dirty="0"/>
              <a:t>Quality </a:t>
            </a:r>
            <a:r>
              <a:rPr lang="en-GB" sz="2000" dirty="0" smtClean="0"/>
              <a:t>attributes </a:t>
            </a:r>
            <a:r>
              <a:rPr lang="en-GB" sz="2000" dirty="0"/>
              <a:t>of a </a:t>
            </a:r>
            <a:r>
              <a:rPr lang="en-GB" sz="2000" dirty="0" err="1"/>
              <a:t>microservice</a:t>
            </a:r>
            <a:endParaRPr lang="en-US" sz="20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1691680" y="1412776"/>
            <a:ext cx="6120680" cy="2880320"/>
            <a:chOff x="179512" y="1006996"/>
            <a:chExt cx="8352408" cy="2848992"/>
          </a:xfrm>
        </p:grpSpPr>
        <p:pic>
          <p:nvPicPr>
            <p:cNvPr id="23" name="Picture 22" descr="cohesion_metrics_1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1006996"/>
              <a:ext cx="5410200" cy="1485900"/>
            </a:xfrm>
            <a:prstGeom prst="rect">
              <a:avLst/>
            </a:prstGeom>
          </p:spPr>
        </p:pic>
        <p:pic>
          <p:nvPicPr>
            <p:cNvPr id="24" name="Picture 23" descr="cohesion_metrics_2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520" y="2420888"/>
              <a:ext cx="8280400" cy="1435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1389805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kt 3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797970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25" name="think-cell Folie" r:id="rId6" imgW="270" imgH="270" progId="TCLayout.ActiveDocument.1">
                  <p:embed/>
                </p:oleObj>
              </mc:Choice>
              <mc:Fallback>
                <p:oleObj name="think-cell Foli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hteck 1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3"/>
          </a:solidFill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endParaRPr lang="de-DE" sz="1200" dirty="0" smtClean="0">
              <a:solidFill>
                <a:schemeClr val="tx1"/>
              </a:solidFill>
              <a:cs typeface="Arial Unicode MS" panose="020B0604020202020204" pitchFamily="34" charset="-128"/>
              <a:sym typeface="+mn-lt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err="1"/>
              <a:t>Rajendra</a:t>
            </a:r>
            <a:r>
              <a:rPr lang="en-GB" dirty="0"/>
              <a:t> </a:t>
            </a:r>
            <a:r>
              <a:rPr lang="en-GB" dirty="0" err="1"/>
              <a:t>Kharbuja</a:t>
            </a:r>
            <a:r>
              <a:rPr lang="en-GB" dirty="0"/>
              <a:t>- Master Thesis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en-GB" smtClean="0"/>
              <a:pPr>
                <a:defRPr/>
              </a:pPr>
              <a:t>17</a:t>
            </a:fld>
            <a:endParaRPr lang="en-GB" dirty="0"/>
          </a:p>
        </p:txBody>
      </p:sp>
      <p:sp>
        <p:nvSpPr>
          <p:cNvPr id="19" name="Titel 4"/>
          <p:cNvSpPr txBox="1">
            <a:spLocks/>
          </p:cNvSpPr>
          <p:nvPr/>
        </p:nvSpPr>
        <p:spPr bwMode="auto">
          <a:xfrm>
            <a:off x="403227" y="404664"/>
            <a:ext cx="7535885" cy="360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0" rIns="9000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DE" sz="2400" b="0" i="0" baseline="0" smtClean="0">
                <a:solidFill>
                  <a:schemeClr val="bg1"/>
                </a:solidFill>
                <a:latin typeface="+mj-lt"/>
                <a:ea typeface="+mj-ea"/>
                <a:cs typeface="Arial Unicode MS" pitchFamily="34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9pPr>
          </a:lstStyle>
          <a:p>
            <a:r>
              <a:rPr lang="en-GB" sz="2000" dirty="0" smtClean="0"/>
              <a:t>Complexity</a:t>
            </a:r>
            <a:endParaRPr lang="en-GB" sz="2000" dirty="0"/>
          </a:p>
        </p:txBody>
      </p:sp>
      <p:sp>
        <p:nvSpPr>
          <p:cNvPr id="25" name="Rectangle 24"/>
          <p:cNvSpPr/>
          <p:nvPr/>
        </p:nvSpPr>
        <p:spPr bwMode="auto">
          <a:xfrm>
            <a:off x="611560" y="5013176"/>
            <a:ext cx="7848872" cy="864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Complexity of the service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increases with granularity and coupling.</a:t>
            </a: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Quality attributes of a </a:t>
            </a:r>
            <a:r>
              <a:rPr lang="en-US" sz="2000" dirty="0" err="1" smtClean="0"/>
              <a:t>microservice</a:t>
            </a:r>
            <a:endParaRPr lang="en-US" sz="20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35496" y="2132856"/>
            <a:ext cx="4608512" cy="2016224"/>
            <a:chOff x="179512" y="2014984"/>
            <a:chExt cx="6002908" cy="2103884"/>
          </a:xfrm>
        </p:grpSpPr>
        <p:pic>
          <p:nvPicPr>
            <p:cNvPr id="12" name="Picture 11" descr="complexity_metrics_1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2014984"/>
              <a:ext cx="4699000" cy="1270000"/>
            </a:xfrm>
            <a:prstGeom prst="rect">
              <a:avLst/>
            </a:prstGeom>
          </p:spPr>
        </p:pic>
        <p:pic>
          <p:nvPicPr>
            <p:cNvPr id="13" name="Picture 12" descr="complexity_metrics_2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520" y="3140968"/>
              <a:ext cx="5930900" cy="977900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4499992" y="2060848"/>
            <a:ext cx="4634039" cy="2088232"/>
            <a:chOff x="2843808" y="2852936"/>
            <a:chExt cx="5613400" cy="2367260"/>
          </a:xfrm>
        </p:grpSpPr>
        <p:pic>
          <p:nvPicPr>
            <p:cNvPr id="15" name="Picture 14" descr="complexity_metrics_3.pn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5856" y="2852936"/>
              <a:ext cx="4165600" cy="1460500"/>
            </a:xfrm>
            <a:prstGeom prst="rect">
              <a:avLst/>
            </a:prstGeom>
          </p:spPr>
        </p:pic>
        <p:pic>
          <p:nvPicPr>
            <p:cNvPr id="17" name="Picture 16" descr="complexity_metrics_4.png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3808" y="4293096"/>
              <a:ext cx="5613400" cy="927100"/>
            </a:xfrm>
            <a:prstGeom prst="rect">
              <a:avLst/>
            </a:prstGeom>
          </p:spPr>
        </p:pic>
      </p:grpSp>
      <p:cxnSp>
        <p:nvCxnSpPr>
          <p:cNvPr id="24" name="Straight Connector 23"/>
          <p:cNvCxnSpPr/>
          <p:nvPr/>
        </p:nvCxnSpPr>
        <p:spPr bwMode="auto">
          <a:xfrm>
            <a:off x="4427984" y="2924944"/>
            <a:ext cx="0" cy="151216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7140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kt 3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6543832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48" name="think-cell Folie" r:id="rId6" imgW="270" imgH="270" progId="TCLayout.ActiveDocument.1">
                  <p:embed/>
                </p:oleObj>
              </mc:Choice>
              <mc:Fallback>
                <p:oleObj name="think-cell Foli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hteck 1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3"/>
          </a:solidFill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endParaRPr lang="de-DE" sz="1200" dirty="0" smtClean="0">
              <a:solidFill>
                <a:schemeClr val="tx1"/>
              </a:solidFill>
              <a:cs typeface="Arial Unicode MS" panose="020B0604020202020204" pitchFamily="34" charset="-128"/>
              <a:sym typeface="+mn-lt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err="1"/>
              <a:t>Rajendra</a:t>
            </a:r>
            <a:r>
              <a:rPr lang="en-GB" dirty="0"/>
              <a:t> </a:t>
            </a:r>
            <a:r>
              <a:rPr lang="en-GB" dirty="0" err="1"/>
              <a:t>Kharbuja</a:t>
            </a:r>
            <a:r>
              <a:rPr lang="en-GB" dirty="0"/>
              <a:t>- Master Thesis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en-GB" smtClean="0"/>
              <a:pPr>
                <a:defRPr/>
              </a:pPr>
              <a:t>18</a:t>
            </a:fld>
            <a:endParaRPr lang="en-GB" dirty="0"/>
          </a:p>
        </p:txBody>
      </p:sp>
      <p:sp>
        <p:nvSpPr>
          <p:cNvPr id="19" name="Titel 4"/>
          <p:cNvSpPr txBox="1">
            <a:spLocks/>
          </p:cNvSpPr>
          <p:nvPr/>
        </p:nvSpPr>
        <p:spPr bwMode="auto">
          <a:xfrm>
            <a:off x="403227" y="404664"/>
            <a:ext cx="7535885" cy="360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0" rIns="9000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DE" sz="2400" b="0" i="0" baseline="0" smtClean="0">
                <a:solidFill>
                  <a:schemeClr val="bg1"/>
                </a:solidFill>
                <a:latin typeface="+mj-lt"/>
                <a:ea typeface="+mj-ea"/>
                <a:cs typeface="Arial Unicode MS" pitchFamily="34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9pPr>
          </a:lstStyle>
          <a:p>
            <a:r>
              <a:rPr lang="en-GB" sz="2000" dirty="0" smtClean="0"/>
              <a:t>Autonomy</a:t>
            </a:r>
            <a:endParaRPr lang="en-GB" sz="2000" dirty="0"/>
          </a:p>
        </p:txBody>
      </p:sp>
      <p:sp>
        <p:nvSpPr>
          <p:cNvPr id="25" name="Rectangle 24"/>
          <p:cNvSpPr/>
          <p:nvPr/>
        </p:nvSpPr>
        <p:spPr bwMode="auto">
          <a:xfrm>
            <a:off x="611560" y="5229200"/>
            <a:ext cx="7848872" cy="864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Autonomy of a service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gives the degree of control of a service upon its business entities.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Quality attributes of a </a:t>
            </a:r>
            <a:r>
              <a:rPr lang="en-US" sz="2000" dirty="0" err="1" smtClean="0"/>
              <a:t>microservice</a:t>
            </a:r>
            <a:endParaRPr lang="en-US" sz="2000" dirty="0"/>
          </a:p>
        </p:txBody>
      </p:sp>
      <p:pic>
        <p:nvPicPr>
          <p:cNvPr id="6" name="Picture 5" descr="autonomy_metrics_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980728"/>
            <a:ext cx="5289460" cy="2142356"/>
          </a:xfrm>
          <a:prstGeom prst="rect">
            <a:avLst/>
          </a:prstGeom>
        </p:spPr>
      </p:pic>
      <p:pic>
        <p:nvPicPr>
          <p:cNvPr id="7" name="Picture 6" descr="autonomy_metrics_2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3284984"/>
            <a:ext cx="5976664" cy="170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48289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kt 3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5122008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0" name="think-cell Folie" r:id="rId6" imgW="270" imgH="270" progId="TCLayout.ActiveDocument.1">
                  <p:embed/>
                </p:oleObj>
              </mc:Choice>
              <mc:Fallback>
                <p:oleObj name="think-cell Foli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hteck 1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3"/>
          </a:solidFill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endParaRPr lang="de-DE" sz="1200" dirty="0" smtClean="0">
              <a:solidFill>
                <a:schemeClr val="tx1"/>
              </a:solidFill>
              <a:cs typeface="Arial Unicode MS" panose="020B0604020202020204" pitchFamily="34" charset="-128"/>
              <a:sym typeface="+mn-lt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err="1"/>
              <a:t>Rajendra</a:t>
            </a:r>
            <a:r>
              <a:rPr lang="en-GB" dirty="0"/>
              <a:t> </a:t>
            </a:r>
            <a:r>
              <a:rPr lang="en-GB" dirty="0" err="1"/>
              <a:t>Kharbuja</a:t>
            </a:r>
            <a:r>
              <a:rPr lang="en-GB" dirty="0"/>
              <a:t>- Master Thesis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en-GB" smtClean="0"/>
              <a:pPr>
                <a:defRPr/>
              </a:pPr>
              <a:t>19</a:t>
            </a:fld>
            <a:endParaRPr lang="en-GB" dirty="0"/>
          </a:p>
        </p:txBody>
      </p:sp>
      <p:sp>
        <p:nvSpPr>
          <p:cNvPr id="19" name="Titel 4"/>
          <p:cNvSpPr txBox="1">
            <a:spLocks/>
          </p:cNvSpPr>
          <p:nvPr/>
        </p:nvSpPr>
        <p:spPr bwMode="auto">
          <a:xfrm>
            <a:off x="403227" y="404664"/>
            <a:ext cx="7535885" cy="360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0" rIns="9000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DE" sz="2400" b="0" i="0" baseline="0" smtClean="0">
                <a:solidFill>
                  <a:schemeClr val="bg1"/>
                </a:solidFill>
                <a:latin typeface="+mj-lt"/>
                <a:ea typeface="+mj-ea"/>
                <a:cs typeface="Arial Unicode MS" pitchFamily="34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9pPr>
          </a:lstStyle>
          <a:p>
            <a:r>
              <a:rPr lang="en-GB" sz="2000" dirty="0" smtClean="0"/>
              <a:t>Reusability</a:t>
            </a:r>
            <a:endParaRPr lang="en-GB" sz="2000" dirty="0"/>
          </a:p>
        </p:txBody>
      </p:sp>
      <p:sp>
        <p:nvSpPr>
          <p:cNvPr id="25" name="Rectangle 24"/>
          <p:cNvSpPr/>
          <p:nvPr/>
        </p:nvSpPr>
        <p:spPr bwMode="auto">
          <a:xfrm>
            <a:off x="611560" y="5229200"/>
            <a:ext cx="7848872" cy="864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Reusability is increases with cohesion and consumers but decreases with granularity and coupling.</a:t>
            </a: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Quality attributes of a </a:t>
            </a:r>
            <a:r>
              <a:rPr lang="en-US" sz="2000" dirty="0" err="1" smtClean="0"/>
              <a:t>microservice</a:t>
            </a:r>
            <a:endParaRPr lang="en-US" sz="2000" dirty="0"/>
          </a:p>
        </p:txBody>
      </p:sp>
      <p:pic>
        <p:nvPicPr>
          <p:cNvPr id="7" name="Picture 6" descr="reusability_metrics_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628800"/>
            <a:ext cx="4546600" cy="914400"/>
          </a:xfrm>
          <a:prstGeom prst="rect">
            <a:avLst/>
          </a:prstGeom>
        </p:spPr>
      </p:pic>
      <p:pic>
        <p:nvPicPr>
          <p:cNvPr id="8" name="Picture 7" descr="reusability_metrics_2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501008"/>
            <a:ext cx="6400800" cy="66040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 bwMode="auto">
          <a:xfrm>
            <a:off x="3779912" y="3068960"/>
            <a:ext cx="165618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43585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ebi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111202"/>
            <a:ext cx="2002284" cy="1503938"/>
          </a:xfrm>
          <a:prstGeom prst="rect">
            <a:avLst/>
          </a:prstGeom>
        </p:spPr>
      </p:pic>
      <p:pic>
        <p:nvPicPr>
          <p:cNvPr id="6" name="Picture 5" descr="hybris-review-logo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2535020"/>
            <a:ext cx="1888523" cy="715278"/>
          </a:xfrm>
          <a:prstGeom prst="rect">
            <a:avLst/>
          </a:prstGeom>
        </p:spPr>
      </p:pic>
      <p:graphicFrame>
        <p:nvGraphicFramePr>
          <p:cNvPr id="8" name="Objek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7122197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5" name="think-cell Folie" r:id="rId8" imgW="270" imgH="270" progId="TCLayout.ActiveDocument.1">
                  <p:embed/>
                </p:oleObj>
              </mc:Choice>
              <mc:Fallback>
                <p:oleObj name="think-cell Foli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  <p:sp>
        <p:nvSpPr>
          <p:cNvPr id="25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49677" y="6569075"/>
            <a:ext cx="1946059" cy="288925"/>
          </a:xfrm>
        </p:spPr>
        <p:txBody>
          <a:bodyPr/>
          <a:lstStyle/>
          <a:p>
            <a:pPr>
              <a:defRPr/>
            </a:pPr>
            <a:r>
              <a:rPr lang="en-GB" dirty="0" err="1" smtClean="0"/>
              <a:t>Rajendra</a:t>
            </a:r>
            <a:r>
              <a:rPr lang="en-GB" dirty="0" smtClean="0"/>
              <a:t> </a:t>
            </a:r>
            <a:r>
              <a:rPr lang="en-GB" dirty="0" err="1" smtClean="0"/>
              <a:t>Kharbuja</a:t>
            </a:r>
            <a:r>
              <a:rPr lang="en-GB" dirty="0" smtClean="0"/>
              <a:t>- Master Thesis 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4548005" y="5803917"/>
            <a:ext cx="18466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7" name="Rechteck 6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de-DE" dirty="0">
              <a:latin typeface="Arial Narrow" panose="020B0606020202030204" pitchFamily="34" charset="0"/>
              <a:sym typeface="Arial Narrow" panose="020B0606020202030204" pitchFamily="34" charset="0"/>
            </a:endParaRPr>
          </a:p>
        </p:txBody>
      </p:sp>
      <p:sp>
        <p:nvSpPr>
          <p:cNvPr id="22" name="Circular Arrow 21"/>
          <p:cNvSpPr/>
          <p:nvPr/>
        </p:nvSpPr>
        <p:spPr bwMode="auto">
          <a:xfrm rot="19314264" flipH="1">
            <a:off x="4123578" y="2422761"/>
            <a:ext cx="2364596" cy="2774682"/>
          </a:xfrm>
          <a:prstGeom prst="circularArrow">
            <a:avLst>
              <a:gd name="adj1" fmla="val 12430"/>
              <a:gd name="adj2" fmla="val 598434"/>
              <a:gd name="adj3" fmla="val 18791429"/>
              <a:gd name="adj4" fmla="val 14135141"/>
              <a:gd name="adj5" fmla="val 1454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Circular Arrow 22"/>
          <p:cNvSpPr/>
          <p:nvPr/>
        </p:nvSpPr>
        <p:spPr bwMode="auto">
          <a:xfrm rot="12887782" flipH="1" flipV="1">
            <a:off x="2459965" y="2441882"/>
            <a:ext cx="2198411" cy="2754149"/>
          </a:xfrm>
          <a:prstGeom prst="circularArrow">
            <a:avLst>
              <a:gd name="adj1" fmla="val 12430"/>
              <a:gd name="adj2" fmla="val 598434"/>
              <a:gd name="adj3" fmla="val 18791429"/>
              <a:gd name="adj4" fmla="val 14135141"/>
              <a:gd name="adj5" fmla="val 14546"/>
            </a:avLst>
          </a:prstGeom>
          <a:solidFill>
            <a:srgbClr val="1669B5"/>
          </a:soli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3380799"/>
            <a:ext cx="3024336" cy="15696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Arial" pitchFamily="34" charset="0"/>
              </a:rPr>
              <a:t>Prof. Dr. Florian </a:t>
            </a:r>
            <a:r>
              <a:rPr lang="en-US" dirty="0" err="1" smtClean="0">
                <a:latin typeface="Arial" pitchFamily="34" charset="0"/>
              </a:rPr>
              <a:t>Matthes</a:t>
            </a:r>
            <a:r>
              <a:rPr lang="en-US" dirty="0" smtClean="0">
                <a:latin typeface="Arial" pitchFamily="34" charset="0"/>
              </a:rPr>
              <a:t> </a:t>
            </a:r>
            <a:r>
              <a:rPr lang="en-US" sz="1200" dirty="0" smtClean="0">
                <a:latin typeface="Arial" pitchFamily="34" charset="0"/>
              </a:rPr>
              <a:t>[Supervisor]</a:t>
            </a:r>
          </a:p>
          <a:p>
            <a:r>
              <a:rPr lang="en-US" dirty="0" err="1" smtClean="0">
                <a:latin typeface="Arial" pitchFamily="34" charset="0"/>
              </a:rPr>
              <a:t>Manoj</a:t>
            </a:r>
            <a:r>
              <a:rPr lang="en-US" dirty="0" smtClean="0">
                <a:latin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</a:rPr>
              <a:t>Mahabaleshwar</a:t>
            </a:r>
            <a:r>
              <a:rPr lang="en-US" dirty="0" smtClean="0">
                <a:latin typeface="Arial" pitchFamily="34" charset="0"/>
              </a:rPr>
              <a:t> </a:t>
            </a:r>
            <a:r>
              <a:rPr lang="en-US" sz="1200" dirty="0" smtClean="0">
                <a:latin typeface="Arial" pitchFamily="34" charset="0"/>
              </a:rPr>
              <a:t>[Advisor]</a:t>
            </a:r>
            <a:endParaRPr lang="en-US" sz="1200" dirty="0">
              <a:latin typeface="Arial" pitchFamily="34" charset="0"/>
            </a:endParaRPr>
          </a:p>
          <a:p>
            <a:endParaRPr lang="en-US" dirty="0" smtClean="0">
              <a:latin typeface="Arial" pitchFamily="34" charset="0"/>
            </a:endParaRPr>
          </a:p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96136" y="3429000"/>
            <a:ext cx="1737575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</a:rPr>
              <a:t>Andrea </a:t>
            </a:r>
            <a:r>
              <a:rPr lang="en-US" dirty="0" err="1" smtClean="0">
                <a:latin typeface="Arial" pitchFamily="34" charset="0"/>
              </a:rPr>
              <a:t>Stubbe</a:t>
            </a:r>
            <a:endParaRPr lang="en-US" dirty="0" smtClean="0">
              <a:latin typeface="Arial" pitchFamily="34" charset="0"/>
            </a:endParaRPr>
          </a:p>
          <a:p>
            <a:r>
              <a:rPr lang="en-US" sz="1200" dirty="0" smtClean="0">
                <a:latin typeface="Arial" pitchFamily="34" charset="0"/>
              </a:rPr>
              <a:t>[Advisor]</a:t>
            </a:r>
            <a:endParaRPr lang="en-US" sz="1200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83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kt 3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8611735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60" name="think-cell Folie" r:id="rId6" imgW="270" imgH="270" progId="TCLayout.ActiveDocument.1">
                  <p:embed/>
                </p:oleObj>
              </mc:Choice>
              <mc:Fallback>
                <p:oleObj name="think-cell Foli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hteck 1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3"/>
          </a:solidFill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endParaRPr lang="de-DE" sz="1200" dirty="0" smtClean="0">
              <a:solidFill>
                <a:schemeClr val="tx1"/>
              </a:solidFill>
              <a:cs typeface="Arial Unicode MS" panose="020B0604020202020204" pitchFamily="34" charset="-128"/>
              <a:sym typeface="+mn-lt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err="1"/>
              <a:t>Rajendra</a:t>
            </a:r>
            <a:r>
              <a:rPr lang="en-GB" dirty="0"/>
              <a:t> </a:t>
            </a:r>
            <a:r>
              <a:rPr lang="en-GB" dirty="0" err="1"/>
              <a:t>Kharbuja</a:t>
            </a:r>
            <a:r>
              <a:rPr lang="en-GB" dirty="0"/>
              <a:t>- Master Thesis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en-GB" smtClean="0"/>
              <a:pPr>
                <a:defRPr/>
              </a:pPr>
              <a:t>20</a:t>
            </a:fld>
            <a:endParaRPr lang="en-GB" dirty="0"/>
          </a:p>
        </p:txBody>
      </p:sp>
      <p:sp>
        <p:nvSpPr>
          <p:cNvPr id="19" name="Titel 4"/>
          <p:cNvSpPr txBox="1">
            <a:spLocks/>
          </p:cNvSpPr>
          <p:nvPr/>
        </p:nvSpPr>
        <p:spPr bwMode="auto">
          <a:xfrm>
            <a:off x="403227" y="404664"/>
            <a:ext cx="7535885" cy="360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0" rIns="9000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DE" sz="2400" b="0" i="0" baseline="0" smtClean="0">
                <a:solidFill>
                  <a:schemeClr val="bg1"/>
                </a:solidFill>
                <a:latin typeface="+mj-lt"/>
                <a:ea typeface="+mj-ea"/>
                <a:cs typeface="Arial Unicode MS" pitchFamily="34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9pPr>
          </a:lstStyle>
          <a:p>
            <a:r>
              <a:rPr lang="en-GB" sz="2000" dirty="0" smtClean="0"/>
              <a:t>Basic Quality Metrics for Services</a:t>
            </a:r>
            <a:endParaRPr lang="en-GB" sz="20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services_basic_quality_metrics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937344"/>
            <a:ext cx="8686800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06136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kt 3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4022450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47" name="think-cell Folie" r:id="rId6" imgW="270" imgH="270" progId="TCLayout.ActiveDocument.1">
                  <p:embed/>
                </p:oleObj>
              </mc:Choice>
              <mc:Fallback>
                <p:oleObj name="think-cell Foli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hteck 1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3"/>
          </a:solidFill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endParaRPr lang="de-DE" sz="1200" dirty="0" smtClean="0">
              <a:solidFill>
                <a:schemeClr val="tx1"/>
              </a:solidFill>
              <a:cs typeface="Arial Unicode MS" panose="020B0604020202020204" pitchFamily="34" charset="-128"/>
              <a:sym typeface="+mn-lt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528" y="81212"/>
            <a:ext cx="7535885" cy="360535"/>
          </a:xfrm>
        </p:spPr>
        <p:txBody>
          <a:bodyPr/>
          <a:lstStyle/>
          <a:p>
            <a:r>
              <a:rPr lang="en-GB" sz="2000" dirty="0" smtClean="0"/>
              <a:t>Current Status and Summary</a:t>
            </a:r>
            <a:endParaRPr lang="en-GB" sz="200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err="1"/>
              <a:t>Rajendra</a:t>
            </a:r>
            <a:r>
              <a:rPr lang="en-GB" dirty="0"/>
              <a:t> </a:t>
            </a:r>
            <a:r>
              <a:rPr lang="en-GB" dirty="0" err="1"/>
              <a:t>Kharbuja</a:t>
            </a:r>
            <a:r>
              <a:rPr lang="en-GB" dirty="0"/>
              <a:t>- Master Thesis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en-GB" smtClean="0"/>
              <a:pPr>
                <a:defRPr/>
              </a:pPr>
              <a:t>21</a:t>
            </a:fld>
            <a:endParaRPr lang="en-GB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666463"/>
              </p:ext>
            </p:extLst>
          </p:nvPr>
        </p:nvGraphicFramePr>
        <p:xfrm>
          <a:off x="971600" y="1549662"/>
          <a:ext cx="5904656" cy="3497361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016224"/>
                <a:gridCol w="3888432"/>
              </a:tblGrid>
              <a:tr h="34084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Research Question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Summary</a:t>
                      </a:r>
                      <a:endParaRPr lang="en-US" sz="1200" dirty="0"/>
                    </a:p>
                  </a:txBody>
                  <a:tcPr/>
                </a:tc>
              </a:tr>
              <a:tr h="7790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solidFill>
                            <a:schemeClr val="tx1"/>
                          </a:solidFill>
                        </a:rPr>
                        <a:t>How can be</a:t>
                      </a:r>
                      <a:r>
                        <a:rPr lang="en-GB" sz="12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200" b="1" dirty="0" smtClean="0">
                          <a:solidFill>
                            <a:schemeClr val="tx1"/>
                          </a:solidFill>
                        </a:rPr>
                        <a:t>size of a </a:t>
                      </a:r>
                      <a:r>
                        <a:rPr lang="en-GB" sz="1200" b="1" dirty="0" err="1" smtClean="0">
                          <a:solidFill>
                            <a:schemeClr val="tx1"/>
                          </a:solidFill>
                        </a:rPr>
                        <a:t>microservice</a:t>
                      </a:r>
                      <a:r>
                        <a:rPr lang="en-GB" sz="12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200" b="1" dirty="0" smtClean="0">
                          <a:solidFill>
                            <a:schemeClr val="tx1"/>
                          </a:solidFill>
                        </a:rPr>
                        <a:t>be defined?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200" dirty="0" smtClean="0"/>
                        <a:t>factors determining size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200" dirty="0" smtClean="0"/>
                        <a:t>Principles</a:t>
                      </a:r>
                      <a:r>
                        <a:rPr lang="en-US" sz="1200" baseline="0" dirty="0" smtClean="0"/>
                        <a:t> defining a correct size of service listed</a:t>
                      </a:r>
                      <a:endParaRPr lang="en-US" sz="1200" dirty="0"/>
                    </a:p>
                  </a:txBody>
                  <a:tcPr/>
                </a:tc>
              </a:tr>
              <a:tr h="1125336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200" b="1" dirty="0" smtClean="0">
                          <a:latin typeface="Arial" pitchFamily="34" charset="0"/>
                        </a:rPr>
                        <a:t>What makes any service a good candidate for being  a </a:t>
                      </a:r>
                      <a:r>
                        <a:rPr lang="en-US" sz="1200" b="1" dirty="0" err="1" smtClean="0">
                          <a:latin typeface="Arial" pitchFamily="34" charset="0"/>
                        </a:rPr>
                        <a:t>microservice</a:t>
                      </a:r>
                      <a:r>
                        <a:rPr lang="en-US" sz="1200" b="1" dirty="0" smtClean="0">
                          <a:latin typeface="Arial" pitchFamily="34" charset="0"/>
                        </a:rPr>
                        <a:t>?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baseline="0" dirty="0" smtClean="0"/>
                        <a:t>Factors influencing the size defined</a:t>
                      </a:r>
                      <a:endParaRPr lang="en-US" sz="1200" dirty="0" smtClean="0"/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200" dirty="0" smtClean="0"/>
                        <a:t>attributes</a:t>
                      </a:r>
                      <a:r>
                        <a:rPr lang="en-US" sz="1200" baseline="0" dirty="0" smtClean="0"/>
                        <a:t> to determine a good service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200" baseline="0" dirty="0" smtClean="0"/>
                        <a:t>Metrics to calculate the attributes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200" baseline="0" dirty="0" smtClean="0"/>
                        <a:t>Interpretation of all metrics from papers into a set of basic metrics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200" baseline="0" dirty="0" smtClean="0"/>
                        <a:t>Principles defined for a good service based on quality attributes</a:t>
                      </a:r>
                      <a:endParaRPr lang="en-US" sz="1200" dirty="0"/>
                    </a:p>
                  </a:txBody>
                  <a:tcPr/>
                </a:tc>
              </a:tr>
              <a:tr h="7790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Arial" pitchFamily="34" charset="0"/>
                        </a:rPr>
                        <a:t>What are the techniques defined to create</a:t>
                      </a:r>
                      <a:r>
                        <a:rPr lang="en-US" sz="1200" b="1" baseline="0" dirty="0" smtClean="0">
                          <a:latin typeface="Arial" pitchFamily="34" charset="0"/>
                        </a:rPr>
                        <a:t> </a:t>
                      </a:r>
                      <a:r>
                        <a:rPr lang="en-US" sz="1200" b="1" baseline="0" dirty="0" err="1" smtClean="0">
                          <a:latin typeface="Arial" pitchFamily="34" charset="0"/>
                        </a:rPr>
                        <a:t>microservice</a:t>
                      </a:r>
                      <a:r>
                        <a:rPr lang="en-US" sz="1200" b="1" baseline="0" dirty="0" smtClean="0">
                          <a:latin typeface="Arial" pitchFamily="34" charset="0"/>
                        </a:rPr>
                        <a:t> architecture?</a:t>
                      </a:r>
                      <a:endParaRPr lang="en-US" sz="1200" b="1" dirty="0" smtClean="0">
                        <a:latin typeface="Arial" pitchFamily="34" charset="0"/>
                      </a:endParaRPr>
                    </a:p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200" dirty="0" smtClean="0"/>
                        <a:t>Use</a:t>
                      </a:r>
                      <a:r>
                        <a:rPr lang="en-US" sz="1200" baseline="0" dirty="0" smtClean="0"/>
                        <a:t> case modeling 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200" baseline="0" dirty="0" smtClean="0"/>
                        <a:t>Domain Driven Design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Rechteck 17"/>
          <p:cNvSpPr/>
          <p:nvPr/>
        </p:nvSpPr>
        <p:spPr bwMode="auto">
          <a:xfrm>
            <a:off x="323528" y="1124744"/>
            <a:ext cx="8640960" cy="4680520"/>
          </a:xfrm>
          <a:prstGeom prst="rect">
            <a:avLst/>
          </a:prstGeom>
          <a:noFill/>
          <a:ln w="9525" cap="flat" cmpd="sng" algn="ctr">
            <a:solidFill>
              <a:srgbClr val="0065B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9592" y="5229200"/>
            <a:ext cx="748883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</a:rPr>
              <a:t>Link to Report</a:t>
            </a:r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0758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251520" y="980728"/>
            <a:ext cx="8568952" cy="4032448"/>
            <a:chOff x="251520" y="980728"/>
            <a:chExt cx="8568952" cy="4032448"/>
          </a:xfrm>
        </p:grpSpPr>
        <p:sp>
          <p:nvSpPr>
            <p:cNvPr id="56" name="Rectangle 55"/>
            <p:cNvSpPr/>
            <p:nvPr/>
          </p:nvSpPr>
          <p:spPr bwMode="auto">
            <a:xfrm>
              <a:off x="251520" y="980728"/>
              <a:ext cx="1440160" cy="4032448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2987824" y="980728"/>
              <a:ext cx="1584176" cy="4032448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1619672" y="980728"/>
              <a:ext cx="1440160" cy="4032448"/>
            </a:xfrm>
            <a:prstGeom prst="rect">
              <a:avLst/>
            </a:prstGeom>
            <a:solidFill>
              <a:schemeClr val="accent3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5868144" y="980728"/>
              <a:ext cx="1512168" cy="4032448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4499992" y="980728"/>
              <a:ext cx="1440160" cy="4032448"/>
            </a:xfrm>
            <a:prstGeom prst="rect">
              <a:avLst/>
            </a:prstGeom>
            <a:solidFill>
              <a:schemeClr val="accent3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7380312" y="980728"/>
              <a:ext cx="1440160" cy="4032448"/>
            </a:xfrm>
            <a:prstGeom prst="rect">
              <a:avLst/>
            </a:prstGeom>
            <a:solidFill>
              <a:schemeClr val="accent3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aphicFrame>
        <p:nvGraphicFramePr>
          <p:cNvPr id="33" name="Objekt 3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2834907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71" name="think-cell Folie" r:id="rId6" imgW="270" imgH="270" progId="TCLayout.ActiveDocument.1">
                  <p:embed/>
                </p:oleObj>
              </mc:Choice>
              <mc:Fallback>
                <p:oleObj name="think-cell Foli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hteck 1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3"/>
          </a:solidFill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endParaRPr lang="de-DE" sz="1200" dirty="0" smtClean="0">
              <a:solidFill>
                <a:schemeClr val="tx1"/>
              </a:solidFill>
              <a:cs typeface="Arial Unicode MS" panose="020B0604020202020204" pitchFamily="34" charset="-128"/>
              <a:sym typeface="+mn-lt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dirty="0" smtClean="0"/>
              <a:t>What next?</a:t>
            </a:r>
            <a:endParaRPr lang="en-GB" sz="200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err="1"/>
              <a:t>Rajendra</a:t>
            </a:r>
            <a:r>
              <a:rPr lang="en-GB" dirty="0"/>
              <a:t> </a:t>
            </a:r>
            <a:r>
              <a:rPr lang="en-GB" dirty="0" err="1"/>
              <a:t>Kharbuja</a:t>
            </a:r>
            <a:r>
              <a:rPr lang="en-GB" dirty="0"/>
              <a:t>- Master Thesis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en-GB" smtClean="0"/>
              <a:pPr>
                <a:defRPr/>
              </a:pPr>
              <a:t>22</a:t>
            </a:fld>
            <a:endParaRPr lang="en-GB" dirty="0"/>
          </a:p>
        </p:txBody>
      </p:sp>
      <p:sp>
        <p:nvSpPr>
          <p:cNvPr id="34" name="Rechteck 17"/>
          <p:cNvSpPr/>
          <p:nvPr/>
        </p:nvSpPr>
        <p:spPr bwMode="auto">
          <a:xfrm>
            <a:off x="251520" y="908720"/>
            <a:ext cx="8640960" cy="5328592"/>
          </a:xfrm>
          <a:prstGeom prst="rect">
            <a:avLst/>
          </a:prstGeom>
          <a:noFill/>
          <a:ln w="9525" cap="flat" cmpd="sng" algn="ctr">
            <a:solidFill>
              <a:srgbClr val="0065B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339752" y="3306472"/>
            <a:ext cx="2160241" cy="1682897"/>
            <a:chOff x="539552" y="1189897"/>
            <a:chExt cx="3600400" cy="1522621"/>
          </a:xfrm>
        </p:grpSpPr>
        <p:grpSp>
          <p:nvGrpSpPr>
            <p:cNvPr id="15" name="Gruppieren 16"/>
            <p:cNvGrpSpPr/>
            <p:nvPr/>
          </p:nvGrpSpPr>
          <p:grpSpPr>
            <a:xfrm>
              <a:off x="539552" y="1189897"/>
              <a:ext cx="3600400" cy="1303002"/>
              <a:chOff x="508000" y="4206387"/>
              <a:chExt cx="8128000" cy="586397"/>
            </a:xfrm>
          </p:grpSpPr>
          <p:sp>
            <p:nvSpPr>
              <p:cNvPr id="16" name="Rechteck 17"/>
              <p:cNvSpPr/>
              <p:nvPr/>
            </p:nvSpPr>
            <p:spPr bwMode="auto">
              <a:xfrm>
                <a:off x="508000" y="4256362"/>
                <a:ext cx="8128000" cy="536422"/>
              </a:xfrm>
              <a:prstGeom prst="rect">
                <a:avLst/>
              </a:prstGeom>
              <a:noFill/>
              <a:ln w="9525" cap="flat" cmpd="sng" algn="ctr">
                <a:solidFill>
                  <a:srgbClr val="0065B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7" name="Inhaltsplatzhalter 2"/>
              <p:cNvSpPr txBox="1">
                <a:spLocks/>
              </p:cNvSpPr>
              <p:nvPr/>
            </p:nvSpPr>
            <p:spPr bwMode="auto">
              <a:xfrm>
                <a:off x="508000" y="4206387"/>
                <a:ext cx="6095994" cy="117279"/>
              </a:xfrm>
              <a:prstGeom prst="rect">
                <a:avLst/>
              </a:prstGeom>
              <a:solidFill>
                <a:srgbClr val="489ADA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  <a:cs typeface="ＭＳ Ｐゴシック" pitchFamily="18" charset="-128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3pPr>
                <a:lvl4pPr marL="15621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4pPr>
                <a:lvl5pPr marL="1981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5pPr>
                <a:lvl6pPr marL="2438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6pPr>
                <a:lvl7pPr marL="2895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7pPr>
                <a:lvl8pPr marL="3352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8pPr>
                <a:lvl9pPr marL="3810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lvl="0" indent="0">
                  <a:buNone/>
                </a:pPr>
                <a:r>
                  <a:rPr lang="en-GB" b="1" dirty="0">
                    <a:solidFill>
                      <a:schemeClr val="bg1"/>
                    </a:solidFill>
                  </a:rPr>
                  <a:t>4</a:t>
                </a:r>
                <a:endParaRPr lang="en-GB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539552" y="1626506"/>
              <a:ext cx="3434780" cy="10860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tx1"/>
                  </a:solidFill>
                  <a:latin typeface="Arial" pitchFamily="34" charset="0"/>
                </a:rPr>
                <a:t>Techniques discussed in scientific literature to define </a:t>
              </a:r>
              <a:r>
                <a:rPr lang="en-US" sz="1200" b="1" dirty="0" err="1" smtClean="0">
                  <a:solidFill>
                    <a:schemeClr val="tx1"/>
                  </a:solidFill>
                  <a:latin typeface="Arial" pitchFamily="34" charset="0"/>
                </a:rPr>
                <a:t>microservices</a:t>
              </a:r>
              <a:r>
                <a:rPr lang="en-US" sz="1200" b="1" dirty="0" smtClean="0">
                  <a:solidFill>
                    <a:schemeClr val="tx1"/>
                  </a:solidFill>
                  <a:latin typeface="Arial" pitchFamily="34" charset="0"/>
                </a:rPr>
                <a:t> </a:t>
              </a:r>
              <a:endParaRPr lang="en-US" sz="1200" b="1" dirty="0" smtClean="0">
                <a:solidFill>
                  <a:schemeClr val="tx1"/>
                </a:solidFill>
                <a:latin typeface="Arial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707904" y="1484784"/>
            <a:ext cx="2232249" cy="1296144"/>
            <a:chOff x="5530316" y="1700808"/>
            <a:chExt cx="3629514" cy="1368152"/>
          </a:xfrm>
        </p:grpSpPr>
        <p:grpSp>
          <p:nvGrpSpPr>
            <p:cNvPr id="26" name="Gruppieren 16"/>
            <p:cNvGrpSpPr/>
            <p:nvPr/>
          </p:nvGrpSpPr>
          <p:grpSpPr>
            <a:xfrm>
              <a:off x="5530316" y="1700808"/>
              <a:ext cx="3600400" cy="1368152"/>
              <a:chOff x="508000" y="4177067"/>
              <a:chExt cx="8128000" cy="615717"/>
            </a:xfrm>
          </p:grpSpPr>
          <p:sp>
            <p:nvSpPr>
              <p:cNvPr id="27" name="Rechteck 17"/>
              <p:cNvSpPr/>
              <p:nvPr/>
            </p:nvSpPr>
            <p:spPr bwMode="auto">
              <a:xfrm>
                <a:off x="508000" y="4256362"/>
                <a:ext cx="8128000" cy="536422"/>
              </a:xfrm>
              <a:prstGeom prst="rect">
                <a:avLst/>
              </a:prstGeom>
              <a:noFill/>
              <a:ln w="9525" cap="flat" cmpd="sng" algn="ctr">
                <a:solidFill>
                  <a:srgbClr val="0065B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8" name="Inhaltsplatzhalter 2"/>
              <p:cNvSpPr txBox="1">
                <a:spLocks/>
              </p:cNvSpPr>
              <p:nvPr/>
            </p:nvSpPr>
            <p:spPr bwMode="auto">
              <a:xfrm>
                <a:off x="508000" y="4177067"/>
                <a:ext cx="7101224" cy="153929"/>
              </a:xfrm>
              <a:prstGeom prst="rect">
                <a:avLst/>
              </a:prstGeom>
              <a:solidFill>
                <a:srgbClr val="489ADA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  <a:cs typeface="ＭＳ Ｐゴシック" pitchFamily="18" charset="-128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3pPr>
                <a:lvl4pPr marL="15621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4pPr>
                <a:lvl5pPr marL="1981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5pPr>
                <a:lvl6pPr marL="2438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6pPr>
                <a:lvl7pPr marL="2895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7pPr>
                <a:lvl8pPr marL="3352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8pPr>
                <a:lvl9pPr marL="3810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lvl="0" indent="0">
                  <a:buNone/>
                </a:pPr>
                <a:r>
                  <a:rPr lang="en-GB" b="1" dirty="0" smtClean="0">
                    <a:solidFill>
                      <a:schemeClr val="bg1"/>
                    </a:solidFill>
                  </a:rPr>
                  <a:t>5</a:t>
                </a:r>
                <a:endParaRPr lang="en-GB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5643738" y="2204864"/>
              <a:ext cx="3516092" cy="4873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latin typeface="Arial" pitchFamily="34" charset="0"/>
                </a:rPr>
                <a:t>Techniques used in </a:t>
              </a:r>
              <a:r>
                <a:rPr lang="en-US" sz="1200" b="1" dirty="0" err="1" smtClean="0">
                  <a:latin typeface="Arial" pitchFamily="34" charset="0"/>
                </a:rPr>
                <a:t>Hybris</a:t>
              </a:r>
              <a:endParaRPr lang="en-US" sz="1200" b="1" dirty="0" smtClean="0">
                <a:latin typeface="Arial" pitchFamily="34" charset="0"/>
              </a:endParaRPr>
            </a:p>
            <a:p>
              <a:r>
                <a:rPr lang="en-US" sz="1200" b="1" dirty="0" smtClean="0">
                  <a:latin typeface="Arial" pitchFamily="34" charset="0"/>
                </a:rPr>
                <a:t>to define </a:t>
              </a:r>
              <a:r>
                <a:rPr lang="en-US" sz="1200" b="1" dirty="0" err="1" smtClean="0">
                  <a:latin typeface="Arial" pitchFamily="34" charset="0"/>
                </a:rPr>
                <a:t>microservices</a:t>
              </a:r>
              <a:r>
                <a:rPr lang="en-US" sz="1200" b="1" dirty="0" smtClean="0">
                  <a:latin typeface="Arial" pitchFamily="34" charset="0"/>
                </a:rPr>
                <a:t> </a:t>
              </a:r>
              <a:endParaRPr lang="en-US" sz="1200" b="1" dirty="0" smtClean="0">
                <a:latin typeface="Arial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940152" y="3212976"/>
            <a:ext cx="1440160" cy="1368152"/>
            <a:chOff x="1547664" y="2924944"/>
            <a:chExt cx="3600400" cy="1368152"/>
          </a:xfrm>
        </p:grpSpPr>
        <p:grpSp>
          <p:nvGrpSpPr>
            <p:cNvPr id="20" name="Gruppieren 16"/>
            <p:cNvGrpSpPr/>
            <p:nvPr/>
          </p:nvGrpSpPr>
          <p:grpSpPr>
            <a:xfrm>
              <a:off x="1547664" y="2924944"/>
              <a:ext cx="3600400" cy="1368152"/>
              <a:chOff x="508000" y="4177067"/>
              <a:chExt cx="8128000" cy="615717"/>
            </a:xfrm>
          </p:grpSpPr>
          <p:sp>
            <p:nvSpPr>
              <p:cNvPr id="21" name="Rechteck 17"/>
              <p:cNvSpPr/>
              <p:nvPr/>
            </p:nvSpPr>
            <p:spPr bwMode="auto">
              <a:xfrm>
                <a:off x="508000" y="4256362"/>
                <a:ext cx="8128000" cy="536422"/>
              </a:xfrm>
              <a:prstGeom prst="rect">
                <a:avLst/>
              </a:prstGeom>
              <a:noFill/>
              <a:ln w="9525" cap="flat" cmpd="sng" algn="ctr">
                <a:solidFill>
                  <a:srgbClr val="0065B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2" name="Inhaltsplatzhalter 2"/>
              <p:cNvSpPr txBox="1">
                <a:spLocks/>
              </p:cNvSpPr>
              <p:nvPr/>
            </p:nvSpPr>
            <p:spPr bwMode="auto">
              <a:xfrm>
                <a:off x="508000" y="4177067"/>
                <a:ext cx="6096000" cy="162031"/>
              </a:xfrm>
              <a:prstGeom prst="rect">
                <a:avLst/>
              </a:prstGeom>
              <a:solidFill>
                <a:srgbClr val="489ADA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  <a:cs typeface="ＭＳ Ｐゴシック" pitchFamily="18" charset="-128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3pPr>
                <a:lvl4pPr marL="15621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4pPr>
                <a:lvl5pPr marL="1981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5pPr>
                <a:lvl6pPr marL="2438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6pPr>
                <a:lvl7pPr marL="2895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7pPr>
                <a:lvl8pPr marL="3352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8pPr>
                <a:lvl9pPr marL="3810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lvl="0" indent="0">
                  <a:buNone/>
                </a:pPr>
                <a:r>
                  <a:rPr lang="en-GB" b="1" dirty="0">
                    <a:solidFill>
                      <a:schemeClr val="bg1"/>
                    </a:solidFill>
                  </a:rPr>
                  <a:t>6</a:t>
                </a:r>
                <a:endParaRPr lang="en-GB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1619672" y="3429000"/>
              <a:ext cx="3456383" cy="6463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latin typeface="Arial" pitchFamily="34" charset="0"/>
                </a:rPr>
                <a:t>Challenges for defining </a:t>
              </a:r>
              <a:r>
                <a:rPr lang="en-US" sz="1200" b="1" dirty="0" err="1" smtClean="0">
                  <a:latin typeface="Arial" pitchFamily="34" charset="0"/>
                </a:rPr>
                <a:t>microservices</a:t>
              </a:r>
              <a:r>
                <a:rPr lang="en-US" sz="1200" b="1" dirty="0">
                  <a:latin typeface="Arial" pitchFamily="34" charset="0"/>
                </a:rPr>
                <a:t> </a:t>
              </a:r>
              <a:r>
                <a:rPr lang="en-US" sz="1200" b="1" dirty="0" smtClean="0">
                  <a:latin typeface="Arial" pitchFamily="34" charset="0"/>
                </a:rPr>
                <a:t>architecture</a:t>
              </a:r>
              <a:endParaRPr lang="en-US" sz="1200" b="1" dirty="0" smtClean="0">
                <a:latin typeface="Arial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380312" y="1412776"/>
            <a:ext cx="1512168" cy="1512168"/>
            <a:chOff x="5724128" y="3356992"/>
            <a:chExt cx="3816423" cy="1368152"/>
          </a:xfrm>
        </p:grpSpPr>
        <p:grpSp>
          <p:nvGrpSpPr>
            <p:cNvPr id="23" name="Gruppieren 16"/>
            <p:cNvGrpSpPr/>
            <p:nvPr/>
          </p:nvGrpSpPr>
          <p:grpSpPr>
            <a:xfrm>
              <a:off x="5724128" y="3356992"/>
              <a:ext cx="3600400" cy="1368152"/>
              <a:chOff x="508000" y="4177067"/>
              <a:chExt cx="8128000" cy="615717"/>
            </a:xfrm>
          </p:grpSpPr>
          <p:sp>
            <p:nvSpPr>
              <p:cNvPr id="24" name="Rechteck 17"/>
              <p:cNvSpPr/>
              <p:nvPr/>
            </p:nvSpPr>
            <p:spPr bwMode="auto">
              <a:xfrm>
                <a:off x="508000" y="4256362"/>
                <a:ext cx="8128000" cy="536422"/>
              </a:xfrm>
              <a:prstGeom prst="rect">
                <a:avLst/>
              </a:prstGeom>
              <a:noFill/>
              <a:ln w="9525" cap="flat" cmpd="sng" algn="ctr">
                <a:solidFill>
                  <a:srgbClr val="0065B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5" name="Inhaltsplatzhalter 2"/>
              <p:cNvSpPr txBox="1">
                <a:spLocks/>
              </p:cNvSpPr>
              <p:nvPr/>
            </p:nvSpPr>
            <p:spPr bwMode="auto">
              <a:xfrm>
                <a:off x="508000" y="4177067"/>
                <a:ext cx="6154055" cy="14659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  <a:cs typeface="ＭＳ Ｐゴシック" pitchFamily="18" charset="-128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3pPr>
                <a:lvl4pPr marL="15621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4pPr>
                <a:lvl5pPr marL="1981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5pPr>
                <a:lvl6pPr marL="2438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6pPr>
                <a:lvl7pPr marL="2895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7pPr>
                <a:lvl8pPr marL="3352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8pPr>
                <a:lvl9pPr marL="3810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lvl="0" indent="0">
                  <a:buNone/>
                </a:pPr>
                <a:r>
                  <a:rPr lang="en-GB" b="1" dirty="0" smtClean="0">
                    <a:solidFill>
                      <a:schemeClr val="bg1"/>
                    </a:solidFill>
                  </a:rPr>
                  <a:t>7</a:t>
                </a:r>
                <a:endParaRPr lang="en-GB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5724128" y="3862789"/>
              <a:ext cx="3816423" cy="4176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latin typeface="Arial" pitchFamily="34" charset="0"/>
                </a:rPr>
                <a:t>Guidelines to define </a:t>
              </a:r>
              <a:r>
                <a:rPr lang="en-US" sz="1200" b="1" dirty="0" err="1" smtClean="0">
                  <a:latin typeface="Arial" pitchFamily="34" charset="0"/>
                </a:rPr>
                <a:t>microservices</a:t>
              </a:r>
              <a:r>
                <a:rPr lang="en-US" sz="1200" b="1" dirty="0" smtClean="0">
                  <a:latin typeface="Arial" pitchFamily="34" charset="0"/>
                </a:rPr>
                <a:t> architecture</a:t>
              </a:r>
              <a:endParaRPr lang="en-US" sz="1200" b="1" dirty="0" smtClean="0">
                <a:latin typeface="Arial" pitchFamily="34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2987824" y="5096217"/>
            <a:ext cx="1062986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 pitchFamily="34" charset="0"/>
              </a:rPr>
              <a:t>Nov.15.2015</a:t>
            </a:r>
            <a:endParaRPr lang="en-US" sz="1200" b="1" dirty="0" smtClean="0">
              <a:latin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450753" y="5085184"/>
            <a:ext cx="105735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 pitchFamily="34" charset="0"/>
              </a:rPr>
              <a:t>Dec.15.2015</a:t>
            </a:r>
            <a:endParaRPr lang="en-US" sz="1200" b="1" dirty="0" smtClean="0">
              <a:latin typeface="Arial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899404" y="5085184"/>
            <a:ext cx="1048860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 pitchFamily="34" charset="0"/>
              </a:rPr>
              <a:t>Jan</a:t>
            </a:r>
            <a:r>
              <a:rPr lang="en-US" sz="1200" b="1" dirty="0" smtClean="0">
                <a:latin typeface="Arial" pitchFamily="34" charset="0"/>
              </a:rPr>
              <a:t>.15.2016</a:t>
            </a:r>
            <a:endParaRPr lang="en-US" sz="1200" b="1" dirty="0" smtClean="0">
              <a:latin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308304" y="5096217"/>
            <a:ext cx="1048860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 pitchFamily="34" charset="0"/>
              </a:rPr>
              <a:t>Feb.15.2016</a:t>
            </a:r>
            <a:endParaRPr lang="en-US" sz="1200" b="1" dirty="0" smtClean="0">
              <a:latin typeface="Arial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884368" y="4808185"/>
            <a:ext cx="1040219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 pitchFamily="34" charset="0"/>
              </a:rPr>
              <a:t>Mar.15.2016</a:t>
            </a:r>
            <a:endParaRPr lang="en-US" sz="1200" b="1" dirty="0" smtClean="0">
              <a:latin typeface="Arial" pitchFamily="34" charset="0"/>
            </a:endParaRPr>
          </a:p>
        </p:txBody>
      </p:sp>
      <p:sp>
        <p:nvSpPr>
          <p:cNvPr id="39" name="Right Arrow 38"/>
          <p:cNvSpPr/>
          <p:nvPr/>
        </p:nvSpPr>
        <p:spPr bwMode="auto">
          <a:xfrm>
            <a:off x="827584" y="5445224"/>
            <a:ext cx="7920880" cy="864096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Draft  and Report Writing</a:t>
            </a:r>
            <a:endParaRPr lang="en-US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547664" y="5085184"/>
            <a:ext cx="1040219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 pitchFamily="34" charset="0"/>
              </a:rPr>
              <a:t>Oct</a:t>
            </a:r>
            <a:r>
              <a:rPr lang="en-US" sz="1200" b="1" dirty="0" smtClean="0">
                <a:latin typeface="Arial" pitchFamily="34" charset="0"/>
              </a:rPr>
              <a:t>.16.2015</a:t>
            </a:r>
            <a:endParaRPr lang="en-US" sz="1200" b="1" dirty="0" smtClean="0">
              <a:latin typeface="Arial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1520" y="5085184"/>
            <a:ext cx="1065917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 pitchFamily="34" charset="0"/>
              </a:rPr>
              <a:t>Sep</a:t>
            </a:r>
            <a:r>
              <a:rPr lang="en-US" sz="1200" b="1" dirty="0" smtClean="0">
                <a:latin typeface="Arial" pitchFamily="34" charset="0"/>
              </a:rPr>
              <a:t>.15.2015</a:t>
            </a:r>
            <a:endParaRPr lang="en-US" sz="1200" b="1" dirty="0" smtClean="0">
              <a:latin typeface="Arial" pitchFamily="34" charset="0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251520" y="2636913"/>
            <a:ext cx="792088" cy="936103"/>
            <a:chOff x="1547664" y="2810931"/>
            <a:chExt cx="3600400" cy="1482165"/>
          </a:xfrm>
        </p:grpSpPr>
        <p:grpSp>
          <p:nvGrpSpPr>
            <p:cNvPr id="67" name="Gruppieren 16"/>
            <p:cNvGrpSpPr/>
            <p:nvPr/>
          </p:nvGrpSpPr>
          <p:grpSpPr>
            <a:xfrm>
              <a:off x="1547664" y="2810931"/>
              <a:ext cx="3600400" cy="1482165"/>
              <a:chOff x="508000" y="4125757"/>
              <a:chExt cx="8128000" cy="667027"/>
            </a:xfrm>
          </p:grpSpPr>
          <p:sp>
            <p:nvSpPr>
              <p:cNvPr id="69" name="Rechteck 17"/>
              <p:cNvSpPr/>
              <p:nvPr/>
            </p:nvSpPr>
            <p:spPr bwMode="auto">
              <a:xfrm>
                <a:off x="508000" y="4256362"/>
                <a:ext cx="8128000" cy="536422"/>
              </a:xfrm>
              <a:prstGeom prst="rect">
                <a:avLst/>
              </a:prstGeom>
              <a:noFill/>
              <a:ln w="9525" cap="flat" cmpd="sng" algn="ctr">
                <a:solidFill>
                  <a:srgbClr val="0065B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70" name="Inhaltsplatzhalter 2"/>
              <p:cNvSpPr txBox="1">
                <a:spLocks/>
              </p:cNvSpPr>
              <p:nvPr/>
            </p:nvSpPr>
            <p:spPr bwMode="auto">
              <a:xfrm>
                <a:off x="508000" y="4125757"/>
                <a:ext cx="6096000" cy="205241"/>
              </a:xfrm>
              <a:prstGeom prst="rect">
                <a:avLst/>
              </a:prstGeom>
              <a:solidFill>
                <a:srgbClr val="489ADA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  <a:cs typeface="ＭＳ Ｐゴシック" pitchFamily="18" charset="-128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3pPr>
                <a:lvl4pPr marL="15621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4pPr>
                <a:lvl5pPr marL="1981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5pPr>
                <a:lvl6pPr marL="2438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6pPr>
                <a:lvl7pPr marL="2895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7pPr>
                <a:lvl8pPr marL="3352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8pPr>
                <a:lvl9pPr marL="3810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lvl="0" indent="0">
                  <a:buNone/>
                </a:pPr>
                <a:r>
                  <a:rPr lang="en-GB" b="1" dirty="0">
                    <a:solidFill>
                      <a:schemeClr val="bg1"/>
                    </a:solidFill>
                  </a:rPr>
                  <a:t>1</a:t>
                </a:r>
                <a:endParaRPr lang="en-GB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1619673" y="3429000"/>
              <a:ext cx="3456386" cy="5847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latin typeface="Arial" pitchFamily="34" charset="0"/>
                </a:rPr>
                <a:t>Background context</a:t>
              </a:r>
              <a:endParaRPr lang="en-US" sz="900" b="1" dirty="0" smtClean="0">
                <a:latin typeface="Arial" pitchFamily="34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55576" y="3861048"/>
            <a:ext cx="1008112" cy="864096"/>
            <a:chOff x="1547664" y="2924944"/>
            <a:chExt cx="3600400" cy="1368152"/>
          </a:xfrm>
        </p:grpSpPr>
        <p:grpSp>
          <p:nvGrpSpPr>
            <p:cNvPr id="73" name="Gruppieren 16"/>
            <p:cNvGrpSpPr/>
            <p:nvPr/>
          </p:nvGrpSpPr>
          <p:grpSpPr>
            <a:xfrm>
              <a:off x="1547664" y="2924944"/>
              <a:ext cx="3600400" cy="1368152"/>
              <a:chOff x="508000" y="4177067"/>
              <a:chExt cx="8128000" cy="615717"/>
            </a:xfrm>
          </p:grpSpPr>
          <p:sp>
            <p:nvSpPr>
              <p:cNvPr id="75" name="Rechteck 17"/>
              <p:cNvSpPr/>
              <p:nvPr/>
            </p:nvSpPr>
            <p:spPr bwMode="auto">
              <a:xfrm>
                <a:off x="508000" y="4256362"/>
                <a:ext cx="8128000" cy="536422"/>
              </a:xfrm>
              <a:prstGeom prst="rect">
                <a:avLst/>
              </a:prstGeom>
              <a:noFill/>
              <a:ln w="9525" cap="flat" cmpd="sng" algn="ctr">
                <a:solidFill>
                  <a:srgbClr val="0065B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76" name="Inhaltsplatzhalter 2"/>
              <p:cNvSpPr txBox="1">
                <a:spLocks/>
              </p:cNvSpPr>
              <p:nvPr/>
            </p:nvSpPr>
            <p:spPr bwMode="auto">
              <a:xfrm>
                <a:off x="508000" y="4177067"/>
                <a:ext cx="6096000" cy="205239"/>
              </a:xfrm>
              <a:prstGeom prst="rect">
                <a:avLst/>
              </a:prstGeom>
              <a:solidFill>
                <a:srgbClr val="489ADA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  <a:cs typeface="ＭＳ Ｐゴシック" pitchFamily="18" charset="-128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3pPr>
                <a:lvl4pPr marL="15621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4pPr>
                <a:lvl5pPr marL="1981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5pPr>
                <a:lvl6pPr marL="2438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6pPr>
                <a:lvl7pPr marL="2895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7pPr>
                <a:lvl8pPr marL="3352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8pPr>
                <a:lvl9pPr marL="3810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lvl="0" indent="0">
                  <a:buNone/>
                </a:pPr>
                <a:r>
                  <a:rPr lang="en-GB" b="1" dirty="0" smtClean="0">
                    <a:solidFill>
                      <a:schemeClr val="bg1"/>
                    </a:solidFill>
                  </a:rPr>
                  <a:t>2</a:t>
                </a:r>
                <a:endParaRPr lang="en-GB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1619673" y="3429000"/>
              <a:ext cx="3456386" cy="8040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latin typeface="Arial" pitchFamily="34" charset="0"/>
                </a:rPr>
                <a:t>Size of a </a:t>
              </a:r>
              <a:r>
                <a:rPr lang="en-US" sz="900" b="1" dirty="0" err="1" smtClean="0">
                  <a:latin typeface="Arial" pitchFamily="34" charset="0"/>
                </a:rPr>
                <a:t>microservice</a:t>
              </a:r>
              <a:endParaRPr lang="en-US" sz="900" b="1" dirty="0" smtClean="0">
                <a:latin typeface="Arial" pitchFamily="34" charset="0"/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1619672" y="1988840"/>
            <a:ext cx="1152128" cy="1080120"/>
            <a:chOff x="1547664" y="2924944"/>
            <a:chExt cx="3600400" cy="1368152"/>
          </a:xfrm>
        </p:grpSpPr>
        <p:grpSp>
          <p:nvGrpSpPr>
            <p:cNvPr id="78" name="Gruppieren 16"/>
            <p:cNvGrpSpPr/>
            <p:nvPr/>
          </p:nvGrpSpPr>
          <p:grpSpPr>
            <a:xfrm>
              <a:off x="1547664" y="2924944"/>
              <a:ext cx="3600400" cy="1368152"/>
              <a:chOff x="508000" y="4177067"/>
              <a:chExt cx="8128000" cy="615717"/>
            </a:xfrm>
          </p:grpSpPr>
          <p:sp>
            <p:nvSpPr>
              <p:cNvPr id="80" name="Rechteck 17"/>
              <p:cNvSpPr/>
              <p:nvPr/>
            </p:nvSpPr>
            <p:spPr bwMode="auto">
              <a:xfrm>
                <a:off x="508000" y="4256362"/>
                <a:ext cx="8128000" cy="536422"/>
              </a:xfrm>
              <a:prstGeom prst="rect">
                <a:avLst/>
              </a:prstGeom>
              <a:noFill/>
              <a:ln w="9525" cap="flat" cmpd="sng" algn="ctr">
                <a:solidFill>
                  <a:srgbClr val="0065B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81" name="Inhaltsplatzhalter 2"/>
              <p:cNvSpPr txBox="1">
                <a:spLocks/>
              </p:cNvSpPr>
              <p:nvPr/>
            </p:nvSpPr>
            <p:spPr bwMode="auto">
              <a:xfrm>
                <a:off x="508000" y="4177067"/>
                <a:ext cx="6096000" cy="205239"/>
              </a:xfrm>
              <a:prstGeom prst="rect">
                <a:avLst/>
              </a:prstGeom>
              <a:solidFill>
                <a:srgbClr val="489ADA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  <a:cs typeface="ＭＳ Ｐゴシック" pitchFamily="18" charset="-128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3pPr>
                <a:lvl4pPr marL="15621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4pPr>
                <a:lvl5pPr marL="1981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5pPr>
                <a:lvl6pPr marL="2438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6pPr>
                <a:lvl7pPr marL="2895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7pPr>
                <a:lvl8pPr marL="3352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8pPr>
                <a:lvl9pPr marL="3810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lvl="0" indent="0">
                  <a:buNone/>
                </a:pPr>
                <a:r>
                  <a:rPr lang="en-GB" b="1" dirty="0">
                    <a:solidFill>
                      <a:schemeClr val="bg1"/>
                    </a:solidFill>
                  </a:rPr>
                  <a:t>3</a:t>
                </a:r>
                <a:endParaRPr lang="en-GB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1619675" y="3429000"/>
              <a:ext cx="3456386" cy="8040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latin typeface="Arial" pitchFamily="34" charset="0"/>
                </a:rPr>
                <a:t>Qualities of a good </a:t>
              </a:r>
              <a:r>
                <a:rPr lang="en-US" sz="900" b="1" dirty="0" err="1" smtClean="0">
                  <a:latin typeface="Arial" pitchFamily="34" charset="0"/>
                </a:rPr>
                <a:t>microservice</a:t>
              </a:r>
              <a:endParaRPr lang="en-US" sz="900" b="1" dirty="0" smtClean="0"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12076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 err="1" smtClean="0">
                <a:solidFill>
                  <a:schemeClr val="bg1"/>
                </a:solidFill>
              </a:rPr>
              <a:t>Hybris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Microservices</a:t>
            </a:r>
            <a:r>
              <a:rPr lang="en-GB" dirty="0" smtClean="0">
                <a:solidFill>
                  <a:schemeClr val="bg1"/>
                </a:solidFill>
              </a:rPr>
              <a:t> Architecture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en-GB" smtClean="0"/>
              <a:pPr>
                <a:defRPr/>
              </a:pPr>
              <a:t>23</a:t>
            </a:fld>
            <a:endParaRPr lang="en-GB" dirty="0"/>
          </a:p>
        </p:txBody>
      </p:sp>
      <p:sp>
        <p:nvSpPr>
          <p:cNvPr id="26" name="Rectangle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249677" y="6569075"/>
            <a:ext cx="1946059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defRPr sz="8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GB" dirty="0" err="1"/>
              <a:t>Rajendra</a:t>
            </a:r>
            <a:r>
              <a:rPr lang="en-GB" dirty="0"/>
              <a:t> </a:t>
            </a:r>
            <a:r>
              <a:rPr lang="en-GB" dirty="0" err="1"/>
              <a:t>Kharbuja</a:t>
            </a:r>
            <a:r>
              <a:rPr lang="en-GB" dirty="0"/>
              <a:t>- Master Thesis </a:t>
            </a:r>
            <a:endParaRPr lang="en-GB" dirty="0"/>
          </a:p>
        </p:txBody>
      </p:sp>
      <p:pic>
        <p:nvPicPr>
          <p:cNvPr id="8" name="Picture 7" descr="hybris_architectu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84784"/>
            <a:ext cx="7748115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2507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9" name="Textplatzhalter 2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en-GB" smtClean="0"/>
              <a:pPr>
                <a:defRPr/>
              </a:pPr>
              <a:t>24</a:t>
            </a:fld>
            <a:endParaRPr lang="en-GB" dirty="0"/>
          </a:p>
        </p:txBody>
      </p:sp>
      <p:sp>
        <p:nvSpPr>
          <p:cNvPr id="20" name="Inhaltsplatzhalter 4"/>
          <p:cNvSpPr txBox="1">
            <a:spLocks noChangeArrowheads="1"/>
          </p:cNvSpPr>
          <p:nvPr/>
        </p:nvSpPr>
        <p:spPr bwMode="auto">
          <a:xfrm>
            <a:off x="974725" y="1637184"/>
            <a:ext cx="7499350" cy="16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GB" altLang="de-DE" sz="3200" dirty="0" smtClean="0">
                <a:solidFill>
                  <a:srgbClr val="23387E"/>
                </a:solidFill>
                <a:latin typeface="+mn-lt"/>
              </a:rPr>
              <a:t>Thank you for your attention!</a:t>
            </a:r>
          </a:p>
          <a:p>
            <a:pPr algn="ctr" eaLnBrk="1" hangingPunct="1">
              <a:spcBef>
                <a:spcPct val="20000"/>
              </a:spcBef>
            </a:pPr>
            <a:r>
              <a:rPr lang="en-GB" altLang="de-DE" sz="3200" dirty="0" smtClean="0">
                <a:solidFill>
                  <a:srgbClr val="23387E"/>
                </a:solidFill>
                <a:latin typeface="+mn-lt"/>
              </a:rPr>
              <a:t>Any questions?</a:t>
            </a:r>
            <a:r>
              <a:rPr lang="en-GB" altLang="de-DE" sz="3200" dirty="0" smtClean="0">
                <a:solidFill>
                  <a:srgbClr val="00335F"/>
                </a:solidFill>
                <a:latin typeface="+mn-lt"/>
              </a:rPr>
              <a:t> </a:t>
            </a:r>
            <a:endParaRPr lang="en-GB" altLang="de-DE" sz="3200" dirty="0">
              <a:solidFill>
                <a:srgbClr val="00335F"/>
              </a:solidFill>
              <a:latin typeface="+mn-lt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3005336"/>
            <a:ext cx="2019300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Rectangle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249677" y="6569075"/>
            <a:ext cx="1946059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defRPr sz="8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GB" dirty="0" err="1"/>
              <a:t>Rajendra</a:t>
            </a:r>
            <a:r>
              <a:rPr lang="en-GB" dirty="0"/>
              <a:t> </a:t>
            </a:r>
            <a:r>
              <a:rPr lang="en-GB" dirty="0" err="1"/>
              <a:t>Kharbuja</a:t>
            </a:r>
            <a:r>
              <a:rPr lang="en-GB" dirty="0"/>
              <a:t>- Master Thesis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67669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kt 3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8908310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77" name="think-cell Folie" r:id="rId6" imgW="270" imgH="270" progId="TCLayout.ActiveDocument.1">
                  <p:embed/>
                </p:oleObj>
              </mc:Choice>
              <mc:Fallback>
                <p:oleObj name="think-cell Foli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hteck 1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3"/>
          </a:solidFill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endParaRPr lang="de-DE" sz="1200" dirty="0" smtClean="0">
              <a:solidFill>
                <a:schemeClr val="tx1"/>
              </a:solidFill>
              <a:latin typeface="Arial" panose="020B0604020202020204" pitchFamily="34" charset="0"/>
              <a:cs typeface="Arial Unicode MS" panose="020B0604020202020204" pitchFamily="34" charset="-128"/>
              <a:sym typeface="Arial" panose="020B0604020202020204" pitchFamily="34" charset="0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err="1"/>
              <a:t>Rajendra</a:t>
            </a:r>
            <a:r>
              <a:rPr lang="en-GB" dirty="0"/>
              <a:t> </a:t>
            </a:r>
            <a:r>
              <a:rPr lang="en-GB" dirty="0" err="1"/>
              <a:t>Kharbuja</a:t>
            </a:r>
            <a:r>
              <a:rPr lang="en-GB" dirty="0"/>
              <a:t>- Master Thesis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en-GB" smtClean="0"/>
              <a:pPr>
                <a:defRPr/>
              </a:pPr>
              <a:t>25</a:t>
            </a:fld>
            <a:endParaRPr lang="en-GB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6156176" y="980728"/>
            <a:ext cx="2880320" cy="1800200"/>
            <a:chOff x="99030" y="2822516"/>
            <a:chExt cx="8128001" cy="1495078"/>
          </a:xfrm>
        </p:grpSpPr>
        <p:sp>
          <p:nvSpPr>
            <p:cNvPr id="9" name="Rechteck 8"/>
            <p:cNvSpPr/>
            <p:nvPr/>
          </p:nvSpPr>
          <p:spPr bwMode="auto">
            <a:xfrm>
              <a:off x="99030" y="3035470"/>
              <a:ext cx="8128001" cy="1282124"/>
            </a:xfrm>
            <a:prstGeom prst="rect">
              <a:avLst/>
            </a:prstGeom>
            <a:noFill/>
            <a:ln w="9525" cap="flat" cmpd="sng" algn="ctr">
              <a:solidFill>
                <a:srgbClr val="0065B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" name="Inhaltsplatzhalter 2"/>
            <p:cNvSpPr txBox="1">
              <a:spLocks/>
            </p:cNvSpPr>
            <p:nvPr/>
          </p:nvSpPr>
          <p:spPr bwMode="auto">
            <a:xfrm>
              <a:off x="99030" y="2822516"/>
              <a:ext cx="8128001" cy="35881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pitchFamily="-65" charset="-128"/>
                  <a:cs typeface="ＭＳ Ｐゴシック" pitchFamily="18" charset="-128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3pPr>
              <a:lvl4pPr marL="15621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4pPr>
              <a:lvl5pPr marL="1981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5pPr>
              <a:lvl6pPr marL="2438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2895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3352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3810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lvl="0" indent="0">
                <a:buNone/>
              </a:pPr>
              <a:r>
                <a:rPr lang="en-GB" b="1" dirty="0" smtClean="0">
                  <a:solidFill>
                    <a:schemeClr val="bg1"/>
                  </a:solidFill>
                </a:rPr>
                <a:t>Dimensions</a:t>
              </a:r>
              <a:endParaRPr lang="en-GB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179512" y="5157195"/>
            <a:ext cx="8784976" cy="1296140"/>
            <a:chOff x="508000" y="4149079"/>
            <a:chExt cx="8128000" cy="643705"/>
          </a:xfrm>
        </p:grpSpPr>
        <p:sp>
          <p:nvSpPr>
            <p:cNvPr id="18" name="Rechteck 17"/>
            <p:cNvSpPr/>
            <p:nvPr/>
          </p:nvSpPr>
          <p:spPr bwMode="auto">
            <a:xfrm>
              <a:off x="508000" y="4256362"/>
              <a:ext cx="8128000" cy="536422"/>
            </a:xfrm>
            <a:prstGeom prst="rect">
              <a:avLst/>
            </a:prstGeom>
            <a:noFill/>
            <a:ln w="9525" cap="flat" cmpd="sng" algn="ctr">
              <a:solidFill>
                <a:srgbClr val="0065B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9" name="Inhaltsplatzhalter 2"/>
            <p:cNvSpPr txBox="1">
              <a:spLocks/>
            </p:cNvSpPr>
            <p:nvPr/>
          </p:nvSpPr>
          <p:spPr bwMode="auto">
            <a:xfrm>
              <a:off x="508000" y="4149079"/>
              <a:ext cx="8128000" cy="21456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pitchFamily="-65" charset="-128"/>
                  <a:cs typeface="ＭＳ Ｐゴシック" pitchFamily="18" charset="-128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3pPr>
              <a:lvl4pPr marL="15621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4pPr>
              <a:lvl5pPr marL="1981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5pPr>
              <a:lvl6pPr marL="2438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2895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3352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3810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lvl="0" indent="0">
                <a:buNone/>
              </a:pPr>
              <a:r>
                <a:rPr lang="en-GB" b="1" dirty="0" smtClean="0">
                  <a:solidFill>
                    <a:schemeClr val="bg1"/>
                  </a:solidFill>
                </a:rPr>
                <a:t>References</a:t>
              </a:r>
              <a:endParaRPr lang="en-GB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Titel 4"/>
          <p:cNvSpPr txBox="1">
            <a:spLocks/>
          </p:cNvSpPr>
          <p:nvPr/>
        </p:nvSpPr>
        <p:spPr bwMode="auto">
          <a:xfrm>
            <a:off x="323528" y="404664"/>
            <a:ext cx="7535885" cy="360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0" rIns="9000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DE" sz="2400" b="0" i="0" baseline="0" smtClean="0">
                <a:solidFill>
                  <a:schemeClr val="bg1"/>
                </a:solidFill>
                <a:latin typeface="+mj-lt"/>
                <a:ea typeface="+mj-ea"/>
                <a:cs typeface="Arial Unicode MS" pitchFamily="34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9pPr>
          </a:lstStyle>
          <a:p>
            <a:r>
              <a:rPr lang="en-GB" dirty="0" smtClean="0"/>
              <a:t>Scale Cube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323528" y="5589240"/>
            <a:ext cx="8393601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M. T. Fisher and M. L. Abbott. The Art of Scalability: Scalable Web </a:t>
            </a:r>
            <a:r>
              <a:rPr lang="en-US" dirty="0" err="1"/>
              <a:t>Architecture</a:t>
            </a:r>
            <a:r>
              <a:rPr lang="en-US" dirty="0" err="1" smtClean="0"/>
              <a:t>,Processes</a:t>
            </a:r>
            <a:r>
              <a:rPr lang="en-US" dirty="0"/>
              <a:t>, and Organizations for the Modern Enterprise, Second </a:t>
            </a:r>
            <a:r>
              <a:rPr lang="en-US" dirty="0" err="1" smtClean="0"/>
              <a:t>Edition.Addison</a:t>
            </a:r>
            <a:r>
              <a:rPr lang="en-US" dirty="0"/>
              <a:t>-Wesley Professional, 2015</a:t>
            </a:r>
            <a:endParaRPr lang="en-US" dirty="0" smtClean="0">
              <a:latin typeface="Arial" pitchFamily="34" charset="0"/>
            </a:endParaRPr>
          </a:p>
        </p:txBody>
      </p:sp>
      <p:pic>
        <p:nvPicPr>
          <p:cNvPr id="7" name="Picture 6" descr="context-scale-cube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052736"/>
            <a:ext cx="5616624" cy="391255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236296" y="1916832"/>
            <a:ext cx="18466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dirty="0" smtClean="0">
              <a:latin typeface="Arial" pitchFamily="34" charset="0"/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094916"/>
              </p:ext>
            </p:extLst>
          </p:nvPr>
        </p:nvGraphicFramePr>
        <p:xfrm>
          <a:off x="6156176" y="1556792"/>
          <a:ext cx="2880320" cy="121183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735401"/>
                <a:gridCol w="2144919"/>
              </a:tblGrid>
              <a:tr h="3468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X-axis </a:t>
                      </a:r>
                      <a:endParaRPr lang="en-US" sz="1400" dirty="0" smtClean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Horizontal Cloning</a:t>
                      </a:r>
                      <a:endParaRPr lang="en-US" sz="1400" dirty="0" smtClean="0">
                        <a:latin typeface="Arial" pitchFamily="34" charset="0"/>
                      </a:endParaRPr>
                    </a:p>
                  </a:txBody>
                  <a:tcPr/>
                </a:tc>
              </a:tr>
              <a:tr h="34683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Z-axis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Split by Criteria</a:t>
                      </a:r>
                      <a:endParaRPr lang="en-US" sz="1400" dirty="0" smtClean="0">
                        <a:latin typeface="Arial" pitchFamily="34" charset="0"/>
                      </a:endParaRPr>
                    </a:p>
                  </a:txBody>
                  <a:tcPr/>
                </a:tc>
              </a:tr>
              <a:tr h="346837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Y-axis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Split by Function / Data</a:t>
                      </a:r>
                      <a:endParaRPr lang="en-US" sz="1400" b="1" dirty="0" smtClean="0">
                        <a:latin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Right Arrow 28"/>
          <p:cNvSpPr/>
          <p:nvPr/>
        </p:nvSpPr>
        <p:spPr bwMode="auto">
          <a:xfrm>
            <a:off x="-1836712" y="2924944"/>
            <a:ext cx="360040" cy="144016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di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27984" y="4581128"/>
            <a:ext cx="248138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</a:rPr>
              <a:t>Figure: Scale Cube [1]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9943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kt 3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0665418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4" name="think-cell Folie" r:id="rId6" imgW="270" imgH="270" progId="TCLayout.ActiveDocument.1">
                  <p:embed/>
                </p:oleObj>
              </mc:Choice>
              <mc:Fallback>
                <p:oleObj name="think-cell Foli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hteck 1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3"/>
          </a:solidFill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endParaRPr lang="de-DE" sz="1200" dirty="0" smtClean="0">
              <a:solidFill>
                <a:schemeClr val="tx1"/>
              </a:solidFill>
              <a:latin typeface="Arial" panose="020B0604020202020204" pitchFamily="34" charset="0"/>
              <a:cs typeface="Arial Unicode MS" panose="020B0604020202020204" pitchFamily="34" charset="-128"/>
              <a:sym typeface="Arial" panose="020B0604020202020204" pitchFamily="34" charset="0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err="1"/>
              <a:t>Rajendra</a:t>
            </a:r>
            <a:r>
              <a:rPr lang="en-GB" dirty="0"/>
              <a:t> </a:t>
            </a:r>
            <a:r>
              <a:rPr lang="en-GB" dirty="0" err="1"/>
              <a:t>Kharbuja</a:t>
            </a:r>
            <a:r>
              <a:rPr lang="en-GB" dirty="0"/>
              <a:t>- Master Thesis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en-GB" smtClean="0"/>
              <a:pPr>
                <a:defRPr/>
              </a:pPr>
              <a:t>26</a:t>
            </a:fld>
            <a:endParaRPr lang="en-GB" dirty="0"/>
          </a:p>
        </p:txBody>
      </p:sp>
      <p:sp>
        <p:nvSpPr>
          <p:cNvPr id="53" name="Titel 4"/>
          <p:cNvSpPr txBox="1">
            <a:spLocks/>
          </p:cNvSpPr>
          <p:nvPr/>
        </p:nvSpPr>
        <p:spPr bwMode="auto">
          <a:xfrm>
            <a:off x="323528" y="404664"/>
            <a:ext cx="7535885" cy="360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0" rIns="9000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DE" sz="2400" b="0" i="0" baseline="0" smtClean="0">
                <a:solidFill>
                  <a:schemeClr val="bg1"/>
                </a:solidFill>
                <a:latin typeface="+mj-lt"/>
                <a:ea typeface="+mj-ea"/>
                <a:cs typeface="Arial Unicode MS" pitchFamily="34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9pPr>
          </a:lstStyle>
          <a:p>
            <a:r>
              <a:rPr lang="en-GB" dirty="0" smtClean="0"/>
              <a:t>Bibliography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7236296" y="1916832"/>
            <a:ext cx="18466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29" name="Right Arrow 28"/>
          <p:cNvSpPr/>
          <p:nvPr/>
        </p:nvSpPr>
        <p:spPr bwMode="auto">
          <a:xfrm>
            <a:off x="-1836712" y="2924944"/>
            <a:ext cx="360040" cy="144016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di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980728"/>
            <a:ext cx="8712968" cy="5447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sz="1200" dirty="0"/>
              <a:t>C. Richardson. </a:t>
            </a:r>
            <a:r>
              <a:rPr lang="en-US" sz="1200" dirty="0" err="1"/>
              <a:t>Microservices</a:t>
            </a:r>
            <a:r>
              <a:rPr lang="en-US" sz="1200" dirty="0"/>
              <a:t>: Decomposing Applications for </a:t>
            </a:r>
            <a:r>
              <a:rPr lang="en-US" sz="1200" dirty="0" err="1"/>
              <a:t>Deployability</a:t>
            </a:r>
            <a:r>
              <a:rPr lang="en-US" sz="1200" dirty="0"/>
              <a:t> and Scalability. May 2014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200" dirty="0"/>
              <a:t>C. Richardson. Pattern: Monolithic Architecture. 2014. </a:t>
            </a:r>
            <a:r>
              <a:rPr lang="en-US" sz="1200" dirty="0" err="1"/>
              <a:t>url</a:t>
            </a:r>
            <a:r>
              <a:rPr lang="en-US" sz="1200" dirty="0"/>
              <a:t>: http://</a:t>
            </a:r>
            <a:r>
              <a:rPr lang="en-US" sz="1200" dirty="0" err="1"/>
              <a:t>microservices.io</a:t>
            </a:r>
            <a:r>
              <a:rPr lang="en-US" sz="1200" dirty="0"/>
              <a:t>/patterns/</a:t>
            </a:r>
            <a:r>
              <a:rPr lang="en-US" sz="1200" dirty="0" err="1"/>
              <a:t>monolithic.html</a:t>
            </a:r>
            <a:endParaRPr lang="en-US" sz="1200" dirty="0"/>
          </a:p>
          <a:p>
            <a:pPr marL="342900" lvl="0" indent="-342900">
              <a:buFont typeface="+mj-lt"/>
              <a:buAutoNum type="arabicPeriod"/>
            </a:pPr>
            <a:r>
              <a:rPr lang="en-US" sz="1200" dirty="0"/>
              <a:t>R. Annett. What is a Monolith? Nov. 2014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200" dirty="0"/>
              <a:t>M. Fowler and J. Lewis. </a:t>
            </a:r>
            <a:r>
              <a:rPr lang="en-US" sz="1200" dirty="0" err="1"/>
              <a:t>Microservices</a:t>
            </a:r>
            <a:r>
              <a:rPr lang="en-US" sz="1200" dirty="0"/>
              <a:t>. Mar. 2014. </a:t>
            </a:r>
            <a:r>
              <a:rPr lang="en-US" sz="1200" dirty="0" err="1"/>
              <a:t>url</a:t>
            </a:r>
            <a:r>
              <a:rPr lang="en-US" sz="1200" dirty="0"/>
              <a:t>: http://</a:t>
            </a:r>
            <a:r>
              <a:rPr lang="en-US" sz="1200" dirty="0" err="1"/>
              <a:t>martinfowler.com</a:t>
            </a:r>
            <a:r>
              <a:rPr lang="en-US" sz="1200" dirty="0"/>
              <a:t>/articles/</a:t>
            </a:r>
            <a:r>
              <a:rPr lang="en-US" sz="1200" dirty="0" err="1"/>
              <a:t>microservices.html</a:t>
            </a:r>
            <a:endParaRPr lang="en-US" sz="1200" dirty="0"/>
          </a:p>
          <a:p>
            <a:pPr marL="342900" lvl="0" indent="-342900">
              <a:buFont typeface="+mj-lt"/>
              <a:buAutoNum type="arabicPeriod"/>
            </a:pPr>
            <a:r>
              <a:rPr lang="en-US" sz="1200" dirty="0"/>
              <a:t>Gupta. </a:t>
            </a:r>
            <a:r>
              <a:rPr lang="en-US" sz="1200" dirty="0" err="1"/>
              <a:t>Microservices</a:t>
            </a:r>
            <a:r>
              <a:rPr lang="en-US" sz="1200" dirty="0"/>
              <a:t>, Monoliths, and </a:t>
            </a:r>
            <a:r>
              <a:rPr lang="en-US" sz="1200" dirty="0" err="1"/>
              <a:t>NoOps</a:t>
            </a:r>
            <a:r>
              <a:rPr lang="en-US" sz="1200" dirty="0"/>
              <a:t>. Mar. 2015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200" dirty="0"/>
              <a:t>S. Abram. </a:t>
            </a:r>
            <a:r>
              <a:rPr lang="en-US" sz="1200" dirty="0" err="1"/>
              <a:t>Microservices</a:t>
            </a:r>
            <a:r>
              <a:rPr lang="en-US" sz="1200" dirty="0"/>
              <a:t>. Oct. 2014. </a:t>
            </a:r>
            <a:r>
              <a:rPr lang="en-US" sz="1200" dirty="0" err="1"/>
              <a:t>url</a:t>
            </a:r>
            <a:r>
              <a:rPr lang="en-US" sz="1200" dirty="0"/>
              <a:t>: http://www.javacodegeeks.com2014/10/</a:t>
            </a:r>
            <a:r>
              <a:rPr lang="en-US" sz="1200" dirty="0" err="1"/>
              <a:t>microservices.html</a:t>
            </a:r>
            <a:endParaRPr lang="en-US" sz="1200" dirty="0"/>
          </a:p>
          <a:p>
            <a:pPr marL="342900" lvl="0" indent="-342900">
              <a:buFont typeface="+mj-lt"/>
              <a:buAutoNum type="arabicPeriod"/>
            </a:pPr>
            <a:r>
              <a:rPr lang="en-US" sz="1200" dirty="0"/>
              <a:t>D. </a:t>
            </a:r>
            <a:r>
              <a:rPr lang="en-US" sz="1200" dirty="0" err="1"/>
              <a:t>Namiot</a:t>
            </a:r>
            <a:r>
              <a:rPr lang="en-US" sz="1200" dirty="0"/>
              <a:t> and M. </a:t>
            </a:r>
            <a:r>
              <a:rPr lang="en-US" sz="1200" dirty="0" err="1"/>
              <a:t>Sneps-Sneppe</a:t>
            </a:r>
            <a:r>
              <a:rPr lang="en-US" sz="1200" dirty="0"/>
              <a:t>. On Micro-services Architecture. Tech. </a:t>
            </a:r>
            <a:r>
              <a:rPr lang="en-US" sz="1200" dirty="0" err="1"/>
              <a:t>rep.Open</a:t>
            </a:r>
            <a:r>
              <a:rPr lang="en-US" sz="1200" dirty="0"/>
              <a:t> Information Technologies Lab, </a:t>
            </a:r>
            <a:r>
              <a:rPr lang="en-US" sz="1200" dirty="0" err="1"/>
              <a:t>Lomonosov</a:t>
            </a:r>
            <a:r>
              <a:rPr lang="en-US" sz="1200" dirty="0"/>
              <a:t> Moscow State University,2014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200" dirty="0"/>
              <a:t>S. Newman. Building </a:t>
            </a:r>
            <a:r>
              <a:rPr lang="en-US" sz="1200" dirty="0" err="1"/>
              <a:t>Microservices</a:t>
            </a:r>
            <a:r>
              <a:rPr lang="en-US" sz="1200" dirty="0"/>
              <a:t>. O’Reilly Media, 2015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200" dirty="0"/>
              <a:t>C. Richardson. Pattern: </a:t>
            </a:r>
            <a:r>
              <a:rPr lang="en-US" sz="1200" dirty="0" err="1"/>
              <a:t>Microservices</a:t>
            </a:r>
            <a:r>
              <a:rPr lang="en-US" sz="1200" dirty="0"/>
              <a:t> Architecture. 2014.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200" dirty="0"/>
              <a:t>B. </a:t>
            </a:r>
            <a:r>
              <a:rPr lang="en-US" sz="1200" dirty="0" err="1"/>
              <a:t>Wootton</a:t>
            </a:r>
            <a:r>
              <a:rPr lang="en-US" sz="1200" dirty="0"/>
              <a:t>. </a:t>
            </a:r>
            <a:r>
              <a:rPr lang="en-US" sz="1200" dirty="0" err="1"/>
              <a:t>Microservices</a:t>
            </a:r>
            <a:r>
              <a:rPr lang="en-US" sz="1200" dirty="0"/>
              <a:t> - Not A Free Lunch! Apr. 2014. </a:t>
            </a:r>
            <a:r>
              <a:rPr lang="en-US" sz="1200" dirty="0" err="1"/>
              <a:t>url</a:t>
            </a:r>
            <a:r>
              <a:rPr lang="en-US" sz="1200" dirty="0"/>
              <a:t>: http://</a:t>
            </a:r>
            <a:r>
              <a:rPr lang="en-US" sz="1200" dirty="0" err="1"/>
              <a:t>highscalability.com</a:t>
            </a:r>
            <a:r>
              <a:rPr lang="en-US" sz="1200" dirty="0"/>
              <a:t>/blog/2014/4/8/</a:t>
            </a:r>
            <a:r>
              <a:rPr lang="en-US" sz="1200" dirty="0" err="1"/>
              <a:t>microservices</a:t>
            </a:r>
            <a:r>
              <a:rPr lang="en-US" sz="1200" dirty="0"/>
              <a:t>- not- a- </a:t>
            </a:r>
            <a:r>
              <a:rPr lang="en-US" sz="1200" dirty="0" err="1"/>
              <a:t>freelunch.html</a:t>
            </a:r>
            <a:r>
              <a:rPr lang="en-US" sz="1200" dirty="0"/>
              <a:t>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200" dirty="0"/>
              <a:t>A. Cockcroft. State of the Art in </a:t>
            </a:r>
            <a:r>
              <a:rPr lang="en-US" sz="1200" dirty="0" err="1"/>
              <a:t>Mircroservices</a:t>
            </a:r>
            <a:r>
              <a:rPr lang="en-US" sz="1200" dirty="0"/>
              <a:t>. Feb. 2015. </a:t>
            </a:r>
            <a:r>
              <a:rPr lang="en-US" sz="1200" dirty="0" err="1"/>
              <a:t>url</a:t>
            </a:r>
            <a:r>
              <a:rPr lang="en-US" sz="1200" dirty="0"/>
              <a:t>: </a:t>
            </a:r>
            <a:r>
              <a:rPr lang="en-US" sz="1200" u="sng" dirty="0">
                <a:hlinkClick r:id="rId8"/>
              </a:rPr>
              <a:t>http://www.slideshare.net/adriancockcroft/microxchg-microservices</a:t>
            </a:r>
            <a:r>
              <a:rPr lang="en-US" sz="1200" dirty="0"/>
              <a:t>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200" dirty="0"/>
              <a:t>G. </a:t>
            </a:r>
            <a:r>
              <a:rPr lang="en-US" sz="1200" dirty="0" err="1"/>
              <a:t>Radchenko</a:t>
            </a:r>
            <a:r>
              <a:rPr lang="en-US" sz="1200" dirty="0"/>
              <a:t>, O. </a:t>
            </a:r>
            <a:r>
              <a:rPr lang="en-US" sz="1200" dirty="0" err="1"/>
              <a:t>Taipale</a:t>
            </a:r>
            <a:r>
              <a:rPr lang="en-US" sz="1200" dirty="0"/>
              <a:t>, and D. </a:t>
            </a:r>
            <a:r>
              <a:rPr lang="en-US" sz="1200" dirty="0" err="1"/>
              <a:t>Savchenko</a:t>
            </a:r>
            <a:r>
              <a:rPr lang="en-US" sz="1200" dirty="0"/>
              <a:t>. </a:t>
            </a:r>
            <a:r>
              <a:rPr lang="en-US" sz="1200" dirty="0" err="1"/>
              <a:t>Microservices</a:t>
            </a:r>
            <a:r>
              <a:rPr lang="en-US" sz="1200" dirty="0"/>
              <a:t> validation: </a:t>
            </a:r>
            <a:r>
              <a:rPr lang="en-US" sz="1200" dirty="0" err="1"/>
              <a:t>Mjolnirrplatformcase</a:t>
            </a:r>
            <a:r>
              <a:rPr lang="en-US" sz="1200" dirty="0"/>
              <a:t> study. Tech. rep. Lappeenranta University of Technology,2015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200" dirty="0"/>
              <a:t>R. </a:t>
            </a:r>
            <a:r>
              <a:rPr lang="en-US" sz="1200" dirty="0" err="1"/>
              <a:t>Sindhgatta</a:t>
            </a:r>
            <a:r>
              <a:rPr lang="en-US" sz="1200" dirty="0"/>
              <a:t>, B. </a:t>
            </a:r>
            <a:r>
              <a:rPr lang="en-US" sz="1200" dirty="0" err="1"/>
              <a:t>Sengupta</a:t>
            </a:r>
            <a:r>
              <a:rPr lang="en-US" sz="1200" dirty="0"/>
              <a:t>, and K. </a:t>
            </a:r>
            <a:r>
              <a:rPr lang="en-US" sz="1200" dirty="0" err="1"/>
              <a:t>Ponnalagu</a:t>
            </a:r>
            <a:r>
              <a:rPr lang="en-US" sz="1200" dirty="0"/>
              <a:t>. Measuring the Quality of Service Oriented Design. Tech. rep. IBM India Research Laboratory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200" dirty="0"/>
              <a:t>B. Shim, S. </a:t>
            </a:r>
            <a:r>
              <a:rPr lang="en-US" sz="1200" dirty="0" err="1"/>
              <a:t>Choue</a:t>
            </a:r>
            <a:r>
              <a:rPr lang="en-US" sz="1200" dirty="0"/>
              <a:t>, S. Kim, and S. Park. A Design Quality Model for Service-Oriented Architecture. Tech. rep. </a:t>
            </a:r>
            <a:r>
              <a:rPr lang="en-US" sz="1200" dirty="0" err="1"/>
              <a:t>Sogang</a:t>
            </a:r>
            <a:r>
              <a:rPr lang="en-US" sz="1200" dirty="0"/>
              <a:t> University, 2008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200" dirty="0"/>
              <a:t>S. </a:t>
            </a:r>
            <a:r>
              <a:rPr lang="en-US" sz="1200" dirty="0" err="1"/>
              <a:t>Alahmari</a:t>
            </a:r>
            <a:r>
              <a:rPr lang="en-US" sz="1200" dirty="0"/>
              <a:t>, E. </a:t>
            </a:r>
            <a:r>
              <a:rPr lang="en-US" sz="1200" dirty="0" err="1"/>
              <a:t>Zaluska</a:t>
            </a:r>
            <a:r>
              <a:rPr lang="en-US" sz="1200" dirty="0"/>
              <a:t>, and D. C. D. </a:t>
            </a:r>
            <a:r>
              <a:rPr lang="en-US" sz="1200" dirty="0" err="1"/>
              <a:t>Roure</a:t>
            </a:r>
            <a:r>
              <a:rPr lang="en-US" sz="1200" dirty="0"/>
              <a:t>. A Metrics Framework for Evaluating SOA Service Granularity. Tech. rep. School of Electronics and Computer Science University Southampton, 2011.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200" u="sng" dirty="0">
                <a:hlinkClick r:id="rId9"/>
              </a:rPr>
              <a:t>http://programmer.97things.oreilly.com/wiki/index.php/The_Single_Responsibility_Principle</a:t>
            </a:r>
            <a:endParaRPr lang="en-US" sz="1200" dirty="0"/>
          </a:p>
          <a:p>
            <a:pPr marL="342900" lvl="0" indent="-342900">
              <a:buFont typeface="+mj-lt"/>
              <a:buAutoNum type="arabicPeriod"/>
            </a:pPr>
            <a:r>
              <a:rPr lang="en-US" sz="1200" u="sng" dirty="0" smtClean="0">
                <a:hlinkClick r:id="rId10"/>
              </a:rPr>
              <a:t>M. Stine. Jun. 2014. url: http</a:t>
            </a:r>
            <a:r>
              <a:rPr lang="en-US" sz="1200" u="sng" dirty="0">
                <a:hlinkClick r:id="rId10"/>
              </a:rPr>
              <a:t>://www.mattstine.com/2014/06/30/microservices-are-solid</a:t>
            </a:r>
            <a:endParaRPr lang="en-US" sz="1200" dirty="0"/>
          </a:p>
          <a:p>
            <a:pPr marL="342900" lvl="0" indent="-342900">
              <a:buFont typeface="+mj-lt"/>
              <a:buAutoNum type="arabicPeriod"/>
            </a:pPr>
            <a:r>
              <a:rPr lang="en-US" sz="1200" u="sng" dirty="0" smtClean="0">
                <a:hlinkClick r:id="rId11"/>
              </a:rPr>
              <a:t>E. Cobham Brewer url: http</a:t>
            </a:r>
            <a:r>
              <a:rPr lang="en-US" sz="1200" u="sng" dirty="0">
                <a:hlinkClick r:id="rId11"/>
              </a:rPr>
              <a:t>://www.objectmentor.com/resources/articles/srp.pdf</a:t>
            </a:r>
            <a:endParaRPr lang="en-US" sz="1200" dirty="0"/>
          </a:p>
          <a:p>
            <a:pPr marL="342900" lvl="0" indent="-342900">
              <a:buFont typeface="+mj-lt"/>
              <a:buAutoNum type="arabicPeriod"/>
            </a:pPr>
            <a:r>
              <a:rPr lang="en-US" sz="1200" u="sng" dirty="0">
                <a:hlinkClick r:id="rId12"/>
              </a:rPr>
              <a:t>http://deviq.com/single-responsibility-principle/</a:t>
            </a:r>
            <a:endParaRPr lang="en-US" sz="1200" dirty="0"/>
          </a:p>
          <a:p>
            <a:pPr marL="342900" lvl="0" indent="-342900">
              <a:buFont typeface="+mj-lt"/>
              <a:buAutoNum type="arabicPeriod"/>
            </a:pPr>
            <a:r>
              <a:rPr lang="en-US" sz="1200" u="sng" dirty="0" smtClean="0">
                <a:hlinkClick r:id="rId13"/>
              </a:rPr>
              <a:t>J. Cramon. Feb. 2014 url: https</a:t>
            </a:r>
            <a:r>
              <a:rPr lang="en-US" sz="1200" u="sng" dirty="0">
                <a:hlinkClick r:id="rId13"/>
              </a:rPr>
              <a:t>://www.tigerteam.dk/2014/micro-services-its-not-only-the-size-that-matters-its-also-how-you-use-them-part-1</a:t>
            </a:r>
            <a:r>
              <a:rPr lang="en-US" sz="1200" u="sng" dirty="0" smtClean="0">
                <a:hlinkClick r:id="rId13"/>
              </a:rPr>
              <a:t>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3322570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kt 3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5379215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18" name="think-cell Folie" r:id="rId6" imgW="270" imgH="270" progId="TCLayout.ActiveDocument.1">
                  <p:embed/>
                </p:oleObj>
              </mc:Choice>
              <mc:Fallback>
                <p:oleObj name="think-cell Foli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hteck 1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3"/>
          </a:solidFill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endParaRPr lang="de-DE" sz="1200" dirty="0" smtClean="0">
              <a:solidFill>
                <a:schemeClr val="tx1"/>
              </a:solidFill>
              <a:latin typeface="Arial" panose="020B0604020202020204" pitchFamily="34" charset="0"/>
              <a:cs typeface="Arial Unicode MS" panose="020B0604020202020204" pitchFamily="34" charset="-128"/>
              <a:sym typeface="Arial" panose="020B0604020202020204" pitchFamily="34" charset="0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err="1"/>
              <a:t>Rajendra</a:t>
            </a:r>
            <a:r>
              <a:rPr lang="en-GB" dirty="0"/>
              <a:t> </a:t>
            </a:r>
            <a:r>
              <a:rPr lang="en-GB" dirty="0" err="1"/>
              <a:t>Kharbuja</a:t>
            </a:r>
            <a:r>
              <a:rPr lang="en-GB" dirty="0"/>
              <a:t>- Master Thesis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en-GB" smtClean="0"/>
              <a:pPr>
                <a:defRPr/>
              </a:pPr>
              <a:t>27</a:t>
            </a:fld>
            <a:endParaRPr lang="en-GB" dirty="0"/>
          </a:p>
        </p:txBody>
      </p:sp>
      <p:sp>
        <p:nvSpPr>
          <p:cNvPr id="53" name="Titel 4"/>
          <p:cNvSpPr txBox="1">
            <a:spLocks/>
          </p:cNvSpPr>
          <p:nvPr/>
        </p:nvSpPr>
        <p:spPr bwMode="auto">
          <a:xfrm>
            <a:off x="323528" y="404664"/>
            <a:ext cx="7535885" cy="360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0" rIns="9000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DE" sz="2400" b="0" i="0" baseline="0" smtClean="0">
                <a:solidFill>
                  <a:schemeClr val="bg1"/>
                </a:solidFill>
                <a:latin typeface="+mj-lt"/>
                <a:ea typeface="+mj-ea"/>
                <a:cs typeface="Arial Unicode MS" pitchFamily="34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9pPr>
          </a:lstStyle>
          <a:p>
            <a:r>
              <a:rPr lang="en-GB" dirty="0" smtClean="0"/>
              <a:t>Bibliography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7236296" y="1916832"/>
            <a:ext cx="18466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29" name="Right Arrow 28"/>
          <p:cNvSpPr/>
          <p:nvPr/>
        </p:nvSpPr>
        <p:spPr bwMode="auto">
          <a:xfrm>
            <a:off x="-1836712" y="2924944"/>
            <a:ext cx="360040" cy="144016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di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980728"/>
            <a:ext cx="8712968" cy="56323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 startAt="21"/>
            </a:pPr>
            <a:r>
              <a:rPr lang="en-US" sz="1200" u="sng" dirty="0">
                <a:hlinkClick r:id="rId8"/>
              </a:rPr>
              <a:t>J. Stenberg. Feb. 2015 url: http://www.infoq.com/news/2015/02/characteristics-microservices-ap</a:t>
            </a:r>
            <a:endParaRPr lang="en-US" sz="1200" dirty="0"/>
          </a:p>
          <a:p>
            <a:pPr marL="342900" lvl="0" indent="-342900">
              <a:buFont typeface="+mj-lt"/>
              <a:buAutoNum type="arabicPeriod" startAt="21"/>
            </a:pPr>
            <a:r>
              <a:rPr lang="en-US" sz="1200" dirty="0" smtClean="0"/>
              <a:t>A</a:t>
            </a:r>
            <a:r>
              <a:rPr lang="en-US" sz="1200" dirty="0"/>
              <a:t>. </a:t>
            </a:r>
            <a:r>
              <a:rPr lang="en-US" sz="1200" dirty="0" err="1"/>
              <a:t>Rostampour</a:t>
            </a:r>
            <a:r>
              <a:rPr lang="en-US" sz="1200" dirty="0"/>
              <a:t>, A. </a:t>
            </a:r>
            <a:r>
              <a:rPr lang="en-US" sz="1200" dirty="0" err="1"/>
              <a:t>Kazemi</a:t>
            </a:r>
            <a:r>
              <a:rPr lang="en-US" sz="1200" dirty="0"/>
              <a:t>, F. Shams, P. </a:t>
            </a:r>
            <a:r>
              <a:rPr lang="en-US" sz="1200" dirty="0" err="1"/>
              <a:t>Jamshidi</a:t>
            </a:r>
            <a:r>
              <a:rPr lang="en-US" sz="1200" dirty="0"/>
              <a:t>, and A. </a:t>
            </a:r>
            <a:r>
              <a:rPr lang="en-US" sz="1200" dirty="0" err="1"/>
              <a:t>Azizkandi</a:t>
            </a:r>
            <a:r>
              <a:rPr lang="en-US" sz="1200" dirty="0"/>
              <a:t>. Measures of Structural Complexity and Service Autonomy. Tech. rep. </a:t>
            </a:r>
            <a:r>
              <a:rPr lang="en-US" sz="1200" dirty="0" err="1"/>
              <a:t>Shahid</a:t>
            </a:r>
            <a:r>
              <a:rPr lang="en-US" sz="1200" dirty="0"/>
              <a:t> </a:t>
            </a:r>
            <a:r>
              <a:rPr lang="en-US" sz="1200" dirty="0" err="1"/>
              <a:t>Beheshti</a:t>
            </a:r>
            <a:r>
              <a:rPr lang="en-US" sz="1200" dirty="0"/>
              <a:t> University GC, 2011.</a:t>
            </a:r>
          </a:p>
          <a:p>
            <a:pPr marL="342900" lvl="0" indent="-342900">
              <a:buFont typeface="+mj-lt"/>
              <a:buAutoNum type="arabicPeriod" startAt="21"/>
            </a:pPr>
            <a:r>
              <a:rPr lang="en-US" sz="1200" dirty="0"/>
              <a:t>Y. Ma, H.X. Li, and P. Sun, "A Lightweight Agent Fabric for Service Autonomy," Springer, 2007, pp. 63-77. </a:t>
            </a:r>
          </a:p>
          <a:p>
            <a:pPr marL="342900" lvl="0" indent="-342900">
              <a:buFont typeface="+mj-lt"/>
              <a:buAutoNum type="arabicPeriod" startAt="21"/>
            </a:pPr>
            <a:r>
              <a:rPr lang="en-US" sz="1200" dirty="0"/>
              <a:t>P. </a:t>
            </a:r>
            <a:r>
              <a:rPr lang="en-US" sz="1200" dirty="0" err="1"/>
              <a:t>Reldin</a:t>
            </a:r>
            <a:r>
              <a:rPr lang="en-US" sz="1200" dirty="0"/>
              <a:t> and P. </a:t>
            </a:r>
            <a:r>
              <a:rPr lang="en-US" sz="1200" dirty="0" err="1"/>
              <a:t>Sundling</a:t>
            </a:r>
            <a:r>
              <a:rPr lang="en-US" sz="1200" dirty="0"/>
              <a:t>. Explaining SOA Service Granularity– How IT strategy shapes services. Tech. rep. Linköping University, 2007. </a:t>
            </a:r>
          </a:p>
          <a:p>
            <a:pPr marL="342900" lvl="0" indent="-342900">
              <a:buFont typeface="+mj-lt"/>
              <a:buAutoNum type="arabicPeriod" startAt="21"/>
            </a:pPr>
            <a:r>
              <a:rPr lang="en-US" sz="1200" dirty="0"/>
              <a:t>P. </a:t>
            </a:r>
            <a:r>
              <a:rPr lang="en-US" sz="1200" dirty="0" err="1"/>
              <a:t>Herzum</a:t>
            </a:r>
            <a:r>
              <a:rPr lang="en-US" sz="1200" dirty="0"/>
              <a:t> and O. Sims. Business Components Factory: A Comprehensive Overview of Component-Based Development for the Enterprise. John Wiley Sons, 2000</a:t>
            </a:r>
          </a:p>
          <a:p>
            <a:pPr marL="342900" lvl="0" indent="-342900">
              <a:buFont typeface="+mj-lt"/>
              <a:buAutoNum type="arabicPeriod" startAt="21"/>
            </a:pPr>
            <a:r>
              <a:rPr lang="en-US" sz="1200" dirty="0"/>
              <a:t>W. Xiao-jun. Metrics for Evaluating Coupling and Service Granularity in Service Oriented Architecture. Tech. rep. Nanjing University of Posts and Telecommunications</a:t>
            </a:r>
          </a:p>
          <a:p>
            <a:pPr marL="342900" lvl="0" indent="-342900">
              <a:buFont typeface="+mj-lt"/>
              <a:buAutoNum type="arabicPeriod" startAt="21"/>
            </a:pPr>
            <a:r>
              <a:rPr lang="en-US" sz="1200" dirty="0"/>
              <a:t>Q. Ma, N. Zhou, Y. Zhu, and H. Wang1. Evaluating Service Identification with Design Metrics on Business Process Decomposition. Tech. rep. IBM China Research Laboratory and IBM T.J. Watson Research Center, 2009 </a:t>
            </a:r>
          </a:p>
          <a:p>
            <a:pPr marL="342900" lvl="0" indent="-342900">
              <a:buFont typeface="+mj-lt"/>
              <a:buAutoNum type="arabicPeriod" startAt="21"/>
            </a:pPr>
            <a:r>
              <a:rPr lang="en-US" sz="1200" dirty="0"/>
              <a:t>G. </a:t>
            </a:r>
            <a:r>
              <a:rPr lang="en-US" sz="1200" dirty="0" err="1"/>
              <a:t>Feuerlicht</a:t>
            </a:r>
            <a:r>
              <a:rPr lang="en-US" sz="1200" dirty="0"/>
              <a:t> and J. </a:t>
            </a:r>
            <a:r>
              <a:rPr lang="en-US" sz="1200" dirty="0" err="1"/>
              <a:t>Lozina</a:t>
            </a:r>
            <a:r>
              <a:rPr lang="en-US" sz="1200" dirty="0"/>
              <a:t>. Understanding Service Reusability. Tech. rep. University of Technology, 2007</a:t>
            </a:r>
          </a:p>
          <a:p>
            <a:pPr marL="342900" lvl="0" indent="-342900">
              <a:buFont typeface="+mj-lt"/>
              <a:buAutoNum type="arabicPeriod" startAt="21"/>
            </a:pPr>
            <a:r>
              <a:rPr lang="en-US" sz="1200" dirty="0"/>
              <a:t>Guidelines for performing Systematic Literature Reviews in Software </a:t>
            </a:r>
            <a:r>
              <a:rPr lang="en-US" sz="1200" dirty="0" err="1"/>
              <a:t>Engineering.Tech</a:t>
            </a:r>
            <a:r>
              <a:rPr lang="en-US" sz="1200" dirty="0"/>
              <a:t>. rep. </a:t>
            </a:r>
            <a:r>
              <a:rPr lang="en-US" sz="1200" dirty="0" err="1"/>
              <a:t>Keele</a:t>
            </a:r>
            <a:r>
              <a:rPr lang="en-US" sz="1200" dirty="0"/>
              <a:t> University, 2007</a:t>
            </a:r>
          </a:p>
          <a:p>
            <a:pPr marL="342900" lvl="0" indent="-342900">
              <a:buFont typeface="+mj-lt"/>
              <a:buAutoNum type="arabicPeriod" startAt="21"/>
            </a:pPr>
            <a:r>
              <a:rPr lang="en-US" sz="1200" dirty="0"/>
              <a:t>D. </a:t>
            </a:r>
            <a:r>
              <a:rPr lang="en-US" sz="1200" dirty="0" err="1"/>
              <a:t>Foody</a:t>
            </a:r>
            <a:r>
              <a:rPr lang="en-US" sz="1200" dirty="0"/>
              <a:t>. Getting web service granularity right. 2005.</a:t>
            </a:r>
          </a:p>
          <a:p>
            <a:pPr marL="342900" lvl="0" indent="-342900">
              <a:buFont typeface="+mj-lt"/>
              <a:buAutoNum type="arabicPeriod" startAt="21"/>
            </a:pPr>
            <a:r>
              <a:rPr lang="en-US" sz="1200" dirty="0"/>
              <a:t>A. </a:t>
            </a:r>
            <a:r>
              <a:rPr lang="en-US" sz="1200" dirty="0" err="1"/>
              <a:t>Goeb</a:t>
            </a:r>
            <a:r>
              <a:rPr lang="en-US" sz="1200" dirty="0"/>
              <a:t> and K. </a:t>
            </a:r>
            <a:r>
              <a:rPr lang="en-US" sz="1200" dirty="0" err="1"/>
              <a:t>Lochmann</a:t>
            </a:r>
            <a:r>
              <a:rPr lang="en-US" sz="1200" dirty="0"/>
              <a:t>. A software quality model for SOA. Tech. rep. </a:t>
            </a:r>
            <a:r>
              <a:rPr lang="en-US" sz="1200" dirty="0" err="1"/>
              <a:t>Technische</a:t>
            </a:r>
            <a:r>
              <a:rPr lang="en-US" sz="1200" dirty="0"/>
              <a:t> </a:t>
            </a:r>
            <a:r>
              <a:rPr lang="en-US" sz="1200" dirty="0" err="1"/>
              <a:t>Universität</a:t>
            </a:r>
            <a:r>
              <a:rPr lang="en-US" sz="1200" dirty="0"/>
              <a:t> </a:t>
            </a:r>
            <a:r>
              <a:rPr lang="en-US" sz="1200" dirty="0" err="1"/>
              <a:t>München</a:t>
            </a:r>
            <a:r>
              <a:rPr lang="en-US" sz="1200" dirty="0"/>
              <a:t> and SAP Research, 2011.</a:t>
            </a:r>
          </a:p>
          <a:p>
            <a:pPr marL="342900" lvl="0" indent="-342900">
              <a:buFont typeface="+mj-lt"/>
              <a:buAutoNum type="arabicPeriod" startAt="21"/>
            </a:pPr>
            <a:r>
              <a:rPr lang="en-US" sz="1200" dirty="0"/>
              <a:t>A. Gupta. </a:t>
            </a:r>
            <a:r>
              <a:rPr lang="en-US" sz="1200" dirty="0" err="1"/>
              <a:t>Microservices</a:t>
            </a:r>
            <a:r>
              <a:rPr lang="en-US" sz="1200" dirty="0"/>
              <a:t>, Monoliths, and </a:t>
            </a:r>
            <a:r>
              <a:rPr lang="en-US" sz="1200" dirty="0" err="1"/>
              <a:t>NoOps</a:t>
            </a:r>
            <a:r>
              <a:rPr lang="en-US" sz="1200" dirty="0"/>
              <a:t>. Mar. 2015.</a:t>
            </a:r>
          </a:p>
          <a:p>
            <a:pPr marL="342900" lvl="0" indent="-342900">
              <a:buFont typeface="+mj-lt"/>
              <a:buAutoNum type="arabicPeriod" startAt="21"/>
            </a:pPr>
            <a:r>
              <a:rPr lang="en-US" sz="1200" dirty="0"/>
              <a:t>R. </a:t>
            </a:r>
            <a:r>
              <a:rPr lang="en-US" sz="1200" dirty="0" err="1"/>
              <a:t>Haesen</a:t>
            </a:r>
            <a:r>
              <a:rPr lang="en-US" sz="1200" dirty="0"/>
              <a:t>, M. </a:t>
            </a:r>
            <a:r>
              <a:rPr lang="en-US" sz="1200" dirty="0" err="1"/>
              <a:t>Snoeck</a:t>
            </a:r>
            <a:r>
              <a:rPr lang="en-US" sz="1200" dirty="0"/>
              <a:t>, W. </a:t>
            </a:r>
            <a:r>
              <a:rPr lang="en-US" sz="1200" dirty="0" err="1"/>
              <a:t>Lemahieu</a:t>
            </a:r>
            <a:r>
              <a:rPr lang="en-US" sz="1200" dirty="0"/>
              <a:t>, and S. </a:t>
            </a:r>
            <a:r>
              <a:rPr lang="en-US" sz="1200" dirty="0" err="1"/>
              <a:t>Poelmans</a:t>
            </a:r>
            <a:r>
              <a:rPr lang="en-US" sz="1200" dirty="0"/>
              <a:t>. On the Definition of Service Granularity and Its Architectural Impact. Tech. rep. </a:t>
            </a:r>
            <a:r>
              <a:rPr lang="en-US" sz="1200" dirty="0" err="1"/>
              <a:t>Katholieke</a:t>
            </a:r>
            <a:r>
              <a:rPr lang="en-US" sz="1200" dirty="0"/>
              <a:t> </a:t>
            </a:r>
            <a:r>
              <a:rPr lang="en-US" sz="1200" dirty="0" err="1"/>
              <a:t>Universiteit</a:t>
            </a:r>
            <a:r>
              <a:rPr lang="en-US" sz="1200" dirty="0"/>
              <a:t> Leuven.</a:t>
            </a:r>
          </a:p>
          <a:p>
            <a:pPr marL="342900" lvl="0" indent="-342900">
              <a:buFont typeface="+mj-lt"/>
              <a:buAutoNum type="arabicPeriod" startAt="21"/>
            </a:pPr>
            <a:r>
              <a:rPr lang="en-US" sz="1200" dirty="0"/>
              <a:t>J. K. Lee, S. J. Jung, S. D. Kim, W. H. Jang, and D. H. Ham. Component Identification Method with Coupling and Cohesion. Tech. rep. </a:t>
            </a:r>
            <a:r>
              <a:rPr lang="en-US" sz="1200" dirty="0" err="1"/>
              <a:t>Soongsil</a:t>
            </a:r>
            <a:r>
              <a:rPr lang="en-US" sz="1200" dirty="0"/>
              <a:t> University and Software Quality Evaluation Center, 2001.</a:t>
            </a:r>
          </a:p>
          <a:p>
            <a:pPr marL="342900" lvl="0" indent="-342900">
              <a:buFont typeface="+mj-lt"/>
              <a:buAutoNum type="arabicPeriod" startAt="21"/>
            </a:pPr>
            <a:r>
              <a:rPr lang="en-US" sz="1200" dirty="0"/>
              <a:t>Q. Ma, N. Zhou, Y. Zhu, and H. Wang1. Evaluating Service Identification with Design Metrics on Business Process Decomposition. Tech. rep. IBM China Research Laboratory and IBM T.J. Watson Research Center, 2009.</a:t>
            </a:r>
          </a:p>
          <a:p>
            <a:pPr marL="342900" lvl="0" indent="-342900">
              <a:buFont typeface="+mj-lt"/>
              <a:buAutoNum type="arabicPeriod" startAt="21"/>
            </a:pPr>
            <a:r>
              <a:rPr lang="en-US" sz="1200" dirty="0"/>
              <a:t>M. </a:t>
            </a:r>
            <a:r>
              <a:rPr lang="en-US" sz="1200" dirty="0" err="1"/>
              <a:t>Mancioppi</a:t>
            </a:r>
            <a:r>
              <a:rPr lang="en-US" sz="1200" dirty="0"/>
              <a:t>, M. </a:t>
            </a:r>
            <a:r>
              <a:rPr lang="en-US" sz="1200" dirty="0" err="1"/>
              <a:t>Perepletchikov</a:t>
            </a:r>
            <a:r>
              <a:rPr lang="en-US" sz="1200" dirty="0"/>
              <a:t>, C. Ryan, W.-J. van den </a:t>
            </a:r>
            <a:r>
              <a:rPr lang="en-US" sz="1200" dirty="0" err="1"/>
              <a:t>Heuvel</a:t>
            </a:r>
            <a:r>
              <a:rPr lang="en-US" sz="1200" dirty="0"/>
              <a:t>, and M. P. </a:t>
            </a:r>
            <a:r>
              <a:rPr lang="en-US" sz="1200" dirty="0" err="1"/>
              <a:t>Papazoglou</a:t>
            </a:r>
            <a:r>
              <a:rPr lang="en-US" sz="1200" dirty="0"/>
              <a:t>. Towards a Quality Model for Choreography. Tech. rep. European Research Institute in Services Science, Tilburg University.</a:t>
            </a:r>
          </a:p>
          <a:p>
            <a:pPr marL="342900" lvl="0" indent="-342900">
              <a:buFont typeface="+mj-lt"/>
              <a:buAutoNum type="arabicPeriod" startAt="21"/>
            </a:pPr>
            <a:r>
              <a:rPr lang="en-US" sz="1200" dirty="0"/>
              <a:t>Y.-F. Ma, H. X. Li, and P. Sun. A Lightweight Agent Fabric for Service Autonomy. Tech. rep. IBM China Research Lab and </a:t>
            </a:r>
            <a:r>
              <a:rPr lang="en-US" sz="1200" dirty="0" err="1"/>
              <a:t>Bei</a:t>
            </a:r>
            <a:r>
              <a:rPr lang="en-US" sz="1200" dirty="0"/>
              <a:t> Hang University, 2007.</a:t>
            </a:r>
          </a:p>
          <a:p>
            <a:pPr marL="342900" lvl="0" indent="-342900">
              <a:buFont typeface="+mj-lt"/>
              <a:buAutoNum type="arabicPeriod" startAt="21"/>
            </a:pPr>
            <a:r>
              <a:rPr lang="en-US" sz="1200" dirty="0"/>
              <a:t>V. D. Naveen </a:t>
            </a:r>
            <a:r>
              <a:rPr lang="en-US" sz="1200" dirty="0" err="1"/>
              <a:t>Kulkarni</a:t>
            </a:r>
            <a:r>
              <a:rPr lang="en-US" sz="1200" dirty="0"/>
              <a:t>. The Role of Service Granularity in A Successful SOA Realization – A Case Study. Tech. rep. </a:t>
            </a:r>
            <a:r>
              <a:rPr lang="en-US" sz="1200" dirty="0" err="1"/>
              <a:t>SETLabs</a:t>
            </a:r>
            <a:r>
              <a:rPr lang="en-US" sz="1200" dirty="0"/>
              <a:t>, Infosys Technologies Ltd, 2008</a:t>
            </a:r>
            <a:r>
              <a:rPr lang="en-US" sz="1200" dirty="0" smtClean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092163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kt 3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1559369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2" name="think-cell Folie" r:id="rId6" imgW="270" imgH="270" progId="TCLayout.ActiveDocument.1">
                  <p:embed/>
                </p:oleObj>
              </mc:Choice>
              <mc:Fallback>
                <p:oleObj name="think-cell Foli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hteck 1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3"/>
          </a:solidFill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endParaRPr lang="de-DE" sz="1200" dirty="0" smtClean="0">
              <a:solidFill>
                <a:schemeClr val="tx1"/>
              </a:solidFill>
              <a:latin typeface="Arial" panose="020B0604020202020204" pitchFamily="34" charset="0"/>
              <a:cs typeface="Arial Unicode MS" panose="020B0604020202020204" pitchFamily="34" charset="-128"/>
              <a:sym typeface="Arial" panose="020B0604020202020204" pitchFamily="34" charset="0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err="1"/>
              <a:t>Rajendra</a:t>
            </a:r>
            <a:r>
              <a:rPr lang="en-GB" dirty="0"/>
              <a:t> </a:t>
            </a:r>
            <a:r>
              <a:rPr lang="en-GB" dirty="0" err="1"/>
              <a:t>Kharbuja</a:t>
            </a:r>
            <a:r>
              <a:rPr lang="en-GB" dirty="0"/>
              <a:t>- Master Thesis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en-GB" smtClean="0"/>
              <a:pPr>
                <a:defRPr/>
              </a:pPr>
              <a:t>28</a:t>
            </a:fld>
            <a:endParaRPr lang="en-GB" dirty="0"/>
          </a:p>
        </p:txBody>
      </p:sp>
      <p:sp>
        <p:nvSpPr>
          <p:cNvPr id="53" name="Titel 4"/>
          <p:cNvSpPr txBox="1">
            <a:spLocks/>
          </p:cNvSpPr>
          <p:nvPr/>
        </p:nvSpPr>
        <p:spPr bwMode="auto">
          <a:xfrm>
            <a:off x="323528" y="404664"/>
            <a:ext cx="7535885" cy="360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0" rIns="9000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DE" sz="2400" b="0" i="0" baseline="0" smtClean="0">
                <a:solidFill>
                  <a:schemeClr val="bg1"/>
                </a:solidFill>
                <a:latin typeface="+mj-lt"/>
                <a:ea typeface="+mj-ea"/>
                <a:cs typeface="Arial Unicode MS" pitchFamily="34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9pPr>
          </a:lstStyle>
          <a:p>
            <a:r>
              <a:rPr lang="en-GB" dirty="0" smtClean="0"/>
              <a:t>Bibliography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7236296" y="1916832"/>
            <a:ext cx="18466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29" name="Right Arrow 28"/>
          <p:cNvSpPr/>
          <p:nvPr/>
        </p:nvSpPr>
        <p:spPr bwMode="auto">
          <a:xfrm>
            <a:off x="-1836712" y="2924944"/>
            <a:ext cx="360040" cy="144016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di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980728"/>
            <a:ext cx="8712968" cy="15696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 startAt="39"/>
            </a:pPr>
            <a:r>
              <a:rPr lang="en-US" sz="1200" dirty="0"/>
              <a:t>M. </a:t>
            </a:r>
            <a:r>
              <a:rPr lang="en-US" sz="1200" dirty="0" err="1"/>
              <a:t>Perepletchikov</a:t>
            </a:r>
            <a:r>
              <a:rPr lang="en-US" sz="1200" dirty="0"/>
              <a:t>, C. Ryan, K. Frampton, and Z. </a:t>
            </a:r>
            <a:r>
              <a:rPr lang="en-US" sz="1200" dirty="0" err="1"/>
              <a:t>Tari</a:t>
            </a:r>
            <a:r>
              <a:rPr lang="en-US" sz="1200" dirty="0"/>
              <a:t>. Coupling Metrics for Predicting Maintainability in Service-Oriented Designs. Tech. rep. RMIT University, 2007.</a:t>
            </a:r>
          </a:p>
          <a:p>
            <a:pPr marL="342900" lvl="0" indent="-342900">
              <a:buFont typeface="+mj-lt"/>
              <a:buAutoNum type="arabicPeriod" startAt="39"/>
            </a:pPr>
            <a:r>
              <a:rPr lang="en-US" sz="1200" dirty="0"/>
              <a:t>M. </a:t>
            </a:r>
            <a:r>
              <a:rPr lang="en-US" sz="1200" dirty="0" err="1"/>
              <a:t>Perepletchikov</a:t>
            </a:r>
            <a:r>
              <a:rPr lang="en-US" sz="1200" dirty="0"/>
              <a:t>, C. Ryan, and K. Frampton. Cohesion Metrics for Predicting Maintainability of Service-Oriented Software. Tech. rep. RMIT University, 2007.</a:t>
            </a:r>
          </a:p>
          <a:p>
            <a:pPr marL="342900" lvl="0" indent="-342900">
              <a:buFont typeface="+mj-lt"/>
              <a:buAutoNum type="arabicPeriod" startAt="39"/>
            </a:pPr>
            <a:r>
              <a:rPr lang="en-US" sz="1200" dirty="0"/>
              <a:t>C. Richardson. </a:t>
            </a:r>
            <a:r>
              <a:rPr lang="en-US" sz="1200" dirty="0" err="1"/>
              <a:t>Microservices</a:t>
            </a:r>
            <a:r>
              <a:rPr lang="en-US" sz="1200" dirty="0"/>
              <a:t>: Decomposing Applications for </a:t>
            </a:r>
            <a:r>
              <a:rPr lang="en-US" sz="1200" dirty="0" err="1"/>
              <a:t>Deployability</a:t>
            </a:r>
            <a:r>
              <a:rPr lang="en-US" sz="1200" dirty="0"/>
              <a:t> and Scalability. May 2014.</a:t>
            </a:r>
          </a:p>
          <a:p>
            <a:pPr marL="342900" lvl="0" indent="-342900">
              <a:buFont typeface="+mj-lt"/>
              <a:buAutoNum type="arabicPeriod" startAt="39"/>
            </a:pPr>
            <a:r>
              <a:rPr lang="en-US" sz="1200" dirty="0"/>
              <a:t>B. Shim, S. </a:t>
            </a:r>
            <a:r>
              <a:rPr lang="en-US" sz="1200" dirty="0" err="1"/>
              <a:t>Choue</a:t>
            </a:r>
            <a:r>
              <a:rPr lang="en-US" sz="1200" dirty="0"/>
              <a:t>, S. Kim, and S. Park. A Design Quality Model for Service-Oriented Architecture. Tech. rep. </a:t>
            </a:r>
            <a:r>
              <a:rPr lang="en-US" sz="1200" dirty="0" err="1"/>
              <a:t>Sogang</a:t>
            </a:r>
            <a:r>
              <a:rPr lang="en-US" sz="1200" dirty="0"/>
              <a:t> University, 2008.</a:t>
            </a:r>
          </a:p>
          <a:p>
            <a:pPr marL="342900" lvl="0" indent="-342900">
              <a:buFont typeface="+mj-lt"/>
              <a:buAutoNum type="arabicPeriod" startAt="39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443749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kt 3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9083640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40" name="think-cell Folie" r:id="rId6" imgW="270" imgH="270" progId="TCLayout.ActiveDocument.1">
                  <p:embed/>
                </p:oleObj>
              </mc:Choice>
              <mc:Fallback>
                <p:oleObj name="think-cell Foli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hteck 1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3"/>
          </a:solidFill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endParaRPr lang="de-DE" sz="1200" dirty="0" smtClean="0">
              <a:solidFill>
                <a:schemeClr val="tx1"/>
              </a:solidFill>
              <a:latin typeface="Arial" panose="020B0604020202020204" pitchFamily="34" charset="0"/>
              <a:cs typeface="Arial Unicode MS" panose="020B0604020202020204" pitchFamily="34" charset="-128"/>
              <a:sym typeface="Arial" panose="020B0604020202020204" pitchFamily="34" charset="0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179512" y="0"/>
            <a:ext cx="7535885" cy="360535"/>
          </a:xfrm>
        </p:spPr>
        <p:txBody>
          <a:bodyPr/>
          <a:lstStyle/>
          <a:p>
            <a:r>
              <a:rPr lang="en-GB" dirty="0" smtClean="0"/>
              <a:t>Context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err="1"/>
              <a:t>Rajendra</a:t>
            </a:r>
            <a:r>
              <a:rPr lang="en-GB" dirty="0"/>
              <a:t> </a:t>
            </a:r>
            <a:r>
              <a:rPr lang="en-GB" dirty="0" err="1"/>
              <a:t>Kharbuja</a:t>
            </a:r>
            <a:r>
              <a:rPr lang="en-GB" dirty="0"/>
              <a:t>- Master Thesis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251520" y="980728"/>
            <a:ext cx="8712968" cy="5472608"/>
            <a:chOff x="508000" y="4076601"/>
            <a:chExt cx="8128000" cy="1354598"/>
          </a:xfrm>
        </p:grpSpPr>
        <p:sp>
          <p:nvSpPr>
            <p:cNvPr id="9" name="Rechteck 8"/>
            <p:cNvSpPr/>
            <p:nvPr/>
          </p:nvSpPr>
          <p:spPr bwMode="auto">
            <a:xfrm>
              <a:off x="508000" y="4149075"/>
              <a:ext cx="8128000" cy="1282124"/>
            </a:xfrm>
            <a:prstGeom prst="rect">
              <a:avLst/>
            </a:prstGeom>
            <a:noFill/>
            <a:ln w="9525" cap="flat" cmpd="sng" algn="ctr">
              <a:solidFill>
                <a:srgbClr val="0065B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" name="Inhaltsplatzhalter 2"/>
            <p:cNvSpPr txBox="1">
              <a:spLocks/>
            </p:cNvSpPr>
            <p:nvPr/>
          </p:nvSpPr>
          <p:spPr bwMode="auto">
            <a:xfrm>
              <a:off x="508000" y="4076601"/>
              <a:ext cx="8127999" cy="12476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pitchFamily="-65" charset="-128"/>
                  <a:cs typeface="ＭＳ Ｐゴシック" pitchFamily="18" charset="-128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3pPr>
              <a:lvl4pPr marL="15621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4pPr>
              <a:lvl5pPr marL="1981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5pPr>
              <a:lvl6pPr marL="2438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2895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3352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3810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lvl="0" indent="0">
                <a:buNone/>
              </a:pPr>
              <a:r>
                <a:rPr lang="en-GB" b="1" dirty="0" smtClean="0">
                  <a:solidFill>
                    <a:schemeClr val="bg1"/>
                  </a:solidFill>
                </a:rPr>
                <a:t>Definition</a:t>
              </a:r>
              <a:endParaRPr lang="en-GB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95536" y="1484784"/>
            <a:ext cx="6912768" cy="2308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Arial" pitchFamily="34" charset="0"/>
              </a:rPr>
              <a:t>application deployed as a single artifact irrespective of internal </a:t>
            </a:r>
            <a:r>
              <a:rPr lang="en-US" dirty="0" smtClean="0">
                <a:latin typeface="Arial" pitchFamily="34" charset="0"/>
              </a:rPr>
              <a:t>structure</a:t>
            </a:r>
            <a:endParaRPr lang="en-US" dirty="0" smtClean="0">
              <a:latin typeface="Arial" pitchFamily="34" charset="0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Arial" pitchFamily="34" charset="0"/>
              </a:rPr>
              <a:t>One of three cases</a:t>
            </a:r>
            <a:r>
              <a:rPr lang="en-US" dirty="0" smtClean="0">
                <a:latin typeface="Arial" pitchFamily="34" charset="0"/>
              </a:rPr>
              <a:t>:</a:t>
            </a:r>
            <a:endParaRPr lang="en-US" dirty="0" smtClean="0">
              <a:latin typeface="Arial" pitchFamily="34" charset="0"/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latin typeface="Arial" pitchFamily="34" charset="0"/>
              </a:rPr>
              <a:t>All code share the same codebase and need to be compiled together</a:t>
            </a:r>
            <a:endParaRPr lang="en-US" dirty="0">
              <a:latin typeface="Arial" pitchFamily="34" charset="0"/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latin typeface="Arial" pitchFamily="34" charset="0"/>
              </a:rPr>
              <a:t>All deployment share same versioned code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latin typeface="Arial" pitchFamily="34" charset="0"/>
              </a:rPr>
              <a:t>The whole application is run under single server process</a:t>
            </a:r>
          </a:p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53" name="Titel 4"/>
          <p:cNvSpPr txBox="1">
            <a:spLocks/>
          </p:cNvSpPr>
          <p:nvPr/>
        </p:nvSpPr>
        <p:spPr bwMode="auto">
          <a:xfrm>
            <a:off x="323528" y="404664"/>
            <a:ext cx="7535885" cy="360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0" rIns="9000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DE" sz="2400" b="0" i="0" baseline="0" smtClean="0">
                <a:solidFill>
                  <a:schemeClr val="bg1"/>
                </a:solidFill>
                <a:latin typeface="+mj-lt"/>
                <a:ea typeface="+mj-ea"/>
                <a:cs typeface="Arial Unicode MS" pitchFamily="34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9pPr>
          </a:lstStyle>
          <a:p>
            <a:r>
              <a:rPr lang="en-GB" dirty="0" smtClean="0"/>
              <a:t>Monolith Architecture Style</a:t>
            </a:r>
            <a:endParaRPr lang="en-GB" dirty="0"/>
          </a:p>
        </p:txBody>
      </p:sp>
      <p:grpSp>
        <p:nvGrpSpPr>
          <p:cNvPr id="16" name="Group 15"/>
          <p:cNvGrpSpPr/>
          <p:nvPr/>
        </p:nvGrpSpPr>
        <p:grpSpPr>
          <a:xfrm>
            <a:off x="1259632" y="3573016"/>
            <a:ext cx="6279291" cy="2730824"/>
            <a:chOff x="539552" y="1844824"/>
            <a:chExt cx="8125769" cy="3330796"/>
          </a:xfrm>
        </p:grpSpPr>
        <p:pic>
          <p:nvPicPr>
            <p:cNvPr id="20" name="Picture 19" descr="context-monolith-example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52" y="1844824"/>
              <a:ext cx="8013700" cy="2997200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1303679" y="4725144"/>
              <a:ext cx="7361642" cy="4504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Arial" pitchFamily="34" charset="0"/>
                </a:rPr>
                <a:t>Figure: Online Store Example of Monolith </a:t>
              </a:r>
              <a:r>
                <a:rPr lang="en-US" dirty="0" smtClean="0">
                  <a:latin typeface="Arial" pitchFamily="34" charset="0"/>
                </a:rPr>
                <a:t>Architecture</a:t>
              </a:r>
              <a:endParaRPr lang="en-US" dirty="0" smtClean="0"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73564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kt 3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4461913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51" name="think-cell Folie" r:id="rId6" imgW="270" imgH="270" progId="TCLayout.ActiveDocument.1">
                  <p:embed/>
                </p:oleObj>
              </mc:Choice>
              <mc:Fallback>
                <p:oleObj name="think-cell Foli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hteck 1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3"/>
          </a:solidFill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endParaRPr lang="de-DE" sz="1200" dirty="0" smtClean="0">
              <a:solidFill>
                <a:schemeClr val="tx1"/>
              </a:solidFill>
              <a:latin typeface="Arial" panose="020B0604020202020204" pitchFamily="34" charset="0"/>
              <a:cs typeface="Arial Unicode MS" panose="020B0604020202020204" pitchFamily="34" charset="-128"/>
              <a:sym typeface="Arial" panose="020B0604020202020204" pitchFamily="34" charset="0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179512" y="0"/>
            <a:ext cx="7535885" cy="360535"/>
          </a:xfrm>
        </p:spPr>
        <p:txBody>
          <a:bodyPr/>
          <a:lstStyle/>
          <a:p>
            <a:r>
              <a:rPr lang="en-GB" dirty="0" smtClean="0"/>
              <a:t>Context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err="1"/>
              <a:t>Rajendra</a:t>
            </a:r>
            <a:r>
              <a:rPr lang="en-GB" dirty="0"/>
              <a:t> </a:t>
            </a:r>
            <a:r>
              <a:rPr lang="en-GB" dirty="0" err="1"/>
              <a:t>Kharbuja</a:t>
            </a:r>
            <a:r>
              <a:rPr lang="en-GB" dirty="0"/>
              <a:t>- Master Thesis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  <p:sp>
        <p:nvSpPr>
          <p:cNvPr id="53" name="Titel 4"/>
          <p:cNvSpPr txBox="1">
            <a:spLocks/>
          </p:cNvSpPr>
          <p:nvPr/>
        </p:nvSpPr>
        <p:spPr bwMode="auto">
          <a:xfrm>
            <a:off x="323528" y="404664"/>
            <a:ext cx="7535885" cy="360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0" rIns="9000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DE" sz="2400" b="0" i="0" baseline="0" smtClean="0">
                <a:solidFill>
                  <a:schemeClr val="bg1"/>
                </a:solidFill>
                <a:latin typeface="+mj-lt"/>
                <a:ea typeface="+mj-ea"/>
                <a:cs typeface="Arial Unicode MS" pitchFamily="34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9pPr>
          </a:lstStyle>
          <a:p>
            <a:r>
              <a:rPr lang="en-GB" dirty="0" smtClean="0"/>
              <a:t>Monolith Architecture Style</a:t>
            </a:r>
            <a:endParaRPr lang="en-GB" dirty="0"/>
          </a:p>
        </p:txBody>
      </p:sp>
      <p:grpSp>
        <p:nvGrpSpPr>
          <p:cNvPr id="7" name="Group 6"/>
          <p:cNvGrpSpPr/>
          <p:nvPr/>
        </p:nvGrpSpPr>
        <p:grpSpPr>
          <a:xfrm>
            <a:off x="323528" y="1052736"/>
            <a:ext cx="8352928" cy="1728192"/>
            <a:chOff x="323528" y="1052736"/>
            <a:chExt cx="3736032" cy="2680543"/>
          </a:xfrm>
        </p:grpSpPr>
        <p:grpSp>
          <p:nvGrpSpPr>
            <p:cNvPr id="20" name="Gruppieren 7"/>
            <p:cNvGrpSpPr/>
            <p:nvPr/>
          </p:nvGrpSpPr>
          <p:grpSpPr>
            <a:xfrm>
              <a:off x="323528" y="1052736"/>
              <a:ext cx="3736032" cy="2434628"/>
              <a:chOff x="508000" y="4076601"/>
              <a:chExt cx="8434193" cy="1244200"/>
            </a:xfrm>
          </p:grpSpPr>
          <p:sp>
            <p:nvSpPr>
              <p:cNvPr id="23" name="Rechteck 8"/>
              <p:cNvSpPr/>
              <p:nvPr/>
            </p:nvSpPr>
            <p:spPr bwMode="auto">
              <a:xfrm>
                <a:off x="508000" y="4149075"/>
                <a:ext cx="8434193" cy="1171726"/>
              </a:xfrm>
              <a:prstGeom prst="rect">
                <a:avLst/>
              </a:prstGeom>
              <a:noFill/>
              <a:ln w="9525" cap="flat" cmpd="sng" algn="ctr">
                <a:solidFill>
                  <a:srgbClr val="0065B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4" name="Inhaltsplatzhalter 2"/>
              <p:cNvSpPr txBox="1">
                <a:spLocks/>
              </p:cNvSpPr>
              <p:nvPr/>
            </p:nvSpPr>
            <p:spPr bwMode="auto">
              <a:xfrm>
                <a:off x="508000" y="4076601"/>
                <a:ext cx="3853554" cy="342467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  <a:cs typeface="ＭＳ Ｐゴシック" pitchFamily="18" charset="-128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3pPr>
                <a:lvl4pPr marL="15621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4pPr>
                <a:lvl5pPr marL="1981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5pPr>
                <a:lvl6pPr marL="2438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6pPr>
                <a:lvl7pPr marL="2895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7pPr>
                <a:lvl8pPr marL="3352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8pPr>
                <a:lvl9pPr marL="3810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lvl="0" indent="0">
                  <a:buNone/>
                </a:pPr>
                <a:r>
                  <a:rPr lang="en-GB" b="1" dirty="0" smtClean="0">
                    <a:solidFill>
                      <a:schemeClr val="bg1"/>
                    </a:solidFill>
                  </a:rPr>
                  <a:t>Advantages </a:t>
                </a:r>
                <a:endParaRPr lang="en-GB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323528" y="1823750"/>
              <a:ext cx="2729583" cy="19095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marL="342900" indent="-342900">
                <a:buFont typeface="Arial"/>
                <a:buChar char="•"/>
              </a:pPr>
              <a:r>
                <a:rPr lang="en-US" sz="1400" dirty="0" smtClean="0">
                  <a:latin typeface="Arial" pitchFamily="34" charset="0"/>
                </a:rPr>
                <a:t>Easy to develop and test</a:t>
              </a:r>
              <a:endParaRPr lang="en-US" sz="1400" dirty="0">
                <a:latin typeface="Arial" pitchFamily="34" charset="0"/>
              </a:endParaRPr>
            </a:p>
            <a:p>
              <a:pPr marL="342900" indent="-342900">
                <a:buFont typeface="Arial"/>
                <a:buChar char="•"/>
              </a:pPr>
              <a:r>
                <a:rPr lang="en-US" sz="1400" dirty="0" smtClean="0">
                  <a:latin typeface="Arial" pitchFamily="34" charset="0"/>
                </a:rPr>
                <a:t>Deployment is easy</a:t>
              </a:r>
            </a:p>
            <a:p>
              <a:pPr marL="342900" indent="-342900">
                <a:buFont typeface="Arial"/>
                <a:buChar char="•"/>
              </a:pPr>
              <a:r>
                <a:rPr lang="en-US" sz="1400" dirty="0" smtClean="0">
                  <a:latin typeface="Arial" pitchFamily="34" charset="0"/>
                </a:rPr>
                <a:t>Scaling is clear and simple</a:t>
              </a:r>
            </a:p>
            <a:p>
              <a:pPr marL="342900" indent="-342900">
                <a:buFont typeface="Arial"/>
                <a:buChar char="•"/>
              </a:pPr>
              <a:r>
                <a:rPr lang="en-US" sz="1400" dirty="0" smtClean="0">
                  <a:latin typeface="Arial" pitchFamily="34" charset="0"/>
                </a:rPr>
                <a:t>Prompt reuse of </a:t>
              </a:r>
              <a:r>
                <a:rPr lang="en-US" sz="1400" dirty="0" smtClean="0">
                  <a:latin typeface="Arial" pitchFamily="34" charset="0"/>
                </a:rPr>
                <a:t>components and functionalities</a:t>
              </a:r>
              <a:endParaRPr lang="en-US" sz="1400" dirty="0" smtClean="0">
                <a:latin typeface="Arial" pitchFamily="34" charset="0"/>
              </a:endParaRPr>
            </a:p>
            <a:p>
              <a:endParaRPr lang="en-US" dirty="0" smtClean="0">
                <a:latin typeface="Arial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23528" y="2924944"/>
            <a:ext cx="8352928" cy="3458711"/>
            <a:chOff x="5148064" y="1006812"/>
            <a:chExt cx="8352928" cy="3458711"/>
          </a:xfrm>
        </p:grpSpPr>
        <p:grpSp>
          <p:nvGrpSpPr>
            <p:cNvPr id="8" name="Gruppieren 7"/>
            <p:cNvGrpSpPr/>
            <p:nvPr/>
          </p:nvGrpSpPr>
          <p:grpSpPr>
            <a:xfrm>
              <a:off x="5148064" y="1006812"/>
              <a:ext cx="8352928" cy="3456384"/>
              <a:chOff x="508000" y="4086962"/>
              <a:chExt cx="17789585" cy="1918182"/>
            </a:xfrm>
          </p:grpSpPr>
          <p:sp>
            <p:nvSpPr>
              <p:cNvPr id="9" name="Rechteck 8"/>
              <p:cNvSpPr/>
              <p:nvPr/>
            </p:nvSpPr>
            <p:spPr bwMode="auto">
              <a:xfrm>
                <a:off x="508000" y="4149075"/>
                <a:ext cx="17789585" cy="1856069"/>
              </a:xfrm>
              <a:prstGeom prst="rect">
                <a:avLst/>
              </a:prstGeom>
              <a:noFill/>
              <a:ln w="9525" cap="flat" cmpd="sng" algn="ctr">
                <a:solidFill>
                  <a:srgbClr val="0065B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0" name="Inhaltsplatzhalter 2"/>
              <p:cNvSpPr txBox="1">
                <a:spLocks/>
              </p:cNvSpPr>
              <p:nvPr/>
            </p:nvSpPr>
            <p:spPr bwMode="auto">
              <a:xfrm>
                <a:off x="508000" y="4086962"/>
                <a:ext cx="8128000" cy="240420"/>
              </a:xfrm>
              <a:prstGeom prst="rect">
                <a:avLst/>
              </a:prstGeom>
              <a:ln/>
              <a:extLst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  <a:cs typeface="ＭＳ Ｐゴシック" pitchFamily="18" charset="-128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3pPr>
                <a:lvl4pPr marL="15621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4pPr>
                <a:lvl5pPr marL="1981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5pPr>
                <a:lvl6pPr marL="2438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6pPr>
                <a:lvl7pPr marL="2895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7pPr>
                <a:lvl8pPr marL="3352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8pPr>
                <a:lvl9pPr marL="3810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lvl="0" indent="0">
                  <a:buNone/>
                </a:pPr>
                <a:r>
                  <a:rPr lang="en-GB" b="1" dirty="0" smtClean="0">
                    <a:solidFill>
                      <a:schemeClr val="bg1"/>
                    </a:solidFill>
                  </a:rPr>
                  <a:t>Disadvantages</a:t>
                </a:r>
                <a:endParaRPr lang="en-GB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5148064" y="1510868"/>
              <a:ext cx="8045792" cy="29546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en-US" sz="1200" b="1" dirty="0" smtClean="0">
                  <a:latin typeface="Arial" pitchFamily="34" charset="0"/>
                </a:rPr>
                <a:t>Limited </a:t>
              </a:r>
              <a:r>
                <a:rPr lang="en-US" sz="1200" b="1" dirty="0" smtClean="0">
                  <a:latin typeface="Arial" pitchFamily="34" charset="0"/>
                </a:rPr>
                <a:t>Agility due to difficult continuous delivery</a:t>
              </a:r>
            </a:p>
            <a:p>
              <a:pPr marL="742950" lvl="1" indent="-285750">
                <a:buFont typeface="Arial"/>
                <a:buChar char="•"/>
              </a:pPr>
              <a:r>
                <a:rPr lang="en-US" sz="1200" dirty="0" smtClean="0">
                  <a:latin typeface="Arial" pitchFamily="34" charset="0"/>
                </a:rPr>
                <a:t>Single codebase, deployment of small change needs whole application to be deployed</a:t>
              </a:r>
            </a:p>
            <a:p>
              <a:pPr marL="742950" lvl="1" indent="-285750">
                <a:buFont typeface="Arial"/>
                <a:buChar char="•"/>
              </a:pPr>
              <a:r>
                <a:rPr lang="en-US" sz="1200" dirty="0" smtClean="0">
                  <a:latin typeface="Arial" pitchFamily="34" charset="0"/>
                </a:rPr>
                <a:t>Affects continuous delivery, especially when multiple deployment per day</a:t>
              </a:r>
            </a:p>
            <a:p>
              <a:pPr marL="742950" lvl="1" indent="-285750">
                <a:buFont typeface="Arial"/>
                <a:buChar char="•"/>
              </a:pPr>
              <a:r>
                <a:rPr lang="en-US" sz="1200" dirty="0" smtClean="0">
                  <a:latin typeface="Arial" pitchFamily="34" charset="0"/>
                </a:rPr>
                <a:t>May lack of clear modular boundary and changes get relayed</a:t>
              </a:r>
              <a:endParaRPr lang="en-US" sz="1200" dirty="0" smtClean="0">
                <a:latin typeface="Arial" pitchFamily="34" charset="0"/>
              </a:endParaRPr>
            </a:p>
            <a:p>
              <a:pPr marL="285750" indent="-285750">
                <a:buFont typeface="Arial"/>
                <a:buChar char="•"/>
              </a:pPr>
              <a:r>
                <a:rPr lang="en-US" sz="1200" b="1" dirty="0" smtClean="0">
                  <a:latin typeface="Arial" pitchFamily="34" charset="0"/>
                </a:rPr>
                <a:t>Decrease in </a:t>
              </a:r>
              <a:r>
                <a:rPr lang="en-US" sz="1200" b="1" dirty="0" smtClean="0">
                  <a:latin typeface="Arial" pitchFamily="34" charset="0"/>
                </a:rPr>
                <a:t>Productivity due to understandability</a:t>
              </a:r>
            </a:p>
            <a:p>
              <a:pPr marL="742950" lvl="1" indent="-285750">
                <a:buFont typeface="Arial"/>
                <a:buChar char="•"/>
              </a:pPr>
              <a:r>
                <a:rPr lang="en-US" sz="1200" dirty="0" smtClean="0">
                  <a:latin typeface="Arial" pitchFamily="34" charset="0"/>
                </a:rPr>
                <a:t>Understanding of application is difficult due to overwhelming volume of codebase, </a:t>
              </a:r>
              <a:r>
                <a:rPr lang="en-US" sz="1200" dirty="0" err="1" smtClean="0">
                  <a:latin typeface="Arial" pitchFamily="34" charset="0"/>
                </a:rPr>
                <a:t>esp</a:t>
              </a:r>
              <a:r>
                <a:rPr lang="en-US" sz="1200" dirty="0" smtClean="0">
                  <a:latin typeface="Arial" pitchFamily="34" charset="0"/>
                </a:rPr>
                <a:t> for new developer</a:t>
              </a:r>
              <a:endParaRPr lang="en-US" sz="1200" dirty="0" smtClean="0">
                <a:latin typeface="Arial" pitchFamily="34" charset="0"/>
              </a:endParaRPr>
            </a:p>
            <a:p>
              <a:pPr marL="285750" indent="-285750">
                <a:buFont typeface="Arial"/>
                <a:buChar char="•"/>
              </a:pPr>
              <a:r>
                <a:rPr lang="en-US" sz="1200" b="1" dirty="0" smtClean="0">
                  <a:latin typeface="Arial" pitchFamily="34" charset="0"/>
                </a:rPr>
                <a:t>Difficult Team </a:t>
              </a:r>
              <a:r>
                <a:rPr lang="en-US" sz="1200" b="1" dirty="0" smtClean="0">
                  <a:latin typeface="Arial" pitchFamily="34" charset="0"/>
                </a:rPr>
                <a:t>Structure</a:t>
              </a:r>
            </a:p>
            <a:p>
              <a:pPr marL="742950" lvl="1" indent="-285750">
                <a:buFont typeface="Arial"/>
                <a:buChar char="•"/>
              </a:pPr>
              <a:r>
                <a:rPr lang="en-US" sz="1200" dirty="0" smtClean="0">
                  <a:latin typeface="Arial" pitchFamily="34" charset="0"/>
                </a:rPr>
                <a:t>Common ways by technology and geography</a:t>
              </a:r>
            </a:p>
            <a:p>
              <a:pPr marL="742950" lvl="1" indent="-285750">
                <a:buFont typeface="Arial"/>
                <a:buChar char="•"/>
              </a:pPr>
              <a:r>
                <a:rPr lang="en-US" sz="1200" dirty="0" smtClean="0">
                  <a:latin typeface="Arial" pitchFamily="34" charset="0"/>
                </a:rPr>
                <a:t>Communication and ownership not straight forward</a:t>
              </a:r>
              <a:endParaRPr lang="en-US" sz="1200" dirty="0" smtClean="0">
                <a:latin typeface="Arial" pitchFamily="34" charset="0"/>
              </a:endParaRPr>
            </a:p>
            <a:p>
              <a:pPr marL="285750" indent="-285750">
                <a:buFont typeface="Arial"/>
                <a:buChar char="•"/>
              </a:pPr>
              <a:r>
                <a:rPr lang="en-US" sz="1200" b="1" dirty="0" smtClean="0">
                  <a:latin typeface="Arial" pitchFamily="34" charset="0"/>
                </a:rPr>
                <a:t>Long-term Commitment to </a:t>
              </a:r>
              <a:r>
                <a:rPr lang="en-US" sz="1200" b="1" dirty="0" smtClean="0">
                  <a:latin typeface="Arial" pitchFamily="34" charset="0"/>
                </a:rPr>
                <a:t>Technology Stack</a:t>
              </a:r>
            </a:p>
            <a:p>
              <a:pPr marL="742950" lvl="1" indent="-285750">
                <a:buFont typeface="Arial"/>
                <a:buChar char="•"/>
              </a:pPr>
              <a:r>
                <a:rPr lang="en-US" sz="1200" b="1" dirty="0" smtClean="0">
                  <a:latin typeface="Arial" pitchFamily="34" charset="0"/>
                </a:rPr>
                <a:t>Technology chosen during analysis phase</a:t>
              </a:r>
              <a:endParaRPr lang="en-US" sz="1200" b="1" dirty="0" smtClean="0">
                <a:latin typeface="Arial" pitchFamily="34" charset="0"/>
              </a:endParaRPr>
            </a:p>
            <a:p>
              <a:pPr marL="285750" indent="-285750">
                <a:buFont typeface="Arial"/>
                <a:buChar char="•"/>
              </a:pPr>
              <a:r>
                <a:rPr lang="en-US" sz="1200" b="1" dirty="0" smtClean="0">
                  <a:latin typeface="Arial" pitchFamily="34" charset="0"/>
                </a:rPr>
                <a:t>Limited </a:t>
              </a:r>
              <a:r>
                <a:rPr lang="en-US" sz="1200" b="1" dirty="0" smtClean="0">
                  <a:latin typeface="Arial" pitchFamily="34" charset="0"/>
                </a:rPr>
                <a:t>Scalability due to unavailable option for scaling of individual units</a:t>
              </a:r>
            </a:p>
            <a:p>
              <a:pPr marL="742950" lvl="1" indent="-285750">
                <a:buFont typeface="Arial"/>
                <a:buChar char="•"/>
              </a:pPr>
              <a:r>
                <a:rPr lang="en-US" sz="1200" dirty="0" smtClean="0">
                  <a:latin typeface="Arial" pitchFamily="34" charset="0"/>
                </a:rPr>
                <a:t>Only one option </a:t>
              </a:r>
              <a:r>
                <a:rPr lang="en-US" sz="1200" dirty="0" err="1" smtClean="0">
                  <a:latin typeface="Arial" pitchFamily="34" charset="0"/>
                </a:rPr>
                <a:t>ie</a:t>
              </a:r>
              <a:r>
                <a:rPr lang="en-US" sz="1200" dirty="0" smtClean="0">
                  <a:latin typeface="Arial" pitchFamily="34" charset="0"/>
                </a:rPr>
                <a:t>, Horizontal Scaling</a:t>
              </a:r>
              <a:endParaRPr lang="en-US" sz="1200" dirty="0" smtClean="0">
                <a:latin typeface="Arial" pitchFamily="34" charset="0"/>
              </a:endParaRPr>
            </a:p>
            <a:p>
              <a:pPr marL="742950" lvl="1" indent="-285750">
                <a:buFont typeface="Arial"/>
                <a:buChar char="•"/>
              </a:pPr>
              <a:r>
                <a:rPr lang="en-US" sz="1200" dirty="0" smtClean="0">
                  <a:latin typeface="Arial" pitchFamily="34" charset="0"/>
                </a:rPr>
                <a:t>Independent scaling of components not possible</a:t>
              </a:r>
              <a:endParaRPr lang="en-US" sz="1200" dirty="0" smtClean="0">
                <a:latin typeface="Arial" pitchFamily="34" charset="0"/>
              </a:endParaRPr>
            </a:p>
            <a:p>
              <a:pPr marL="285750" indent="-285750">
                <a:buFont typeface="Arial"/>
                <a:buChar char="•"/>
              </a:pPr>
              <a:endParaRPr lang="en-US" dirty="0" smtClean="0"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334992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kt 3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5194303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1" name="think-cell Folie" r:id="rId6" imgW="270" imgH="270" progId="TCLayout.ActiveDocument.1">
                  <p:embed/>
                </p:oleObj>
              </mc:Choice>
              <mc:Fallback>
                <p:oleObj name="think-cell Foli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hteck 1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3"/>
          </a:solidFill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endParaRPr lang="de-DE" sz="1200" dirty="0" smtClean="0">
              <a:solidFill>
                <a:schemeClr val="tx1"/>
              </a:solidFill>
              <a:latin typeface="Arial" panose="020B0604020202020204" pitchFamily="34" charset="0"/>
              <a:cs typeface="Arial Unicode MS" panose="020B0604020202020204" pitchFamily="34" charset="-128"/>
              <a:sym typeface="Arial" panose="020B0604020202020204" pitchFamily="34" charset="0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179512" y="0"/>
            <a:ext cx="7535885" cy="360535"/>
          </a:xfrm>
        </p:spPr>
        <p:txBody>
          <a:bodyPr/>
          <a:lstStyle/>
          <a:p>
            <a:r>
              <a:rPr lang="en-GB" dirty="0" smtClean="0"/>
              <a:t>Context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err="1"/>
              <a:t>Rajendra</a:t>
            </a:r>
            <a:r>
              <a:rPr lang="en-GB" dirty="0"/>
              <a:t> </a:t>
            </a:r>
            <a:r>
              <a:rPr lang="en-GB" dirty="0" err="1"/>
              <a:t>Kharbuja</a:t>
            </a:r>
            <a:r>
              <a:rPr lang="en-GB" dirty="0"/>
              <a:t>- Master Thesis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  <p:sp>
        <p:nvSpPr>
          <p:cNvPr id="53" name="Titel 4"/>
          <p:cNvSpPr txBox="1">
            <a:spLocks/>
          </p:cNvSpPr>
          <p:nvPr/>
        </p:nvSpPr>
        <p:spPr bwMode="auto">
          <a:xfrm>
            <a:off x="323528" y="404664"/>
            <a:ext cx="7535885" cy="360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0" rIns="9000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DE" sz="2400" b="0" i="0" baseline="0" smtClean="0">
                <a:solidFill>
                  <a:schemeClr val="bg1"/>
                </a:solidFill>
                <a:latin typeface="+mj-lt"/>
                <a:ea typeface="+mj-ea"/>
                <a:cs typeface="Arial Unicode MS" pitchFamily="34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9pPr>
          </a:lstStyle>
          <a:p>
            <a:r>
              <a:rPr lang="en-GB" dirty="0" err="1" smtClean="0"/>
              <a:t>Microservice</a:t>
            </a:r>
            <a:r>
              <a:rPr lang="en-GB" dirty="0" smtClean="0"/>
              <a:t> Architecture style</a:t>
            </a:r>
            <a:endParaRPr lang="en-GB" dirty="0"/>
          </a:p>
        </p:txBody>
      </p:sp>
      <p:grpSp>
        <p:nvGrpSpPr>
          <p:cNvPr id="15" name="Gruppieren 16"/>
          <p:cNvGrpSpPr/>
          <p:nvPr/>
        </p:nvGrpSpPr>
        <p:grpSpPr>
          <a:xfrm>
            <a:off x="179512" y="908721"/>
            <a:ext cx="8856984" cy="5544615"/>
            <a:chOff x="508000" y="4149079"/>
            <a:chExt cx="8128000" cy="621119"/>
          </a:xfrm>
        </p:grpSpPr>
        <p:sp>
          <p:nvSpPr>
            <p:cNvPr id="16" name="Rechteck 17"/>
            <p:cNvSpPr/>
            <p:nvPr/>
          </p:nvSpPr>
          <p:spPr bwMode="auto">
            <a:xfrm>
              <a:off x="508000" y="4163384"/>
              <a:ext cx="8128000" cy="606814"/>
            </a:xfrm>
            <a:prstGeom prst="rect">
              <a:avLst/>
            </a:prstGeom>
            <a:noFill/>
            <a:ln w="9525" cap="flat" cmpd="sng" algn="ctr">
              <a:solidFill>
                <a:srgbClr val="0065B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" name="Inhaltsplatzhalter 2"/>
            <p:cNvSpPr txBox="1">
              <a:spLocks/>
            </p:cNvSpPr>
            <p:nvPr/>
          </p:nvSpPr>
          <p:spPr bwMode="auto">
            <a:xfrm>
              <a:off x="508000" y="4149079"/>
              <a:ext cx="8128000" cy="4839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pitchFamily="-65" charset="-128"/>
                  <a:cs typeface="ＭＳ Ｐゴシック" pitchFamily="18" charset="-128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3pPr>
              <a:lvl4pPr marL="15621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4pPr>
              <a:lvl5pPr marL="1981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5pPr>
              <a:lvl6pPr marL="2438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2895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3352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3810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lvl="0" indent="0">
                <a:buNone/>
              </a:pPr>
              <a:r>
                <a:rPr lang="en-GB" b="1" dirty="0" smtClean="0">
                  <a:solidFill>
                    <a:schemeClr val="bg1"/>
                  </a:solidFill>
                </a:rPr>
                <a:t>Definition</a:t>
              </a:r>
              <a:endParaRPr lang="en-GB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Rounded Rectangular Callout 8"/>
          <p:cNvSpPr/>
          <p:nvPr/>
        </p:nvSpPr>
        <p:spPr bwMode="auto">
          <a:xfrm>
            <a:off x="5724128" y="3933056"/>
            <a:ext cx="2880320" cy="1368152"/>
          </a:xfrm>
          <a:prstGeom prst="wedgeRoundRectCallout">
            <a:avLst>
              <a:gd name="adj1" fmla="val -20833"/>
              <a:gd name="adj2" fmla="val 41751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dirty="0" smtClean="0">
                <a:latin typeface="Arial" pitchFamily="34" charset="0"/>
              </a:rPr>
              <a:t>“Loosely </a:t>
            </a:r>
            <a:r>
              <a:rPr lang="en-US" dirty="0">
                <a:latin typeface="Arial" pitchFamily="34" charset="0"/>
              </a:rPr>
              <a:t>coupled service oriented architecture with bounded </a:t>
            </a:r>
            <a:r>
              <a:rPr lang="en-US" dirty="0" smtClean="0">
                <a:latin typeface="Arial" pitchFamily="34" charset="0"/>
              </a:rPr>
              <a:t>contexts.”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23" name="Rounded Rectangular Callout 22"/>
          <p:cNvSpPr/>
          <p:nvPr/>
        </p:nvSpPr>
        <p:spPr bwMode="auto">
          <a:xfrm>
            <a:off x="4860032" y="1412776"/>
            <a:ext cx="3096344" cy="1800200"/>
          </a:xfrm>
          <a:prstGeom prst="wedgeRoundRectCallout">
            <a:avLst>
              <a:gd name="adj1" fmla="val -20833"/>
              <a:gd name="adj2" fmla="val 47560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dirty="0" smtClean="0">
                <a:latin typeface="Arial" pitchFamily="34" charset="0"/>
              </a:rPr>
              <a:t>“a </a:t>
            </a:r>
            <a:r>
              <a:rPr lang="en-US" dirty="0">
                <a:latin typeface="Arial" pitchFamily="34" charset="0"/>
              </a:rPr>
              <a:t>style of software architecture that involves delivering systems as a set of very small, granular, independent collaborating </a:t>
            </a:r>
            <a:r>
              <a:rPr lang="en-US" dirty="0" smtClean="0">
                <a:latin typeface="Arial" pitchFamily="34" charset="0"/>
              </a:rPr>
              <a:t>services.”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24" name="Rounded Rectangular Callout 23"/>
          <p:cNvSpPr/>
          <p:nvPr/>
        </p:nvSpPr>
        <p:spPr bwMode="auto">
          <a:xfrm>
            <a:off x="251520" y="1412776"/>
            <a:ext cx="4104456" cy="1944216"/>
          </a:xfrm>
          <a:prstGeom prst="wedgeRoundRectCallout">
            <a:avLst>
              <a:gd name="adj1" fmla="val -21986"/>
              <a:gd name="adj2" fmla="val 47775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dirty="0" smtClean="0">
                <a:latin typeface="Arial" pitchFamily="34" charset="0"/>
              </a:rPr>
              <a:t>“decompose </a:t>
            </a:r>
            <a:r>
              <a:rPr lang="en-US" dirty="0">
                <a:latin typeface="Arial" pitchFamily="34" charset="0"/>
              </a:rPr>
              <a:t>an application functionally into a set of collaborating services, each with a set of narrow, related functions, developed and deployed independently, with its own </a:t>
            </a:r>
            <a:r>
              <a:rPr lang="en-US" dirty="0" smtClean="0">
                <a:latin typeface="Arial" pitchFamily="34" charset="0"/>
              </a:rPr>
              <a:t>database.”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00102" y="3203684"/>
            <a:ext cx="209241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</a:rPr>
              <a:t>[B. </a:t>
            </a:r>
            <a:r>
              <a:rPr lang="en-US" dirty="0" err="1" smtClean="0">
                <a:latin typeface="Arial" pitchFamily="34" charset="0"/>
              </a:rPr>
              <a:t>Wootton</a:t>
            </a:r>
            <a:r>
              <a:rPr lang="en-US" dirty="0" smtClean="0">
                <a:latin typeface="Arial" pitchFamily="34" charset="0"/>
              </a:rPr>
              <a:t>, 2014]</a:t>
            </a:r>
            <a:endParaRPr lang="en-US" dirty="0" smtClean="0">
              <a:latin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472556" y="5291916"/>
            <a:ext cx="227590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</a:rPr>
              <a:t>[A. Cockcroft, 2015 ]</a:t>
            </a:r>
            <a:endParaRPr lang="en-US" dirty="0" smtClean="0">
              <a:latin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67744" y="3284984"/>
            <a:ext cx="221200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</a:rPr>
              <a:t>[C. </a:t>
            </a:r>
            <a:r>
              <a:rPr lang="en-US" dirty="0" err="1" smtClean="0">
                <a:latin typeface="Arial" pitchFamily="34" charset="0"/>
              </a:rPr>
              <a:t>Richdson</a:t>
            </a:r>
            <a:r>
              <a:rPr lang="en-US" dirty="0" smtClean="0">
                <a:latin typeface="Arial" pitchFamily="34" charset="0"/>
              </a:rPr>
              <a:t>. 2014]</a:t>
            </a:r>
            <a:endParaRPr lang="en-US" dirty="0" smtClean="0">
              <a:latin typeface="Arial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3347864" y="4653136"/>
            <a:ext cx="1080120" cy="504056"/>
            <a:chOff x="3347864" y="4653136"/>
            <a:chExt cx="1080120" cy="504056"/>
          </a:xfrm>
        </p:grpSpPr>
        <p:sp>
          <p:nvSpPr>
            <p:cNvPr id="34" name="Rectangle 33"/>
            <p:cNvSpPr/>
            <p:nvPr/>
          </p:nvSpPr>
          <p:spPr bwMode="auto">
            <a:xfrm>
              <a:off x="3419872" y="4725144"/>
              <a:ext cx="1008112" cy="43204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3347864" y="4653136"/>
              <a:ext cx="1008112" cy="43204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Customer Service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419872" y="5373216"/>
            <a:ext cx="1080120" cy="504056"/>
            <a:chOff x="3419872" y="5373216"/>
            <a:chExt cx="1080120" cy="504056"/>
          </a:xfrm>
        </p:grpSpPr>
        <p:sp>
          <p:nvSpPr>
            <p:cNvPr id="36" name="Rectangle 35"/>
            <p:cNvSpPr/>
            <p:nvPr/>
          </p:nvSpPr>
          <p:spPr bwMode="auto">
            <a:xfrm>
              <a:off x="3491880" y="5445224"/>
              <a:ext cx="1008112" cy="43204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3419872" y="5373216"/>
              <a:ext cx="1008112" cy="43204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Order Service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899592" y="4149080"/>
            <a:ext cx="1080120" cy="504056"/>
            <a:chOff x="899592" y="4149080"/>
            <a:chExt cx="1080120" cy="504056"/>
          </a:xfrm>
        </p:grpSpPr>
        <p:sp>
          <p:nvSpPr>
            <p:cNvPr id="39" name="Rectangle 38"/>
            <p:cNvSpPr/>
            <p:nvPr/>
          </p:nvSpPr>
          <p:spPr bwMode="auto">
            <a:xfrm>
              <a:off x="971600" y="4221088"/>
              <a:ext cx="1008112" cy="43204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899592" y="4149080"/>
              <a:ext cx="1008112" cy="43204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Checkout Service</a:t>
              </a:r>
              <a:endPara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827584" y="5013176"/>
            <a:ext cx="1296144" cy="504056"/>
            <a:chOff x="827584" y="5013176"/>
            <a:chExt cx="1296144" cy="504056"/>
          </a:xfrm>
        </p:grpSpPr>
        <p:sp>
          <p:nvSpPr>
            <p:cNvPr id="38" name="Rectangle 37"/>
            <p:cNvSpPr/>
            <p:nvPr/>
          </p:nvSpPr>
          <p:spPr bwMode="auto">
            <a:xfrm>
              <a:off x="899592" y="5085184"/>
              <a:ext cx="1224136" cy="43204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827584" y="5013176"/>
              <a:ext cx="1224136" cy="43204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Order Management</a:t>
              </a:r>
              <a:endPara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347864" y="3933056"/>
            <a:ext cx="1152128" cy="504056"/>
            <a:chOff x="3347864" y="3933056"/>
            <a:chExt cx="1152128" cy="504056"/>
          </a:xfrm>
        </p:grpSpPr>
        <p:sp>
          <p:nvSpPr>
            <p:cNvPr id="29" name="Rectangle 28"/>
            <p:cNvSpPr/>
            <p:nvPr/>
          </p:nvSpPr>
          <p:spPr bwMode="auto">
            <a:xfrm>
              <a:off x="3491880" y="4005064"/>
              <a:ext cx="1008112" cy="43204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347864" y="3933056"/>
              <a:ext cx="1080120" cy="43204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Catalog Service</a:t>
              </a:r>
              <a:endPara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46" name="Straight Connector 45"/>
          <p:cNvCxnSpPr>
            <a:stCxn id="39" idx="3"/>
            <a:endCxn id="37" idx="1"/>
          </p:cNvCxnSpPr>
          <p:nvPr/>
        </p:nvCxnSpPr>
        <p:spPr bwMode="auto">
          <a:xfrm>
            <a:off x="1979712" y="4437112"/>
            <a:ext cx="1440160" cy="115212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8" idx="3"/>
            <a:endCxn id="35" idx="1"/>
          </p:cNvCxnSpPr>
          <p:nvPr/>
        </p:nvCxnSpPr>
        <p:spPr bwMode="auto">
          <a:xfrm flipV="1">
            <a:off x="2123728" y="4869160"/>
            <a:ext cx="1224136" cy="43204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endCxn id="37" idx="1"/>
          </p:cNvCxnSpPr>
          <p:nvPr/>
        </p:nvCxnSpPr>
        <p:spPr bwMode="auto">
          <a:xfrm>
            <a:off x="2123728" y="5373216"/>
            <a:ext cx="1296144" cy="21602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9" idx="3"/>
            <a:endCxn id="28" idx="1"/>
          </p:cNvCxnSpPr>
          <p:nvPr/>
        </p:nvCxnSpPr>
        <p:spPr bwMode="auto">
          <a:xfrm flipV="1">
            <a:off x="1979712" y="4149080"/>
            <a:ext cx="1368152" cy="28803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39" idx="3"/>
            <a:endCxn id="35" idx="1"/>
          </p:cNvCxnSpPr>
          <p:nvPr/>
        </p:nvCxnSpPr>
        <p:spPr bwMode="auto">
          <a:xfrm>
            <a:off x="1979712" y="4437112"/>
            <a:ext cx="1368152" cy="43204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99592" y="6021288"/>
            <a:ext cx="4968552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itchFamily="34" charset="0"/>
              </a:rPr>
              <a:t>Figure: Functional </a:t>
            </a:r>
            <a:r>
              <a:rPr lang="en-US" sz="1200" b="1" dirty="0" err="1" smtClean="0">
                <a:latin typeface="Arial" pitchFamily="34" charset="0"/>
              </a:rPr>
              <a:t>Decomompostion</a:t>
            </a:r>
            <a:r>
              <a:rPr lang="en-US" sz="1200" b="1" dirty="0" smtClean="0">
                <a:latin typeface="Arial" pitchFamily="34" charset="0"/>
              </a:rPr>
              <a:t> into </a:t>
            </a:r>
            <a:r>
              <a:rPr lang="en-US" sz="1200" b="1" dirty="0" err="1" smtClean="0">
                <a:latin typeface="Arial" pitchFamily="34" charset="0"/>
              </a:rPr>
              <a:t>microservices</a:t>
            </a:r>
            <a:endParaRPr lang="en-US" sz="1200" b="1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9324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kt 3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2889832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8" name="think-cell Folie" r:id="rId6" imgW="270" imgH="270" progId="TCLayout.ActiveDocument.1">
                  <p:embed/>
                </p:oleObj>
              </mc:Choice>
              <mc:Fallback>
                <p:oleObj name="think-cell Foli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hteck 1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3"/>
          </a:solidFill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endParaRPr lang="de-DE" sz="1200" dirty="0" smtClean="0">
              <a:solidFill>
                <a:schemeClr val="tx1"/>
              </a:solidFill>
              <a:latin typeface="Arial" panose="020B0604020202020204" pitchFamily="34" charset="0"/>
              <a:cs typeface="Arial Unicode MS" panose="020B0604020202020204" pitchFamily="34" charset="-128"/>
              <a:sym typeface="Arial" panose="020B0604020202020204" pitchFamily="34" charset="0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179512" y="0"/>
            <a:ext cx="7535885" cy="360535"/>
          </a:xfrm>
        </p:spPr>
        <p:txBody>
          <a:bodyPr/>
          <a:lstStyle/>
          <a:p>
            <a:r>
              <a:rPr lang="en-GB" dirty="0" smtClean="0"/>
              <a:t>Context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err="1"/>
              <a:t>Rajendra</a:t>
            </a:r>
            <a:r>
              <a:rPr lang="en-GB" dirty="0"/>
              <a:t> </a:t>
            </a:r>
            <a:r>
              <a:rPr lang="en-GB" dirty="0" err="1"/>
              <a:t>Kharbuja</a:t>
            </a:r>
            <a:r>
              <a:rPr lang="en-GB" dirty="0"/>
              <a:t>- Master Thesis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  <p:sp>
        <p:nvSpPr>
          <p:cNvPr id="53" name="Titel 4"/>
          <p:cNvSpPr txBox="1">
            <a:spLocks/>
          </p:cNvSpPr>
          <p:nvPr/>
        </p:nvSpPr>
        <p:spPr bwMode="auto">
          <a:xfrm>
            <a:off x="323528" y="404664"/>
            <a:ext cx="7535885" cy="360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0" rIns="9000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DE" sz="2400" b="0" i="0" baseline="0" smtClean="0">
                <a:solidFill>
                  <a:schemeClr val="bg1"/>
                </a:solidFill>
                <a:latin typeface="+mj-lt"/>
                <a:ea typeface="+mj-ea"/>
                <a:cs typeface="Arial Unicode MS" pitchFamily="34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9pPr>
          </a:lstStyle>
          <a:p>
            <a:r>
              <a:rPr lang="en-GB" dirty="0" err="1" smtClean="0"/>
              <a:t>Microservice</a:t>
            </a:r>
            <a:r>
              <a:rPr lang="en-GB" dirty="0" smtClean="0"/>
              <a:t> Architecture style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7236296" y="1916832"/>
            <a:ext cx="18466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dirty="0" smtClean="0">
              <a:latin typeface="Arial" pitchFamily="34" charset="0"/>
            </a:endParaRPr>
          </a:p>
        </p:txBody>
      </p:sp>
      <p:grpSp>
        <p:nvGrpSpPr>
          <p:cNvPr id="15" name="Gruppieren 16"/>
          <p:cNvGrpSpPr/>
          <p:nvPr/>
        </p:nvGrpSpPr>
        <p:grpSpPr>
          <a:xfrm>
            <a:off x="179512" y="1052736"/>
            <a:ext cx="8784976" cy="5328592"/>
            <a:chOff x="508000" y="4149079"/>
            <a:chExt cx="8128000" cy="643705"/>
          </a:xfrm>
        </p:grpSpPr>
        <p:sp>
          <p:nvSpPr>
            <p:cNvPr id="16" name="Rechteck 17"/>
            <p:cNvSpPr/>
            <p:nvPr/>
          </p:nvSpPr>
          <p:spPr bwMode="auto">
            <a:xfrm>
              <a:off x="508000" y="4163384"/>
              <a:ext cx="8128000" cy="629400"/>
            </a:xfrm>
            <a:prstGeom prst="rect">
              <a:avLst/>
            </a:prstGeom>
            <a:noFill/>
            <a:ln w="9525" cap="flat" cmpd="sng" algn="ctr">
              <a:solidFill>
                <a:srgbClr val="0065B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" name="Inhaltsplatzhalter 2"/>
            <p:cNvSpPr txBox="1">
              <a:spLocks/>
            </p:cNvSpPr>
            <p:nvPr/>
          </p:nvSpPr>
          <p:spPr bwMode="auto">
            <a:xfrm>
              <a:off x="508000" y="4149079"/>
              <a:ext cx="8128000" cy="5219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pitchFamily="-65" charset="-128"/>
                  <a:cs typeface="ＭＳ Ｐゴシック" pitchFamily="18" charset="-128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3pPr>
              <a:lvl4pPr marL="15621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4pPr>
              <a:lvl5pPr marL="1981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5pPr>
              <a:lvl6pPr marL="2438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2895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3352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3810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lvl="0" indent="0">
                <a:buNone/>
              </a:pPr>
              <a:r>
                <a:rPr lang="en-GB" b="1" dirty="0" smtClean="0">
                  <a:solidFill>
                    <a:schemeClr val="bg1"/>
                  </a:solidFill>
                </a:rPr>
                <a:t>Definition</a:t>
              </a:r>
              <a:endParaRPr lang="en-GB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7544" y="3356992"/>
            <a:ext cx="8064896" cy="2889612"/>
            <a:chOff x="539552" y="2636912"/>
            <a:chExt cx="8064896" cy="2889612"/>
          </a:xfrm>
        </p:grpSpPr>
        <p:sp>
          <p:nvSpPr>
            <p:cNvPr id="6" name="Rounded Rectangular Callout 5"/>
            <p:cNvSpPr/>
            <p:nvPr/>
          </p:nvSpPr>
          <p:spPr bwMode="auto">
            <a:xfrm>
              <a:off x="539552" y="2636912"/>
              <a:ext cx="8064896" cy="2520280"/>
            </a:xfrm>
            <a:prstGeom prst="wedgeRoundRectCallout">
              <a:avLst>
                <a:gd name="adj1" fmla="val -28157"/>
                <a:gd name="adj2" fmla="val 47734"/>
                <a:gd name="adj3" fmla="val 166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dirty="0" smtClean="0">
                  <a:latin typeface="Arial" pitchFamily="34" charset="0"/>
                </a:rPr>
                <a:t>“is </a:t>
              </a:r>
              <a:r>
                <a:rPr lang="en-US" dirty="0">
                  <a:latin typeface="Arial" pitchFamily="34" charset="0"/>
                </a:rPr>
                <a:t>an approach to developing </a:t>
              </a:r>
              <a:r>
                <a:rPr lang="en-US" b="1" dirty="0">
                  <a:solidFill>
                    <a:schemeClr val="accent2"/>
                  </a:solidFill>
                  <a:latin typeface="Arial" pitchFamily="34" charset="0"/>
                </a:rPr>
                <a:t>a single application</a:t>
              </a:r>
              <a:r>
                <a:rPr lang="en-US" b="1" dirty="0">
                  <a:latin typeface="Arial" pitchFamily="34" charset="0"/>
                </a:rPr>
                <a:t> </a:t>
              </a:r>
              <a:r>
                <a:rPr lang="en-US" dirty="0">
                  <a:latin typeface="Arial" pitchFamily="34" charset="0"/>
                </a:rPr>
                <a:t>as a </a:t>
              </a:r>
              <a:r>
                <a:rPr lang="en-US" b="1" dirty="0">
                  <a:latin typeface="Arial" pitchFamily="34" charset="0"/>
                </a:rPr>
                <a:t>suite</a:t>
              </a:r>
              <a:r>
                <a:rPr lang="en-US" dirty="0">
                  <a:latin typeface="Arial" pitchFamily="34" charset="0"/>
                </a:rPr>
                <a:t> of</a:t>
              </a:r>
              <a:r>
                <a:rPr lang="en-US" b="1" dirty="0">
                  <a:latin typeface="Arial" pitchFamily="34" charset="0"/>
                </a:rPr>
                <a:t> </a:t>
              </a:r>
              <a:endParaRPr lang="en-US" b="1" dirty="0" smtClean="0">
                <a:latin typeface="Arial" pitchFamily="34" charset="0"/>
              </a:endParaRPr>
            </a:p>
            <a:p>
              <a:pPr algn="just"/>
              <a:r>
                <a:rPr lang="en-US" b="1" dirty="0" smtClean="0">
                  <a:solidFill>
                    <a:srgbClr val="E37C4D"/>
                  </a:solidFill>
                  <a:latin typeface="Arial" pitchFamily="34" charset="0"/>
                </a:rPr>
                <a:t>small </a:t>
              </a:r>
              <a:r>
                <a:rPr lang="en-US" b="1" dirty="0">
                  <a:solidFill>
                    <a:srgbClr val="E37C4D"/>
                  </a:solidFill>
                  <a:latin typeface="Arial" pitchFamily="34" charset="0"/>
                </a:rPr>
                <a:t>services</a:t>
              </a:r>
              <a:r>
                <a:rPr lang="en-US" dirty="0">
                  <a:latin typeface="Arial" pitchFamily="34" charset="0"/>
                </a:rPr>
                <a:t>, each </a:t>
              </a:r>
              <a:r>
                <a:rPr lang="en-US" b="1" dirty="0">
                  <a:latin typeface="Arial" pitchFamily="34" charset="0"/>
                </a:rPr>
                <a:t>running</a:t>
              </a:r>
              <a:r>
                <a:rPr lang="en-US" dirty="0">
                  <a:latin typeface="Arial" pitchFamily="34" charset="0"/>
                </a:rPr>
                <a:t> in its</a:t>
              </a:r>
              <a:r>
                <a:rPr lang="en-US" b="1" dirty="0">
                  <a:latin typeface="Arial" pitchFamily="34" charset="0"/>
                </a:rPr>
                <a:t> </a:t>
              </a:r>
              <a:r>
                <a:rPr lang="en-US" b="1" dirty="0">
                  <a:solidFill>
                    <a:srgbClr val="E37C4D"/>
                  </a:solidFill>
                  <a:latin typeface="Arial" pitchFamily="34" charset="0"/>
                </a:rPr>
                <a:t>own process</a:t>
              </a:r>
              <a:r>
                <a:rPr lang="en-US" b="1" dirty="0">
                  <a:latin typeface="Arial" pitchFamily="34" charset="0"/>
                </a:rPr>
                <a:t> </a:t>
              </a:r>
              <a:r>
                <a:rPr lang="en-US" dirty="0">
                  <a:latin typeface="Arial" pitchFamily="34" charset="0"/>
                </a:rPr>
                <a:t>and </a:t>
              </a:r>
              <a:r>
                <a:rPr lang="en-US" b="1" dirty="0">
                  <a:latin typeface="Arial" pitchFamily="34" charset="0"/>
                </a:rPr>
                <a:t>communicating</a:t>
              </a:r>
              <a:r>
                <a:rPr lang="en-US" dirty="0">
                  <a:latin typeface="Arial" pitchFamily="34" charset="0"/>
                </a:rPr>
                <a:t> with </a:t>
              </a:r>
              <a:r>
                <a:rPr lang="en-US" b="1" dirty="0">
                  <a:solidFill>
                    <a:srgbClr val="E37C4D"/>
                  </a:solidFill>
                  <a:latin typeface="Arial" pitchFamily="34" charset="0"/>
                </a:rPr>
                <a:t>lightweight mechanisms</a:t>
              </a:r>
              <a:r>
                <a:rPr lang="en-US" dirty="0">
                  <a:latin typeface="Arial" pitchFamily="34" charset="0"/>
                </a:rPr>
                <a:t>, often an HTTP resource API. These services are built around </a:t>
              </a:r>
              <a:r>
                <a:rPr lang="en-US" b="1" dirty="0">
                  <a:solidFill>
                    <a:srgbClr val="E37C4D"/>
                  </a:solidFill>
                  <a:latin typeface="Arial" pitchFamily="34" charset="0"/>
                </a:rPr>
                <a:t>business capabilities </a:t>
              </a:r>
              <a:r>
                <a:rPr lang="en-US" dirty="0">
                  <a:latin typeface="Arial" pitchFamily="34" charset="0"/>
                </a:rPr>
                <a:t>and </a:t>
              </a:r>
              <a:r>
                <a:rPr lang="en-US" b="1" dirty="0">
                  <a:solidFill>
                    <a:srgbClr val="E37C4D"/>
                  </a:solidFill>
                  <a:latin typeface="Arial" pitchFamily="34" charset="0"/>
                </a:rPr>
                <a:t>independently deployable</a:t>
              </a:r>
              <a:r>
                <a:rPr lang="en-US" b="1" dirty="0">
                  <a:latin typeface="Arial" pitchFamily="34" charset="0"/>
                </a:rPr>
                <a:t> </a:t>
              </a:r>
              <a:r>
                <a:rPr lang="en-US" dirty="0">
                  <a:latin typeface="Arial" pitchFamily="34" charset="0"/>
                </a:rPr>
                <a:t>by fully automated deployment machinery. There is a bare minimum of centralized management of these services, which may be written in</a:t>
              </a:r>
              <a:r>
                <a:rPr lang="en-US" b="1" dirty="0">
                  <a:latin typeface="Arial" pitchFamily="34" charset="0"/>
                </a:rPr>
                <a:t> </a:t>
              </a:r>
              <a:r>
                <a:rPr lang="en-US" b="1" dirty="0">
                  <a:solidFill>
                    <a:srgbClr val="E37C4D"/>
                  </a:solidFill>
                  <a:latin typeface="Arial" pitchFamily="34" charset="0"/>
                </a:rPr>
                <a:t>different programming languages </a:t>
              </a:r>
              <a:r>
                <a:rPr lang="en-US" dirty="0">
                  <a:latin typeface="Arial" pitchFamily="34" charset="0"/>
                </a:rPr>
                <a:t>and use </a:t>
              </a:r>
              <a:r>
                <a:rPr lang="en-US" b="1" dirty="0">
                  <a:solidFill>
                    <a:srgbClr val="E37C4D"/>
                  </a:solidFill>
                  <a:latin typeface="Arial" pitchFamily="34" charset="0"/>
                </a:rPr>
                <a:t>different data storage </a:t>
              </a:r>
              <a:r>
                <a:rPr lang="en-US" b="1" dirty="0" smtClean="0">
                  <a:solidFill>
                    <a:srgbClr val="E37C4D"/>
                  </a:solidFill>
                  <a:latin typeface="Arial" pitchFamily="34" charset="0"/>
                </a:rPr>
                <a:t>technologies.</a:t>
              </a:r>
              <a:r>
                <a:rPr lang="en-US" b="1" dirty="0" smtClean="0">
                  <a:latin typeface="Arial" pitchFamily="34" charset="0"/>
                </a:rPr>
                <a:t>”</a:t>
              </a:r>
              <a:endParaRPr lang="en-US" b="1" dirty="0">
                <a:latin typeface="Arial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289343" y="5157192"/>
              <a:ext cx="3315105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itchFamily="34" charset="0"/>
                </a:rPr>
                <a:t>[M. Fowler and J. Lewis, 2014]</a:t>
              </a:r>
              <a:endParaRPr lang="en-US" dirty="0" smtClean="0">
                <a:latin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67544" y="1988840"/>
            <a:ext cx="9433048" cy="1008112"/>
            <a:chOff x="2123728" y="2564904"/>
            <a:chExt cx="9433048" cy="1008112"/>
          </a:xfrm>
        </p:grpSpPr>
        <p:sp>
          <p:nvSpPr>
            <p:cNvPr id="24" name="Rounded Rectangle 23"/>
            <p:cNvSpPr/>
            <p:nvPr/>
          </p:nvSpPr>
          <p:spPr bwMode="auto">
            <a:xfrm>
              <a:off x="2123728" y="2564904"/>
              <a:ext cx="4536504" cy="100811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“</a:t>
              </a:r>
              <a:r>
                <a:rPr lang="en-US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Microservices</a:t>
              </a:r>
              <a:r>
                <a:rPr lang="en-US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are SOA done right”</a:t>
              </a:r>
              <a:endPara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804248" y="2636912"/>
              <a:ext cx="3181650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latin typeface="Arial" pitchFamily="34" charset="0"/>
                </a:rPr>
                <a:t>M. Fowler and J. Lewis, 2014</a:t>
              </a:r>
              <a:endParaRPr lang="en-US" sz="1200" b="1" dirty="0" smtClean="0">
                <a:latin typeface="Arial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804248" y="3212976"/>
              <a:ext cx="475252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dirty="0"/>
                <a:t>G. </a:t>
              </a:r>
              <a:r>
                <a:rPr lang="en-US" sz="1200" b="1" dirty="0" err="1"/>
                <a:t>Radchenko</a:t>
              </a:r>
              <a:r>
                <a:rPr lang="en-US" sz="1200" b="1" dirty="0"/>
                <a:t>, O. </a:t>
              </a:r>
              <a:r>
                <a:rPr lang="en-US" sz="1200" b="1" dirty="0" err="1"/>
                <a:t>Taipale</a:t>
              </a:r>
              <a:r>
                <a:rPr lang="en-US" sz="1200" b="1" dirty="0"/>
                <a:t>, and D. </a:t>
              </a:r>
              <a:r>
                <a:rPr lang="en-US" sz="1200" b="1" dirty="0" err="1" smtClean="0"/>
                <a:t>Savchenko</a:t>
              </a:r>
              <a:r>
                <a:rPr lang="en-US" sz="1200" b="1" dirty="0" smtClean="0"/>
                <a:t>, 2015</a:t>
              </a:r>
              <a:endParaRPr lang="en-US" sz="1200" b="1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804248" y="2924944"/>
              <a:ext cx="280831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dirty="0"/>
                <a:t>A. </a:t>
              </a:r>
              <a:r>
                <a:rPr lang="en-US" sz="1200" b="1" dirty="0" smtClean="0"/>
                <a:t>Cockcroft, 2015</a:t>
              </a:r>
              <a:endParaRPr 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465963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kt 3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7986394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13" name="think-cell Folie" r:id="rId6" imgW="270" imgH="270" progId="TCLayout.ActiveDocument.1">
                  <p:embed/>
                </p:oleObj>
              </mc:Choice>
              <mc:Fallback>
                <p:oleObj name="think-cell Foli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hteck 1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3"/>
          </a:solidFill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endParaRPr lang="de-DE" sz="1200" dirty="0" smtClean="0">
              <a:solidFill>
                <a:schemeClr val="tx1"/>
              </a:solidFill>
              <a:latin typeface="Arial" panose="020B0604020202020204" pitchFamily="34" charset="0"/>
              <a:cs typeface="Arial Unicode MS" panose="020B0604020202020204" pitchFamily="34" charset="-128"/>
              <a:sym typeface="Arial" panose="020B0604020202020204" pitchFamily="34" charset="0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179512" y="332161"/>
            <a:ext cx="7535885" cy="360535"/>
          </a:xfrm>
        </p:spPr>
        <p:txBody>
          <a:bodyPr/>
          <a:lstStyle/>
          <a:p>
            <a:r>
              <a:rPr lang="en-GB" dirty="0" smtClean="0"/>
              <a:t>Research Questions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err="1"/>
              <a:t>Rajendra</a:t>
            </a:r>
            <a:r>
              <a:rPr lang="en-GB" dirty="0"/>
              <a:t> </a:t>
            </a:r>
            <a:r>
              <a:rPr lang="en-GB" dirty="0" err="1"/>
              <a:t>Kharbuja</a:t>
            </a:r>
            <a:r>
              <a:rPr lang="en-GB" dirty="0"/>
              <a:t>- Master Thesis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en-GB" smtClean="0"/>
              <a:pPr>
                <a:defRPr/>
              </a:pPr>
              <a:t>7</a:t>
            </a:fld>
            <a:endParaRPr lang="en-GB" dirty="0"/>
          </a:p>
        </p:txBody>
      </p:sp>
      <p:grpSp>
        <p:nvGrpSpPr>
          <p:cNvPr id="17" name="Gruppieren 16"/>
          <p:cNvGrpSpPr/>
          <p:nvPr/>
        </p:nvGrpSpPr>
        <p:grpSpPr>
          <a:xfrm>
            <a:off x="251521" y="2204864"/>
            <a:ext cx="8280919" cy="2088231"/>
            <a:chOff x="289164" y="4167322"/>
            <a:chExt cx="8273617" cy="625462"/>
          </a:xfrm>
        </p:grpSpPr>
        <p:sp>
          <p:nvSpPr>
            <p:cNvPr id="18" name="Rechteck 17"/>
            <p:cNvSpPr/>
            <p:nvPr/>
          </p:nvSpPr>
          <p:spPr bwMode="auto">
            <a:xfrm>
              <a:off x="434781" y="4256362"/>
              <a:ext cx="8128000" cy="536422"/>
            </a:xfrm>
            <a:prstGeom prst="rect">
              <a:avLst/>
            </a:prstGeom>
            <a:noFill/>
            <a:ln w="9525" cap="flat" cmpd="sng" algn="ctr">
              <a:solidFill>
                <a:srgbClr val="0065B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9" name="Inhaltsplatzhalter 2"/>
            <p:cNvSpPr txBox="1">
              <a:spLocks/>
            </p:cNvSpPr>
            <p:nvPr/>
          </p:nvSpPr>
          <p:spPr bwMode="auto">
            <a:xfrm>
              <a:off x="289164" y="4167322"/>
              <a:ext cx="8128000" cy="10945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pitchFamily="-65" charset="-128"/>
                  <a:cs typeface="ＭＳ Ｐゴシック" pitchFamily="18" charset="-128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3pPr>
              <a:lvl4pPr marL="15621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4pPr>
              <a:lvl5pPr marL="1981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5pPr>
              <a:lvl6pPr marL="2438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2895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3352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3810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lvl="0" indent="0">
                <a:buNone/>
              </a:pPr>
              <a:r>
                <a:rPr lang="en-GB" b="1" dirty="0" smtClean="0">
                  <a:solidFill>
                    <a:schemeClr val="bg1"/>
                  </a:solidFill>
                </a:rPr>
                <a:t>2. What are the good practices for defining a </a:t>
              </a:r>
              <a:r>
                <a:rPr lang="en-GB" b="1" dirty="0" err="1" smtClean="0">
                  <a:solidFill>
                    <a:schemeClr val="bg1"/>
                  </a:solidFill>
                </a:rPr>
                <a:t>microservice</a:t>
              </a:r>
              <a:r>
                <a:rPr lang="en-GB" b="1" dirty="0" smtClean="0">
                  <a:solidFill>
                    <a:schemeClr val="bg1"/>
                  </a:solidFill>
                </a:rPr>
                <a:t> architecture?</a:t>
              </a:r>
              <a:endParaRPr lang="en-GB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236296" y="1916832"/>
            <a:ext cx="18466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3568" y="2765827"/>
            <a:ext cx="71287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itchFamily="34" charset="0"/>
              </a:rPr>
              <a:t>What is the process of creating a </a:t>
            </a:r>
            <a:r>
              <a:rPr lang="en-US" dirty="0" err="1">
                <a:latin typeface="Arial" pitchFamily="34" charset="0"/>
              </a:rPr>
              <a:t>microservice</a:t>
            </a:r>
            <a:r>
              <a:rPr lang="en-US" dirty="0">
                <a:latin typeface="Arial" pitchFamily="34" charset="0"/>
              </a:rPr>
              <a:t> architecture?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itchFamily="34" charset="0"/>
              </a:rPr>
              <a:t>What are the quality attributes of </a:t>
            </a:r>
            <a:r>
              <a:rPr lang="en-US" dirty="0" smtClean="0">
                <a:latin typeface="Arial" pitchFamily="34" charset="0"/>
              </a:rPr>
              <a:t>a </a:t>
            </a:r>
            <a:r>
              <a:rPr lang="en-US" dirty="0" err="1" smtClean="0">
                <a:latin typeface="Arial" pitchFamily="34" charset="0"/>
              </a:rPr>
              <a:t>microservice</a:t>
            </a:r>
            <a:r>
              <a:rPr lang="en-US" dirty="0">
                <a:latin typeface="Arial" pitchFamily="34" charset="0"/>
              </a:rPr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itchFamily="34" charset="0"/>
              </a:rPr>
              <a:t>How to implement a </a:t>
            </a:r>
            <a:r>
              <a:rPr lang="en-US" dirty="0" err="1">
                <a:latin typeface="Arial" pitchFamily="34" charset="0"/>
              </a:rPr>
              <a:t>microservice</a:t>
            </a:r>
            <a:r>
              <a:rPr lang="en-US" dirty="0">
                <a:latin typeface="Arial" pitchFamily="34" charset="0"/>
              </a:rPr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itchFamily="34" charset="0"/>
              </a:rPr>
              <a:t>How to deploy a </a:t>
            </a:r>
            <a:r>
              <a:rPr lang="en-US" dirty="0" err="1">
                <a:latin typeface="Arial" pitchFamily="34" charset="0"/>
              </a:rPr>
              <a:t>microservice</a:t>
            </a:r>
            <a:r>
              <a:rPr lang="en-US" dirty="0">
                <a:latin typeface="Arial" pitchFamily="34" charset="0"/>
              </a:rPr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itchFamily="34" charset="0"/>
              </a:rPr>
              <a:t>How to maintain a </a:t>
            </a:r>
            <a:r>
              <a:rPr lang="en-US" dirty="0" err="1">
                <a:latin typeface="Arial" pitchFamily="34" charset="0"/>
              </a:rPr>
              <a:t>microservice</a:t>
            </a:r>
            <a:r>
              <a:rPr lang="en-US" dirty="0">
                <a:latin typeface="Arial" pitchFamily="34" charset="0"/>
              </a:rPr>
              <a:t>?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28" name="Inhaltsplatzhalter 2"/>
          <p:cNvSpPr txBox="1">
            <a:spLocks/>
          </p:cNvSpPr>
          <p:nvPr/>
        </p:nvSpPr>
        <p:spPr bwMode="auto">
          <a:xfrm>
            <a:off x="253251" y="1412776"/>
            <a:ext cx="8135173" cy="365441"/>
          </a:xfrm>
          <a:prstGeom prst="rect">
            <a:avLst/>
          </a:prstGeom>
          <a:solidFill>
            <a:srgbClr val="0070C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18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solidFill>
                  <a:schemeClr val="bg1"/>
                </a:solidFill>
                <a:latin typeface="Arial" pitchFamily="34" charset="0"/>
              </a:rPr>
              <a:t>1. What </a:t>
            </a:r>
            <a:r>
              <a:rPr lang="en-US" b="1" dirty="0">
                <a:solidFill>
                  <a:schemeClr val="bg1"/>
                </a:solidFill>
                <a:latin typeface="Arial" pitchFamily="34" charset="0"/>
              </a:rPr>
              <a:t>are the parameters that defines the size of a </a:t>
            </a:r>
            <a:r>
              <a:rPr lang="en-US" b="1" dirty="0" err="1">
                <a:solidFill>
                  <a:schemeClr val="bg1"/>
                </a:solidFill>
                <a:latin typeface="Arial" pitchFamily="34" charset="0"/>
              </a:rPr>
              <a:t>microservice</a:t>
            </a:r>
            <a:r>
              <a:rPr lang="en-US" b="1" dirty="0">
                <a:solidFill>
                  <a:schemeClr val="bg1"/>
                </a:solidFill>
                <a:latin typeface="Arial" pitchFamily="34" charset="0"/>
              </a:rPr>
              <a:t>?</a:t>
            </a:r>
            <a:endParaRPr lang="en-US" b="1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11758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kt 3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1759597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93" name="think-cell Folie" r:id="rId6" imgW="270" imgH="270" progId="TCLayout.ActiveDocument.1">
                  <p:embed/>
                </p:oleObj>
              </mc:Choice>
              <mc:Fallback>
                <p:oleObj name="think-cell Foli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hteck 1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3"/>
          </a:solidFill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endParaRPr lang="de-DE" sz="1200" dirty="0" smtClean="0">
              <a:solidFill>
                <a:schemeClr val="tx1"/>
              </a:solidFill>
              <a:cs typeface="Arial Unicode MS" panose="020B0604020202020204" pitchFamily="34" charset="-128"/>
              <a:sym typeface="+mn-lt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Research Process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err="1"/>
              <a:t>Rajendra</a:t>
            </a:r>
            <a:r>
              <a:rPr lang="en-GB" dirty="0"/>
              <a:t> </a:t>
            </a:r>
            <a:r>
              <a:rPr lang="en-GB" dirty="0" err="1"/>
              <a:t>Kharbuja</a:t>
            </a:r>
            <a:r>
              <a:rPr lang="en-GB" dirty="0"/>
              <a:t>- Master Thesis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en-GB" smtClean="0"/>
              <a:pPr>
                <a:defRPr/>
              </a:pPr>
              <a:t>8</a:t>
            </a:fld>
            <a:endParaRPr lang="en-GB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2987824" y="3212976"/>
            <a:ext cx="1944216" cy="86409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2. Search and Gather Studies</a:t>
            </a: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>
            <a:off x="323528" y="3284984"/>
            <a:ext cx="1800200" cy="86409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 Filter the papers</a:t>
            </a: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ounded Rectangle 27"/>
          <p:cNvSpPr/>
          <p:nvPr/>
        </p:nvSpPr>
        <p:spPr bwMode="auto">
          <a:xfrm>
            <a:off x="1619672" y="1628800"/>
            <a:ext cx="1872208" cy="86409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1. Select Search Terms</a:t>
            </a: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20072" y="870968"/>
            <a:ext cx="3456384" cy="43242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u="sng" dirty="0" smtClean="0">
                <a:latin typeface="Arial" pitchFamily="34" charset="0"/>
              </a:rPr>
              <a:t>1. Search Term Selection Strategy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/>
              <a:t>keywords from research </a:t>
            </a:r>
            <a:r>
              <a:rPr lang="en-US" sz="1100" dirty="0" smtClean="0"/>
              <a:t>questions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/>
              <a:t>synonyms of </a:t>
            </a:r>
            <a:r>
              <a:rPr lang="en-US" sz="1100" dirty="0" smtClean="0"/>
              <a:t>keywords</a:t>
            </a:r>
          </a:p>
          <a:p>
            <a:pPr marL="171450" lvl="0" indent="-171450">
              <a:buFont typeface="Arial"/>
              <a:buChar char="•"/>
            </a:pPr>
            <a:r>
              <a:rPr lang="en-US" sz="1100" dirty="0"/>
              <a:t>accepted terms from academics and </a:t>
            </a:r>
            <a:r>
              <a:rPr lang="en-US" sz="1100" dirty="0" smtClean="0"/>
              <a:t>industry</a:t>
            </a:r>
          </a:p>
          <a:p>
            <a:pPr marL="171450" lvl="0" indent="-171450">
              <a:buFont typeface="Arial"/>
              <a:buChar char="•"/>
            </a:pPr>
            <a:r>
              <a:rPr lang="en-US" sz="1100" dirty="0"/>
              <a:t>reference discovered from papers </a:t>
            </a:r>
            <a:r>
              <a:rPr lang="en-US" sz="1100" dirty="0" smtClean="0"/>
              <a:t>selected</a:t>
            </a:r>
          </a:p>
          <a:p>
            <a:pPr marL="171450" lvl="0" indent="-171450">
              <a:buFont typeface="Arial"/>
              <a:buChar char="•"/>
            </a:pPr>
            <a:endParaRPr lang="en-US" sz="1100" dirty="0"/>
          </a:p>
          <a:p>
            <a:pPr lvl="0"/>
            <a:r>
              <a:rPr lang="en-US" sz="1100" b="1" u="sng" dirty="0" smtClean="0"/>
              <a:t>2. Resources Used</a:t>
            </a:r>
          </a:p>
          <a:p>
            <a:pPr marL="171450" lvl="0" indent="-171450">
              <a:buFont typeface="Arial"/>
              <a:buChar char="•"/>
            </a:pPr>
            <a:r>
              <a:rPr lang="en-US" sz="1100" dirty="0" err="1"/>
              <a:t>google</a:t>
            </a:r>
            <a:r>
              <a:rPr lang="en-US" sz="1100" dirty="0"/>
              <a:t> scholar (</a:t>
            </a:r>
            <a:r>
              <a:rPr lang="en-US" sz="1100" dirty="0" err="1"/>
              <a:t>scholar.google.de</a:t>
            </a:r>
            <a:r>
              <a:rPr lang="en-US" sz="1100" dirty="0"/>
              <a:t>)</a:t>
            </a:r>
          </a:p>
          <a:p>
            <a:pPr marL="171450" lvl="0" indent="-171450">
              <a:buFont typeface="Arial"/>
              <a:buChar char="•"/>
            </a:pPr>
            <a:r>
              <a:rPr lang="en-US" sz="1100" dirty="0" err="1"/>
              <a:t>IEEExplore</a:t>
            </a:r>
            <a:endParaRPr lang="en-US" sz="1100" dirty="0"/>
          </a:p>
          <a:p>
            <a:pPr marL="171450" lvl="0" indent="-171450">
              <a:buFont typeface="Arial"/>
              <a:buChar char="•"/>
            </a:pPr>
            <a:r>
              <a:rPr lang="en-US" sz="1100" dirty="0"/>
              <a:t>ACM Digital Library</a:t>
            </a:r>
          </a:p>
          <a:p>
            <a:pPr marL="171450" lvl="0" indent="-171450">
              <a:buFont typeface="Arial"/>
              <a:buChar char="•"/>
            </a:pPr>
            <a:r>
              <a:rPr lang="en-US" sz="1100" dirty="0" err="1"/>
              <a:t>Researchgate</a:t>
            </a:r>
            <a:endParaRPr lang="en-US" sz="1100" dirty="0"/>
          </a:p>
          <a:p>
            <a:pPr marL="171450" lvl="0" indent="-171450">
              <a:buFont typeface="Arial"/>
              <a:buChar char="•"/>
            </a:pPr>
            <a:r>
              <a:rPr lang="en-US" sz="1100" dirty="0"/>
              <a:t>Books</a:t>
            </a:r>
          </a:p>
          <a:p>
            <a:pPr marL="171450" lvl="0" indent="-171450">
              <a:buFont typeface="Arial"/>
              <a:buChar char="•"/>
            </a:pPr>
            <a:r>
              <a:rPr lang="en-US" sz="1100" dirty="0"/>
              <a:t>Technical </a:t>
            </a:r>
            <a:r>
              <a:rPr lang="en-US" sz="1100" dirty="0" smtClean="0"/>
              <a:t>Articles</a:t>
            </a:r>
          </a:p>
          <a:p>
            <a:pPr lvl="0"/>
            <a:endParaRPr lang="en-US" sz="1100" dirty="0" smtClean="0"/>
          </a:p>
          <a:p>
            <a:pPr lvl="0" algn="r"/>
            <a:r>
              <a:rPr lang="en-US" sz="1100" b="1" dirty="0"/>
              <a:t>	</a:t>
            </a:r>
            <a:r>
              <a:rPr lang="en-US" sz="1100" b="1" dirty="0" smtClean="0"/>
              <a:t>Materials Found : 123</a:t>
            </a:r>
          </a:p>
          <a:p>
            <a:pPr lvl="0"/>
            <a:endParaRPr lang="en-US" sz="1100" dirty="0"/>
          </a:p>
          <a:p>
            <a:pPr lvl="0"/>
            <a:r>
              <a:rPr lang="en-US" sz="1100" b="1" u="sng" dirty="0" smtClean="0"/>
              <a:t>3. Study </a:t>
            </a:r>
            <a:r>
              <a:rPr lang="en-US" sz="1100" b="1" u="sng" dirty="0" err="1" smtClean="0"/>
              <a:t>Filteration</a:t>
            </a:r>
            <a:r>
              <a:rPr lang="en-US" sz="1100" b="1" u="sng" dirty="0" smtClean="0"/>
              <a:t> Criteria</a:t>
            </a:r>
            <a:endParaRPr lang="en-US" sz="1100" b="1" u="sng" dirty="0"/>
          </a:p>
          <a:p>
            <a:pPr marL="171450" lvl="0" indent="-171450">
              <a:buFont typeface="Arial"/>
              <a:buChar char="•"/>
            </a:pPr>
            <a:r>
              <a:rPr lang="en-US" sz="1100" dirty="0"/>
              <a:t>Is the study relevant to answer the research question?</a:t>
            </a:r>
          </a:p>
          <a:p>
            <a:pPr marL="171450" lvl="0" indent="-171450">
              <a:buFont typeface="Arial"/>
              <a:buChar char="•"/>
            </a:pPr>
            <a:r>
              <a:rPr lang="en-US" sz="1100" dirty="0" smtClean="0"/>
              <a:t>Does the study have good base in terms of source as well as references of the past studies?</a:t>
            </a:r>
            <a:endParaRPr lang="en-US" sz="1100" dirty="0"/>
          </a:p>
          <a:p>
            <a:pPr marL="171450" lvl="0" indent="-171450">
              <a:buFont typeface="Arial"/>
              <a:buChar char="•"/>
            </a:pPr>
            <a:r>
              <a:rPr lang="en-US" sz="1100" dirty="0" smtClean="0"/>
              <a:t>Are there any case </a:t>
            </a:r>
            <a:r>
              <a:rPr lang="en-US" sz="1100" dirty="0"/>
              <a:t>studies </a:t>
            </a:r>
            <a:r>
              <a:rPr lang="en-US" sz="1100" dirty="0" smtClean="0"/>
              <a:t>provided to </a:t>
            </a:r>
            <a:r>
              <a:rPr lang="en-US" sz="1100" dirty="0"/>
              <a:t>verify the research result derived in the study</a:t>
            </a:r>
            <a:r>
              <a:rPr lang="en-US" sz="1100" dirty="0" smtClean="0"/>
              <a:t>?</a:t>
            </a:r>
            <a:endParaRPr lang="en-US" sz="1100" dirty="0"/>
          </a:p>
          <a:p>
            <a:endParaRPr lang="en-US" sz="1100" dirty="0" smtClean="0"/>
          </a:p>
          <a:p>
            <a:pPr algn="r"/>
            <a:r>
              <a:rPr lang="en-US" sz="1100" b="1" dirty="0"/>
              <a:t>	</a:t>
            </a:r>
            <a:r>
              <a:rPr lang="en-US" sz="1100" b="1" dirty="0" smtClean="0"/>
              <a:t>Materials Selected: 64</a:t>
            </a:r>
          </a:p>
        </p:txBody>
      </p:sp>
      <p:sp>
        <p:nvSpPr>
          <p:cNvPr id="34" name="Rechteck 17"/>
          <p:cNvSpPr/>
          <p:nvPr/>
        </p:nvSpPr>
        <p:spPr bwMode="auto">
          <a:xfrm>
            <a:off x="179512" y="1083140"/>
            <a:ext cx="4896544" cy="3786020"/>
          </a:xfrm>
          <a:prstGeom prst="rect">
            <a:avLst/>
          </a:prstGeom>
          <a:noFill/>
          <a:ln w="9525" cap="flat" cmpd="sng" algn="ctr">
            <a:solidFill>
              <a:srgbClr val="0065B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6" name="Inhaltsplatzhalter 2"/>
          <p:cNvSpPr txBox="1">
            <a:spLocks/>
          </p:cNvSpPr>
          <p:nvPr/>
        </p:nvSpPr>
        <p:spPr bwMode="auto">
          <a:xfrm>
            <a:off x="179512" y="980728"/>
            <a:ext cx="4896544" cy="432048"/>
          </a:xfrm>
          <a:prstGeom prst="rect">
            <a:avLst/>
          </a:prstGeom>
          <a:solidFill>
            <a:srgbClr val="0070C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18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buNone/>
            </a:pPr>
            <a:r>
              <a:rPr lang="en-GB" b="1" dirty="0" smtClean="0">
                <a:solidFill>
                  <a:schemeClr val="bg1"/>
                </a:solidFill>
              </a:rPr>
              <a:t>Data Collection Phase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20" name="Right Arrow 19"/>
          <p:cNvSpPr/>
          <p:nvPr/>
        </p:nvSpPr>
        <p:spPr bwMode="auto">
          <a:xfrm rot="2854525">
            <a:off x="3417397" y="2762703"/>
            <a:ext cx="796903" cy="149465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Right Arrow 39"/>
          <p:cNvSpPr/>
          <p:nvPr/>
        </p:nvSpPr>
        <p:spPr bwMode="auto">
          <a:xfrm rot="19073944">
            <a:off x="990898" y="2815657"/>
            <a:ext cx="796903" cy="149465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Right Arrow 40"/>
          <p:cNvSpPr/>
          <p:nvPr/>
        </p:nvSpPr>
        <p:spPr bwMode="auto">
          <a:xfrm rot="10800000">
            <a:off x="2195737" y="3649414"/>
            <a:ext cx="648072" cy="139625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28018" y="4365104"/>
            <a:ext cx="337946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</a:rPr>
              <a:t>Figure: Data Collection Phase</a:t>
            </a:r>
            <a:endParaRPr lang="en-US" dirty="0" smtClean="0">
              <a:latin typeface="Arial" pitchFamily="34" charset="0"/>
            </a:endParaRPr>
          </a:p>
        </p:txBody>
      </p:sp>
      <p:sp>
        <p:nvSpPr>
          <p:cNvPr id="52" name="Titel 4"/>
          <p:cNvSpPr txBox="1">
            <a:spLocks/>
          </p:cNvSpPr>
          <p:nvPr/>
        </p:nvSpPr>
        <p:spPr bwMode="auto">
          <a:xfrm>
            <a:off x="403227" y="476177"/>
            <a:ext cx="7535885" cy="360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0" rIns="9000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DE" sz="2400" b="0" i="0" baseline="0" smtClean="0">
                <a:solidFill>
                  <a:schemeClr val="bg1"/>
                </a:solidFill>
                <a:latin typeface="+mj-lt"/>
                <a:ea typeface="+mj-ea"/>
                <a:cs typeface="Arial Unicode MS" pitchFamily="34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9pPr>
          </a:lstStyle>
          <a:p>
            <a:r>
              <a:rPr lang="en-GB" dirty="0" smtClean="0"/>
              <a:t>Phase 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817148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kt 3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266878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51" name="think-cell Folie" r:id="rId6" imgW="270" imgH="270" progId="TCLayout.ActiveDocument.1">
                  <p:embed/>
                </p:oleObj>
              </mc:Choice>
              <mc:Fallback>
                <p:oleObj name="think-cell Foli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hteck 1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3"/>
          </a:solidFill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endParaRPr lang="de-DE" sz="1200" dirty="0" smtClean="0">
              <a:solidFill>
                <a:schemeClr val="tx1"/>
              </a:solidFill>
              <a:cs typeface="Arial Unicode MS" panose="020B0604020202020204" pitchFamily="34" charset="-128"/>
              <a:sym typeface="+mn-lt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Research Process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err="1"/>
              <a:t>Rajendra</a:t>
            </a:r>
            <a:r>
              <a:rPr lang="en-GB" dirty="0"/>
              <a:t> </a:t>
            </a:r>
            <a:r>
              <a:rPr lang="en-GB" dirty="0" err="1"/>
              <a:t>Kharbuja</a:t>
            </a:r>
            <a:r>
              <a:rPr lang="en-GB" dirty="0"/>
              <a:t>- Master Thesis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en-GB" smtClean="0"/>
              <a:pPr>
                <a:defRPr/>
              </a:pPr>
              <a:t>9</a:t>
            </a:fld>
            <a:endParaRPr lang="en-GB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2987824" y="3212976"/>
            <a:ext cx="1944216" cy="86409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2. Synthesize Data</a:t>
            </a: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>
            <a:off x="323528" y="3284984"/>
            <a:ext cx="1800200" cy="86409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 Create Draft</a:t>
            </a: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ounded Rectangle 27"/>
          <p:cNvSpPr/>
          <p:nvPr/>
        </p:nvSpPr>
        <p:spPr bwMode="auto">
          <a:xfrm>
            <a:off x="1331640" y="1484784"/>
            <a:ext cx="2232248" cy="1080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1. Extract data from selected papers individually</a:t>
            </a: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20072" y="870968"/>
            <a:ext cx="3456384" cy="12772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endParaRPr lang="en-US" sz="1100" dirty="0"/>
          </a:p>
          <a:p>
            <a:pPr lvl="0"/>
            <a:r>
              <a:rPr lang="en-US" sz="1100" b="1" u="sng" dirty="0" smtClean="0"/>
              <a:t>2. Data Synthesis Strategy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Qualitative approach applied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err="1" smtClean="0"/>
              <a:t>Comparision</a:t>
            </a:r>
            <a:r>
              <a:rPr lang="en-US" sz="1100" dirty="0" smtClean="0"/>
              <a:t> of the data achieved from papers 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err="1" smtClean="0"/>
              <a:t>Similaritiies</a:t>
            </a:r>
            <a:r>
              <a:rPr lang="en-US" sz="1100" dirty="0" smtClean="0"/>
              <a:t> and differences studied</a:t>
            </a:r>
          </a:p>
          <a:p>
            <a:endParaRPr lang="en-US" sz="1100" dirty="0" smtClean="0"/>
          </a:p>
          <a:p>
            <a:endParaRPr lang="en-US" sz="1100" dirty="0" smtClean="0">
              <a:latin typeface="Arial" pitchFamily="34" charset="0"/>
            </a:endParaRPr>
          </a:p>
        </p:txBody>
      </p:sp>
      <p:sp>
        <p:nvSpPr>
          <p:cNvPr id="34" name="Rechteck 17"/>
          <p:cNvSpPr/>
          <p:nvPr/>
        </p:nvSpPr>
        <p:spPr bwMode="auto">
          <a:xfrm>
            <a:off x="179512" y="1083140"/>
            <a:ext cx="4896544" cy="3786020"/>
          </a:xfrm>
          <a:prstGeom prst="rect">
            <a:avLst/>
          </a:prstGeom>
          <a:noFill/>
          <a:ln w="9525" cap="flat" cmpd="sng" algn="ctr">
            <a:solidFill>
              <a:srgbClr val="0065B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6" name="Inhaltsplatzhalter 2"/>
          <p:cNvSpPr txBox="1">
            <a:spLocks/>
          </p:cNvSpPr>
          <p:nvPr/>
        </p:nvSpPr>
        <p:spPr bwMode="auto">
          <a:xfrm>
            <a:off x="179512" y="980728"/>
            <a:ext cx="4896544" cy="432048"/>
          </a:xfrm>
          <a:prstGeom prst="rect">
            <a:avLst/>
          </a:prstGeom>
          <a:solidFill>
            <a:srgbClr val="0070C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18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buNone/>
            </a:pPr>
            <a:r>
              <a:rPr lang="en-GB" b="1" dirty="0" smtClean="0">
                <a:solidFill>
                  <a:schemeClr val="bg1"/>
                </a:solidFill>
              </a:rPr>
              <a:t>Data Synthesis Phase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20" name="Right Arrow 19"/>
          <p:cNvSpPr/>
          <p:nvPr/>
        </p:nvSpPr>
        <p:spPr bwMode="auto">
          <a:xfrm rot="2854525">
            <a:off x="3417397" y="2762703"/>
            <a:ext cx="796903" cy="149465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Right Arrow 39"/>
          <p:cNvSpPr/>
          <p:nvPr/>
        </p:nvSpPr>
        <p:spPr bwMode="auto">
          <a:xfrm rot="19073944">
            <a:off x="990898" y="2815657"/>
            <a:ext cx="796903" cy="149465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Right Arrow 40"/>
          <p:cNvSpPr/>
          <p:nvPr/>
        </p:nvSpPr>
        <p:spPr bwMode="auto">
          <a:xfrm rot="10800000">
            <a:off x="2195737" y="3649414"/>
            <a:ext cx="648072" cy="139625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28018" y="4365104"/>
            <a:ext cx="336661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</a:rPr>
              <a:t>Figure: Data Synthesis Phase</a:t>
            </a:r>
            <a:endParaRPr lang="en-US" dirty="0" smtClean="0">
              <a:latin typeface="Arial" pitchFamily="34" charset="0"/>
            </a:endParaRPr>
          </a:p>
        </p:txBody>
      </p:sp>
      <p:sp>
        <p:nvSpPr>
          <p:cNvPr id="21" name="Titel 4"/>
          <p:cNvSpPr txBox="1">
            <a:spLocks/>
          </p:cNvSpPr>
          <p:nvPr/>
        </p:nvSpPr>
        <p:spPr bwMode="auto">
          <a:xfrm>
            <a:off x="403227" y="476177"/>
            <a:ext cx="7535885" cy="360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0" rIns="9000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DE" sz="2400" b="0" i="0" baseline="0" smtClean="0">
                <a:solidFill>
                  <a:schemeClr val="bg1"/>
                </a:solidFill>
                <a:latin typeface="+mj-lt"/>
                <a:ea typeface="+mj-ea"/>
                <a:cs typeface="Arial Unicode MS" pitchFamily="34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9pPr>
          </a:lstStyle>
          <a:p>
            <a:r>
              <a:rPr lang="en-GB" dirty="0" smtClean="0"/>
              <a:t>Phase 2</a:t>
            </a:r>
            <a:endParaRPr lang="en-GB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399943"/>
              </p:ext>
            </p:extLst>
          </p:nvPr>
        </p:nvGraphicFramePr>
        <p:xfrm>
          <a:off x="5364088" y="2276872"/>
          <a:ext cx="3240360" cy="191874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01189"/>
                <a:gridCol w="675075"/>
                <a:gridCol w="864096"/>
              </a:tblGrid>
              <a:tr h="30403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Topic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Found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Selected</a:t>
                      </a:r>
                      <a:endParaRPr lang="en-US" sz="1200" dirty="0"/>
                    </a:p>
                  </a:txBody>
                  <a:tcPr/>
                </a:tc>
              </a:tr>
              <a:tr h="30403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Granularity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/>
                </a:tc>
              </a:tr>
              <a:tr h="29228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Service Attributes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</a:tr>
              <a:tr h="39260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Service Identification</a:t>
                      </a:r>
                      <a:endParaRPr lang="en-US" sz="12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16</a:t>
                      </a:r>
                      <a:endParaRPr lang="en-US" sz="1200" dirty="0"/>
                    </a:p>
                  </a:txBody>
                  <a:tcPr/>
                </a:tc>
              </a:tr>
              <a:tr h="304034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Microservices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19</a:t>
                      </a:r>
                      <a:endParaRPr lang="en-US" sz="1200" dirty="0"/>
                    </a:p>
                  </a:txBody>
                  <a:tcPr/>
                </a:tc>
              </a:tr>
              <a:tr h="32175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Domain Modeling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95286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  <p:tag name="THINKCELLPRESENTATIONDONOTDELETE" val="&lt;?xml version=&quot;1.0&quot; encoding=&quot;UTF-16&quot; standalone=&quot;yes&quot;?&gt;&#10;&lt;root reqver=&quot;21047&quot;&gt;&lt;version val=&quot;23248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/m_precDefaultNumber&gt;&lt;m_precDefaultPercent&gt;&lt;m_bNumberIsYear val=&quot;1&quot;/&gt;&lt;m_chMinusSymbol&gt;-&lt;/m_chMinusSymbol&gt;&lt;m_nDecimalDigits17909 val=&quot;1&quot;/&gt;&lt;m_chDecimalSymbol17909&gt;,&lt;/m_chDecimalSymbol17909&gt;&lt;m_nGroupingDigits17909 val=&quot;3&quot;/&gt;&lt;m_chGroupingSymbol17909&gt;.&lt;/m_chGroupingSymbol17909&gt;&lt;m_strSuffix17909&gt;%&lt;/m_strSuffix17909&gt;&lt;/m_precDefaultPercent&gt;&lt;m_precDefaultDate&gt;&lt;m_bNumberIsYear val=&quot;0&quot;/&gt;&lt;m_strFormatTime&gt;%d.%m.%Y&lt;/m_strFormatTime&gt;&lt;/m_precDefaultDate&gt;&lt;m_precDefaultYear&gt;&lt;m_bNumberIsYear val=&quot;0&quot;/&gt;&lt;m_strFormatTime&gt;%Y&lt;/m_strFormatTime&gt;&lt;/m_precDefaultYear&gt;&lt;m_precDefaultQuarter&gt;&lt;m_bNumberIsYear val=&quot;0&quot;/&gt;&lt;m_strFormatTime&gt;Q%5&lt;/m_strFormatTime&gt;&lt;/m_precDefaultQuarter&gt;&lt;m_precDefaultMonth/&gt;&lt;m_precDefaultWeek/&gt;&lt;m_precDefaultDay&gt;&lt;m_bNumberIsYear val=&quot;0&quot;/&gt;&lt;m_strFormatTime&gt;%#d&lt;/m_strFormatTime&gt;&lt;/m_precDefaultDay&gt;&lt;m_mruColor&gt;&lt;m_vecMRU length=&quot;4&quot;&gt;&lt;elem m_fUsage=&quot;3.09510000000000000000E+000&quot;&gt;&lt;m_msothmcolidx val=&quot;0&quot;/&gt;&lt;m_rgb r=&quot;a3&quot; g=&quot;45&quot; b=&quot;13&quot;/&gt;&lt;m_ppcolschidx tagver0=&quot;23004&quot; tagname0=&quot;m_ppcolschidxUNRECOGNIZED&quot; val=&quot;0&quot;/&gt;&lt;m_nBrightness val=&quot;0&quot;/&gt;&lt;/elem&gt;&lt;elem m_fUsage=&quot;1.44020511000000020000E+000&quot;&gt;&lt;m_msothmcolidx val=&quot;0&quot;/&gt;&lt;m_rgb r=&quot;18&quot; g=&quot;74&quot; b=&quot;cd&quot;/&gt;&lt;m_ppcolschidx tagver0=&quot;23004&quot; tagname0=&quot;m_ppcolschidxUNRECOGNIZED&quot; val=&quot;0&quot;/&gt;&lt;m_nBrightness val=&quot;0&quot;/&gt;&lt;/elem&gt;&lt;elem m_fUsage=&quot;1.00000000000000000000E+000&quot;&gt;&lt;m_msothmcolidx val=&quot;0&quot;/&gt;&lt;m_rgb r=&quot;10&quot; g=&quot;4e&quot; b=&quot;8b&quot;/&gt;&lt;m_ppcolschidx tagver0=&quot;23004&quot; tagname0=&quot;m_ppcolschidxUNRECOGNIZED&quot; val=&quot;0&quot;/&gt;&lt;m_nBrightness val=&quot;0&quot;/&gt;&lt;/elem&gt;&lt;elem m_fUsage=&quot;5.90490000000000180000E-001&quot;&gt;&lt;m_msothmcolidx val=&quot;0&quot;/&gt;&lt;m_rgb r=&quot;ee&quot; g=&quot;40&quot; b=&quot;0&quot;/&gt;&lt;m_ppcolschidx tagver0=&quot;23004&quot; tagname0=&quot;m_ppcolschidxUNRECOGNIZED&quot; val=&quot;0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ir7QMxXT0.Y7gERg2Gvu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ir7QMxXT0.Y7gERg2Gvu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ir7QMxXT0.Y7gERg2Gvu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ir7QMxXT0.Y7gERg2Gvu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ir7QMxXT0.Y7gERg2Gvu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ir7QMxXT0.Y7gERg2Gvu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ir7QMxXT0.Y7gERg2Gvu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ir7QMxXT0.Y7gERg2Gvu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ir7QMxXT0.Y7gERg2Gvu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ir7QMxXT0.Y7gERg2Gvu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ir7QMxXT0.Y7gERg2Gvuw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ir7QMxXT0.Y7gERg2Gvu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ir7QMxXT0.Y7gERg2Gvu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ir7QMxXT0.Y7gERg2Gvuw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ir7QMxXT0.Y7gERg2Gvuw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aUxXL4rQUGTkxb4exCd3A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ir7QMxXT0.Y7gERg2Gvuw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ir7QMxXT0.Y7gERg2Gvuw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ir7QMxXT0.Y7gERg2Gvuw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ir7QMxXT0.Y7gERg2Gvuw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ir7QMxXT0.Y7gERg2Gvuw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ir7QMxXT0.Y7gERg2Gvuw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ir7QMxXT0.Y7gERg2Gvu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ir7QMxXT0.Y7gERg2Gvu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ir7QMxXT0.Y7gERg2Gvu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lides DE">
  <a:themeElements>
    <a:clrScheme name="Benutzerdefiniert 2">
      <a:dk1>
        <a:srgbClr val="000000"/>
      </a:dk1>
      <a:lt1>
        <a:srgbClr val="FFFFFF"/>
      </a:lt1>
      <a:dk2>
        <a:srgbClr val="002143"/>
      </a:dk2>
      <a:lt2>
        <a:srgbClr val="EEECE1"/>
      </a:lt2>
      <a:accent1>
        <a:srgbClr val="91A02F"/>
      </a:accent1>
      <a:accent2>
        <a:srgbClr val="E37C4D"/>
      </a:accent2>
      <a:accent3>
        <a:srgbClr val="DAD7CB"/>
      </a:accent3>
      <a:accent4>
        <a:srgbClr val="003359"/>
      </a:accent4>
      <a:accent5>
        <a:srgbClr val="0073CF"/>
      </a:accent5>
      <a:accent6>
        <a:srgbClr val="98C6EA"/>
      </a:accent6>
      <a:hlink>
        <a:srgbClr val="64A0C8"/>
      </a:hlink>
      <a:folHlink>
        <a:srgbClr val="64A0C8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lnDef>
      <a:spPr bwMode="auto">
        <a:ln>
          <a:headEnd type="none" w="med" len="med"/>
          <a:tailEnd type="none" w="med" len="med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none" rtlCol="0">
        <a:spAutoFit/>
      </a:bodyPr>
      <a:lstStyle>
        <a:defPPr>
          <a:defRPr dirty="0" smtClean="0">
            <a:latin typeface="Arial" pitchFamily="34" charset="0"/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tx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slides DE</Template>
  <TotalTime>0</TotalTime>
  <Words>2704</Words>
  <Application>Microsoft Macintosh PowerPoint</Application>
  <PresentationFormat>On-screen Show (4:3)</PresentationFormat>
  <Paragraphs>415</Paragraphs>
  <Slides>28</Slides>
  <Notes>28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slides DE</vt:lpstr>
      <vt:lpstr>think-cell Folie</vt:lpstr>
      <vt:lpstr>Designing a business platform using Microservices</vt:lpstr>
      <vt:lpstr>PowerPoint Presentation</vt:lpstr>
      <vt:lpstr>Context</vt:lpstr>
      <vt:lpstr>Context</vt:lpstr>
      <vt:lpstr>Context</vt:lpstr>
      <vt:lpstr>Context</vt:lpstr>
      <vt:lpstr>Research Questions</vt:lpstr>
      <vt:lpstr>Research Process</vt:lpstr>
      <vt:lpstr>Research Process</vt:lpstr>
      <vt:lpstr>PowerPoint Presentation</vt:lpstr>
      <vt:lpstr>PowerPoint Presentation</vt:lpstr>
      <vt:lpstr>PowerPoint Presentation</vt:lpstr>
      <vt:lpstr>Quality attributes of a microservice</vt:lpstr>
      <vt:lpstr>Quality attributes of a microservice</vt:lpstr>
      <vt:lpstr>Quality attributes of a microservice</vt:lpstr>
      <vt:lpstr>Quality attributes of a microservice</vt:lpstr>
      <vt:lpstr>Quality attributes of a microservice</vt:lpstr>
      <vt:lpstr>Quality attributes of a microservice</vt:lpstr>
      <vt:lpstr>Quality attributes of a microservice</vt:lpstr>
      <vt:lpstr>PowerPoint Presentation</vt:lpstr>
      <vt:lpstr>Current Status and Summary</vt:lpstr>
      <vt:lpstr>What next?</vt:lpstr>
      <vt:lpstr>Hybris Microservices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>Copyright sebis</dc:description>
  <cp:lastModifiedBy/>
  <cp:revision>1</cp:revision>
  <dcterms:created xsi:type="dcterms:W3CDTF">2014-06-04T08:21:04Z</dcterms:created>
  <dcterms:modified xsi:type="dcterms:W3CDTF">2015-11-14T21:49:00Z</dcterms:modified>
</cp:coreProperties>
</file>