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9.bin" ContentType="application/vnd.openxmlformats-officedocument.oleObject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10.bin" ContentType="application/vnd.openxmlformats-officedocument.oleObject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embeddings/oleObject11.bin" ContentType="application/vnd.openxmlformats-officedocument.oleObject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12.bin" ContentType="application/vnd.openxmlformats-officedocument.oleObject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13.bin" ContentType="application/vnd.openxmlformats-officedocument.oleObject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14.bin" ContentType="application/vnd.openxmlformats-officedocument.oleObject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15.bin" ContentType="application/vnd.openxmlformats-officedocument.oleObject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7.xml" ContentType="application/vnd.openxmlformats-officedocument.presentationml.notesSlide+xml"/>
  <Override PartName="/ppt/embeddings/oleObject17.bin" ContentType="application/vnd.openxmlformats-officedocument.oleObject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8.xml" ContentType="application/vnd.openxmlformats-officedocument.presentationml.notesSlide+xml"/>
  <Override PartName="/ppt/embeddings/oleObject18.bin" ContentType="application/vnd.openxmlformats-officedocument.oleObject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19.bin" ContentType="application/vnd.openxmlformats-officedocument.oleObject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0.xml" ContentType="application/vnd.openxmlformats-officedocument.presentationml.notesSlide+xml"/>
  <Override PartName="/ppt/embeddings/oleObject20.bin" ContentType="application/vnd.openxmlformats-officedocument.oleObject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1.xml" ContentType="application/vnd.openxmlformats-officedocument.presentationml.notesSlide+xml"/>
  <Override PartName="/ppt/embeddings/oleObject21.bin" ContentType="application/vnd.openxmlformats-officedocument.oleObject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2.xml" ContentType="application/vnd.openxmlformats-officedocument.presentationml.notesSlide+xml"/>
  <Override PartName="/ppt/embeddings/oleObject22.bin" ContentType="application/vnd.openxmlformats-officedocument.oleObject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3.xml" ContentType="application/vnd.openxmlformats-officedocument.presentationml.notesSlide+xml"/>
  <Override PartName="/ppt/embeddings/oleObject23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6.xml" ContentType="application/vnd.openxmlformats-officedocument.presentationml.notesSlide+xml"/>
  <Override PartName="/ppt/embeddings/oleObject24.bin" ContentType="application/vnd.openxmlformats-officedocument.oleObject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7.xml" ContentType="application/vnd.openxmlformats-officedocument.presentationml.notesSlide+xml"/>
  <Override PartName="/ppt/embeddings/oleObject25.bin" ContentType="application/vnd.openxmlformats-officedocument.oleObject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8.xml" ContentType="application/vnd.openxmlformats-officedocument.presentationml.notesSlide+xml"/>
  <Override PartName="/ppt/embeddings/oleObject26.bin" ContentType="application/vnd.openxmlformats-officedocument.oleObject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9.xml" ContentType="application/vnd.openxmlformats-officedocument.presentationml.notesSlide+xml"/>
  <Override PartName="/ppt/embeddings/oleObject2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25" r:id="rId1"/>
  </p:sldMasterIdLst>
  <p:notesMasterIdLst>
    <p:notesMasterId r:id="rId31"/>
  </p:notesMasterIdLst>
  <p:handoutMasterIdLst>
    <p:handoutMasterId r:id="rId32"/>
  </p:handoutMasterIdLst>
  <p:sldIdLst>
    <p:sldId id="697" r:id="rId2"/>
    <p:sldId id="745" r:id="rId3"/>
    <p:sldId id="756" r:id="rId4"/>
    <p:sldId id="777" r:id="rId5"/>
    <p:sldId id="780" r:id="rId6"/>
    <p:sldId id="781" r:id="rId7"/>
    <p:sldId id="783" r:id="rId8"/>
    <p:sldId id="759" r:id="rId9"/>
    <p:sldId id="807" r:id="rId10"/>
    <p:sldId id="785" r:id="rId11"/>
    <p:sldId id="796" r:id="rId12"/>
    <p:sldId id="786" r:id="rId13"/>
    <p:sldId id="788" r:id="rId14"/>
    <p:sldId id="802" r:id="rId15"/>
    <p:sldId id="791" r:id="rId16"/>
    <p:sldId id="803" r:id="rId17"/>
    <p:sldId id="798" r:id="rId18"/>
    <p:sldId id="799" r:id="rId19"/>
    <p:sldId id="800" r:id="rId20"/>
    <p:sldId id="801" r:id="rId21"/>
    <p:sldId id="789" r:id="rId22"/>
    <p:sldId id="793" r:id="rId23"/>
    <p:sldId id="794" r:id="rId24"/>
    <p:sldId id="795" r:id="rId25"/>
    <p:sldId id="754" r:id="rId26"/>
    <p:sldId id="804" r:id="rId27"/>
    <p:sldId id="805" r:id="rId28"/>
    <p:sldId id="806" r:id="rId29"/>
    <p:sldId id="808" r:id="rId30"/>
  </p:sldIdLst>
  <p:sldSz cx="9144000" cy="6858000" type="screen4x3"/>
  <p:notesSz cx="6797675" cy="9928225"/>
  <p:custDataLst>
    <p:tags r:id="rId3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1A0D473-A5AD-644A-A0F6-77D89DB4F09A}">
          <p14:sldIdLst>
            <p14:sldId id="697"/>
            <p14:sldId id="745"/>
            <p14:sldId id="756"/>
            <p14:sldId id="777"/>
            <p14:sldId id="780"/>
            <p14:sldId id="781"/>
            <p14:sldId id="783"/>
            <p14:sldId id="759"/>
            <p14:sldId id="807"/>
            <p14:sldId id="785"/>
            <p14:sldId id="796"/>
            <p14:sldId id="786"/>
            <p14:sldId id="788"/>
            <p14:sldId id="802"/>
            <p14:sldId id="791"/>
            <p14:sldId id="803"/>
            <p14:sldId id="798"/>
            <p14:sldId id="799"/>
            <p14:sldId id="800"/>
            <p14:sldId id="801"/>
            <p14:sldId id="789"/>
            <p14:sldId id="793"/>
            <p14:sldId id="794"/>
            <p14:sldId id="795"/>
            <p14:sldId id="754"/>
          </p14:sldIdLst>
        </p14:section>
        <p14:section name="Backup" id="{C6E5893A-0CC3-FC43-B6E3-B0529972CCDF}">
          <p14:sldIdLst>
            <p14:sldId id="804"/>
            <p14:sldId id="805"/>
            <p14:sldId id="806"/>
            <p14:sldId id="80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385" userDrawn="1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4020" userDrawn="1">
          <p15:clr>
            <a:srgbClr val="A4A3A4"/>
          </p15:clr>
        </p15:guide>
        <p15:guide id="4" pos="5624">
          <p15:clr>
            <a:srgbClr val="A4A3A4"/>
          </p15:clr>
        </p15:guide>
        <p15:guide id="5" pos="158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9" name="Autor" initials="A" lastIdx="0" clrIdx="9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69B5"/>
    <a:srgbClr val="41BEFF"/>
    <a:srgbClr val="CB6C1D"/>
    <a:srgbClr val="FFFF99"/>
    <a:srgbClr val="FFFF00"/>
    <a:srgbClr val="FCF0EA"/>
    <a:srgbClr val="91AC6B"/>
    <a:srgbClr val="FF8000"/>
    <a:srgbClr val="ECE8C2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8" autoAdjust="0"/>
    <p:restoredTop sz="91830" autoAdjust="0"/>
  </p:normalViewPr>
  <p:slideViewPr>
    <p:cSldViewPr>
      <p:cViewPr>
        <p:scale>
          <a:sx n="85" d="100"/>
          <a:sy n="85" d="100"/>
        </p:scale>
        <p:origin x="-1464" y="-120"/>
      </p:cViewPr>
      <p:guideLst>
        <p:guide orient="horz" pos="3385"/>
        <p:guide orient="horz" pos="618"/>
        <p:guide orient="horz" pos="4020"/>
        <p:guide pos="5624"/>
        <p:guide pos="158"/>
        <p:guide pos="2880"/>
      </p:guideLst>
    </p:cSldViewPr>
  </p:slideViewPr>
  <p:outlineViewPr>
    <p:cViewPr>
      <p:scale>
        <a:sx n="33" d="100"/>
        <a:sy n="33" d="100"/>
      </p:scale>
      <p:origin x="0" y="39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253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tags" Target="tags/tag1.xml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3239" y="184150"/>
            <a:ext cx="33480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en-GB" dirty="0">
              <a:latin typeface="Arial Unicode MS" pitchFamily="34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54488" y="184150"/>
            <a:ext cx="21145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en-GB" dirty="0">
              <a:latin typeface="Arial Unicode MS" pitchFamily="34" charset="-128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en-GB" dirty="0">
              <a:latin typeface="Arial Unicode MS" pitchFamily="34" charset="-128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fld id="{6F17E718-27D7-4FA6-ACF7-4EB047CCD802}" type="slidenum">
              <a:rPr lang="en-GB" smtClean="0">
                <a:latin typeface="Arial Unicode MS" pitchFamily="34" charset="-128"/>
              </a:rPr>
              <a:pPr>
                <a:defRPr/>
              </a:pPr>
              <a:t>‹#›</a:t>
            </a:fld>
            <a:endParaRPr lang="en-GB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1959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4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 smtClean="0"/>
              <a:t>Mastertextformat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447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5897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6751A6-D9E4-4C75-A0D8-D3842DDC143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9359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5DC7E-E6F0-4B10-9D49-A91BD5F0EF9B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4430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5DC7E-E6F0-4B10-9D49-A91BD5F0EF9B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4430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matthes.in.tum.de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07" y="864066"/>
            <a:ext cx="9144508" cy="5993934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457199" y="2465917"/>
            <a:ext cx="8722802" cy="13022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+mn-lt"/>
            </a:endParaRPr>
          </a:p>
        </p:txBody>
      </p:sp>
      <p:sp>
        <p:nvSpPr>
          <p:cNvPr id="16" name="Textfeld 15">
            <a:hlinkClick r:id="rId3"/>
          </p:cNvPr>
          <p:cNvSpPr txBox="1"/>
          <p:nvPr userDrawn="1"/>
        </p:nvSpPr>
        <p:spPr>
          <a:xfrm>
            <a:off x="0" y="4821509"/>
            <a:ext cx="8133646" cy="1360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540000" tIns="140400" rIns="144000" bIns="140400" rtlCol="0">
            <a:spAutoFit/>
          </a:bodyPr>
          <a:lstStyle/>
          <a:p>
            <a:pPr marL="180000"/>
            <a:r>
              <a:rPr lang="en-GB" sz="1400" b="0" i="0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Software Engineering für betriebliche Informationssysteme (sebis) </a:t>
            </a:r>
          </a:p>
          <a:p>
            <a:pPr marL="180000"/>
            <a:r>
              <a:rPr lang="en-GB" sz="1400" b="0" i="0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Fakultät für Informatik</a:t>
            </a:r>
          </a:p>
          <a:p>
            <a:pPr marL="180000"/>
            <a:r>
              <a:rPr lang="en-GB" sz="1400" b="0" i="0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Technische Universität München</a:t>
            </a:r>
          </a:p>
          <a:p>
            <a:pPr marL="180000"/>
            <a:endParaRPr lang="en-GB" sz="1400" b="0" i="0" noProof="1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cs typeface="Arial"/>
            </a:endParaRPr>
          </a:p>
          <a:p>
            <a:pPr marL="180000"/>
            <a:r>
              <a:rPr lang="en-GB" sz="1400" b="0" i="0" u="none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  <a:hlinkClick r:id="rId3"/>
              </a:rPr>
              <a:t>wwwmatthes.in.tum.de</a:t>
            </a:r>
            <a:endParaRPr lang="en-GB" sz="1400" b="0" i="0" u="none" noProof="1">
              <a:solidFill>
                <a:schemeClr val="tx1">
                  <a:lumMod val="60000"/>
                  <a:lumOff val="40000"/>
                </a:schemeClr>
              </a:solidFill>
              <a:latin typeface="+mn-lt"/>
              <a:cs typeface="Arial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465387"/>
            <a:ext cx="8686800" cy="1302763"/>
          </a:xfrm>
          <a:prstGeom prst="rect">
            <a:avLst/>
          </a:prstGeom>
          <a:noFill/>
          <a:ln>
            <a:noFill/>
          </a:ln>
        </p:spPr>
        <p:txBody>
          <a:bodyPr anchor="b" anchorCtr="0">
            <a:normAutofit/>
          </a:bodyPr>
          <a:lstStyle>
            <a:lvl1pPr marL="180000" algn="l">
              <a:defRPr sz="3200" b="1" i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  <a:endParaRPr lang="en-GB" noProof="0" dirty="0"/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3766608"/>
            <a:ext cx="8722802" cy="3693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>
            <a:lvl1pPr marL="180000" indent="0">
              <a:buFontTx/>
              <a:buNone/>
              <a:defRPr sz="1800" b="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&lt;</a:t>
            </a:r>
            <a:r>
              <a:rPr lang="en-GB" noProof="0" dirty="0" err="1" smtClean="0"/>
              <a:t>Vortragender</a:t>
            </a:r>
            <a:r>
              <a:rPr lang="en-GB" noProof="0" dirty="0" smtClean="0"/>
              <a:t>&gt; &lt;Datum&gt; &lt;Ort&gt;</a:t>
            </a:r>
            <a:endParaRPr lang="en-GB" noProof="0" dirty="0"/>
          </a:p>
        </p:txBody>
      </p:sp>
      <p:pic>
        <p:nvPicPr>
          <p:cNvPr id="23" name="Bild 6" descr="TUMLogo_mZ_L_Vollflaeche_negativ_RGB (1)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089"/>
          <a:stretch/>
        </p:blipFill>
        <p:spPr>
          <a:xfrm>
            <a:off x="1238868" y="349434"/>
            <a:ext cx="1830684" cy="362712"/>
          </a:xfrm>
          <a:prstGeom prst="rect">
            <a:avLst/>
          </a:prstGeom>
        </p:spPr>
      </p:pic>
      <p:pic>
        <p:nvPicPr>
          <p:cNvPr id="24" name="Bild 6" descr="TUMLogo_mZ_L_Vollflaeche_negativ_RGB (1)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199" y="349434"/>
            <a:ext cx="680487" cy="36271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44451"/>
            <a:ext cx="7535885" cy="720725"/>
          </a:xfrm>
        </p:spPr>
        <p:txBody>
          <a:bodyPr/>
          <a:lstStyle>
            <a:lvl1pPr>
              <a:defRPr lang="de-DE" sz="2400" b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3pPr>
              <a:defRPr/>
            </a:lvl3pPr>
          </a:lstStyle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© sebis</a:t>
            </a: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2670502" y="6567533"/>
            <a:ext cx="341366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81212"/>
            <a:ext cx="7535885" cy="360535"/>
          </a:xfrm>
        </p:spPr>
        <p:txBody>
          <a:bodyPr/>
          <a:lstStyle>
            <a:lvl1pPr>
              <a:defRPr lang="de-DE" sz="2400" b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3pPr>
              <a:defRPr/>
            </a:lvl3pPr>
          </a:lstStyle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© sebis</a:t>
            </a: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441425"/>
            <a:ext cx="7561263" cy="395287"/>
          </a:xfr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noProof="0" dirty="0" smtClean="0"/>
              <a:t>&lt;</a:t>
            </a:r>
            <a:r>
              <a:rPr lang="en-GB" noProof="0" dirty="0" err="1" smtClean="0"/>
              <a:t>Untertitel</a:t>
            </a:r>
            <a:r>
              <a:rPr lang="en-GB" noProof="0" dirty="0" smtClean="0"/>
              <a:t>&gt;</a:t>
            </a:r>
            <a:endParaRPr lang="en-GB" noProof="0" dirty="0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2670502" y="6567533"/>
            <a:ext cx="341366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9347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7" y="981076"/>
            <a:ext cx="4244975" cy="540067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1" y="981076"/>
            <a:ext cx="4244975" cy="540067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© sebis</a:t>
            </a: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C9E22-1B76-46A8-871B-C48D8E59C6F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2670502" y="6567533"/>
            <a:ext cx="341366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0827" y="981074"/>
            <a:ext cx="4246563" cy="661976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0827" y="1643049"/>
            <a:ext cx="4246563" cy="477362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981078"/>
            <a:ext cx="4248150" cy="661975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43049"/>
            <a:ext cx="4248150" cy="477362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44451"/>
            <a:ext cx="7535885" cy="720725"/>
          </a:xfrm>
        </p:spPr>
        <p:txBody>
          <a:bodyPr/>
          <a:lstStyle/>
          <a:p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  <a:endParaRPr lang="en-GB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noProof="0" dirty="0" smtClean="0"/>
              <a:t>© sebis</a:t>
            </a:r>
            <a:endParaRPr lang="en-GB" noProof="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2CCB4-7108-4850-98BC-50E3A501EADB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2670502" y="6567533"/>
            <a:ext cx="341366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Florian Mittrücker - Master Thesis 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099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400" kern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 err="1" smtClean="0"/>
              <a:t>Textmasterformat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9677" y="6569075"/>
            <a:ext cx="1946059" cy="28892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Florian Mittrücker - Master Thesis </a:t>
            </a:r>
            <a:endParaRPr lang="en-GB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43938" y="6570615"/>
            <a:ext cx="249237" cy="288925"/>
          </a:xfrm>
        </p:spPr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2670502" y="6567533"/>
            <a:ext cx="341366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508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400" kern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 err="1" smtClean="0"/>
              <a:t>Textmasterformat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9677" y="6569075"/>
            <a:ext cx="1946059" cy="28892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Florian Mittrücker - Master Thesis </a:t>
            </a:r>
            <a:endParaRPr lang="en-GB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43938" y="6570615"/>
            <a:ext cx="249237" cy="288925"/>
          </a:xfrm>
        </p:spPr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2670502" y="6567533"/>
            <a:ext cx="341366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75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core message of slide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41338" y="1412875"/>
            <a:ext cx="8207375" cy="369332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GB" noProof="0" dirty="0" smtClean="0"/>
              <a:t>Title (description of slide content), Arial 14 </a:t>
            </a:r>
            <a:r>
              <a:rPr lang="en-GB" noProof="0" dirty="0" err="1" smtClean="0"/>
              <a:t>pt</a:t>
            </a:r>
            <a:r>
              <a:rPr lang="en-GB" noProof="0" dirty="0" smtClean="0"/>
              <a:t>, maximum of 1 line</a:t>
            </a:r>
          </a:p>
        </p:txBody>
      </p:sp>
    </p:spTree>
    <p:extLst>
      <p:ext uri="{BB962C8B-B14F-4D97-AF65-F5344CB8AC3E}">
        <p14:creationId xmlns:p14="http://schemas.microsoft.com/office/powerpoint/2010/main" val="1121322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vmlDrawing" Target="../drawings/vmlDrawing1.vml"/><Relationship Id="rId12" Type="http://schemas.openxmlformats.org/officeDocument/2006/relationships/tags" Target="../tags/tag2.xml"/><Relationship Id="rId13" Type="http://schemas.openxmlformats.org/officeDocument/2006/relationships/oleObject" Target="../embeddings/oleObject1.bin"/><Relationship Id="rId14" Type="http://schemas.openxmlformats.org/officeDocument/2006/relationships/image" Target="../media/image1.emf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8840061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" name="think-cell Folie" r:id="rId13" imgW="270" imgH="270" progId="TCLayout.ActiveDocument.1">
                  <p:embed/>
                </p:oleObj>
              </mc:Choice>
              <mc:Fallback>
                <p:oleObj name="think-cell Folie" r:id="rId1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 userDrawn="1"/>
        </p:nvSpPr>
        <p:spPr bwMode="auto">
          <a:xfrm>
            <a:off x="0" y="6569075"/>
            <a:ext cx="9143492" cy="28892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noProof="0" dirty="0" smtClean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-508" y="1586"/>
            <a:ext cx="9144000" cy="8727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noProof="0" dirty="0" smtClean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4450"/>
            <a:ext cx="753586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37388" y="6570615"/>
            <a:ext cx="1606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noProof="0" dirty="0" smtClean="0"/>
              <a:t>© sebis</a:t>
            </a:r>
            <a:endParaRPr lang="en-GB" noProof="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677" y="6569075"/>
            <a:ext cx="1946059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3938" y="6570615"/>
            <a:ext cx="2492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4FF76D-8657-43F1-929B-F6D2FAB2741A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971" y="436358"/>
            <a:ext cx="881203" cy="282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5" r:id="rId2"/>
    <p:sldLayoutId id="2147483778" r:id="rId3"/>
    <p:sldLayoutId id="2147483766" r:id="rId4"/>
    <p:sldLayoutId id="2147483767" r:id="rId5"/>
    <p:sldLayoutId id="2147483780" r:id="rId6"/>
    <p:sldLayoutId id="2147483781" r:id="rId7"/>
    <p:sldLayoutId id="2147483782" r:id="rId8"/>
    <p:sldLayoutId id="2147483783" r:id="rId9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baseline="0">
          <a:solidFill>
            <a:schemeClr val="bg1"/>
          </a:solidFill>
          <a:latin typeface="+mn-lt"/>
          <a:ea typeface="+mj-ea"/>
          <a:cs typeface="Arial Unicode MS" pitchFamily="3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1588" indent="-15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358775" indent="-2603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1"/>
          </a:solidFill>
          <a:latin typeface="+mn-lt"/>
          <a:cs typeface="Arial Unicode MS" pitchFamily="34" charset="-128"/>
        </a:defRPr>
      </a:lvl2pPr>
      <a:lvl3pPr marL="625475" indent="-176213" algn="l" defTabSz="80327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400" baseline="0">
          <a:solidFill>
            <a:schemeClr val="tx1"/>
          </a:solidFill>
          <a:latin typeface="+mn-lt"/>
          <a:cs typeface="Arial Unicode MS" pitchFamily="34" charset="-128"/>
        </a:defRPr>
      </a:lvl3pPr>
      <a:lvl4pPr marL="982663" indent="-17462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cs typeface="Arial Unicode MS" pitchFamily="34" charset="-128"/>
        </a:defRPr>
      </a:lvl4pPr>
      <a:lvl5pPr marL="1257300" indent="-182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cs typeface="Arial Unicode MS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0.xml"/><Relationship Id="rId6" Type="http://schemas.openxmlformats.org/officeDocument/2006/relationships/oleObject" Target="../embeddings/oleObject10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" Type="http://schemas.openxmlformats.org/officeDocument/2006/relationships/vmlDrawing" Target="../drawings/vmlDrawing11.vml"/><Relationship Id="rId2" Type="http://schemas.openxmlformats.org/officeDocument/2006/relationships/tags" Target="../tags/tag21.xml"/><Relationship Id="rId3" Type="http://schemas.openxmlformats.org/officeDocument/2006/relationships/tags" Target="../tags/tag2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1.xml"/><Relationship Id="rId6" Type="http://schemas.openxmlformats.org/officeDocument/2006/relationships/oleObject" Target="../embeddings/oleObject11.bin"/><Relationship Id="rId7" Type="http://schemas.openxmlformats.org/officeDocument/2006/relationships/image" Target="../media/image6.emf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2.xml"/><Relationship Id="rId6" Type="http://schemas.openxmlformats.org/officeDocument/2006/relationships/oleObject" Target="../embeddings/oleObject12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12.vml"/><Relationship Id="rId2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3.xml"/><Relationship Id="rId6" Type="http://schemas.openxmlformats.org/officeDocument/2006/relationships/oleObject" Target="../embeddings/oleObject13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13.vml"/><Relationship Id="rId2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4.xml"/><Relationship Id="rId6" Type="http://schemas.openxmlformats.org/officeDocument/2006/relationships/oleObject" Target="../embeddings/oleObject14.bin"/><Relationship Id="rId7" Type="http://schemas.openxmlformats.org/officeDocument/2006/relationships/image" Target="../media/image6.emf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" Type="http://schemas.openxmlformats.org/officeDocument/2006/relationships/vmlDrawing" Target="../drawings/vmlDrawing14.vml"/><Relationship Id="rId2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5.xml"/><Relationship Id="rId6" Type="http://schemas.openxmlformats.org/officeDocument/2006/relationships/oleObject" Target="../embeddings/oleObject15.bin"/><Relationship Id="rId7" Type="http://schemas.openxmlformats.org/officeDocument/2006/relationships/image" Target="../media/image6.emf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" Type="http://schemas.openxmlformats.org/officeDocument/2006/relationships/vmlDrawing" Target="../drawings/vmlDrawing15.vml"/><Relationship Id="rId2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6.xml"/><Relationship Id="rId6" Type="http://schemas.openxmlformats.org/officeDocument/2006/relationships/oleObject" Target="../embeddings/oleObject16.bin"/><Relationship Id="rId7" Type="http://schemas.openxmlformats.org/officeDocument/2006/relationships/image" Target="../media/image6.emf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vmlDrawing" Target="../drawings/vmlDrawing16.vml"/><Relationship Id="rId2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7.xml"/><Relationship Id="rId6" Type="http://schemas.openxmlformats.org/officeDocument/2006/relationships/oleObject" Target="../embeddings/oleObject17.bin"/><Relationship Id="rId7" Type="http://schemas.openxmlformats.org/officeDocument/2006/relationships/image" Target="../media/image6.emf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" Type="http://schemas.openxmlformats.org/officeDocument/2006/relationships/vmlDrawing" Target="../drawings/vmlDrawing17.vml"/><Relationship Id="rId2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8.xml"/><Relationship Id="rId6" Type="http://schemas.openxmlformats.org/officeDocument/2006/relationships/oleObject" Target="../embeddings/oleObject18.bin"/><Relationship Id="rId7" Type="http://schemas.openxmlformats.org/officeDocument/2006/relationships/image" Target="../media/image6.emf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" Type="http://schemas.openxmlformats.org/officeDocument/2006/relationships/vmlDrawing" Target="../drawings/vmlDrawing18.vml"/><Relationship Id="rId2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9.xml"/><Relationship Id="rId6" Type="http://schemas.openxmlformats.org/officeDocument/2006/relationships/oleObject" Target="../embeddings/oleObject19.bin"/><Relationship Id="rId7" Type="http://schemas.openxmlformats.org/officeDocument/2006/relationships/image" Target="../media/image6.emf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" Type="http://schemas.openxmlformats.org/officeDocument/2006/relationships/vmlDrawing" Target="../drawings/vmlDrawing19.vml"/><Relationship Id="rId2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2.xml"/><Relationship Id="rId6" Type="http://schemas.openxmlformats.org/officeDocument/2006/relationships/image" Target="../media/image7.png"/><Relationship Id="rId7" Type="http://schemas.openxmlformats.org/officeDocument/2006/relationships/image" Target="../media/image8.jpg"/><Relationship Id="rId8" Type="http://schemas.openxmlformats.org/officeDocument/2006/relationships/oleObject" Target="../embeddings/oleObject2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0.xml"/><Relationship Id="rId6" Type="http://schemas.openxmlformats.org/officeDocument/2006/relationships/oleObject" Target="../embeddings/oleObject20.bin"/><Relationship Id="rId7" Type="http://schemas.openxmlformats.org/officeDocument/2006/relationships/image" Target="../media/image6.emf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" Type="http://schemas.openxmlformats.org/officeDocument/2006/relationships/vmlDrawing" Target="../drawings/vmlDrawing20.vml"/><Relationship Id="rId2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1.xml"/><Relationship Id="rId6" Type="http://schemas.openxmlformats.org/officeDocument/2006/relationships/oleObject" Target="../embeddings/oleObject21.bin"/><Relationship Id="rId7" Type="http://schemas.openxmlformats.org/officeDocument/2006/relationships/image" Target="../media/image6.emf"/><Relationship Id="rId8" Type="http://schemas.openxmlformats.org/officeDocument/2006/relationships/image" Target="../media/image33.png"/><Relationship Id="rId1" Type="http://schemas.openxmlformats.org/officeDocument/2006/relationships/vmlDrawing" Target="../drawings/vmlDrawing21.vml"/><Relationship Id="rId2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2.xml"/><Relationship Id="rId6" Type="http://schemas.openxmlformats.org/officeDocument/2006/relationships/oleObject" Target="../embeddings/oleObject22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2.vml"/><Relationship Id="rId2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3.xml"/><Relationship Id="rId6" Type="http://schemas.openxmlformats.org/officeDocument/2006/relationships/oleObject" Target="../embeddings/oleObject23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3.vml"/><Relationship Id="rId2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objectmentor.com/resources/articles/srp.pdf" TargetMode="External"/><Relationship Id="rId12" Type="http://schemas.openxmlformats.org/officeDocument/2006/relationships/hyperlink" Target="http://deviq.com/single-responsibility-principle/" TargetMode="External"/><Relationship Id="rId13" Type="http://schemas.openxmlformats.org/officeDocument/2006/relationships/hyperlink" Target="https://www.tigerteam.dk/2014/micro-services-its-not-only-the-size-that-matters-its-also-how-you-use-them-part-1/" TargetMode="External"/><Relationship Id="rId1" Type="http://schemas.openxmlformats.org/officeDocument/2006/relationships/vmlDrawing" Target="../drawings/vmlDrawing24.vml"/><Relationship Id="rId2" Type="http://schemas.openxmlformats.org/officeDocument/2006/relationships/tags" Target="../tags/tag47.xml"/><Relationship Id="rId3" Type="http://schemas.openxmlformats.org/officeDocument/2006/relationships/tags" Target="../tags/tag4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6.xml"/><Relationship Id="rId6" Type="http://schemas.openxmlformats.org/officeDocument/2006/relationships/oleObject" Target="../embeddings/oleObject24.bin"/><Relationship Id="rId7" Type="http://schemas.openxmlformats.org/officeDocument/2006/relationships/image" Target="../media/image6.emf"/><Relationship Id="rId8" Type="http://schemas.openxmlformats.org/officeDocument/2006/relationships/hyperlink" Target="http://www.slideshare.net/adriancockcroft/microxchg-microservices" TargetMode="External"/><Relationship Id="rId9" Type="http://schemas.openxmlformats.org/officeDocument/2006/relationships/hyperlink" Target="http://programmer.97things.oreilly.com/wiki/index.php/The_Single_Responsibility_Principle" TargetMode="External"/><Relationship Id="rId10" Type="http://schemas.openxmlformats.org/officeDocument/2006/relationships/hyperlink" Target="http://www.mattstine.com/2014/06/30/microservices-are-solid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7.xml"/><Relationship Id="rId6" Type="http://schemas.openxmlformats.org/officeDocument/2006/relationships/oleObject" Target="../embeddings/oleObject25.bin"/><Relationship Id="rId7" Type="http://schemas.openxmlformats.org/officeDocument/2006/relationships/image" Target="../media/image6.emf"/><Relationship Id="rId8" Type="http://schemas.openxmlformats.org/officeDocument/2006/relationships/hyperlink" Target="http://www.infoq.com/news/2015/02/characteristics-microservices-ap" TargetMode="External"/><Relationship Id="rId1" Type="http://schemas.openxmlformats.org/officeDocument/2006/relationships/vmlDrawing" Target="../drawings/vmlDrawing25.vml"/><Relationship Id="rId2" Type="http://schemas.openxmlformats.org/officeDocument/2006/relationships/tags" Target="../tags/tag4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8.xml"/><Relationship Id="rId6" Type="http://schemas.openxmlformats.org/officeDocument/2006/relationships/oleObject" Target="../embeddings/oleObject26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6.vml"/><Relationship Id="rId2" Type="http://schemas.openxmlformats.org/officeDocument/2006/relationships/tags" Target="../tags/tag5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9.xml"/><Relationship Id="rId6" Type="http://schemas.openxmlformats.org/officeDocument/2006/relationships/oleObject" Target="../embeddings/oleObject27.bin"/><Relationship Id="rId7" Type="http://schemas.openxmlformats.org/officeDocument/2006/relationships/image" Target="../media/image6.emf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" Type="http://schemas.openxmlformats.org/officeDocument/2006/relationships/vmlDrawing" Target="../drawings/vmlDrawing27.vml"/><Relationship Id="rId2" Type="http://schemas.openxmlformats.org/officeDocument/2006/relationships/tags" Target="../tags/tag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3.xml"/><Relationship Id="rId6" Type="http://schemas.openxmlformats.org/officeDocument/2006/relationships/oleObject" Target="../embeddings/oleObject3.bin"/><Relationship Id="rId7" Type="http://schemas.openxmlformats.org/officeDocument/2006/relationships/image" Target="../media/image6.emf"/><Relationship Id="rId8" Type="http://schemas.openxmlformats.org/officeDocument/2006/relationships/image" Target="../media/image9.png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4.xml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5.xml"/><Relationship Id="rId6" Type="http://schemas.openxmlformats.org/officeDocument/2006/relationships/oleObject" Target="../embeddings/oleObject5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6.xml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6.vml"/><Relationship Id="rId2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7.xml"/><Relationship Id="rId6" Type="http://schemas.openxmlformats.org/officeDocument/2006/relationships/oleObject" Target="../embeddings/oleObject7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7.vml"/><Relationship Id="rId2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8.xml"/><Relationship Id="rId6" Type="http://schemas.openxmlformats.org/officeDocument/2006/relationships/oleObject" Target="../embeddings/oleObject8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8.vml"/><Relationship Id="rId2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9.xml"/><Relationship Id="rId6" Type="http://schemas.openxmlformats.org/officeDocument/2006/relationships/oleObject" Target="../embeddings/oleObject9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9.vml"/><Relationship Id="rId2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Designing a business platform using </a:t>
            </a:r>
            <a:r>
              <a:rPr lang="en-GB" sz="2800" dirty="0" err="1" smtClean="0"/>
              <a:t>Microservices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199" y="3766608"/>
            <a:ext cx="8722802" cy="369332"/>
          </a:xfrm>
        </p:spPr>
        <p:txBody>
          <a:bodyPr/>
          <a:lstStyle/>
          <a:p>
            <a:r>
              <a:rPr lang="en-GB" dirty="0" err="1" smtClean="0"/>
              <a:t>Rajendra</a:t>
            </a:r>
            <a:r>
              <a:rPr lang="en-GB" dirty="0" smtClean="0"/>
              <a:t> </a:t>
            </a:r>
            <a:r>
              <a:rPr lang="en-GB" dirty="0" err="1" smtClean="0"/>
              <a:t>Kharbuja</a:t>
            </a:r>
            <a:r>
              <a:rPr lang="en-GB" dirty="0" smtClean="0"/>
              <a:t>, </a:t>
            </a:r>
            <a:r>
              <a:rPr lang="en-GB" dirty="0"/>
              <a:t>Master Thesis </a:t>
            </a:r>
            <a:r>
              <a:rPr lang="en-GB" dirty="0" smtClean="0"/>
              <a:t>- Initial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9131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6687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6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Process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2987824" y="3212976"/>
            <a:ext cx="1944216" cy="864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 Synthesize Data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323528" y="3284984"/>
            <a:ext cx="1800200" cy="864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Create Draft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1331640" y="1484784"/>
            <a:ext cx="2232248" cy="1080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Extract data from selected papers individually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20072" y="870968"/>
            <a:ext cx="3456384" cy="1107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endParaRPr lang="en-US" sz="1100" dirty="0"/>
          </a:p>
          <a:p>
            <a:pPr lvl="0"/>
            <a:r>
              <a:rPr lang="en-US" sz="1100" b="1" u="sng" dirty="0" smtClean="0"/>
              <a:t>2. Data Synthesis Strategy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err="1" smtClean="0"/>
              <a:t>Comparision</a:t>
            </a:r>
            <a:r>
              <a:rPr lang="en-US" sz="1100" dirty="0" smtClean="0"/>
              <a:t> of the data achieved from papers 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err="1" smtClean="0"/>
              <a:t>Similaritiies</a:t>
            </a:r>
            <a:r>
              <a:rPr lang="en-US" sz="1100" dirty="0" smtClean="0"/>
              <a:t> and differences studied</a:t>
            </a:r>
          </a:p>
          <a:p>
            <a:endParaRPr lang="en-US" sz="1100" dirty="0" smtClean="0"/>
          </a:p>
          <a:p>
            <a:endParaRPr lang="en-US" sz="1100" dirty="0" smtClean="0">
              <a:latin typeface="Arial" pitchFamily="34" charset="0"/>
            </a:endParaRPr>
          </a:p>
        </p:txBody>
      </p:sp>
      <p:sp>
        <p:nvSpPr>
          <p:cNvPr id="34" name="Rechteck 17"/>
          <p:cNvSpPr/>
          <p:nvPr/>
        </p:nvSpPr>
        <p:spPr bwMode="auto">
          <a:xfrm>
            <a:off x="179512" y="1083140"/>
            <a:ext cx="4896544" cy="3786020"/>
          </a:xfrm>
          <a:prstGeom prst="rect">
            <a:avLst/>
          </a:prstGeom>
          <a:noFill/>
          <a:ln w="9525" cap="flat" cmpd="sng" algn="ctr">
            <a:solidFill>
              <a:srgbClr val="006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179512" y="980728"/>
            <a:ext cx="4896544" cy="432048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GB" b="1" dirty="0" smtClean="0">
                <a:solidFill>
                  <a:schemeClr val="bg1"/>
                </a:solidFill>
              </a:rPr>
              <a:t>Data Synthesis Phase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854525">
            <a:off x="3417397" y="2762703"/>
            <a:ext cx="796903" cy="14946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19073944">
            <a:off x="990898" y="2815657"/>
            <a:ext cx="796903" cy="14946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0800000">
            <a:off x="2195737" y="3649414"/>
            <a:ext cx="648072" cy="13962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8018" y="4365104"/>
            <a:ext cx="336661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Figure: Data Synthesis Phase</a:t>
            </a:r>
          </a:p>
        </p:txBody>
      </p:sp>
      <p:sp>
        <p:nvSpPr>
          <p:cNvPr id="21" name="Titel 4"/>
          <p:cNvSpPr txBox="1">
            <a:spLocks/>
          </p:cNvSpPr>
          <p:nvPr/>
        </p:nvSpPr>
        <p:spPr bwMode="auto">
          <a:xfrm>
            <a:off x="403227" y="476177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smtClean="0"/>
              <a:t>Phase 2</a:t>
            </a:r>
            <a:endParaRPr lang="en-GB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99943"/>
              </p:ext>
            </p:extLst>
          </p:nvPr>
        </p:nvGraphicFramePr>
        <p:xfrm>
          <a:off x="5364088" y="2276872"/>
          <a:ext cx="3240360" cy="191874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01189"/>
                <a:gridCol w="675075"/>
                <a:gridCol w="864096"/>
              </a:tblGrid>
              <a:tr h="30403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Topic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Found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Selected</a:t>
                      </a:r>
                      <a:endParaRPr lang="en-US" sz="1200" dirty="0"/>
                    </a:p>
                  </a:txBody>
                  <a:tcPr/>
                </a:tc>
              </a:tr>
              <a:tr h="30403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Granularity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</a:tr>
              <a:tr h="29228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Service Attributes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  <a:tr h="3926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Service Identification</a:t>
                      </a:r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</a:tr>
              <a:tr h="30403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Microservices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</a:t>
                      </a:r>
                      <a:endParaRPr lang="en-US" sz="1200" dirty="0"/>
                    </a:p>
                  </a:txBody>
                  <a:tcPr/>
                </a:tc>
              </a:tr>
              <a:tr h="321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Domain Modeling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528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178167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/>
              <a:t>S</a:t>
            </a:r>
            <a:r>
              <a:rPr lang="en-GB" sz="2000" dirty="0" smtClean="0"/>
              <a:t>ize of a </a:t>
            </a:r>
            <a:r>
              <a:rPr lang="en-GB" sz="2000" dirty="0" err="1" smtClean="0"/>
              <a:t>Microservice</a:t>
            </a:r>
            <a:endParaRPr lang="en-GB" sz="2000" dirty="0"/>
          </a:p>
        </p:txBody>
      </p:sp>
      <p:sp>
        <p:nvSpPr>
          <p:cNvPr id="111" name="Title 1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32240" y="980728"/>
            <a:ext cx="223224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 pitchFamily="34" charset="0"/>
              </a:rPr>
              <a:t>Articles Found: 9</a:t>
            </a:r>
          </a:p>
          <a:p>
            <a:pPr algn="r"/>
            <a:r>
              <a:rPr lang="en-US" b="1" dirty="0" smtClean="0">
                <a:latin typeface="Arial" pitchFamily="34" charset="0"/>
              </a:rPr>
              <a:t>Selected: 3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11560" y="5229200"/>
            <a:ext cx="784887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Granularity of a service is determined by the number of operations, type of parameters of operations and size of messages.</a:t>
            </a:r>
          </a:p>
        </p:txBody>
      </p:sp>
      <p:pic>
        <p:nvPicPr>
          <p:cNvPr id="22" name="Picture 21" descr="granularity_metrics_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6872"/>
            <a:ext cx="3098594" cy="648072"/>
          </a:xfrm>
          <a:prstGeom prst="rect">
            <a:avLst/>
          </a:prstGeom>
        </p:spPr>
      </p:pic>
      <p:pic>
        <p:nvPicPr>
          <p:cNvPr id="23" name="Picture 22" descr="granularity_metrics_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996952"/>
            <a:ext cx="2837504" cy="648072"/>
          </a:xfrm>
          <a:prstGeom prst="rect">
            <a:avLst/>
          </a:prstGeom>
        </p:spPr>
      </p:pic>
      <p:pic>
        <p:nvPicPr>
          <p:cNvPr id="24" name="Picture 23" descr="granularity_metrics_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933056"/>
            <a:ext cx="4105470" cy="792088"/>
          </a:xfrm>
          <a:prstGeom prst="rect">
            <a:avLst/>
          </a:prstGeom>
        </p:spPr>
      </p:pic>
      <p:pic>
        <p:nvPicPr>
          <p:cNvPr id="25" name="Picture 24" descr="granularity_metrics_4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96752"/>
            <a:ext cx="5585625" cy="2232248"/>
          </a:xfrm>
          <a:prstGeom prst="rect">
            <a:avLst/>
          </a:prstGeom>
        </p:spPr>
      </p:pic>
      <p:pic>
        <p:nvPicPr>
          <p:cNvPr id="28" name="Picture 27" descr="granularity_metrics_5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56992"/>
            <a:ext cx="2165709" cy="792088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 bwMode="auto">
          <a:xfrm>
            <a:off x="5652120" y="1988840"/>
            <a:ext cx="0" cy="1800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auto">
          <a:xfrm>
            <a:off x="4860032" y="3789040"/>
            <a:ext cx="165618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1560" y="4221089"/>
            <a:ext cx="396044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b="1" dirty="0" smtClean="0">
                <a:latin typeface="Arial" pitchFamily="34" charset="0"/>
              </a:rPr>
              <a:t>ODG is Operation Data Granularity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 smtClean="0">
                <a:latin typeface="Arial" pitchFamily="34" charset="0"/>
              </a:rPr>
              <a:t>OFG is Operation Functionality Granularity</a:t>
            </a:r>
          </a:p>
        </p:txBody>
      </p:sp>
    </p:spTree>
    <p:extLst>
      <p:ext uri="{BB962C8B-B14F-4D97-AF65-F5344CB8AC3E}">
        <p14:creationId xmlns:p14="http://schemas.microsoft.com/office/powerpoint/2010/main" val="24219427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55841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7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Correct Size of a </a:t>
            </a:r>
            <a:r>
              <a:rPr lang="en-GB" sz="2000" dirty="0" err="1" smtClean="0"/>
              <a:t>Microservice</a:t>
            </a:r>
            <a:endParaRPr lang="en-GB" sz="2000" dirty="0"/>
          </a:p>
        </p:txBody>
      </p:sp>
      <p:grpSp>
        <p:nvGrpSpPr>
          <p:cNvPr id="108" name="Gruppieren 16"/>
          <p:cNvGrpSpPr/>
          <p:nvPr/>
        </p:nvGrpSpPr>
        <p:grpSpPr>
          <a:xfrm>
            <a:off x="375623" y="980728"/>
            <a:ext cx="8228825" cy="2232248"/>
            <a:chOff x="508000" y="4177067"/>
            <a:chExt cx="8128000" cy="615717"/>
          </a:xfrm>
        </p:grpSpPr>
        <p:sp>
          <p:nvSpPr>
            <p:cNvPr id="109" name="Rechteck 17"/>
            <p:cNvSpPr/>
            <p:nvPr/>
          </p:nvSpPr>
          <p:spPr bwMode="auto">
            <a:xfrm>
              <a:off x="508000" y="4256362"/>
              <a:ext cx="8128000" cy="536422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0" name="Inhaltsplatzhalter 2"/>
            <p:cNvSpPr txBox="1">
              <a:spLocks/>
            </p:cNvSpPr>
            <p:nvPr/>
          </p:nvSpPr>
          <p:spPr bwMode="auto">
            <a:xfrm>
              <a:off x="508000" y="4177067"/>
              <a:ext cx="8128000" cy="11917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Single Responsibility Principle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899592" y="1196752"/>
            <a:ext cx="655272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err="1"/>
              <a:t>Microservices</a:t>
            </a:r>
            <a:r>
              <a:rPr lang="en-US" sz="1400" dirty="0"/>
              <a:t> should be small and focused on doing one thing well [</a:t>
            </a:r>
            <a:r>
              <a:rPr lang="en-US" sz="1400" dirty="0" err="1"/>
              <a:t>S.Newman</a:t>
            </a:r>
            <a:r>
              <a:rPr lang="en-US" sz="1400" dirty="0"/>
              <a:t> and M. Stine</a:t>
            </a:r>
            <a:r>
              <a:rPr lang="en-US" sz="1400" dirty="0" smtClean="0"/>
              <a:t>]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“Gather </a:t>
            </a:r>
            <a:r>
              <a:rPr lang="en-US" sz="1400" dirty="0"/>
              <a:t>together those things that change for the same reason, and separate those things that change for different reasons.</a:t>
            </a:r>
            <a:r>
              <a:rPr lang="en-US" sz="1400" dirty="0" smtClean="0"/>
              <a:t>” [16]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Small enough to affect only small number of consumers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Single Responsibility Principle closely related to Coupling and Cohesion. [18, 19]</a:t>
            </a:r>
            <a:endParaRPr lang="en-US" sz="1400" dirty="0"/>
          </a:p>
          <a:p>
            <a:endParaRPr lang="en-US" dirty="0"/>
          </a:p>
        </p:txBody>
      </p:sp>
      <p:grpSp>
        <p:nvGrpSpPr>
          <p:cNvPr id="111" name="Gruppieren 16"/>
          <p:cNvGrpSpPr/>
          <p:nvPr/>
        </p:nvGrpSpPr>
        <p:grpSpPr>
          <a:xfrm>
            <a:off x="395536" y="3356995"/>
            <a:ext cx="8208912" cy="1512170"/>
            <a:chOff x="508000" y="4177067"/>
            <a:chExt cx="8128000" cy="562177"/>
          </a:xfrm>
        </p:grpSpPr>
        <p:sp>
          <p:nvSpPr>
            <p:cNvPr id="112" name="Rechteck 17"/>
            <p:cNvSpPr/>
            <p:nvPr/>
          </p:nvSpPr>
          <p:spPr bwMode="auto">
            <a:xfrm>
              <a:off x="508000" y="4256362"/>
              <a:ext cx="8128000" cy="482882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3" name="Inhaltsplatzhalter 2"/>
            <p:cNvSpPr txBox="1">
              <a:spLocks/>
            </p:cNvSpPr>
            <p:nvPr/>
          </p:nvSpPr>
          <p:spPr bwMode="auto">
            <a:xfrm>
              <a:off x="508000" y="4177067"/>
              <a:ext cx="8128000" cy="11917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Autonomy [8, 20, 21, 22]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971600" y="3484165"/>
            <a:ext cx="68407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“The </a:t>
            </a:r>
            <a:r>
              <a:rPr lang="en-US" sz="1400" dirty="0"/>
              <a:t>logic governed by a service resides within an explicit </a:t>
            </a:r>
            <a:r>
              <a:rPr lang="en-US" sz="1400" dirty="0" smtClean="0"/>
              <a:t>boundary” [24]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“ The </a:t>
            </a:r>
            <a:r>
              <a:rPr lang="en-US" sz="1400" dirty="0"/>
              <a:t>service has control within this boundary and does </a:t>
            </a:r>
            <a:r>
              <a:rPr lang="en-US" sz="1400" dirty="0" smtClean="0"/>
              <a:t>not depend </a:t>
            </a:r>
            <a:r>
              <a:rPr lang="en-US" sz="1400" dirty="0"/>
              <a:t>on other services to execute its governance. </a:t>
            </a:r>
            <a:r>
              <a:rPr lang="en-US" sz="1400" dirty="0" smtClean="0"/>
              <a:t>It </a:t>
            </a:r>
            <a:r>
              <a:rPr lang="en-US" sz="1400" dirty="0"/>
              <a:t>also frees the service from </a:t>
            </a:r>
            <a:r>
              <a:rPr lang="en-US" sz="1400" dirty="0" smtClean="0"/>
              <a:t>ties that </a:t>
            </a:r>
            <a:r>
              <a:rPr lang="en-US" sz="1400" dirty="0"/>
              <a:t>could inhibit its deployment and </a:t>
            </a:r>
            <a:r>
              <a:rPr lang="en-US" sz="1400" dirty="0" smtClean="0"/>
              <a:t>evolution” [23]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Big enough to have control upon its business entities</a:t>
            </a:r>
            <a:endParaRPr lang="en-US" sz="1400" dirty="0"/>
          </a:p>
        </p:txBody>
      </p:sp>
      <p:grpSp>
        <p:nvGrpSpPr>
          <p:cNvPr id="114" name="Gruppieren 16"/>
          <p:cNvGrpSpPr/>
          <p:nvPr/>
        </p:nvGrpSpPr>
        <p:grpSpPr>
          <a:xfrm>
            <a:off x="395536" y="4941168"/>
            <a:ext cx="8208912" cy="1512168"/>
            <a:chOff x="508000" y="4177067"/>
            <a:chExt cx="8128000" cy="615717"/>
          </a:xfrm>
        </p:grpSpPr>
        <p:sp>
          <p:nvSpPr>
            <p:cNvPr id="115" name="Rechteck 17"/>
            <p:cNvSpPr/>
            <p:nvPr/>
          </p:nvSpPr>
          <p:spPr bwMode="auto">
            <a:xfrm>
              <a:off x="508000" y="4256362"/>
              <a:ext cx="8128000" cy="536422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6" name="Inhaltsplatzhalter 2"/>
            <p:cNvSpPr txBox="1">
              <a:spLocks/>
            </p:cNvSpPr>
            <p:nvPr/>
          </p:nvSpPr>
          <p:spPr bwMode="auto">
            <a:xfrm>
              <a:off x="508000" y="4177067"/>
              <a:ext cx="8128000" cy="1465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Technology Available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39552" y="5373216"/>
            <a:ext cx="78488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The right value of granularity for an organization is highly influenced by its </a:t>
            </a:r>
            <a:r>
              <a:rPr lang="en-US" sz="1400" dirty="0" smtClean="0"/>
              <a:t>IT infrastructure</a:t>
            </a:r>
            <a:r>
              <a:rPr lang="en-US" sz="1400" dirty="0"/>
              <a:t>. The organization should be capable of handling the </a:t>
            </a:r>
            <a:r>
              <a:rPr lang="en-US" sz="1400" dirty="0" smtClean="0"/>
              <a:t>complexities such </a:t>
            </a:r>
            <a:r>
              <a:rPr lang="en-US" sz="1400" dirty="0"/>
              <a:t>as communication, runtime, infrastructure </a:t>
            </a:r>
            <a:r>
              <a:rPr lang="en-US" sz="1400" dirty="0" err="1" smtClean="0"/>
              <a:t>etc</a:t>
            </a:r>
            <a:r>
              <a:rPr lang="en-US" sz="1400" dirty="0" smtClean="0"/>
              <a:t> if they choose low granularity. [25, 26]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61023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52554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95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Quality Attributes for Services</a:t>
            </a:r>
            <a:endParaRPr lang="en-GB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908583"/>
              </p:ext>
            </p:extLst>
          </p:nvPr>
        </p:nvGraphicFramePr>
        <p:xfrm>
          <a:off x="1091952" y="1484784"/>
          <a:ext cx="6936432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  <a:gridCol w="2004392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References/Attributes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[28]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[29]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Autonomy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Granularity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Reusability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998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75732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3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Quality attributes of a </a:t>
            </a:r>
            <a:r>
              <a:rPr lang="en-GB" sz="2000" dirty="0" err="1" smtClean="0"/>
              <a:t>microservice</a:t>
            </a:r>
            <a:endParaRPr lang="en-GB" sz="20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Coupling</a:t>
            </a:r>
            <a:endParaRPr lang="en-GB" sz="2000" dirty="0"/>
          </a:p>
        </p:txBody>
      </p:sp>
      <p:pic>
        <p:nvPicPr>
          <p:cNvPr id="98" name="Picture 97" descr="coupling_metrics_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052736"/>
            <a:ext cx="4896544" cy="2440669"/>
          </a:xfrm>
          <a:prstGeom prst="rect">
            <a:avLst/>
          </a:prstGeom>
        </p:spPr>
      </p:pic>
      <p:grpSp>
        <p:nvGrpSpPr>
          <p:cNvPr id="102" name="Group 101"/>
          <p:cNvGrpSpPr/>
          <p:nvPr/>
        </p:nvGrpSpPr>
        <p:grpSpPr>
          <a:xfrm>
            <a:off x="2987824" y="3933056"/>
            <a:ext cx="3419872" cy="2448272"/>
            <a:chOff x="6732240" y="3501008"/>
            <a:chExt cx="6324600" cy="3571558"/>
          </a:xfrm>
        </p:grpSpPr>
        <p:pic>
          <p:nvPicPr>
            <p:cNvPr id="100" name="Picture 99" descr="coupling_metrics_4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8464" y="3501008"/>
              <a:ext cx="3581400" cy="812800"/>
            </a:xfrm>
            <a:prstGeom prst="rect">
              <a:avLst/>
            </a:prstGeom>
          </p:spPr>
        </p:pic>
        <p:pic>
          <p:nvPicPr>
            <p:cNvPr id="101" name="Picture 100" descr="coupling_metrics_5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240" y="4354764"/>
              <a:ext cx="6324600" cy="2717802"/>
            </a:xfrm>
            <a:prstGeom prst="rect">
              <a:avLst/>
            </a:prstGeom>
          </p:spPr>
        </p:pic>
      </p:grpSp>
      <p:cxnSp>
        <p:nvCxnSpPr>
          <p:cNvPr id="9" name="Straight Connector 8"/>
          <p:cNvCxnSpPr/>
          <p:nvPr/>
        </p:nvCxnSpPr>
        <p:spPr bwMode="auto">
          <a:xfrm>
            <a:off x="2627784" y="3789040"/>
            <a:ext cx="44644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2955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095171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9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Quality attributes of a </a:t>
            </a:r>
            <a:r>
              <a:rPr lang="en-GB" sz="2000" dirty="0" err="1" smtClean="0"/>
              <a:t>microservice</a:t>
            </a:r>
            <a:endParaRPr lang="en-GB" sz="20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Coupling</a:t>
            </a:r>
            <a:endParaRPr lang="en-GB" sz="2000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611560" y="5229200"/>
            <a:ext cx="784887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Coupling in a service increases with the number of service invocations, number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 dependent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services and size of messages used.</a:t>
            </a:r>
          </a:p>
        </p:txBody>
      </p:sp>
      <p:pic>
        <p:nvPicPr>
          <p:cNvPr id="97" name="Picture 96" descr="coupling_metrics_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4392488" cy="3672676"/>
          </a:xfrm>
          <a:prstGeom prst="rect">
            <a:avLst/>
          </a:prstGeom>
        </p:spPr>
      </p:pic>
      <p:grpSp>
        <p:nvGrpSpPr>
          <p:cNvPr id="105" name="Group 104"/>
          <p:cNvGrpSpPr/>
          <p:nvPr/>
        </p:nvGrpSpPr>
        <p:grpSpPr>
          <a:xfrm>
            <a:off x="4860032" y="1556792"/>
            <a:ext cx="3848136" cy="2736304"/>
            <a:chOff x="4108240" y="836712"/>
            <a:chExt cx="5067300" cy="3480668"/>
          </a:xfrm>
        </p:grpSpPr>
        <p:pic>
          <p:nvPicPr>
            <p:cNvPr id="103" name="Picture 102" descr="coupling_metrics_6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240" y="836712"/>
              <a:ext cx="5067300" cy="1473200"/>
            </a:xfrm>
            <a:prstGeom prst="rect">
              <a:avLst/>
            </a:prstGeom>
          </p:spPr>
        </p:pic>
        <p:pic>
          <p:nvPicPr>
            <p:cNvPr id="104" name="Picture 103" descr="coupling_metrics_7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984" y="2348880"/>
              <a:ext cx="4114800" cy="1968500"/>
            </a:xfrm>
            <a:prstGeom prst="rect">
              <a:avLst/>
            </a:prstGeom>
          </p:spPr>
        </p:pic>
      </p:grpSp>
      <p:cxnSp>
        <p:nvCxnSpPr>
          <p:cNvPr id="107" name="Straight Connector 106"/>
          <p:cNvCxnSpPr/>
          <p:nvPr/>
        </p:nvCxnSpPr>
        <p:spPr bwMode="auto">
          <a:xfrm>
            <a:off x="4716016" y="1628800"/>
            <a:ext cx="0" cy="30243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7932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183041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4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Cohesion</a:t>
            </a:r>
            <a:endParaRPr lang="en-GB" sz="2000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04467" y="81212"/>
            <a:ext cx="7535885" cy="360535"/>
          </a:xfrm>
        </p:spPr>
        <p:txBody>
          <a:bodyPr/>
          <a:lstStyle/>
          <a:p>
            <a:r>
              <a:rPr lang="en-GB" sz="2000" dirty="0"/>
              <a:t>Quality </a:t>
            </a:r>
            <a:r>
              <a:rPr lang="en-GB" sz="2000" dirty="0" smtClean="0"/>
              <a:t>attributes </a:t>
            </a:r>
            <a:r>
              <a:rPr lang="en-GB" sz="2000" dirty="0"/>
              <a:t>of a </a:t>
            </a:r>
            <a:r>
              <a:rPr lang="en-GB" sz="2000" dirty="0" err="1"/>
              <a:t>microservice</a:t>
            </a:r>
            <a:endParaRPr lang="en-US" sz="2000" dirty="0"/>
          </a:p>
        </p:txBody>
      </p:sp>
      <p:pic>
        <p:nvPicPr>
          <p:cNvPr id="28" name="Picture 27" descr="cohesion_metrics_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789040"/>
            <a:ext cx="4824536" cy="2298482"/>
          </a:xfrm>
          <a:prstGeom prst="rect">
            <a:avLst/>
          </a:prstGeom>
        </p:spPr>
      </p:pic>
      <p:pic>
        <p:nvPicPr>
          <p:cNvPr id="2" name="Picture 1" descr="cohesion_metrics_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052736"/>
            <a:ext cx="5782052" cy="269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297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570279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9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Cohesion</a:t>
            </a:r>
            <a:endParaRPr lang="en-GB" sz="2000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611560" y="4869160"/>
            <a:ext cx="784887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Cohesion is given by the number of operations sharing same messages, parameters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consumer.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04467" y="81212"/>
            <a:ext cx="7535885" cy="360535"/>
          </a:xfrm>
        </p:spPr>
        <p:txBody>
          <a:bodyPr/>
          <a:lstStyle/>
          <a:p>
            <a:r>
              <a:rPr lang="en-GB" sz="2000" dirty="0"/>
              <a:t>Quality </a:t>
            </a:r>
            <a:r>
              <a:rPr lang="en-GB" sz="2000" dirty="0" smtClean="0"/>
              <a:t>attributes </a:t>
            </a:r>
            <a:r>
              <a:rPr lang="en-GB" sz="2000" dirty="0"/>
              <a:t>of a </a:t>
            </a:r>
            <a:r>
              <a:rPr lang="en-GB" sz="2000" dirty="0" err="1"/>
              <a:t>microservice</a:t>
            </a:r>
            <a:endParaRPr lang="en-US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691680" y="1412776"/>
            <a:ext cx="6120680" cy="2880320"/>
            <a:chOff x="179512" y="1006996"/>
            <a:chExt cx="8352408" cy="2848992"/>
          </a:xfrm>
        </p:grpSpPr>
        <p:pic>
          <p:nvPicPr>
            <p:cNvPr id="23" name="Picture 22" descr="cohesion_metrics_1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1006996"/>
              <a:ext cx="5410200" cy="1485900"/>
            </a:xfrm>
            <a:prstGeom prst="rect">
              <a:avLst/>
            </a:prstGeom>
          </p:spPr>
        </p:pic>
        <p:pic>
          <p:nvPicPr>
            <p:cNvPr id="24" name="Picture 23" descr="cohesion_metrics_2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2420888"/>
              <a:ext cx="8280400" cy="1435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38980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79797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0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Complexity</a:t>
            </a:r>
            <a:endParaRPr lang="en-GB" sz="2000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611560" y="5013176"/>
            <a:ext cx="784887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Complexity of the service increases with granularity and coupling.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Quality attributes of a </a:t>
            </a:r>
            <a:r>
              <a:rPr lang="en-US" sz="2000" dirty="0" err="1" smtClean="0"/>
              <a:t>microservice</a:t>
            </a:r>
            <a:endParaRPr lang="en-US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35496" y="2132856"/>
            <a:ext cx="4608512" cy="2016224"/>
            <a:chOff x="179512" y="2014984"/>
            <a:chExt cx="6002908" cy="2103884"/>
          </a:xfrm>
        </p:grpSpPr>
        <p:pic>
          <p:nvPicPr>
            <p:cNvPr id="12" name="Picture 11" descr="complexity_metrics_1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2014984"/>
              <a:ext cx="4699000" cy="1270000"/>
            </a:xfrm>
            <a:prstGeom prst="rect">
              <a:avLst/>
            </a:prstGeom>
          </p:spPr>
        </p:pic>
        <p:pic>
          <p:nvPicPr>
            <p:cNvPr id="13" name="Picture 12" descr="complexity_metrics_2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3140968"/>
              <a:ext cx="5930900" cy="9779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499992" y="2060848"/>
            <a:ext cx="4634039" cy="2088232"/>
            <a:chOff x="2843808" y="2852936"/>
            <a:chExt cx="5613400" cy="2367260"/>
          </a:xfrm>
        </p:grpSpPr>
        <p:pic>
          <p:nvPicPr>
            <p:cNvPr id="15" name="Picture 14" descr="complexity_metrics_3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2852936"/>
              <a:ext cx="4165600" cy="1460500"/>
            </a:xfrm>
            <a:prstGeom prst="rect">
              <a:avLst/>
            </a:prstGeom>
          </p:spPr>
        </p:pic>
        <p:pic>
          <p:nvPicPr>
            <p:cNvPr id="17" name="Picture 16" descr="complexity_metrics_4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808" y="4293096"/>
              <a:ext cx="5613400" cy="927100"/>
            </a:xfrm>
            <a:prstGeom prst="rect">
              <a:avLst/>
            </a:prstGeom>
          </p:spPr>
        </p:pic>
      </p:grpSp>
      <p:cxnSp>
        <p:nvCxnSpPr>
          <p:cNvPr id="24" name="Straight Connector 23"/>
          <p:cNvCxnSpPr/>
          <p:nvPr/>
        </p:nvCxnSpPr>
        <p:spPr bwMode="auto">
          <a:xfrm>
            <a:off x="4427984" y="2924944"/>
            <a:ext cx="0" cy="15121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7140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54383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04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Autonomy</a:t>
            </a:r>
            <a:endParaRPr lang="en-GB" sz="2000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611560" y="5229200"/>
            <a:ext cx="784887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Autonomy of a service increases with degree of control on its business entities and decreases with dependencies.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Quality attributes of a </a:t>
            </a:r>
            <a:r>
              <a:rPr lang="en-US" sz="2000" dirty="0" err="1" smtClean="0"/>
              <a:t>microservice</a:t>
            </a:r>
            <a:endParaRPr lang="en-US" sz="2000" dirty="0"/>
          </a:p>
        </p:txBody>
      </p:sp>
      <p:pic>
        <p:nvPicPr>
          <p:cNvPr id="6" name="Picture 5" descr="autonomy_metrics_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980728"/>
            <a:ext cx="5289460" cy="2142356"/>
          </a:xfrm>
          <a:prstGeom prst="rect">
            <a:avLst/>
          </a:prstGeom>
        </p:spPr>
      </p:pic>
      <p:pic>
        <p:nvPicPr>
          <p:cNvPr id="2" name="Picture 1" descr="autonomy_metrics_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103088"/>
            <a:ext cx="6624736" cy="195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828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ebi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11202"/>
            <a:ext cx="2002284" cy="1503938"/>
          </a:xfrm>
          <a:prstGeom prst="rect">
            <a:avLst/>
          </a:prstGeom>
        </p:spPr>
      </p:pic>
      <p:pic>
        <p:nvPicPr>
          <p:cNvPr id="6" name="Picture 5" descr="hybris-review-logo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535020"/>
            <a:ext cx="1888523" cy="715278"/>
          </a:xfrm>
          <a:prstGeom prst="rect">
            <a:avLst/>
          </a:prstGeom>
        </p:spPr>
      </p:pic>
      <p:graphicFrame>
        <p:nvGraphicFramePr>
          <p:cNvPr id="8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12219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0" name="think-cell Folie" r:id="rId8" imgW="270" imgH="270" progId="TCLayout.ActiveDocument.1">
                  <p:embed/>
                </p:oleObj>
              </mc:Choice>
              <mc:Fallback>
                <p:oleObj name="think-cell Foli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25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9677" y="6569075"/>
            <a:ext cx="1946059" cy="288925"/>
          </a:xfrm>
        </p:spPr>
        <p:txBody>
          <a:bodyPr/>
          <a:lstStyle/>
          <a:p>
            <a:pPr>
              <a:defRPr/>
            </a:pPr>
            <a:r>
              <a:rPr lang="en-GB" dirty="0" err="1" smtClean="0"/>
              <a:t>Rajendra</a:t>
            </a:r>
            <a:r>
              <a:rPr lang="en-GB" dirty="0" smtClean="0"/>
              <a:t> </a:t>
            </a:r>
            <a:r>
              <a:rPr lang="en-GB" dirty="0" err="1" smtClean="0"/>
              <a:t>Kharbuja</a:t>
            </a:r>
            <a:r>
              <a:rPr lang="en-GB" dirty="0" smtClean="0"/>
              <a:t>- Master Thesis 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548005" y="5803917"/>
            <a:ext cx="18466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dirty="0">
              <a:latin typeface="Arial Narrow" panose="020B0606020202030204" pitchFamily="34" charset="0"/>
              <a:sym typeface="Arial Narrow" panose="020B0606020202030204" pitchFamily="34" charset="0"/>
            </a:endParaRPr>
          </a:p>
        </p:txBody>
      </p:sp>
      <p:sp>
        <p:nvSpPr>
          <p:cNvPr id="22" name="Circular Arrow 21"/>
          <p:cNvSpPr/>
          <p:nvPr/>
        </p:nvSpPr>
        <p:spPr bwMode="auto">
          <a:xfrm rot="19314264" flipH="1">
            <a:off x="4123578" y="2422761"/>
            <a:ext cx="2364596" cy="2774682"/>
          </a:xfrm>
          <a:prstGeom prst="circularArrow">
            <a:avLst>
              <a:gd name="adj1" fmla="val 12430"/>
              <a:gd name="adj2" fmla="val 598434"/>
              <a:gd name="adj3" fmla="val 18791429"/>
              <a:gd name="adj4" fmla="val 14135141"/>
              <a:gd name="adj5" fmla="val 1454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ircular Arrow 22"/>
          <p:cNvSpPr/>
          <p:nvPr/>
        </p:nvSpPr>
        <p:spPr bwMode="auto">
          <a:xfrm rot="12887782" flipH="1" flipV="1">
            <a:off x="2459965" y="2441882"/>
            <a:ext cx="2198411" cy="2754149"/>
          </a:xfrm>
          <a:prstGeom prst="circularArrow">
            <a:avLst>
              <a:gd name="adj1" fmla="val 12430"/>
              <a:gd name="adj2" fmla="val 598434"/>
              <a:gd name="adj3" fmla="val 18791429"/>
              <a:gd name="adj4" fmla="val 14135141"/>
              <a:gd name="adj5" fmla="val 14546"/>
            </a:avLst>
          </a:prstGeom>
          <a:solidFill>
            <a:srgbClr val="1669B5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3380799"/>
            <a:ext cx="3024336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</a:rPr>
              <a:t>Prof. Dr. Florian </a:t>
            </a:r>
            <a:r>
              <a:rPr lang="en-US" dirty="0" err="1" smtClean="0">
                <a:latin typeface="Arial" pitchFamily="34" charset="0"/>
              </a:rPr>
              <a:t>Matthes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</a:rPr>
              <a:t>[Supervisor]</a:t>
            </a:r>
          </a:p>
          <a:p>
            <a:r>
              <a:rPr lang="en-US" dirty="0" err="1" smtClean="0">
                <a:latin typeface="Arial" pitchFamily="34" charset="0"/>
              </a:rPr>
              <a:t>Manoj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Mahabaleshwar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</a:rPr>
              <a:t>[Advisor]</a:t>
            </a:r>
            <a:endParaRPr lang="en-US" sz="1200" dirty="0">
              <a:latin typeface="Arial" pitchFamily="34" charset="0"/>
            </a:endParaRPr>
          </a:p>
          <a:p>
            <a:endParaRPr lang="en-US" dirty="0" smtClean="0">
              <a:latin typeface="Arial" pitchFamily="34" charset="0"/>
            </a:endParaRP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96136" y="3429000"/>
            <a:ext cx="1737575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Andrea </a:t>
            </a:r>
            <a:r>
              <a:rPr lang="en-US" dirty="0" err="1" smtClean="0">
                <a:latin typeface="Arial" pitchFamily="34" charset="0"/>
              </a:rPr>
              <a:t>Stubbe</a:t>
            </a:r>
            <a:endParaRPr lang="en-US" dirty="0" smtClean="0">
              <a:latin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</a:rPr>
              <a:t>[Advisor]</a:t>
            </a:r>
          </a:p>
        </p:txBody>
      </p:sp>
    </p:spTree>
    <p:extLst>
      <p:ext uri="{BB962C8B-B14F-4D97-AF65-F5344CB8AC3E}">
        <p14:creationId xmlns:p14="http://schemas.microsoft.com/office/powerpoint/2010/main" val="238483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12200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6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Reusability</a:t>
            </a:r>
            <a:endParaRPr lang="en-GB" sz="2000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611560" y="5229200"/>
            <a:ext cx="784887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Reusability increases with cohesion and consumers but decreases with granularity and coupling.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Quality attributes of a </a:t>
            </a:r>
            <a:r>
              <a:rPr lang="en-US" sz="2000" dirty="0" err="1" smtClean="0"/>
              <a:t>microservice</a:t>
            </a:r>
            <a:endParaRPr lang="en-US" sz="2000" dirty="0"/>
          </a:p>
        </p:txBody>
      </p:sp>
      <p:pic>
        <p:nvPicPr>
          <p:cNvPr id="7" name="Picture 6" descr="reusability_metrics_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628800"/>
            <a:ext cx="4546600" cy="914400"/>
          </a:xfrm>
          <a:prstGeom prst="rect">
            <a:avLst/>
          </a:prstGeom>
        </p:spPr>
      </p:pic>
      <p:pic>
        <p:nvPicPr>
          <p:cNvPr id="8" name="Picture 7" descr="reusability_metrics_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01008"/>
            <a:ext cx="6400800" cy="6604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>
            <a:off x="3779912" y="3068960"/>
            <a:ext cx="165618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4358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861173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5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Basic Quality Metrics for Services</a:t>
            </a:r>
            <a:endParaRPr lang="en-GB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services_basic_quality_metric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37344"/>
            <a:ext cx="86868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613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402245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2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528" y="81212"/>
            <a:ext cx="7535885" cy="360535"/>
          </a:xfrm>
        </p:spPr>
        <p:txBody>
          <a:bodyPr/>
          <a:lstStyle/>
          <a:p>
            <a:r>
              <a:rPr lang="en-GB" sz="2000" dirty="0" smtClean="0"/>
              <a:t>Current Status and Summary</a:t>
            </a:r>
            <a:endParaRPr lang="en-GB" sz="20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360038"/>
              </p:ext>
            </p:extLst>
          </p:nvPr>
        </p:nvGraphicFramePr>
        <p:xfrm>
          <a:off x="1691680" y="1549662"/>
          <a:ext cx="5904656" cy="3497361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16224"/>
                <a:gridCol w="3888432"/>
              </a:tblGrid>
              <a:tr h="3408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Research Question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Summary</a:t>
                      </a:r>
                      <a:endParaRPr lang="en-US" sz="1200" dirty="0"/>
                    </a:p>
                  </a:txBody>
                  <a:tcPr/>
                </a:tc>
              </a:tr>
              <a:tr h="779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How can</a:t>
                      </a: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size of a </a:t>
                      </a:r>
                      <a:r>
                        <a:rPr lang="en-GB" sz="1200" b="1" dirty="0" err="1" smtClean="0">
                          <a:solidFill>
                            <a:schemeClr val="tx1"/>
                          </a:solidFill>
                        </a:rPr>
                        <a:t>microservice</a:t>
                      </a: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be defined?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dirty="0" smtClean="0"/>
                        <a:t>factors determining size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dirty="0" smtClean="0"/>
                        <a:t>Principles</a:t>
                      </a:r>
                      <a:r>
                        <a:rPr lang="en-US" sz="1200" baseline="0" dirty="0" smtClean="0"/>
                        <a:t> defining a correct size of service listed</a:t>
                      </a:r>
                      <a:endParaRPr lang="en-US" sz="1200" dirty="0"/>
                    </a:p>
                  </a:txBody>
                  <a:tcPr/>
                </a:tc>
              </a:tr>
              <a:tr h="11253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b="1" dirty="0" smtClean="0">
                          <a:latin typeface="Arial" pitchFamily="34" charset="0"/>
                        </a:rPr>
                        <a:t>What makes any service a good candidate for being  a </a:t>
                      </a:r>
                      <a:r>
                        <a:rPr lang="en-US" sz="1200" b="1" dirty="0" err="1" smtClean="0">
                          <a:latin typeface="Arial" pitchFamily="34" charset="0"/>
                        </a:rPr>
                        <a:t>microservice</a:t>
                      </a:r>
                      <a:r>
                        <a:rPr lang="en-US" sz="1200" b="1" dirty="0" smtClean="0">
                          <a:latin typeface="Arial" pitchFamily="34" charset="0"/>
                        </a:rPr>
                        <a:t>?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Factors influencing the size defined</a:t>
                      </a:r>
                      <a:endParaRPr lang="en-US" sz="120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dirty="0" smtClean="0"/>
                        <a:t>attributes</a:t>
                      </a:r>
                      <a:r>
                        <a:rPr lang="en-US" sz="1200" baseline="0" dirty="0" smtClean="0"/>
                        <a:t> to determine a good service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aseline="0" dirty="0" smtClean="0"/>
                        <a:t>Metrics to calculate the attributes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aseline="0" dirty="0" smtClean="0"/>
                        <a:t>Interpretation of all metrics from papers into a set of basic metrics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aseline="0" dirty="0" smtClean="0"/>
                        <a:t>Principles defined for a good service based on quality attributes</a:t>
                      </a:r>
                      <a:endParaRPr lang="en-US" sz="1200" dirty="0"/>
                    </a:p>
                  </a:txBody>
                  <a:tcPr/>
                </a:tc>
              </a:tr>
              <a:tr h="779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Arial" pitchFamily="34" charset="0"/>
                        </a:rPr>
                        <a:t>What are the techniques defined to create</a:t>
                      </a:r>
                      <a:r>
                        <a:rPr lang="en-US" sz="1200" b="1" baseline="0" dirty="0" smtClean="0">
                          <a:latin typeface="Arial" pitchFamily="34" charset="0"/>
                        </a:rPr>
                        <a:t> </a:t>
                      </a:r>
                      <a:r>
                        <a:rPr lang="en-US" sz="1200" b="1" baseline="0" dirty="0" err="1" smtClean="0">
                          <a:latin typeface="Arial" pitchFamily="34" charset="0"/>
                        </a:rPr>
                        <a:t>microservice</a:t>
                      </a:r>
                      <a:r>
                        <a:rPr lang="en-US" sz="1200" b="1" baseline="0" dirty="0" smtClean="0">
                          <a:latin typeface="Arial" pitchFamily="34" charset="0"/>
                        </a:rPr>
                        <a:t> architecture?</a:t>
                      </a:r>
                      <a:endParaRPr lang="en-US" sz="1200" b="1" dirty="0" smtClean="0">
                        <a:latin typeface="Arial" pitchFamily="34" charset="0"/>
                      </a:endParaRP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dirty="0" smtClean="0"/>
                        <a:t>Use</a:t>
                      </a:r>
                      <a:r>
                        <a:rPr lang="en-US" sz="1200" baseline="0" dirty="0" smtClean="0"/>
                        <a:t> case modeling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aseline="0" dirty="0" smtClean="0"/>
                        <a:t>Domain Driven Design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hteck 17"/>
          <p:cNvSpPr/>
          <p:nvPr/>
        </p:nvSpPr>
        <p:spPr bwMode="auto">
          <a:xfrm>
            <a:off x="323528" y="1124744"/>
            <a:ext cx="8640960" cy="4680520"/>
          </a:xfrm>
          <a:prstGeom prst="rect">
            <a:avLst/>
          </a:prstGeom>
          <a:noFill/>
          <a:ln w="9525" cap="flat" cmpd="sng" algn="ctr">
            <a:solidFill>
              <a:srgbClr val="006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758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251520" y="980728"/>
            <a:ext cx="8568952" cy="4032448"/>
            <a:chOff x="251520" y="980728"/>
            <a:chExt cx="8568952" cy="4032448"/>
          </a:xfrm>
        </p:grpSpPr>
        <p:sp>
          <p:nvSpPr>
            <p:cNvPr id="56" name="Rectangle 55"/>
            <p:cNvSpPr/>
            <p:nvPr/>
          </p:nvSpPr>
          <p:spPr bwMode="auto">
            <a:xfrm>
              <a:off x="251520" y="980728"/>
              <a:ext cx="1440160" cy="4032448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987824" y="980728"/>
              <a:ext cx="1584176" cy="4032448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619672" y="980728"/>
              <a:ext cx="1440160" cy="4032448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5868144" y="980728"/>
              <a:ext cx="1512168" cy="4032448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4499992" y="980728"/>
              <a:ext cx="1440160" cy="4032448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7380312" y="980728"/>
              <a:ext cx="1440160" cy="4032448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283490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7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What next?</a:t>
            </a:r>
            <a:endParaRPr lang="en-GB" sz="20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  <p:sp>
        <p:nvSpPr>
          <p:cNvPr id="34" name="Rechteck 17"/>
          <p:cNvSpPr/>
          <p:nvPr/>
        </p:nvSpPr>
        <p:spPr bwMode="auto">
          <a:xfrm>
            <a:off x="251520" y="908720"/>
            <a:ext cx="8640960" cy="5328592"/>
          </a:xfrm>
          <a:prstGeom prst="rect">
            <a:avLst/>
          </a:prstGeom>
          <a:noFill/>
          <a:ln w="9525" cap="flat" cmpd="sng" algn="ctr">
            <a:solidFill>
              <a:srgbClr val="006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39752" y="3306472"/>
            <a:ext cx="2160241" cy="1682897"/>
            <a:chOff x="539552" y="1189897"/>
            <a:chExt cx="3600400" cy="1522621"/>
          </a:xfrm>
        </p:grpSpPr>
        <p:grpSp>
          <p:nvGrpSpPr>
            <p:cNvPr id="15" name="Gruppieren 16"/>
            <p:cNvGrpSpPr/>
            <p:nvPr/>
          </p:nvGrpSpPr>
          <p:grpSpPr>
            <a:xfrm>
              <a:off x="539552" y="1189897"/>
              <a:ext cx="3600400" cy="1303002"/>
              <a:chOff x="508000" y="4206387"/>
              <a:chExt cx="8128000" cy="586397"/>
            </a:xfrm>
          </p:grpSpPr>
          <p:sp>
            <p:nvSpPr>
              <p:cNvPr id="16" name="Rechteck 17"/>
              <p:cNvSpPr/>
              <p:nvPr/>
            </p:nvSpPr>
            <p:spPr bwMode="auto">
              <a:xfrm>
                <a:off x="508000" y="4256362"/>
                <a:ext cx="8128000" cy="536422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7" name="Inhaltsplatzhalter 2"/>
              <p:cNvSpPr txBox="1">
                <a:spLocks/>
              </p:cNvSpPr>
              <p:nvPr/>
            </p:nvSpPr>
            <p:spPr bwMode="auto">
              <a:xfrm>
                <a:off x="508000" y="4206387"/>
                <a:ext cx="6095994" cy="117279"/>
              </a:xfrm>
              <a:prstGeom prst="rect">
                <a:avLst/>
              </a:prstGeom>
              <a:solidFill>
                <a:srgbClr val="489ADA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39552" y="1626506"/>
              <a:ext cx="3434780" cy="1086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  <a:latin typeface="Arial" pitchFamily="34" charset="0"/>
                </a:rPr>
                <a:t>Techniques discussed in scientific literature to define </a:t>
              </a:r>
              <a:r>
                <a:rPr lang="en-US" sz="1200" b="1" dirty="0" err="1" smtClean="0">
                  <a:solidFill>
                    <a:schemeClr val="tx1"/>
                  </a:solidFill>
                  <a:latin typeface="Arial" pitchFamily="34" charset="0"/>
                </a:rPr>
                <a:t>microservices</a:t>
              </a:r>
              <a:r>
                <a:rPr lang="en-US" sz="1200" b="1" dirty="0" smtClean="0">
                  <a:solidFill>
                    <a:schemeClr val="tx1"/>
                  </a:solidFill>
                  <a:latin typeface="Arial" pitchFamily="34" charset="0"/>
                </a:rPr>
                <a:t> 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07904" y="1484784"/>
            <a:ext cx="2232248" cy="1296144"/>
            <a:chOff x="5530316" y="1700808"/>
            <a:chExt cx="3629514" cy="1368152"/>
          </a:xfrm>
        </p:grpSpPr>
        <p:grpSp>
          <p:nvGrpSpPr>
            <p:cNvPr id="26" name="Gruppieren 16"/>
            <p:cNvGrpSpPr/>
            <p:nvPr/>
          </p:nvGrpSpPr>
          <p:grpSpPr>
            <a:xfrm>
              <a:off x="5530316" y="1700808"/>
              <a:ext cx="3600400" cy="1368152"/>
              <a:chOff x="508000" y="4177067"/>
              <a:chExt cx="8128000" cy="615717"/>
            </a:xfrm>
          </p:grpSpPr>
          <p:sp>
            <p:nvSpPr>
              <p:cNvPr id="27" name="Rechteck 17"/>
              <p:cNvSpPr/>
              <p:nvPr/>
            </p:nvSpPr>
            <p:spPr bwMode="auto">
              <a:xfrm>
                <a:off x="508000" y="4256362"/>
                <a:ext cx="8128000" cy="536422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" name="Inhaltsplatzhalter 2"/>
              <p:cNvSpPr txBox="1">
                <a:spLocks/>
              </p:cNvSpPr>
              <p:nvPr/>
            </p:nvSpPr>
            <p:spPr bwMode="auto">
              <a:xfrm>
                <a:off x="508000" y="4177067"/>
                <a:ext cx="7101224" cy="153929"/>
              </a:xfrm>
              <a:prstGeom prst="rect">
                <a:avLst/>
              </a:prstGeom>
              <a:solidFill>
                <a:srgbClr val="489ADA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 smtClean="0">
                    <a:solidFill>
                      <a:schemeClr val="bg1"/>
                    </a:solidFill>
                  </a:rPr>
                  <a:t>5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643738" y="2204864"/>
              <a:ext cx="3516092" cy="4873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" pitchFamily="34" charset="0"/>
                </a:rPr>
                <a:t>Techniques used in </a:t>
              </a:r>
              <a:r>
                <a:rPr lang="en-US" sz="1200" b="1" dirty="0" err="1" smtClean="0">
                  <a:latin typeface="Arial" pitchFamily="34" charset="0"/>
                </a:rPr>
                <a:t>Hybris</a:t>
              </a:r>
              <a:endParaRPr lang="en-US" sz="1200" b="1" dirty="0" smtClean="0">
                <a:latin typeface="Arial" pitchFamily="34" charset="0"/>
              </a:endParaRPr>
            </a:p>
            <a:p>
              <a:r>
                <a:rPr lang="en-US" sz="1200" b="1" dirty="0" smtClean="0">
                  <a:latin typeface="Arial" pitchFamily="34" charset="0"/>
                </a:rPr>
                <a:t>to define </a:t>
              </a:r>
              <a:r>
                <a:rPr lang="en-US" sz="1200" b="1" dirty="0" err="1" smtClean="0">
                  <a:latin typeface="Arial" pitchFamily="34" charset="0"/>
                </a:rPr>
                <a:t>microservices</a:t>
              </a:r>
              <a:r>
                <a:rPr lang="en-US" sz="1200" b="1" dirty="0" smtClean="0">
                  <a:latin typeface="Arial" pitchFamily="34" charset="0"/>
                </a:rPr>
                <a:t> 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92080" y="3212976"/>
            <a:ext cx="2088232" cy="1368152"/>
            <a:chOff x="1547664" y="2924944"/>
            <a:chExt cx="3600400" cy="1368152"/>
          </a:xfrm>
        </p:grpSpPr>
        <p:grpSp>
          <p:nvGrpSpPr>
            <p:cNvPr id="20" name="Gruppieren 16"/>
            <p:cNvGrpSpPr/>
            <p:nvPr/>
          </p:nvGrpSpPr>
          <p:grpSpPr>
            <a:xfrm>
              <a:off x="1547664" y="2924944"/>
              <a:ext cx="3600400" cy="1368152"/>
              <a:chOff x="508000" y="4177067"/>
              <a:chExt cx="8128000" cy="615717"/>
            </a:xfrm>
          </p:grpSpPr>
          <p:sp>
            <p:nvSpPr>
              <p:cNvPr id="21" name="Rechteck 17"/>
              <p:cNvSpPr/>
              <p:nvPr/>
            </p:nvSpPr>
            <p:spPr bwMode="auto">
              <a:xfrm>
                <a:off x="508000" y="4256362"/>
                <a:ext cx="8128000" cy="536422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" name="Inhaltsplatzhalter 2"/>
              <p:cNvSpPr txBox="1">
                <a:spLocks/>
              </p:cNvSpPr>
              <p:nvPr/>
            </p:nvSpPr>
            <p:spPr bwMode="auto">
              <a:xfrm>
                <a:off x="508000" y="4177067"/>
                <a:ext cx="6096000" cy="162031"/>
              </a:xfrm>
              <a:prstGeom prst="rect">
                <a:avLst/>
              </a:prstGeom>
              <a:solidFill>
                <a:srgbClr val="489ADA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619672" y="3429000"/>
              <a:ext cx="3456383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" pitchFamily="34" charset="0"/>
                </a:rPr>
                <a:t>Challenges for maintaining </a:t>
              </a:r>
              <a:r>
                <a:rPr lang="en-US" sz="1200" b="1" dirty="0" err="1" smtClean="0">
                  <a:latin typeface="Arial" pitchFamily="34" charset="0"/>
                </a:rPr>
                <a:t>microservices</a:t>
              </a:r>
              <a:r>
                <a:rPr lang="en-US" sz="1200" b="1" dirty="0" smtClean="0">
                  <a:latin typeface="Arial" pitchFamily="34" charset="0"/>
                </a:rPr>
                <a:t> architecture 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88224" y="1412776"/>
            <a:ext cx="1512168" cy="1512168"/>
            <a:chOff x="5724128" y="3356992"/>
            <a:chExt cx="3816423" cy="1368152"/>
          </a:xfrm>
        </p:grpSpPr>
        <p:grpSp>
          <p:nvGrpSpPr>
            <p:cNvPr id="23" name="Gruppieren 16"/>
            <p:cNvGrpSpPr/>
            <p:nvPr/>
          </p:nvGrpSpPr>
          <p:grpSpPr>
            <a:xfrm>
              <a:off x="5724128" y="3356992"/>
              <a:ext cx="3600400" cy="1368152"/>
              <a:chOff x="508000" y="4177067"/>
              <a:chExt cx="8128000" cy="615717"/>
            </a:xfrm>
          </p:grpSpPr>
          <p:sp>
            <p:nvSpPr>
              <p:cNvPr id="24" name="Rechteck 17"/>
              <p:cNvSpPr/>
              <p:nvPr/>
            </p:nvSpPr>
            <p:spPr bwMode="auto">
              <a:xfrm>
                <a:off x="508000" y="4256362"/>
                <a:ext cx="8128000" cy="536422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" name="Inhaltsplatzhalter 2"/>
              <p:cNvSpPr txBox="1">
                <a:spLocks/>
              </p:cNvSpPr>
              <p:nvPr/>
            </p:nvSpPr>
            <p:spPr bwMode="auto">
              <a:xfrm>
                <a:off x="508000" y="4177067"/>
                <a:ext cx="6154055" cy="14659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 smtClean="0">
                    <a:solidFill>
                      <a:schemeClr val="bg1"/>
                    </a:solidFill>
                  </a:rPr>
                  <a:t>7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724128" y="3862789"/>
              <a:ext cx="3816423" cy="4176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" pitchFamily="34" charset="0"/>
                </a:rPr>
                <a:t>Guidelines to define </a:t>
              </a:r>
              <a:r>
                <a:rPr lang="en-US" sz="1200" b="1" dirty="0" err="1" smtClean="0">
                  <a:latin typeface="Arial" pitchFamily="34" charset="0"/>
                </a:rPr>
                <a:t>microservices</a:t>
              </a:r>
              <a:r>
                <a:rPr lang="en-US" sz="1200" b="1" dirty="0" smtClean="0">
                  <a:latin typeface="Arial" pitchFamily="34" charset="0"/>
                </a:rPr>
                <a:t> architecture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987824" y="5096217"/>
            <a:ext cx="106298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</a:rPr>
              <a:t>Nov.15.2015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50753" y="5085184"/>
            <a:ext cx="105735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</a:rPr>
              <a:t>Dec.15.2015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99404" y="5085184"/>
            <a:ext cx="104886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</a:rPr>
              <a:t>Jan.15.2016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08304" y="5096217"/>
            <a:ext cx="104886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</a:rPr>
              <a:t>Feb.15.2016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884368" y="4808185"/>
            <a:ext cx="104021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</a:rPr>
              <a:t>Mar.15.2016</a:t>
            </a:r>
          </a:p>
        </p:txBody>
      </p:sp>
      <p:sp>
        <p:nvSpPr>
          <p:cNvPr id="39" name="Right Arrow 38"/>
          <p:cNvSpPr/>
          <p:nvPr/>
        </p:nvSpPr>
        <p:spPr bwMode="auto">
          <a:xfrm>
            <a:off x="827584" y="5445224"/>
            <a:ext cx="7920880" cy="86409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Draft  and Report Writing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47664" y="5085184"/>
            <a:ext cx="104021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</a:rPr>
              <a:t>Oct.16.2015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51520" y="5085184"/>
            <a:ext cx="106591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</a:rPr>
              <a:t>Sep.15.2015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51520" y="2636913"/>
            <a:ext cx="792088" cy="936103"/>
            <a:chOff x="1547664" y="2810931"/>
            <a:chExt cx="3600400" cy="1482165"/>
          </a:xfrm>
        </p:grpSpPr>
        <p:grpSp>
          <p:nvGrpSpPr>
            <p:cNvPr id="67" name="Gruppieren 16"/>
            <p:cNvGrpSpPr/>
            <p:nvPr/>
          </p:nvGrpSpPr>
          <p:grpSpPr>
            <a:xfrm>
              <a:off x="1547664" y="2810931"/>
              <a:ext cx="3600400" cy="1482165"/>
              <a:chOff x="508000" y="4125757"/>
              <a:chExt cx="8128000" cy="667027"/>
            </a:xfrm>
          </p:grpSpPr>
          <p:sp>
            <p:nvSpPr>
              <p:cNvPr id="69" name="Rechteck 17"/>
              <p:cNvSpPr/>
              <p:nvPr/>
            </p:nvSpPr>
            <p:spPr bwMode="auto">
              <a:xfrm>
                <a:off x="508000" y="4256362"/>
                <a:ext cx="8128000" cy="536422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70" name="Inhaltsplatzhalter 2"/>
              <p:cNvSpPr txBox="1">
                <a:spLocks/>
              </p:cNvSpPr>
              <p:nvPr/>
            </p:nvSpPr>
            <p:spPr bwMode="auto">
              <a:xfrm>
                <a:off x="508000" y="4125757"/>
                <a:ext cx="6096000" cy="205241"/>
              </a:xfrm>
              <a:prstGeom prst="rect">
                <a:avLst/>
              </a:prstGeom>
              <a:solidFill>
                <a:srgbClr val="489ADA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619673" y="3429000"/>
              <a:ext cx="3456386" cy="584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 pitchFamily="34" charset="0"/>
                </a:rPr>
                <a:t>Background context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55576" y="3861048"/>
            <a:ext cx="1008112" cy="864096"/>
            <a:chOff x="1547664" y="2924944"/>
            <a:chExt cx="3600400" cy="1368152"/>
          </a:xfrm>
        </p:grpSpPr>
        <p:grpSp>
          <p:nvGrpSpPr>
            <p:cNvPr id="73" name="Gruppieren 16"/>
            <p:cNvGrpSpPr/>
            <p:nvPr/>
          </p:nvGrpSpPr>
          <p:grpSpPr>
            <a:xfrm>
              <a:off x="1547664" y="2924944"/>
              <a:ext cx="3600400" cy="1368152"/>
              <a:chOff x="508000" y="4177067"/>
              <a:chExt cx="8128000" cy="615717"/>
            </a:xfrm>
          </p:grpSpPr>
          <p:sp>
            <p:nvSpPr>
              <p:cNvPr id="75" name="Rechteck 17"/>
              <p:cNvSpPr/>
              <p:nvPr/>
            </p:nvSpPr>
            <p:spPr bwMode="auto">
              <a:xfrm>
                <a:off x="508000" y="4256362"/>
                <a:ext cx="8128000" cy="536422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76" name="Inhaltsplatzhalter 2"/>
              <p:cNvSpPr txBox="1">
                <a:spLocks/>
              </p:cNvSpPr>
              <p:nvPr/>
            </p:nvSpPr>
            <p:spPr bwMode="auto">
              <a:xfrm>
                <a:off x="508000" y="4177067"/>
                <a:ext cx="6096000" cy="205239"/>
              </a:xfrm>
              <a:prstGeom prst="rect">
                <a:avLst/>
              </a:prstGeom>
              <a:solidFill>
                <a:srgbClr val="489ADA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 smtClean="0">
                    <a:solidFill>
                      <a:schemeClr val="bg1"/>
                    </a:solidFill>
                  </a:rPr>
                  <a:t>2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1619673" y="3429000"/>
              <a:ext cx="3456386" cy="804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 pitchFamily="34" charset="0"/>
                </a:rPr>
                <a:t>Size of a </a:t>
              </a:r>
              <a:r>
                <a:rPr lang="en-US" sz="900" b="1" dirty="0" err="1" smtClean="0">
                  <a:latin typeface="Arial" pitchFamily="34" charset="0"/>
                </a:rPr>
                <a:t>microservice</a:t>
              </a:r>
              <a:endParaRPr lang="en-US" sz="900" b="1" dirty="0" smtClean="0">
                <a:latin typeface="Arial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619672" y="1988840"/>
            <a:ext cx="1152128" cy="1080120"/>
            <a:chOff x="1547664" y="2924944"/>
            <a:chExt cx="3600400" cy="1368152"/>
          </a:xfrm>
        </p:grpSpPr>
        <p:grpSp>
          <p:nvGrpSpPr>
            <p:cNvPr id="78" name="Gruppieren 16"/>
            <p:cNvGrpSpPr/>
            <p:nvPr/>
          </p:nvGrpSpPr>
          <p:grpSpPr>
            <a:xfrm>
              <a:off x="1547664" y="2924944"/>
              <a:ext cx="3600400" cy="1368152"/>
              <a:chOff x="508000" y="4177067"/>
              <a:chExt cx="8128000" cy="615717"/>
            </a:xfrm>
          </p:grpSpPr>
          <p:sp>
            <p:nvSpPr>
              <p:cNvPr id="80" name="Rechteck 17"/>
              <p:cNvSpPr/>
              <p:nvPr/>
            </p:nvSpPr>
            <p:spPr bwMode="auto">
              <a:xfrm>
                <a:off x="508000" y="4256362"/>
                <a:ext cx="8128000" cy="536422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81" name="Inhaltsplatzhalter 2"/>
              <p:cNvSpPr txBox="1">
                <a:spLocks/>
              </p:cNvSpPr>
              <p:nvPr/>
            </p:nvSpPr>
            <p:spPr bwMode="auto">
              <a:xfrm>
                <a:off x="508000" y="4177067"/>
                <a:ext cx="6096000" cy="205239"/>
              </a:xfrm>
              <a:prstGeom prst="rect">
                <a:avLst/>
              </a:prstGeom>
              <a:solidFill>
                <a:srgbClr val="489ADA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619675" y="3429000"/>
              <a:ext cx="3456386" cy="804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 pitchFamily="34" charset="0"/>
                </a:rPr>
                <a:t>Qualities of a good </a:t>
              </a:r>
              <a:r>
                <a:rPr lang="en-US" sz="900" b="1" dirty="0" err="1" smtClean="0">
                  <a:latin typeface="Arial" pitchFamily="34" charset="0"/>
                </a:rPr>
                <a:t>microservice</a:t>
              </a:r>
              <a:endParaRPr lang="en-US" sz="900" b="1" dirty="0" smtClean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2076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err="1" smtClean="0">
                <a:solidFill>
                  <a:schemeClr val="bg1"/>
                </a:solidFill>
              </a:rPr>
              <a:t>Hybris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Microservices</a:t>
            </a:r>
            <a:r>
              <a:rPr lang="en-GB" dirty="0" smtClean="0">
                <a:solidFill>
                  <a:schemeClr val="bg1"/>
                </a:solidFill>
              </a:rPr>
              <a:t> Architecture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  <p:sp>
        <p:nvSpPr>
          <p:cNvPr id="26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49677" y="6569075"/>
            <a:ext cx="1946059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</a:p>
        </p:txBody>
      </p:sp>
      <p:pic>
        <p:nvPicPr>
          <p:cNvPr id="8" name="Picture 7" descr="hybris_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842186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5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9" name="Textplatzhalter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  <p:sp>
        <p:nvSpPr>
          <p:cNvPr id="20" name="Inhaltsplatzhalter 4"/>
          <p:cNvSpPr txBox="1">
            <a:spLocks noChangeArrowheads="1"/>
          </p:cNvSpPr>
          <p:nvPr/>
        </p:nvSpPr>
        <p:spPr bwMode="auto">
          <a:xfrm>
            <a:off x="974725" y="2898378"/>
            <a:ext cx="749935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GB" altLang="de-DE" sz="3200" dirty="0" smtClean="0">
                <a:solidFill>
                  <a:srgbClr val="23387E"/>
                </a:solidFill>
                <a:latin typeface="+mn-lt"/>
              </a:rPr>
              <a:t>Thank you for your attention!</a:t>
            </a:r>
          </a:p>
          <a:p>
            <a:pPr algn="ctr" eaLnBrk="1" hangingPunct="1">
              <a:spcBef>
                <a:spcPct val="20000"/>
              </a:spcBef>
            </a:pPr>
            <a:r>
              <a:rPr lang="en-GB" altLang="de-DE" sz="3200" dirty="0" smtClean="0">
                <a:solidFill>
                  <a:srgbClr val="23387E"/>
                </a:solidFill>
                <a:latin typeface="+mn-lt"/>
              </a:rPr>
              <a:t>Any questions?</a:t>
            </a:r>
            <a:r>
              <a:rPr lang="en-GB" altLang="de-DE" sz="3200" dirty="0" smtClean="0">
                <a:solidFill>
                  <a:srgbClr val="00335F"/>
                </a:solidFill>
                <a:latin typeface="+mn-lt"/>
              </a:rPr>
              <a:t> </a:t>
            </a:r>
            <a:endParaRPr lang="en-GB" altLang="de-DE" sz="3200" dirty="0">
              <a:solidFill>
                <a:srgbClr val="00335F"/>
              </a:solidFill>
              <a:latin typeface="+mn-lt"/>
            </a:endParaRPr>
          </a:p>
        </p:txBody>
      </p:sp>
      <p:sp>
        <p:nvSpPr>
          <p:cNvPr id="26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49677" y="6569075"/>
            <a:ext cx="1946059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</a:p>
        </p:txBody>
      </p:sp>
    </p:spTree>
    <p:extLst>
      <p:ext uri="{BB962C8B-B14F-4D97-AF65-F5344CB8AC3E}">
        <p14:creationId xmlns:p14="http://schemas.microsoft.com/office/powerpoint/2010/main" val="33067669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66541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9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  <p:sp>
        <p:nvSpPr>
          <p:cNvPr id="53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smtClean="0"/>
              <a:t>Bibliography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236296" y="1916832"/>
            <a:ext cx="18466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29" name="Right Arrow 28"/>
          <p:cNvSpPr/>
          <p:nvPr/>
        </p:nvSpPr>
        <p:spPr bwMode="auto">
          <a:xfrm>
            <a:off x="-1836712" y="2924944"/>
            <a:ext cx="360040" cy="14401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80728"/>
            <a:ext cx="8712968" cy="544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C. Richardson. </a:t>
            </a:r>
            <a:r>
              <a:rPr lang="en-US" sz="1200" dirty="0" err="1">
                <a:solidFill>
                  <a:srgbClr val="000000"/>
                </a:solidFill>
              </a:rPr>
              <a:t>Microservices</a:t>
            </a:r>
            <a:r>
              <a:rPr lang="en-US" sz="1200" dirty="0">
                <a:solidFill>
                  <a:srgbClr val="000000"/>
                </a:solidFill>
              </a:rPr>
              <a:t>: Decomposing Applications for </a:t>
            </a:r>
            <a:r>
              <a:rPr lang="en-US" sz="1200" dirty="0" err="1">
                <a:solidFill>
                  <a:srgbClr val="000000"/>
                </a:solidFill>
              </a:rPr>
              <a:t>Deployability</a:t>
            </a:r>
            <a:r>
              <a:rPr lang="en-US" sz="1200" dirty="0">
                <a:solidFill>
                  <a:srgbClr val="000000"/>
                </a:solidFill>
              </a:rPr>
              <a:t> and Scalability. May 2014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C. Richardson. Pattern: Monolithic Architecture. 2014. </a:t>
            </a:r>
            <a:r>
              <a:rPr lang="en-US" sz="1200" dirty="0" err="1">
                <a:solidFill>
                  <a:srgbClr val="000000"/>
                </a:solidFill>
              </a:rPr>
              <a:t>url</a:t>
            </a:r>
            <a:r>
              <a:rPr lang="en-US" sz="1200" dirty="0">
                <a:solidFill>
                  <a:srgbClr val="000000"/>
                </a:solidFill>
              </a:rPr>
              <a:t>: http://</a:t>
            </a:r>
            <a:r>
              <a:rPr lang="en-US" sz="1200" dirty="0" err="1">
                <a:solidFill>
                  <a:srgbClr val="000000"/>
                </a:solidFill>
              </a:rPr>
              <a:t>microservices.io</a:t>
            </a:r>
            <a:r>
              <a:rPr lang="en-US" sz="1200" dirty="0">
                <a:solidFill>
                  <a:srgbClr val="000000"/>
                </a:solidFill>
              </a:rPr>
              <a:t>/patterns/</a:t>
            </a:r>
            <a:r>
              <a:rPr lang="en-US" sz="1200" dirty="0" err="1">
                <a:solidFill>
                  <a:srgbClr val="000000"/>
                </a:solidFill>
              </a:rPr>
              <a:t>monolithic.html</a:t>
            </a:r>
            <a:endParaRPr lang="en-US" sz="1200" dirty="0">
              <a:solidFill>
                <a:srgbClr val="000000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R. Annett. What is a Monolith? Nov. 2014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M. Fowler and J. Lewis. </a:t>
            </a:r>
            <a:r>
              <a:rPr lang="en-US" sz="1200" dirty="0" err="1">
                <a:solidFill>
                  <a:srgbClr val="000000"/>
                </a:solidFill>
              </a:rPr>
              <a:t>Microservices</a:t>
            </a:r>
            <a:r>
              <a:rPr lang="en-US" sz="1200" dirty="0">
                <a:solidFill>
                  <a:srgbClr val="000000"/>
                </a:solidFill>
              </a:rPr>
              <a:t>. Mar. 2014. </a:t>
            </a:r>
            <a:r>
              <a:rPr lang="en-US" sz="1200" dirty="0" err="1">
                <a:solidFill>
                  <a:srgbClr val="000000"/>
                </a:solidFill>
              </a:rPr>
              <a:t>url</a:t>
            </a:r>
            <a:r>
              <a:rPr lang="en-US" sz="1200" dirty="0">
                <a:solidFill>
                  <a:srgbClr val="000000"/>
                </a:solidFill>
              </a:rPr>
              <a:t>: http://</a:t>
            </a:r>
            <a:r>
              <a:rPr lang="en-US" sz="1200" dirty="0" err="1">
                <a:solidFill>
                  <a:srgbClr val="000000"/>
                </a:solidFill>
              </a:rPr>
              <a:t>martinfowler.com</a:t>
            </a:r>
            <a:r>
              <a:rPr lang="en-US" sz="1200" dirty="0">
                <a:solidFill>
                  <a:srgbClr val="000000"/>
                </a:solidFill>
              </a:rPr>
              <a:t>/articles/</a:t>
            </a:r>
            <a:r>
              <a:rPr lang="en-US" sz="1200" dirty="0" err="1">
                <a:solidFill>
                  <a:srgbClr val="000000"/>
                </a:solidFill>
              </a:rPr>
              <a:t>microservices.html</a:t>
            </a:r>
            <a:endParaRPr lang="en-US" sz="1200" dirty="0">
              <a:solidFill>
                <a:srgbClr val="000000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Gupta. </a:t>
            </a:r>
            <a:r>
              <a:rPr lang="en-US" sz="1200" dirty="0" err="1">
                <a:solidFill>
                  <a:srgbClr val="000000"/>
                </a:solidFill>
              </a:rPr>
              <a:t>Microservices</a:t>
            </a:r>
            <a:r>
              <a:rPr lang="en-US" sz="1200" dirty="0">
                <a:solidFill>
                  <a:srgbClr val="000000"/>
                </a:solidFill>
              </a:rPr>
              <a:t>, Monoliths, and </a:t>
            </a:r>
            <a:r>
              <a:rPr lang="en-US" sz="1200" dirty="0" err="1">
                <a:solidFill>
                  <a:srgbClr val="000000"/>
                </a:solidFill>
              </a:rPr>
              <a:t>NoOps</a:t>
            </a:r>
            <a:r>
              <a:rPr lang="en-US" sz="1200" dirty="0">
                <a:solidFill>
                  <a:srgbClr val="000000"/>
                </a:solidFill>
              </a:rPr>
              <a:t>. Mar. 2015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S. Abram. </a:t>
            </a:r>
            <a:r>
              <a:rPr lang="en-US" sz="1200" dirty="0" err="1">
                <a:solidFill>
                  <a:srgbClr val="000000"/>
                </a:solidFill>
              </a:rPr>
              <a:t>Microservices</a:t>
            </a:r>
            <a:r>
              <a:rPr lang="en-US" sz="1200" dirty="0">
                <a:solidFill>
                  <a:srgbClr val="000000"/>
                </a:solidFill>
              </a:rPr>
              <a:t>. Oct. 2014. </a:t>
            </a:r>
            <a:r>
              <a:rPr lang="en-US" sz="1200" dirty="0" err="1">
                <a:solidFill>
                  <a:srgbClr val="000000"/>
                </a:solidFill>
              </a:rPr>
              <a:t>url</a:t>
            </a:r>
            <a:r>
              <a:rPr lang="en-US" sz="1200" dirty="0">
                <a:solidFill>
                  <a:srgbClr val="000000"/>
                </a:solidFill>
              </a:rPr>
              <a:t>: http://www.javacodegeeks.com2014/10/</a:t>
            </a:r>
            <a:r>
              <a:rPr lang="en-US" sz="1200" dirty="0" err="1">
                <a:solidFill>
                  <a:srgbClr val="000000"/>
                </a:solidFill>
              </a:rPr>
              <a:t>microservices.html</a:t>
            </a:r>
            <a:endParaRPr lang="en-US" sz="1200" dirty="0">
              <a:solidFill>
                <a:srgbClr val="000000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D. </a:t>
            </a:r>
            <a:r>
              <a:rPr lang="en-US" sz="1200" dirty="0" err="1">
                <a:solidFill>
                  <a:srgbClr val="000000"/>
                </a:solidFill>
              </a:rPr>
              <a:t>Namiot</a:t>
            </a:r>
            <a:r>
              <a:rPr lang="en-US" sz="1200" dirty="0">
                <a:solidFill>
                  <a:srgbClr val="000000"/>
                </a:solidFill>
              </a:rPr>
              <a:t> and M. </a:t>
            </a:r>
            <a:r>
              <a:rPr lang="en-US" sz="1200" dirty="0" err="1">
                <a:solidFill>
                  <a:srgbClr val="000000"/>
                </a:solidFill>
              </a:rPr>
              <a:t>Sneps-Sneppe</a:t>
            </a:r>
            <a:r>
              <a:rPr lang="en-US" sz="1200" dirty="0">
                <a:solidFill>
                  <a:srgbClr val="000000"/>
                </a:solidFill>
              </a:rPr>
              <a:t>. On Micro-services Architecture. Tech. </a:t>
            </a:r>
            <a:r>
              <a:rPr lang="en-US" sz="1200" dirty="0" err="1">
                <a:solidFill>
                  <a:srgbClr val="000000"/>
                </a:solidFill>
              </a:rPr>
              <a:t>rep.Open</a:t>
            </a:r>
            <a:r>
              <a:rPr lang="en-US" sz="1200" dirty="0">
                <a:solidFill>
                  <a:srgbClr val="000000"/>
                </a:solidFill>
              </a:rPr>
              <a:t> Information Technologies Lab, </a:t>
            </a:r>
            <a:r>
              <a:rPr lang="en-US" sz="1200" dirty="0" err="1">
                <a:solidFill>
                  <a:srgbClr val="000000"/>
                </a:solidFill>
              </a:rPr>
              <a:t>Lomonosov</a:t>
            </a:r>
            <a:r>
              <a:rPr lang="en-US" sz="1200" dirty="0">
                <a:solidFill>
                  <a:srgbClr val="000000"/>
                </a:solidFill>
              </a:rPr>
              <a:t> Moscow State University,2014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S. Newman. Building </a:t>
            </a:r>
            <a:r>
              <a:rPr lang="en-US" sz="1200" dirty="0" err="1">
                <a:solidFill>
                  <a:srgbClr val="000000"/>
                </a:solidFill>
              </a:rPr>
              <a:t>Microservices</a:t>
            </a:r>
            <a:r>
              <a:rPr lang="en-US" sz="1200" dirty="0">
                <a:solidFill>
                  <a:srgbClr val="000000"/>
                </a:solidFill>
              </a:rPr>
              <a:t>. O’Reilly Media, 2015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C. Richardson. Pattern: </a:t>
            </a:r>
            <a:r>
              <a:rPr lang="en-US" sz="1200" dirty="0" err="1">
                <a:solidFill>
                  <a:srgbClr val="000000"/>
                </a:solidFill>
              </a:rPr>
              <a:t>Microservices</a:t>
            </a:r>
            <a:r>
              <a:rPr lang="en-US" sz="1200" dirty="0">
                <a:solidFill>
                  <a:srgbClr val="000000"/>
                </a:solidFill>
              </a:rPr>
              <a:t> Architecture. 2014.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B. </a:t>
            </a:r>
            <a:r>
              <a:rPr lang="en-US" sz="1200" dirty="0" err="1">
                <a:solidFill>
                  <a:srgbClr val="000000"/>
                </a:solidFill>
              </a:rPr>
              <a:t>Wootton</a:t>
            </a:r>
            <a:r>
              <a:rPr lang="en-US" sz="1200" dirty="0">
                <a:solidFill>
                  <a:srgbClr val="000000"/>
                </a:solidFill>
              </a:rPr>
              <a:t>. </a:t>
            </a:r>
            <a:r>
              <a:rPr lang="en-US" sz="1200" dirty="0" err="1">
                <a:solidFill>
                  <a:srgbClr val="000000"/>
                </a:solidFill>
              </a:rPr>
              <a:t>Microservices</a:t>
            </a:r>
            <a:r>
              <a:rPr lang="en-US" sz="1200" dirty="0">
                <a:solidFill>
                  <a:srgbClr val="000000"/>
                </a:solidFill>
              </a:rPr>
              <a:t> - Not A Free Lunch! Apr. 2014. </a:t>
            </a:r>
            <a:r>
              <a:rPr lang="en-US" sz="1200" dirty="0" err="1">
                <a:solidFill>
                  <a:srgbClr val="000000"/>
                </a:solidFill>
              </a:rPr>
              <a:t>url</a:t>
            </a:r>
            <a:r>
              <a:rPr lang="en-US" sz="1200" dirty="0">
                <a:solidFill>
                  <a:srgbClr val="000000"/>
                </a:solidFill>
              </a:rPr>
              <a:t>: http://</a:t>
            </a:r>
            <a:r>
              <a:rPr lang="en-US" sz="1200" dirty="0" err="1">
                <a:solidFill>
                  <a:srgbClr val="000000"/>
                </a:solidFill>
              </a:rPr>
              <a:t>highscalability.com</a:t>
            </a:r>
            <a:r>
              <a:rPr lang="en-US" sz="1200" dirty="0">
                <a:solidFill>
                  <a:srgbClr val="000000"/>
                </a:solidFill>
              </a:rPr>
              <a:t>/blog/2014/4/8/</a:t>
            </a:r>
            <a:r>
              <a:rPr lang="en-US" sz="1200" dirty="0" err="1">
                <a:solidFill>
                  <a:srgbClr val="000000"/>
                </a:solidFill>
              </a:rPr>
              <a:t>microservices</a:t>
            </a:r>
            <a:r>
              <a:rPr lang="en-US" sz="1200" dirty="0">
                <a:solidFill>
                  <a:srgbClr val="000000"/>
                </a:solidFill>
              </a:rPr>
              <a:t>- not- a- </a:t>
            </a:r>
            <a:r>
              <a:rPr lang="en-US" sz="1200" dirty="0" err="1">
                <a:solidFill>
                  <a:srgbClr val="000000"/>
                </a:solidFill>
              </a:rPr>
              <a:t>freelunch.html</a:t>
            </a:r>
            <a:r>
              <a:rPr lang="en-US" sz="1200" dirty="0">
                <a:solidFill>
                  <a:srgbClr val="000000"/>
                </a:solidFill>
              </a:rPr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A. Cockcroft. State of the Art in </a:t>
            </a:r>
            <a:r>
              <a:rPr lang="en-US" sz="1200" dirty="0" err="1">
                <a:solidFill>
                  <a:srgbClr val="000000"/>
                </a:solidFill>
              </a:rPr>
              <a:t>Mircroservices</a:t>
            </a:r>
            <a:r>
              <a:rPr lang="en-US" sz="1200" dirty="0">
                <a:solidFill>
                  <a:srgbClr val="000000"/>
                </a:solidFill>
              </a:rPr>
              <a:t>. Feb. 2015. </a:t>
            </a:r>
            <a:r>
              <a:rPr lang="en-US" sz="1200" dirty="0" err="1">
                <a:solidFill>
                  <a:srgbClr val="000000"/>
                </a:solidFill>
              </a:rPr>
              <a:t>url</a:t>
            </a:r>
            <a:r>
              <a:rPr lang="en-US" sz="1200" dirty="0">
                <a:solidFill>
                  <a:srgbClr val="000000"/>
                </a:solidFill>
              </a:rPr>
              <a:t>: </a:t>
            </a:r>
            <a:r>
              <a:rPr lang="en-US" sz="1200" u="sng" dirty="0">
                <a:solidFill>
                  <a:srgbClr val="000000"/>
                </a:solidFill>
                <a:hlinkClick r:id="rId8"/>
              </a:rPr>
              <a:t>http://www.slideshare.net/adriancockcroft/microxchg-microservices</a:t>
            </a:r>
            <a:r>
              <a:rPr lang="en-US" sz="1200" dirty="0">
                <a:solidFill>
                  <a:srgbClr val="000000"/>
                </a:solidFill>
              </a:rPr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G. </a:t>
            </a:r>
            <a:r>
              <a:rPr lang="en-US" sz="1200" dirty="0" err="1">
                <a:solidFill>
                  <a:srgbClr val="000000"/>
                </a:solidFill>
              </a:rPr>
              <a:t>Radchenko</a:t>
            </a:r>
            <a:r>
              <a:rPr lang="en-US" sz="1200" dirty="0">
                <a:solidFill>
                  <a:srgbClr val="000000"/>
                </a:solidFill>
              </a:rPr>
              <a:t>, O. </a:t>
            </a:r>
            <a:r>
              <a:rPr lang="en-US" sz="1200" dirty="0" err="1">
                <a:solidFill>
                  <a:srgbClr val="000000"/>
                </a:solidFill>
              </a:rPr>
              <a:t>Taipale</a:t>
            </a:r>
            <a:r>
              <a:rPr lang="en-US" sz="1200" dirty="0">
                <a:solidFill>
                  <a:srgbClr val="000000"/>
                </a:solidFill>
              </a:rPr>
              <a:t>, and D. </a:t>
            </a:r>
            <a:r>
              <a:rPr lang="en-US" sz="1200" dirty="0" err="1">
                <a:solidFill>
                  <a:srgbClr val="000000"/>
                </a:solidFill>
              </a:rPr>
              <a:t>Savchenko</a:t>
            </a:r>
            <a:r>
              <a:rPr lang="en-US" sz="1200" dirty="0">
                <a:solidFill>
                  <a:srgbClr val="000000"/>
                </a:solidFill>
              </a:rPr>
              <a:t>. </a:t>
            </a:r>
            <a:r>
              <a:rPr lang="en-US" sz="1200" dirty="0" err="1">
                <a:solidFill>
                  <a:srgbClr val="000000"/>
                </a:solidFill>
              </a:rPr>
              <a:t>Microservices</a:t>
            </a:r>
            <a:r>
              <a:rPr lang="en-US" sz="1200" dirty="0">
                <a:solidFill>
                  <a:srgbClr val="000000"/>
                </a:solidFill>
              </a:rPr>
              <a:t> validation: </a:t>
            </a:r>
            <a:r>
              <a:rPr lang="en-US" sz="1200" dirty="0" err="1">
                <a:solidFill>
                  <a:srgbClr val="000000"/>
                </a:solidFill>
              </a:rPr>
              <a:t>Mjolnirrplatformcase</a:t>
            </a:r>
            <a:r>
              <a:rPr lang="en-US" sz="1200" dirty="0">
                <a:solidFill>
                  <a:srgbClr val="000000"/>
                </a:solidFill>
              </a:rPr>
              <a:t> study. Tech. rep. Lappeenranta University of Technology,2015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R. </a:t>
            </a:r>
            <a:r>
              <a:rPr lang="en-US" sz="1200" dirty="0" err="1">
                <a:solidFill>
                  <a:srgbClr val="000000"/>
                </a:solidFill>
              </a:rPr>
              <a:t>Sindhgatta</a:t>
            </a:r>
            <a:r>
              <a:rPr lang="en-US" sz="1200" dirty="0">
                <a:solidFill>
                  <a:srgbClr val="000000"/>
                </a:solidFill>
              </a:rPr>
              <a:t>, B. </a:t>
            </a:r>
            <a:r>
              <a:rPr lang="en-US" sz="1200" dirty="0" err="1">
                <a:solidFill>
                  <a:srgbClr val="000000"/>
                </a:solidFill>
              </a:rPr>
              <a:t>Sengupta</a:t>
            </a:r>
            <a:r>
              <a:rPr lang="en-US" sz="1200" dirty="0">
                <a:solidFill>
                  <a:srgbClr val="000000"/>
                </a:solidFill>
              </a:rPr>
              <a:t>, and K. </a:t>
            </a:r>
            <a:r>
              <a:rPr lang="en-US" sz="1200" dirty="0" err="1">
                <a:solidFill>
                  <a:srgbClr val="000000"/>
                </a:solidFill>
              </a:rPr>
              <a:t>Ponnalagu</a:t>
            </a:r>
            <a:r>
              <a:rPr lang="en-US" sz="1200" dirty="0">
                <a:solidFill>
                  <a:srgbClr val="000000"/>
                </a:solidFill>
              </a:rPr>
              <a:t>. Measuring the Quality of Service Oriented Design. Tech. rep. IBM India Research Laboratory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B. Shim, S. </a:t>
            </a:r>
            <a:r>
              <a:rPr lang="en-US" sz="1200" dirty="0" err="1">
                <a:solidFill>
                  <a:srgbClr val="000000"/>
                </a:solidFill>
              </a:rPr>
              <a:t>Choue</a:t>
            </a:r>
            <a:r>
              <a:rPr lang="en-US" sz="1200" dirty="0">
                <a:solidFill>
                  <a:srgbClr val="000000"/>
                </a:solidFill>
              </a:rPr>
              <a:t>, S. Kim, and S. Park. A Design Quality Model for Service-Oriented Architecture. Tech. rep. </a:t>
            </a:r>
            <a:r>
              <a:rPr lang="en-US" sz="1200" dirty="0" err="1">
                <a:solidFill>
                  <a:srgbClr val="000000"/>
                </a:solidFill>
              </a:rPr>
              <a:t>Sogang</a:t>
            </a:r>
            <a:r>
              <a:rPr lang="en-US" sz="1200" dirty="0">
                <a:solidFill>
                  <a:srgbClr val="000000"/>
                </a:solidFill>
              </a:rPr>
              <a:t> University, 2008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S. </a:t>
            </a:r>
            <a:r>
              <a:rPr lang="en-US" sz="1200" dirty="0" err="1">
                <a:solidFill>
                  <a:srgbClr val="000000"/>
                </a:solidFill>
              </a:rPr>
              <a:t>Alahmari</a:t>
            </a:r>
            <a:r>
              <a:rPr lang="en-US" sz="1200" dirty="0">
                <a:solidFill>
                  <a:srgbClr val="000000"/>
                </a:solidFill>
              </a:rPr>
              <a:t>, E. </a:t>
            </a:r>
            <a:r>
              <a:rPr lang="en-US" sz="1200" dirty="0" err="1">
                <a:solidFill>
                  <a:srgbClr val="000000"/>
                </a:solidFill>
              </a:rPr>
              <a:t>Zaluska</a:t>
            </a:r>
            <a:r>
              <a:rPr lang="en-US" sz="1200" dirty="0">
                <a:solidFill>
                  <a:srgbClr val="000000"/>
                </a:solidFill>
              </a:rPr>
              <a:t>, and D. C. D. </a:t>
            </a:r>
            <a:r>
              <a:rPr lang="en-US" sz="1200" dirty="0" err="1">
                <a:solidFill>
                  <a:srgbClr val="000000"/>
                </a:solidFill>
              </a:rPr>
              <a:t>Roure</a:t>
            </a:r>
            <a:r>
              <a:rPr lang="en-US" sz="1200" dirty="0">
                <a:solidFill>
                  <a:srgbClr val="000000"/>
                </a:solidFill>
              </a:rPr>
              <a:t>. A Metrics Framework for Evaluating SOA Service Granularity. Tech. rep. School of Electronics and Computer Science University Southampton, 2011.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u="sng" dirty="0">
                <a:solidFill>
                  <a:srgbClr val="000000"/>
                </a:solidFill>
                <a:hlinkClick r:id="rId9"/>
              </a:rPr>
              <a:t>http://programmer.97things.oreilly.com/wiki/index.php/The_Single_Responsibility_Principle</a:t>
            </a:r>
            <a:endParaRPr lang="en-US" sz="1200" dirty="0">
              <a:solidFill>
                <a:srgbClr val="000000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u="sng" dirty="0" smtClean="0">
                <a:solidFill>
                  <a:srgbClr val="000000"/>
                </a:solidFill>
                <a:hlinkClick r:id="rId10"/>
              </a:rPr>
              <a:t>M. Stine. Jun. 2014. url: http</a:t>
            </a:r>
            <a:r>
              <a:rPr lang="en-US" sz="1200" u="sng" dirty="0">
                <a:solidFill>
                  <a:srgbClr val="000000"/>
                </a:solidFill>
                <a:hlinkClick r:id="rId10"/>
              </a:rPr>
              <a:t>://www.mattstine.com/2014/06/30/microservices-are-solid</a:t>
            </a:r>
            <a:endParaRPr lang="en-US" sz="1200" dirty="0">
              <a:solidFill>
                <a:srgbClr val="000000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u="sng" dirty="0" smtClean="0">
                <a:solidFill>
                  <a:srgbClr val="000000"/>
                </a:solidFill>
                <a:hlinkClick r:id="rId11"/>
              </a:rPr>
              <a:t>E. Cobham Brewer url: http</a:t>
            </a:r>
            <a:r>
              <a:rPr lang="en-US" sz="1200" u="sng" dirty="0">
                <a:solidFill>
                  <a:srgbClr val="000000"/>
                </a:solidFill>
                <a:hlinkClick r:id="rId11"/>
              </a:rPr>
              <a:t>://www.objectmentor.com/resources/articles/srp.pdf</a:t>
            </a:r>
            <a:endParaRPr lang="en-US" sz="1200" dirty="0">
              <a:solidFill>
                <a:srgbClr val="000000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u="sng" dirty="0">
                <a:solidFill>
                  <a:srgbClr val="000000"/>
                </a:solidFill>
                <a:hlinkClick r:id="rId12"/>
              </a:rPr>
              <a:t>http://deviq.com/single-responsibility-principle/</a:t>
            </a:r>
            <a:endParaRPr lang="en-US" sz="1200" dirty="0">
              <a:solidFill>
                <a:srgbClr val="000000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u="sng" dirty="0" smtClean="0">
                <a:solidFill>
                  <a:srgbClr val="000000"/>
                </a:solidFill>
                <a:hlinkClick r:id="rId13"/>
              </a:rPr>
              <a:t>J. Cramon. Feb. 2014 url: https</a:t>
            </a:r>
            <a:r>
              <a:rPr lang="en-US" sz="1200" u="sng" dirty="0">
                <a:solidFill>
                  <a:srgbClr val="000000"/>
                </a:solidFill>
                <a:hlinkClick r:id="rId13"/>
              </a:rPr>
              <a:t>://www.tigerteam.dk/2014/micro-services-its-not-only-the-size-that-matters-its-also-how-you-use-them-part-1</a:t>
            </a:r>
            <a:r>
              <a:rPr lang="en-US" sz="1200" u="sng" dirty="0" smtClean="0">
                <a:solidFill>
                  <a:srgbClr val="000000"/>
                </a:solidFill>
                <a:hlinkClick r:id="rId13"/>
              </a:rPr>
              <a:t>/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257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537921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3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  <p:sp>
        <p:nvSpPr>
          <p:cNvPr id="53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smtClean="0"/>
              <a:t>Bibliography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236296" y="1916832"/>
            <a:ext cx="18466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29" name="Right Arrow 28"/>
          <p:cNvSpPr/>
          <p:nvPr/>
        </p:nvSpPr>
        <p:spPr bwMode="auto">
          <a:xfrm>
            <a:off x="-1836712" y="2924944"/>
            <a:ext cx="360040" cy="14401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80728"/>
            <a:ext cx="8712968" cy="5632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 startAt="21"/>
            </a:pPr>
            <a:r>
              <a:rPr lang="en-US" sz="1200" u="sng" dirty="0">
                <a:hlinkClick r:id="rId8"/>
              </a:rPr>
              <a:t>J. Stenberg. Feb. 2015 url: http://www.infoq.com/news/2015/02/characteristics-microservices-ap</a:t>
            </a:r>
            <a:endParaRPr lang="en-US" sz="1200" dirty="0"/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 smtClean="0"/>
              <a:t>A</a:t>
            </a:r>
            <a:r>
              <a:rPr lang="en-US" sz="1200" dirty="0"/>
              <a:t>. </a:t>
            </a:r>
            <a:r>
              <a:rPr lang="en-US" sz="1200" dirty="0" err="1"/>
              <a:t>Rostampour</a:t>
            </a:r>
            <a:r>
              <a:rPr lang="en-US" sz="1200" dirty="0"/>
              <a:t>, A. </a:t>
            </a:r>
            <a:r>
              <a:rPr lang="en-US" sz="1200" dirty="0" err="1"/>
              <a:t>Kazemi</a:t>
            </a:r>
            <a:r>
              <a:rPr lang="en-US" sz="1200" dirty="0"/>
              <a:t>, F. Shams, P. </a:t>
            </a:r>
            <a:r>
              <a:rPr lang="en-US" sz="1200" dirty="0" err="1"/>
              <a:t>Jamshidi</a:t>
            </a:r>
            <a:r>
              <a:rPr lang="en-US" sz="1200" dirty="0"/>
              <a:t>, and A. </a:t>
            </a:r>
            <a:r>
              <a:rPr lang="en-US" sz="1200" dirty="0" err="1"/>
              <a:t>Azizkandi</a:t>
            </a:r>
            <a:r>
              <a:rPr lang="en-US" sz="1200" dirty="0"/>
              <a:t>. Measures of Structural Complexity and Service Autonomy. Tech. rep. </a:t>
            </a:r>
            <a:r>
              <a:rPr lang="en-US" sz="1200" dirty="0" err="1"/>
              <a:t>Shahid</a:t>
            </a:r>
            <a:r>
              <a:rPr lang="en-US" sz="1200" dirty="0"/>
              <a:t> </a:t>
            </a:r>
            <a:r>
              <a:rPr lang="en-US" sz="1200" dirty="0" err="1"/>
              <a:t>Beheshti</a:t>
            </a:r>
            <a:r>
              <a:rPr lang="en-US" sz="1200" dirty="0"/>
              <a:t> University GC, 2011.</a:t>
            </a:r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/>
              <a:t>Y. Ma, H.X. Li, and P. Sun, "A Lightweight Agent Fabric for Service Autonomy," Springer, 2007, pp. 63-77. </a:t>
            </a:r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/>
              <a:t>P. </a:t>
            </a:r>
            <a:r>
              <a:rPr lang="en-US" sz="1200" dirty="0" err="1"/>
              <a:t>Reldin</a:t>
            </a:r>
            <a:r>
              <a:rPr lang="en-US" sz="1200" dirty="0"/>
              <a:t> and P. </a:t>
            </a:r>
            <a:r>
              <a:rPr lang="en-US" sz="1200" dirty="0" err="1"/>
              <a:t>Sundling</a:t>
            </a:r>
            <a:r>
              <a:rPr lang="en-US" sz="1200" dirty="0"/>
              <a:t>. Explaining SOA Service Granularity– How IT strategy shapes services. Tech. rep. Linköping University, 2007. </a:t>
            </a:r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/>
              <a:t>P. </a:t>
            </a:r>
            <a:r>
              <a:rPr lang="en-US" sz="1200" dirty="0" err="1"/>
              <a:t>Herzum</a:t>
            </a:r>
            <a:r>
              <a:rPr lang="en-US" sz="1200" dirty="0"/>
              <a:t> and O. Sims. Business Components Factory: A Comprehensive Overview of Component-Based Development for the Enterprise. John Wiley Sons, 2000</a:t>
            </a:r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/>
              <a:t>W. Xiao-jun. Metrics for Evaluating Coupling and Service Granularity in Service Oriented Architecture. Tech. rep. Nanjing University of Posts and Telecommunications</a:t>
            </a:r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/>
              <a:t>Q. Ma, N. Zhou, Y. Zhu, and H. Wang1. Evaluating Service Identification with Design Metrics on Business Process Decomposition. Tech. rep. IBM China Research Laboratory and IBM T.J. Watson Research Center, 2009 </a:t>
            </a:r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/>
              <a:t>G. </a:t>
            </a:r>
            <a:r>
              <a:rPr lang="en-US" sz="1200" dirty="0" err="1"/>
              <a:t>Feuerlicht</a:t>
            </a:r>
            <a:r>
              <a:rPr lang="en-US" sz="1200" dirty="0"/>
              <a:t> and J. </a:t>
            </a:r>
            <a:r>
              <a:rPr lang="en-US" sz="1200" dirty="0" err="1"/>
              <a:t>Lozina</a:t>
            </a:r>
            <a:r>
              <a:rPr lang="en-US" sz="1200" dirty="0"/>
              <a:t>. Understanding Service Reusability. Tech. rep. University of Technology, 2007</a:t>
            </a:r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/>
              <a:t>Guidelines for performing Systematic Literature Reviews in Software </a:t>
            </a:r>
            <a:r>
              <a:rPr lang="en-US" sz="1200" dirty="0" err="1"/>
              <a:t>Engineering.Tech</a:t>
            </a:r>
            <a:r>
              <a:rPr lang="en-US" sz="1200" dirty="0"/>
              <a:t>. rep. </a:t>
            </a:r>
            <a:r>
              <a:rPr lang="en-US" sz="1200" dirty="0" err="1"/>
              <a:t>Keele</a:t>
            </a:r>
            <a:r>
              <a:rPr lang="en-US" sz="1200" dirty="0"/>
              <a:t> University, 2007</a:t>
            </a:r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/>
              <a:t>D. </a:t>
            </a:r>
            <a:r>
              <a:rPr lang="en-US" sz="1200" dirty="0" err="1"/>
              <a:t>Foody</a:t>
            </a:r>
            <a:r>
              <a:rPr lang="en-US" sz="1200" dirty="0"/>
              <a:t>. Getting web service granularity right. 2005.</a:t>
            </a:r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/>
              <a:t>A. </a:t>
            </a:r>
            <a:r>
              <a:rPr lang="en-US" sz="1200" dirty="0" err="1"/>
              <a:t>Goeb</a:t>
            </a:r>
            <a:r>
              <a:rPr lang="en-US" sz="1200" dirty="0"/>
              <a:t> and K. </a:t>
            </a:r>
            <a:r>
              <a:rPr lang="en-US" sz="1200" dirty="0" err="1"/>
              <a:t>Lochmann</a:t>
            </a:r>
            <a:r>
              <a:rPr lang="en-US" sz="1200" dirty="0"/>
              <a:t>. A software quality model for SOA. Tech. rep. </a:t>
            </a:r>
            <a:r>
              <a:rPr lang="en-US" sz="1200" dirty="0" err="1"/>
              <a:t>Technische</a:t>
            </a:r>
            <a:r>
              <a:rPr lang="en-US" sz="1200" dirty="0"/>
              <a:t> </a:t>
            </a:r>
            <a:r>
              <a:rPr lang="en-US" sz="1200" dirty="0" err="1"/>
              <a:t>Universität</a:t>
            </a:r>
            <a:r>
              <a:rPr lang="en-US" sz="1200" dirty="0"/>
              <a:t> </a:t>
            </a:r>
            <a:r>
              <a:rPr lang="en-US" sz="1200" dirty="0" err="1"/>
              <a:t>München</a:t>
            </a:r>
            <a:r>
              <a:rPr lang="en-US" sz="1200" dirty="0"/>
              <a:t> and SAP Research, 2011.</a:t>
            </a:r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/>
              <a:t>A. Gupta. </a:t>
            </a:r>
            <a:r>
              <a:rPr lang="en-US" sz="1200" dirty="0" err="1"/>
              <a:t>Microservices</a:t>
            </a:r>
            <a:r>
              <a:rPr lang="en-US" sz="1200" dirty="0"/>
              <a:t>, Monoliths, and </a:t>
            </a:r>
            <a:r>
              <a:rPr lang="en-US" sz="1200" dirty="0" err="1"/>
              <a:t>NoOps</a:t>
            </a:r>
            <a:r>
              <a:rPr lang="en-US" sz="1200" dirty="0"/>
              <a:t>. Mar. 2015.</a:t>
            </a:r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/>
              <a:t>R. </a:t>
            </a:r>
            <a:r>
              <a:rPr lang="en-US" sz="1200" dirty="0" err="1"/>
              <a:t>Haesen</a:t>
            </a:r>
            <a:r>
              <a:rPr lang="en-US" sz="1200" dirty="0"/>
              <a:t>, M. </a:t>
            </a:r>
            <a:r>
              <a:rPr lang="en-US" sz="1200" dirty="0" err="1"/>
              <a:t>Snoeck</a:t>
            </a:r>
            <a:r>
              <a:rPr lang="en-US" sz="1200" dirty="0"/>
              <a:t>, W. </a:t>
            </a:r>
            <a:r>
              <a:rPr lang="en-US" sz="1200" dirty="0" err="1"/>
              <a:t>Lemahieu</a:t>
            </a:r>
            <a:r>
              <a:rPr lang="en-US" sz="1200" dirty="0"/>
              <a:t>, and S. </a:t>
            </a:r>
            <a:r>
              <a:rPr lang="en-US" sz="1200" dirty="0" err="1"/>
              <a:t>Poelmans</a:t>
            </a:r>
            <a:r>
              <a:rPr lang="en-US" sz="1200" dirty="0"/>
              <a:t>. On the Definition of Service Granularity and Its Architectural Impact. Tech. rep. </a:t>
            </a:r>
            <a:r>
              <a:rPr lang="en-US" sz="1200" dirty="0" err="1"/>
              <a:t>Katholieke</a:t>
            </a:r>
            <a:r>
              <a:rPr lang="en-US" sz="1200" dirty="0"/>
              <a:t> </a:t>
            </a:r>
            <a:r>
              <a:rPr lang="en-US" sz="1200" dirty="0" err="1"/>
              <a:t>Universiteit</a:t>
            </a:r>
            <a:r>
              <a:rPr lang="en-US" sz="1200" dirty="0"/>
              <a:t> Leuven.</a:t>
            </a:r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/>
              <a:t>J. K. Lee, S. J. Jung, S. D. Kim, W. H. Jang, and D. H. Ham. Component Identification Method with Coupling and Cohesion. Tech. rep. </a:t>
            </a:r>
            <a:r>
              <a:rPr lang="en-US" sz="1200" dirty="0" err="1"/>
              <a:t>Soongsil</a:t>
            </a:r>
            <a:r>
              <a:rPr lang="en-US" sz="1200" dirty="0"/>
              <a:t> University and Software Quality Evaluation Center, 2001.</a:t>
            </a:r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/>
              <a:t>Q. Ma, N. Zhou, Y. Zhu, and H. Wang1. Evaluating Service Identification with Design Metrics on Business Process Decomposition. Tech. rep. IBM China Research Laboratory and IBM T.J. Watson Research Center, 2009.</a:t>
            </a:r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/>
              <a:t>M. </a:t>
            </a:r>
            <a:r>
              <a:rPr lang="en-US" sz="1200" dirty="0" err="1"/>
              <a:t>Mancioppi</a:t>
            </a:r>
            <a:r>
              <a:rPr lang="en-US" sz="1200" dirty="0"/>
              <a:t>, M. </a:t>
            </a:r>
            <a:r>
              <a:rPr lang="en-US" sz="1200" dirty="0" err="1"/>
              <a:t>Perepletchikov</a:t>
            </a:r>
            <a:r>
              <a:rPr lang="en-US" sz="1200" dirty="0"/>
              <a:t>, C. Ryan, W.-J. van den </a:t>
            </a:r>
            <a:r>
              <a:rPr lang="en-US" sz="1200" dirty="0" err="1"/>
              <a:t>Heuvel</a:t>
            </a:r>
            <a:r>
              <a:rPr lang="en-US" sz="1200" dirty="0"/>
              <a:t>, and M. P. </a:t>
            </a:r>
            <a:r>
              <a:rPr lang="en-US" sz="1200" dirty="0" err="1"/>
              <a:t>Papazoglou</a:t>
            </a:r>
            <a:r>
              <a:rPr lang="en-US" sz="1200" dirty="0"/>
              <a:t>. Towards a Quality Model for Choreography. Tech. rep. European Research Institute in Services Science, Tilburg University.</a:t>
            </a:r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/>
              <a:t>Y.-F. Ma, H. X. Li, and P. Sun. A Lightweight Agent Fabric for Service Autonomy. Tech. rep. IBM China Research Lab and </a:t>
            </a:r>
            <a:r>
              <a:rPr lang="en-US" sz="1200" dirty="0" err="1"/>
              <a:t>Bei</a:t>
            </a:r>
            <a:r>
              <a:rPr lang="en-US" sz="1200" dirty="0"/>
              <a:t> Hang University, 2007.</a:t>
            </a:r>
          </a:p>
          <a:p>
            <a:pPr marL="342900" lvl="0" indent="-342900">
              <a:buFont typeface="+mj-lt"/>
              <a:buAutoNum type="arabicPeriod" startAt="21"/>
            </a:pPr>
            <a:r>
              <a:rPr lang="en-US" sz="1200" dirty="0"/>
              <a:t>V. D. Naveen </a:t>
            </a:r>
            <a:r>
              <a:rPr lang="en-US" sz="1200" dirty="0" err="1"/>
              <a:t>Kulkarni</a:t>
            </a:r>
            <a:r>
              <a:rPr lang="en-US" sz="1200" dirty="0"/>
              <a:t>. The Role of Service Granularity in A Successful SOA Realization – A Case Study. Tech. rep. </a:t>
            </a:r>
            <a:r>
              <a:rPr lang="en-US" sz="1200" dirty="0" err="1"/>
              <a:t>SETLabs</a:t>
            </a:r>
            <a:r>
              <a:rPr lang="en-US" sz="1200" dirty="0"/>
              <a:t>, Infosys Technologies Ltd, 2008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92163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155936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7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  <p:sp>
        <p:nvSpPr>
          <p:cNvPr id="53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smtClean="0"/>
              <a:t>Bibliography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236296" y="1916832"/>
            <a:ext cx="18466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29" name="Right Arrow 28"/>
          <p:cNvSpPr/>
          <p:nvPr/>
        </p:nvSpPr>
        <p:spPr bwMode="auto">
          <a:xfrm>
            <a:off x="-1836712" y="2924944"/>
            <a:ext cx="360040" cy="14401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80728"/>
            <a:ext cx="8712968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 startAt="39"/>
            </a:pPr>
            <a:r>
              <a:rPr lang="en-US" sz="1200" dirty="0"/>
              <a:t>M. </a:t>
            </a:r>
            <a:r>
              <a:rPr lang="en-US" sz="1200" dirty="0" err="1"/>
              <a:t>Perepletchikov</a:t>
            </a:r>
            <a:r>
              <a:rPr lang="en-US" sz="1200" dirty="0"/>
              <a:t>, C. Ryan, K. Frampton, and Z. </a:t>
            </a:r>
            <a:r>
              <a:rPr lang="en-US" sz="1200" dirty="0" err="1"/>
              <a:t>Tari</a:t>
            </a:r>
            <a:r>
              <a:rPr lang="en-US" sz="1200" dirty="0"/>
              <a:t>. Coupling Metrics for Predicting Maintainability in Service-Oriented Designs. Tech. rep. RMIT University, 2007.</a:t>
            </a:r>
          </a:p>
          <a:p>
            <a:pPr marL="342900" lvl="0" indent="-342900">
              <a:buFont typeface="+mj-lt"/>
              <a:buAutoNum type="arabicPeriod" startAt="39"/>
            </a:pPr>
            <a:r>
              <a:rPr lang="en-US" sz="1200" dirty="0"/>
              <a:t>M. </a:t>
            </a:r>
            <a:r>
              <a:rPr lang="en-US" sz="1200" dirty="0" err="1"/>
              <a:t>Perepletchikov</a:t>
            </a:r>
            <a:r>
              <a:rPr lang="en-US" sz="1200" dirty="0"/>
              <a:t>, C. Ryan, and K. Frampton. Cohesion Metrics for Predicting Maintainability of Service-Oriented Software. Tech. rep. RMIT University, 2007.</a:t>
            </a:r>
          </a:p>
          <a:p>
            <a:pPr marL="342900" lvl="0" indent="-342900">
              <a:buFont typeface="+mj-lt"/>
              <a:buAutoNum type="arabicPeriod" startAt="39"/>
            </a:pPr>
            <a:r>
              <a:rPr lang="en-US" sz="1200" dirty="0"/>
              <a:t>C. Richardson. </a:t>
            </a:r>
            <a:r>
              <a:rPr lang="en-US" sz="1200" dirty="0" err="1"/>
              <a:t>Microservices</a:t>
            </a:r>
            <a:r>
              <a:rPr lang="en-US" sz="1200" dirty="0"/>
              <a:t>: Decomposing Applications for </a:t>
            </a:r>
            <a:r>
              <a:rPr lang="en-US" sz="1200" dirty="0" err="1"/>
              <a:t>Deployability</a:t>
            </a:r>
            <a:r>
              <a:rPr lang="en-US" sz="1200" dirty="0"/>
              <a:t> and Scalability. May 2014.</a:t>
            </a:r>
          </a:p>
          <a:p>
            <a:pPr marL="342900" lvl="0" indent="-342900">
              <a:buFont typeface="+mj-lt"/>
              <a:buAutoNum type="arabicPeriod" startAt="39"/>
            </a:pPr>
            <a:r>
              <a:rPr lang="en-US" sz="1200" dirty="0"/>
              <a:t>B. Shim, S. </a:t>
            </a:r>
            <a:r>
              <a:rPr lang="en-US" sz="1200" dirty="0" err="1"/>
              <a:t>Choue</a:t>
            </a:r>
            <a:r>
              <a:rPr lang="en-US" sz="1200" dirty="0"/>
              <a:t>, S. Kim, and S. Park. A Design Quality Model for Service-Oriented Architecture. Tech. rep. </a:t>
            </a:r>
            <a:r>
              <a:rPr lang="en-US" sz="1200" dirty="0" err="1"/>
              <a:t>Sogang</a:t>
            </a:r>
            <a:r>
              <a:rPr lang="en-US" sz="1200" dirty="0"/>
              <a:t> University, 2008.</a:t>
            </a:r>
          </a:p>
          <a:p>
            <a:pPr marL="342900" lvl="0" indent="-342900">
              <a:buFont typeface="+mj-lt"/>
              <a:buAutoNum type="arabicPeriod" startAt="39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43749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0596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6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  <p:sp>
        <p:nvSpPr>
          <p:cNvPr id="53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smtClean="0"/>
              <a:t>CRUD Matrix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236296" y="1916832"/>
            <a:ext cx="18466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29" name="Right Arrow 28"/>
          <p:cNvSpPr/>
          <p:nvPr/>
        </p:nvSpPr>
        <p:spPr bwMode="auto">
          <a:xfrm>
            <a:off x="-1836712" y="2924944"/>
            <a:ext cx="360040" cy="14401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123728" y="1052736"/>
            <a:ext cx="4608512" cy="4416491"/>
            <a:chOff x="899592" y="1052736"/>
            <a:chExt cx="4608512" cy="4416491"/>
          </a:xfrm>
        </p:grpSpPr>
        <p:pic>
          <p:nvPicPr>
            <p:cNvPr id="6" name="Picture 5" descr="crud_coefficients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4293096"/>
              <a:ext cx="4536504" cy="1176131"/>
            </a:xfrm>
            <a:prstGeom prst="rect">
              <a:avLst/>
            </a:prstGeom>
          </p:spPr>
        </p:pic>
        <p:pic>
          <p:nvPicPr>
            <p:cNvPr id="5" name="Picture 4" descr="crud_matrix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1052736"/>
              <a:ext cx="4608512" cy="33554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7005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08364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6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79512" y="0"/>
            <a:ext cx="7535885" cy="360535"/>
          </a:xfrm>
        </p:spPr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251520" y="980728"/>
            <a:ext cx="8712968" cy="5472608"/>
            <a:chOff x="508000" y="4076601"/>
            <a:chExt cx="8128000" cy="1354598"/>
          </a:xfrm>
        </p:grpSpPr>
        <p:sp>
          <p:nvSpPr>
            <p:cNvPr id="9" name="Rechteck 8"/>
            <p:cNvSpPr/>
            <p:nvPr/>
          </p:nvSpPr>
          <p:spPr bwMode="auto">
            <a:xfrm>
              <a:off x="508000" y="4149075"/>
              <a:ext cx="8128000" cy="1282124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Inhaltsplatzhalter 2"/>
            <p:cNvSpPr txBox="1">
              <a:spLocks/>
            </p:cNvSpPr>
            <p:nvPr/>
          </p:nvSpPr>
          <p:spPr bwMode="auto">
            <a:xfrm>
              <a:off x="508000" y="4076601"/>
              <a:ext cx="8127999" cy="1247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Definition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95536" y="1772816"/>
            <a:ext cx="6912768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 pitchFamily="34" charset="0"/>
              </a:rPr>
              <a:t>application deployed as a single artifact irrespective of internal structure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53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smtClean="0"/>
              <a:t>Monolith Architecture Style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1259632" y="2924944"/>
            <a:ext cx="6279291" cy="2730824"/>
            <a:chOff x="539552" y="1844824"/>
            <a:chExt cx="8125769" cy="3330796"/>
          </a:xfrm>
        </p:grpSpPr>
        <p:pic>
          <p:nvPicPr>
            <p:cNvPr id="20" name="Picture 19" descr="context-monolith-exampl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1844824"/>
              <a:ext cx="8013700" cy="29972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303679" y="4725144"/>
              <a:ext cx="7361642" cy="450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</a:rPr>
                <a:t>Figure: Online Store Example of Monolith 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7356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46191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8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79512" y="0"/>
            <a:ext cx="7535885" cy="360535"/>
          </a:xfrm>
        </p:spPr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53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smtClean="0"/>
              <a:t>Monolith Architecture Style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323528" y="1052736"/>
            <a:ext cx="8352928" cy="1569646"/>
            <a:chOff x="323528" y="1052736"/>
            <a:chExt cx="3736032" cy="2434628"/>
          </a:xfrm>
        </p:grpSpPr>
        <p:grpSp>
          <p:nvGrpSpPr>
            <p:cNvPr id="20" name="Gruppieren 7"/>
            <p:cNvGrpSpPr/>
            <p:nvPr/>
          </p:nvGrpSpPr>
          <p:grpSpPr>
            <a:xfrm>
              <a:off x="323528" y="1052736"/>
              <a:ext cx="3736032" cy="2434628"/>
              <a:chOff x="508000" y="4076601"/>
              <a:chExt cx="8434193" cy="1244200"/>
            </a:xfrm>
          </p:grpSpPr>
          <p:sp>
            <p:nvSpPr>
              <p:cNvPr id="23" name="Rechteck 8"/>
              <p:cNvSpPr/>
              <p:nvPr/>
            </p:nvSpPr>
            <p:spPr bwMode="auto">
              <a:xfrm>
                <a:off x="508000" y="4149075"/>
                <a:ext cx="8434193" cy="1171726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" name="Inhaltsplatzhalter 2"/>
              <p:cNvSpPr txBox="1">
                <a:spLocks/>
              </p:cNvSpPr>
              <p:nvPr/>
            </p:nvSpPr>
            <p:spPr bwMode="auto">
              <a:xfrm>
                <a:off x="508000" y="4076601"/>
                <a:ext cx="3853554" cy="28539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 smtClean="0">
                    <a:solidFill>
                      <a:schemeClr val="bg1"/>
                    </a:solidFill>
                  </a:rPr>
                  <a:t>Advantages 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323528" y="1823750"/>
              <a:ext cx="1115045" cy="1145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US" sz="1400" dirty="0" smtClean="0">
                  <a:latin typeface="Arial" pitchFamily="34" charset="0"/>
                </a:rPr>
                <a:t>Easy to develop and test</a:t>
              </a:r>
              <a:endParaRPr lang="en-US" sz="1400" dirty="0">
                <a:latin typeface="Arial" pitchFamily="34" charset="0"/>
              </a:endParaRPr>
            </a:p>
            <a:p>
              <a:pPr marL="342900" indent="-342900">
                <a:buFont typeface="Arial"/>
                <a:buChar char="•"/>
              </a:pPr>
              <a:r>
                <a:rPr lang="en-US" sz="1400" dirty="0" smtClean="0">
                  <a:latin typeface="Arial" pitchFamily="34" charset="0"/>
                </a:rPr>
                <a:t>Deployment is easy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1400" dirty="0" smtClean="0">
                  <a:latin typeface="Arial" pitchFamily="34" charset="0"/>
                </a:rPr>
                <a:t>Scaling is simple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3528" y="2850609"/>
            <a:ext cx="8352928" cy="3026663"/>
            <a:chOff x="5148064" y="1006812"/>
            <a:chExt cx="8352928" cy="3456384"/>
          </a:xfrm>
        </p:grpSpPr>
        <p:grpSp>
          <p:nvGrpSpPr>
            <p:cNvPr id="8" name="Gruppieren 7"/>
            <p:cNvGrpSpPr/>
            <p:nvPr/>
          </p:nvGrpSpPr>
          <p:grpSpPr>
            <a:xfrm>
              <a:off x="5148064" y="1006812"/>
              <a:ext cx="8352928" cy="3456384"/>
              <a:chOff x="508000" y="4086962"/>
              <a:chExt cx="17789585" cy="1918182"/>
            </a:xfrm>
          </p:grpSpPr>
          <p:sp>
            <p:nvSpPr>
              <p:cNvPr id="9" name="Rechteck 8"/>
              <p:cNvSpPr/>
              <p:nvPr/>
            </p:nvSpPr>
            <p:spPr bwMode="auto">
              <a:xfrm>
                <a:off x="508000" y="4149075"/>
                <a:ext cx="17789585" cy="1856069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" name="Inhaltsplatzhalter 2"/>
              <p:cNvSpPr txBox="1">
                <a:spLocks/>
              </p:cNvSpPr>
              <p:nvPr/>
            </p:nvSpPr>
            <p:spPr bwMode="auto">
              <a:xfrm>
                <a:off x="508000" y="4086962"/>
                <a:ext cx="8128000" cy="240420"/>
              </a:xfrm>
              <a:prstGeom prst="rect">
                <a:avLst/>
              </a:prstGeom>
              <a:ln/>
              <a:ex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 smtClean="0">
                    <a:solidFill>
                      <a:schemeClr val="bg1"/>
                    </a:solidFill>
                  </a:rPr>
                  <a:t>Disadvantages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5148064" y="1510868"/>
              <a:ext cx="8045792" cy="24006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1200" b="1" dirty="0" smtClean="0">
                  <a:latin typeface="Arial" pitchFamily="34" charset="0"/>
                </a:rPr>
                <a:t>Limited Agility due to difficult continuous delivery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sz="1200" dirty="0" smtClean="0">
                  <a:latin typeface="Arial" pitchFamily="34" charset="0"/>
                </a:rPr>
                <a:t>Single codebase, deployment of small change needs whole application to be deployed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sz="1200" dirty="0" smtClean="0">
                  <a:latin typeface="Arial" pitchFamily="34" charset="0"/>
                </a:rPr>
                <a:t>Affects continuous delivery, especially when multiple deployment per day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sz="1200" dirty="0" smtClean="0">
                  <a:latin typeface="Arial" pitchFamily="34" charset="0"/>
                </a:rPr>
                <a:t>May lack of clear modular boundary and changes get relayed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200" b="1" dirty="0" smtClean="0">
                  <a:latin typeface="Arial" pitchFamily="34" charset="0"/>
                </a:rPr>
                <a:t>Decrease in Productivity due to understandability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sz="1200" dirty="0" smtClean="0">
                  <a:latin typeface="Arial" pitchFamily="34" charset="0"/>
                </a:rPr>
                <a:t>Understanding of application is difficult due to overwhelming volume of codebase, </a:t>
              </a:r>
              <a:r>
                <a:rPr lang="en-US" sz="1200" dirty="0" err="1" smtClean="0">
                  <a:latin typeface="Arial" pitchFamily="34" charset="0"/>
                </a:rPr>
                <a:t>esp</a:t>
              </a:r>
              <a:r>
                <a:rPr lang="en-US" sz="1200" dirty="0" smtClean="0">
                  <a:latin typeface="Arial" pitchFamily="34" charset="0"/>
                </a:rPr>
                <a:t> for new developer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200" b="1" dirty="0" smtClean="0">
                  <a:latin typeface="Arial" pitchFamily="34" charset="0"/>
                </a:rPr>
                <a:t>Long-term Commitment to Technology Stack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sz="1200" b="1" dirty="0" smtClean="0">
                  <a:latin typeface="Arial" pitchFamily="34" charset="0"/>
                </a:rPr>
                <a:t>Technology chosen during analysis phase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200" b="1" dirty="0" smtClean="0">
                  <a:latin typeface="Arial" pitchFamily="34" charset="0"/>
                </a:rPr>
                <a:t>Limited Scalability due to unavailable option for scaling of individual units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sz="1200" dirty="0" smtClean="0">
                  <a:latin typeface="Arial" pitchFamily="34" charset="0"/>
                </a:rPr>
                <a:t>Only one option </a:t>
              </a:r>
              <a:r>
                <a:rPr lang="en-US" sz="1200" dirty="0" err="1" smtClean="0">
                  <a:latin typeface="Arial" pitchFamily="34" charset="0"/>
                </a:rPr>
                <a:t>ie</a:t>
              </a:r>
              <a:r>
                <a:rPr lang="en-US" sz="1200" dirty="0" smtClean="0">
                  <a:latin typeface="Arial" pitchFamily="34" charset="0"/>
                </a:rPr>
                <a:t>, Horizontal Scaling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sz="1200" dirty="0" smtClean="0">
                  <a:latin typeface="Arial" pitchFamily="34" charset="0"/>
                </a:rPr>
                <a:t>Independent scaling of components not possible</a:t>
              </a:r>
            </a:p>
            <a:p>
              <a:pPr marL="285750" indent="-285750">
                <a:buFont typeface="Arial"/>
                <a:buChar char="•"/>
              </a:pPr>
              <a:endParaRPr lang="en-US" dirty="0" smtClean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3499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1943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6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79512" y="0"/>
            <a:ext cx="7535885" cy="360535"/>
          </a:xfrm>
        </p:spPr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53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err="1" smtClean="0"/>
              <a:t>Microservice</a:t>
            </a:r>
            <a:r>
              <a:rPr lang="en-GB" dirty="0" smtClean="0"/>
              <a:t> Architecture style</a:t>
            </a:r>
            <a:endParaRPr lang="en-GB" dirty="0"/>
          </a:p>
        </p:txBody>
      </p:sp>
      <p:grpSp>
        <p:nvGrpSpPr>
          <p:cNvPr id="15" name="Gruppieren 16"/>
          <p:cNvGrpSpPr/>
          <p:nvPr/>
        </p:nvGrpSpPr>
        <p:grpSpPr>
          <a:xfrm>
            <a:off x="179512" y="908721"/>
            <a:ext cx="8856984" cy="5544615"/>
            <a:chOff x="508000" y="4149079"/>
            <a:chExt cx="8128000" cy="621119"/>
          </a:xfrm>
        </p:grpSpPr>
        <p:sp>
          <p:nvSpPr>
            <p:cNvPr id="16" name="Rechteck 17"/>
            <p:cNvSpPr/>
            <p:nvPr/>
          </p:nvSpPr>
          <p:spPr bwMode="auto">
            <a:xfrm>
              <a:off x="508000" y="4163384"/>
              <a:ext cx="8128000" cy="606814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Inhaltsplatzhalter 2"/>
            <p:cNvSpPr txBox="1">
              <a:spLocks/>
            </p:cNvSpPr>
            <p:nvPr/>
          </p:nvSpPr>
          <p:spPr bwMode="auto">
            <a:xfrm>
              <a:off x="508000" y="4149079"/>
              <a:ext cx="8128000" cy="483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Definition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Rounded Rectangular Callout 8"/>
          <p:cNvSpPr/>
          <p:nvPr/>
        </p:nvSpPr>
        <p:spPr bwMode="auto">
          <a:xfrm>
            <a:off x="5724128" y="3933056"/>
            <a:ext cx="2880320" cy="1368152"/>
          </a:xfrm>
          <a:prstGeom prst="wedgeRoundRectCallout">
            <a:avLst>
              <a:gd name="adj1" fmla="val -20833"/>
              <a:gd name="adj2" fmla="val 4175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dirty="0" smtClean="0">
                <a:latin typeface="Arial" pitchFamily="34" charset="0"/>
              </a:rPr>
              <a:t>“</a:t>
            </a:r>
            <a:r>
              <a:rPr lang="en-US" b="1" dirty="0" smtClean="0">
                <a:latin typeface="Arial" pitchFamily="34" charset="0"/>
              </a:rPr>
              <a:t>Loosely </a:t>
            </a:r>
            <a:r>
              <a:rPr lang="en-US" b="1" dirty="0">
                <a:latin typeface="Arial" pitchFamily="34" charset="0"/>
              </a:rPr>
              <a:t>coupled </a:t>
            </a:r>
            <a:r>
              <a:rPr lang="en-US" dirty="0">
                <a:latin typeface="Arial" pitchFamily="34" charset="0"/>
              </a:rPr>
              <a:t>service oriented architecture with </a:t>
            </a:r>
            <a:r>
              <a:rPr lang="en-US" b="1" dirty="0">
                <a:latin typeface="Arial" pitchFamily="34" charset="0"/>
              </a:rPr>
              <a:t>bounded </a:t>
            </a:r>
            <a:r>
              <a:rPr lang="en-US" b="1" dirty="0" smtClean="0">
                <a:latin typeface="Arial" pitchFamily="34" charset="0"/>
              </a:rPr>
              <a:t>contexts</a:t>
            </a:r>
            <a:r>
              <a:rPr lang="en-US" dirty="0" smtClean="0">
                <a:latin typeface="Arial" pitchFamily="34" charset="0"/>
              </a:rPr>
              <a:t>.”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4860032" y="1412776"/>
            <a:ext cx="3096344" cy="1800200"/>
          </a:xfrm>
          <a:prstGeom prst="wedgeRoundRectCallout">
            <a:avLst>
              <a:gd name="adj1" fmla="val -20833"/>
              <a:gd name="adj2" fmla="val 4756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dirty="0" smtClean="0">
                <a:latin typeface="Arial" pitchFamily="34" charset="0"/>
              </a:rPr>
              <a:t>“a </a:t>
            </a:r>
            <a:r>
              <a:rPr lang="en-US" dirty="0">
                <a:latin typeface="Arial" pitchFamily="34" charset="0"/>
              </a:rPr>
              <a:t>style of software architecture that involves delivering systems as a set of very </a:t>
            </a:r>
            <a:r>
              <a:rPr lang="en-US" b="1" dirty="0">
                <a:latin typeface="Arial" pitchFamily="34" charset="0"/>
              </a:rPr>
              <a:t>small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b="1" dirty="0">
                <a:latin typeface="Arial" pitchFamily="34" charset="0"/>
              </a:rPr>
              <a:t>granular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b="1" dirty="0">
                <a:latin typeface="Arial" pitchFamily="34" charset="0"/>
              </a:rPr>
              <a:t>independent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b="1" dirty="0">
                <a:latin typeface="Arial" pitchFamily="34" charset="0"/>
              </a:rPr>
              <a:t>collaborating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services.”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4" name="Rounded Rectangular Callout 23"/>
          <p:cNvSpPr/>
          <p:nvPr/>
        </p:nvSpPr>
        <p:spPr bwMode="auto">
          <a:xfrm>
            <a:off x="251520" y="1412776"/>
            <a:ext cx="4104456" cy="1944216"/>
          </a:xfrm>
          <a:prstGeom prst="wedgeRoundRectCallout">
            <a:avLst>
              <a:gd name="adj1" fmla="val -21986"/>
              <a:gd name="adj2" fmla="val 4777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dirty="0" smtClean="0">
                <a:latin typeface="Arial" pitchFamily="34" charset="0"/>
              </a:rPr>
              <a:t>“decompose </a:t>
            </a:r>
            <a:r>
              <a:rPr lang="en-US" dirty="0">
                <a:latin typeface="Arial" pitchFamily="34" charset="0"/>
              </a:rPr>
              <a:t>an application functionally into a set of </a:t>
            </a:r>
            <a:r>
              <a:rPr lang="en-US" b="1" dirty="0">
                <a:latin typeface="Arial" pitchFamily="34" charset="0"/>
              </a:rPr>
              <a:t>collaborating</a:t>
            </a:r>
            <a:r>
              <a:rPr lang="en-US" dirty="0">
                <a:latin typeface="Arial" pitchFamily="34" charset="0"/>
              </a:rPr>
              <a:t> services, each with a set of narrow, </a:t>
            </a:r>
            <a:r>
              <a:rPr lang="en-US" b="1" dirty="0">
                <a:latin typeface="Arial" pitchFamily="34" charset="0"/>
              </a:rPr>
              <a:t>related functions</a:t>
            </a:r>
            <a:r>
              <a:rPr lang="en-US" dirty="0">
                <a:latin typeface="Arial" pitchFamily="34" charset="0"/>
              </a:rPr>
              <a:t>, developed and deployed independently, with its </a:t>
            </a:r>
            <a:r>
              <a:rPr lang="en-US" b="1" dirty="0">
                <a:latin typeface="Arial" pitchFamily="34" charset="0"/>
              </a:rPr>
              <a:t>own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</a:rPr>
              <a:t>database</a:t>
            </a:r>
            <a:r>
              <a:rPr lang="en-US" dirty="0" smtClean="0">
                <a:latin typeface="Arial" pitchFamily="34" charset="0"/>
              </a:rPr>
              <a:t>.”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07977" y="3203684"/>
            <a:ext cx="209241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[B. </a:t>
            </a:r>
            <a:r>
              <a:rPr lang="en-US" dirty="0" err="1" smtClean="0">
                <a:latin typeface="Arial" pitchFamily="34" charset="0"/>
              </a:rPr>
              <a:t>Wootton</a:t>
            </a:r>
            <a:r>
              <a:rPr lang="en-US" dirty="0" smtClean="0">
                <a:latin typeface="Arial" pitchFamily="34" charset="0"/>
              </a:rPr>
              <a:t>, 2014]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72556" y="5291916"/>
            <a:ext cx="227590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[A. Cockcroft, 2015 ]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1720" y="3284984"/>
            <a:ext cx="241724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[C. Richardson. 2014]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347864" y="4653136"/>
            <a:ext cx="1080120" cy="504056"/>
            <a:chOff x="3347864" y="4653136"/>
            <a:chExt cx="1080120" cy="504056"/>
          </a:xfrm>
        </p:grpSpPr>
        <p:sp>
          <p:nvSpPr>
            <p:cNvPr id="34" name="Rectangle 33"/>
            <p:cNvSpPr/>
            <p:nvPr/>
          </p:nvSpPr>
          <p:spPr bwMode="auto">
            <a:xfrm>
              <a:off x="3419872" y="4725144"/>
              <a:ext cx="1008112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347864" y="4653136"/>
              <a:ext cx="1008112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Customer Service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19872" y="5373216"/>
            <a:ext cx="1080120" cy="504056"/>
            <a:chOff x="3419872" y="5373216"/>
            <a:chExt cx="1080120" cy="504056"/>
          </a:xfrm>
        </p:grpSpPr>
        <p:sp>
          <p:nvSpPr>
            <p:cNvPr id="36" name="Rectangle 35"/>
            <p:cNvSpPr/>
            <p:nvPr/>
          </p:nvSpPr>
          <p:spPr bwMode="auto">
            <a:xfrm>
              <a:off x="3491880" y="5445224"/>
              <a:ext cx="1008112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419872" y="5373216"/>
              <a:ext cx="1008112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Order Service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99592" y="4149080"/>
            <a:ext cx="1080120" cy="504056"/>
            <a:chOff x="899592" y="4149080"/>
            <a:chExt cx="1080120" cy="504056"/>
          </a:xfrm>
        </p:grpSpPr>
        <p:sp>
          <p:nvSpPr>
            <p:cNvPr id="39" name="Rectangle 38"/>
            <p:cNvSpPr/>
            <p:nvPr/>
          </p:nvSpPr>
          <p:spPr bwMode="auto">
            <a:xfrm>
              <a:off x="971600" y="4221088"/>
              <a:ext cx="1008112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899592" y="4149080"/>
              <a:ext cx="1008112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Checkout Service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27584" y="5013176"/>
            <a:ext cx="1296144" cy="504056"/>
            <a:chOff x="827584" y="5013176"/>
            <a:chExt cx="1296144" cy="504056"/>
          </a:xfrm>
        </p:grpSpPr>
        <p:sp>
          <p:nvSpPr>
            <p:cNvPr id="38" name="Rectangle 37"/>
            <p:cNvSpPr/>
            <p:nvPr/>
          </p:nvSpPr>
          <p:spPr bwMode="auto">
            <a:xfrm>
              <a:off x="899592" y="5085184"/>
              <a:ext cx="1224136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827584" y="5013176"/>
              <a:ext cx="1224136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Order Management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347864" y="3933056"/>
            <a:ext cx="1152128" cy="504056"/>
            <a:chOff x="3347864" y="3933056"/>
            <a:chExt cx="1152128" cy="504056"/>
          </a:xfrm>
        </p:grpSpPr>
        <p:sp>
          <p:nvSpPr>
            <p:cNvPr id="29" name="Rectangle 28"/>
            <p:cNvSpPr/>
            <p:nvPr/>
          </p:nvSpPr>
          <p:spPr bwMode="auto">
            <a:xfrm>
              <a:off x="3491880" y="4005064"/>
              <a:ext cx="1008112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47864" y="3933056"/>
              <a:ext cx="1080120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Catalog Service</a:t>
              </a:r>
            </a:p>
          </p:txBody>
        </p:sp>
      </p:grpSp>
      <p:cxnSp>
        <p:nvCxnSpPr>
          <p:cNvPr id="46" name="Straight Connector 45"/>
          <p:cNvCxnSpPr>
            <a:stCxn id="39" idx="3"/>
            <a:endCxn id="37" idx="1"/>
          </p:cNvCxnSpPr>
          <p:nvPr/>
        </p:nvCxnSpPr>
        <p:spPr bwMode="auto">
          <a:xfrm>
            <a:off x="1979712" y="4437112"/>
            <a:ext cx="1440160" cy="11521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8" idx="3"/>
            <a:endCxn id="35" idx="1"/>
          </p:cNvCxnSpPr>
          <p:nvPr/>
        </p:nvCxnSpPr>
        <p:spPr bwMode="auto">
          <a:xfrm flipV="1">
            <a:off x="2123728" y="4869160"/>
            <a:ext cx="1224136" cy="4320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37" idx="1"/>
          </p:cNvCxnSpPr>
          <p:nvPr/>
        </p:nvCxnSpPr>
        <p:spPr bwMode="auto">
          <a:xfrm>
            <a:off x="2123728" y="5373216"/>
            <a:ext cx="1296144" cy="2160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3"/>
            <a:endCxn id="28" idx="1"/>
          </p:cNvCxnSpPr>
          <p:nvPr/>
        </p:nvCxnSpPr>
        <p:spPr bwMode="auto">
          <a:xfrm flipV="1">
            <a:off x="1979712" y="4149080"/>
            <a:ext cx="1368152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9" idx="3"/>
            <a:endCxn id="35" idx="1"/>
          </p:cNvCxnSpPr>
          <p:nvPr/>
        </p:nvCxnSpPr>
        <p:spPr bwMode="auto">
          <a:xfrm>
            <a:off x="1979712" y="4437112"/>
            <a:ext cx="1368152" cy="4320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99592" y="6021288"/>
            <a:ext cx="49685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</a:rPr>
              <a:t>Figure: Functional </a:t>
            </a:r>
            <a:r>
              <a:rPr lang="en-US" sz="1200" b="1" dirty="0" err="1" smtClean="0">
                <a:latin typeface="Arial" pitchFamily="34" charset="0"/>
              </a:rPr>
              <a:t>Decomompostion</a:t>
            </a:r>
            <a:r>
              <a:rPr lang="en-US" sz="1200" b="1" dirty="0" smtClean="0">
                <a:latin typeface="Arial" pitchFamily="34" charset="0"/>
              </a:rPr>
              <a:t> into </a:t>
            </a:r>
            <a:r>
              <a:rPr lang="en-US" sz="1200" b="1" dirty="0" err="1" smtClean="0">
                <a:latin typeface="Arial" pitchFamily="34" charset="0"/>
              </a:rPr>
              <a:t>microservices</a:t>
            </a:r>
            <a:endParaRPr lang="en-US" sz="1200" b="1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932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288983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3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79512" y="0"/>
            <a:ext cx="7535885" cy="360535"/>
          </a:xfrm>
        </p:spPr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53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err="1" smtClean="0"/>
              <a:t>Microservice</a:t>
            </a:r>
            <a:r>
              <a:rPr lang="en-GB" dirty="0" smtClean="0"/>
              <a:t> Architecture style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236296" y="1916832"/>
            <a:ext cx="18466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 smtClean="0">
              <a:latin typeface="Arial" pitchFamily="34" charset="0"/>
            </a:endParaRPr>
          </a:p>
        </p:txBody>
      </p:sp>
      <p:grpSp>
        <p:nvGrpSpPr>
          <p:cNvPr id="15" name="Gruppieren 16"/>
          <p:cNvGrpSpPr/>
          <p:nvPr/>
        </p:nvGrpSpPr>
        <p:grpSpPr>
          <a:xfrm>
            <a:off x="179512" y="1052736"/>
            <a:ext cx="8784976" cy="5328592"/>
            <a:chOff x="508000" y="4149079"/>
            <a:chExt cx="8128000" cy="643705"/>
          </a:xfrm>
        </p:grpSpPr>
        <p:sp>
          <p:nvSpPr>
            <p:cNvPr id="16" name="Rechteck 17"/>
            <p:cNvSpPr/>
            <p:nvPr/>
          </p:nvSpPr>
          <p:spPr bwMode="auto">
            <a:xfrm>
              <a:off x="508000" y="4163384"/>
              <a:ext cx="8128000" cy="629400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Inhaltsplatzhalter 2"/>
            <p:cNvSpPr txBox="1">
              <a:spLocks/>
            </p:cNvSpPr>
            <p:nvPr/>
          </p:nvSpPr>
          <p:spPr bwMode="auto">
            <a:xfrm>
              <a:off x="508000" y="4149079"/>
              <a:ext cx="8128000" cy="521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Definition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7544" y="3356992"/>
            <a:ext cx="8064896" cy="2889612"/>
            <a:chOff x="539552" y="2636912"/>
            <a:chExt cx="8064896" cy="2889612"/>
          </a:xfrm>
        </p:grpSpPr>
        <p:sp>
          <p:nvSpPr>
            <p:cNvPr id="6" name="Rounded Rectangular Callout 5"/>
            <p:cNvSpPr/>
            <p:nvPr/>
          </p:nvSpPr>
          <p:spPr bwMode="auto">
            <a:xfrm>
              <a:off x="539552" y="2636912"/>
              <a:ext cx="8064896" cy="2520280"/>
            </a:xfrm>
            <a:prstGeom prst="wedgeRoundRectCallout">
              <a:avLst>
                <a:gd name="adj1" fmla="val -28157"/>
                <a:gd name="adj2" fmla="val 47734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dirty="0" smtClean="0">
                  <a:latin typeface="Arial" pitchFamily="34" charset="0"/>
                </a:rPr>
                <a:t>“is </a:t>
              </a:r>
              <a:r>
                <a:rPr lang="en-US" dirty="0">
                  <a:latin typeface="Arial" pitchFamily="34" charset="0"/>
                </a:rPr>
                <a:t>an approach to developing </a:t>
              </a:r>
              <a:r>
                <a:rPr lang="en-US" b="1" dirty="0">
                  <a:solidFill>
                    <a:schemeClr val="accent2"/>
                  </a:solidFill>
                  <a:latin typeface="Arial" pitchFamily="34" charset="0"/>
                </a:rPr>
                <a:t>a single application</a:t>
              </a:r>
              <a:r>
                <a:rPr lang="en-US" b="1" dirty="0">
                  <a:latin typeface="Arial" pitchFamily="34" charset="0"/>
                </a:rPr>
                <a:t> </a:t>
              </a:r>
              <a:r>
                <a:rPr lang="en-US" dirty="0">
                  <a:latin typeface="Arial" pitchFamily="34" charset="0"/>
                </a:rPr>
                <a:t>as a </a:t>
              </a:r>
              <a:r>
                <a:rPr lang="en-US" b="1" dirty="0">
                  <a:latin typeface="Arial" pitchFamily="34" charset="0"/>
                </a:rPr>
                <a:t>suite</a:t>
              </a:r>
              <a:r>
                <a:rPr lang="en-US" dirty="0">
                  <a:latin typeface="Arial" pitchFamily="34" charset="0"/>
                </a:rPr>
                <a:t> of</a:t>
              </a:r>
              <a:r>
                <a:rPr lang="en-US" b="1" dirty="0">
                  <a:latin typeface="Arial" pitchFamily="34" charset="0"/>
                </a:rPr>
                <a:t> </a:t>
              </a:r>
              <a:endParaRPr lang="en-US" b="1" dirty="0" smtClean="0">
                <a:latin typeface="Arial" pitchFamily="34" charset="0"/>
              </a:endParaRPr>
            </a:p>
            <a:p>
              <a:pPr algn="just"/>
              <a:r>
                <a:rPr lang="en-US" b="1" dirty="0" smtClean="0">
                  <a:solidFill>
                    <a:srgbClr val="E37C4D"/>
                  </a:solidFill>
                  <a:latin typeface="Arial" pitchFamily="34" charset="0"/>
                </a:rPr>
                <a:t>small </a:t>
              </a:r>
              <a:r>
                <a:rPr lang="en-US" b="1" dirty="0">
                  <a:solidFill>
                    <a:srgbClr val="E37C4D"/>
                  </a:solidFill>
                  <a:latin typeface="Arial" pitchFamily="34" charset="0"/>
                </a:rPr>
                <a:t>services</a:t>
              </a:r>
              <a:r>
                <a:rPr lang="en-US" dirty="0">
                  <a:latin typeface="Arial" pitchFamily="34" charset="0"/>
                </a:rPr>
                <a:t>, each </a:t>
              </a:r>
              <a:r>
                <a:rPr lang="en-US" b="1" dirty="0">
                  <a:latin typeface="Arial" pitchFamily="34" charset="0"/>
                </a:rPr>
                <a:t>running</a:t>
              </a:r>
              <a:r>
                <a:rPr lang="en-US" dirty="0">
                  <a:latin typeface="Arial" pitchFamily="34" charset="0"/>
                </a:rPr>
                <a:t> in its</a:t>
              </a:r>
              <a:r>
                <a:rPr lang="en-US" b="1" dirty="0">
                  <a:latin typeface="Arial" pitchFamily="34" charset="0"/>
                </a:rPr>
                <a:t> </a:t>
              </a:r>
              <a:r>
                <a:rPr lang="en-US" b="1" dirty="0">
                  <a:solidFill>
                    <a:srgbClr val="E37C4D"/>
                  </a:solidFill>
                  <a:latin typeface="Arial" pitchFamily="34" charset="0"/>
                </a:rPr>
                <a:t>own process</a:t>
              </a:r>
              <a:r>
                <a:rPr lang="en-US" b="1" dirty="0">
                  <a:latin typeface="Arial" pitchFamily="34" charset="0"/>
                </a:rPr>
                <a:t> </a:t>
              </a:r>
              <a:r>
                <a:rPr lang="en-US" dirty="0">
                  <a:latin typeface="Arial" pitchFamily="34" charset="0"/>
                </a:rPr>
                <a:t>and </a:t>
              </a:r>
              <a:r>
                <a:rPr lang="en-US" b="1" dirty="0">
                  <a:latin typeface="Arial" pitchFamily="34" charset="0"/>
                </a:rPr>
                <a:t>communicating</a:t>
              </a:r>
              <a:r>
                <a:rPr lang="en-US" dirty="0">
                  <a:latin typeface="Arial" pitchFamily="34" charset="0"/>
                </a:rPr>
                <a:t> with </a:t>
              </a:r>
              <a:r>
                <a:rPr lang="en-US" b="1" dirty="0">
                  <a:solidFill>
                    <a:srgbClr val="E37C4D"/>
                  </a:solidFill>
                  <a:latin typeface="Arial" pitchFamily="34" charset="0"/>
                </a:rPr>
                <a:t>lightweight mechanisms</a:t>
              </a:r>
              <a:r>
                <a:rPr lang="en-US" dirty="0">
                  <a:latin typeface="Arial" pitchFamily="34" charset="0"/>
                </a:rPr>
                <a:t>, often an HTTP resource API. These services are built around </a:t>
              </a:r>
              <a:r>
                <a:rPr lang="en-US" b="1" dirty="0">
                  <a:solidFill>
                    <a:srgbClr val="E37C4D"/>
                  </a:solidFill>
                  <a:latin typeface="Arial" pitchFamily="34" charset="0"/>
                </a:rPr>
                <a:t>business capabilities </a:t>
              </a:r>
              <a:r>
                <a:rPr lang="en-US" dirty="0">
                  <a:latin typeface="Arial" pitchFamily="34" charset="0"/>
                </a:rPr>
                <a:t>and </a:t>
              </a:r>
              <a:r>
                <a:rPr lang="en-US" b="1" dirty="0">
                  <a:solidFill>
                    <a:srgbClr val="E37C4D"/>
                  </a:solidFill>
                  <a:latin typeface="Arial" pitchFamily="34" charset="0"/>
                </a:rPr>
                <a:t>independently deployable</a:t>
              </a:r>
              <a:r>
                <a:rPr lang="en-US" b="1" dirty="0">
                  <a:latin typeface="Arial" pitchFamily="34" charset="0"/>
                </a:rPr>
                <a:t> </a:t>
              </a:r>
              <a:r>
                <a:rPr lang="en-US" dirty="0">
                  <a:latin typeface="Arial" pitchFamily="34" charset="0"/>
                </a:rPr>
                <a:t>by fully automated deployment machinery. There is a bare minimum of centralized management of these services, which may be written in</a:t>
              </a:r>
              <a:r>
                <a:rPr lang="en-US" b="1" dirty="0">
                  <a:latin typeface="Arial" pitchFamily="34" charset="0"/>
                </a:rPr>
                <a:t> </a:t>
              </a:r>
              <a:r>
                <a:rPr lang="en-US" b="1" dirty="0">
                  <a:solidFill>
                    <a:srgbClr val="E37C4D"/>
                  </a:solidFill>
                  <a:latin typeface="Arial" pitchFamily="34" charset="0"/>
                </a:rPr>
                <a:t>different programming languages </a:t>
              </a:r>
              <a:r>
                <a:rPr lang="en-US" dirty="0">
                  <a:latin typeface="Arial" pitchFamily="34" charset="0"/>
                </a:rPr>
                <a:t>and use </a:t>
              </a:r>
              <a:r>
                <a:rPr lang="en-US" b="1" dirty="0">
                  <a:solidFill>
                    <a:srgbClr val="E37C4D"/>
                  </a:solidFill>
                  <a:latin typeface="Arial" pitchFamily="34" charset="0"/>
                </a:rPr>
                <a:t>different data storage </a:t>
              </a:r>
              <a:r>
                <a:rPr lang="en-US" b="1" dirty="0" smtClean="0">
                  <a:solidFill>
                    <a:srgbClr val="E37C4D"/>
                  </a:solidFill>
                  <a:latin typeface="Arial" pitchFamily="34" charset="0"/>
                </a:rPr>
                <a:t>technologies.</a:t>
              </a:r>
              <a:r>
                <a:rPr lang="en-US" b="1" dirty="0" smtClean="0">
                  <a:latin typeface="Arial" pitchFamily="34" charset="0"/>
                </a:rPr>
                <a:t>”</a:t>
              </a:r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89343" y="5157192"/>
              <a:ext cx="331510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</a:rPr>
                <a:t>[M. Fowler and J. Lewis, 2014]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7544" y="1988840"/>
            <a:ext cx="9289032" cy="1008112"/>
            <a:chOff x="2123728" y="2564904"/>
            <a:chExt cx="9289032" cy="1008112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2123728" y="2564904"/>
              <a:ext cx="4536504" cy="100811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“</a:t>
              </a:r>
              <a:r>
                <a:rPr lang="en-US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Microservices</a:t>
              </a:r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are </a:t>
              </a:r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SOA</a:t>
              </a:r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done right”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60232" y="2636912"/>
              <a:ext cx="318165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" pitchFamily="34" charset="0"/>
                </a:rPr>
                <a:t>[M. Fowler and J. Lewis, 2014]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60232" y="3212976"/>
              <a:ext cx="475252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/>
                <a:t>[G</a:t>
              </a:r>
              <a:r>
                <a:rPr lang="en-US" sz="1200" b="1" dirty="0"/>
                <a:t>. </a:t>
              </a:r>
              <a:r>
                <a:rPr lang="en-US" sz="1200" b="1" dirty="0" err="1"/>
                <a:t>Radchenko</a:t>
              </a:r>
              <a:r>
                <a:rPr lang="en-US" sz="1200" b="1" dirty="0"/>
                <a:t>, O. </a:t>
              </a:r>
              <a:r>
                <a:rPr lang="en-US" sz="1200" b="1" dirty="0" err="1"/>
                <a:t>Taipale</a:t>
              </a:r>
              <a:r>
                <a:rPr lang="en-US" sz="1200" b="1" dirty="0"/>
                <a:t>, and D. </a:t>
              </a:r>
              <a:r>
                <a:rPr lang="en-US" sz="1200" b="1" dirty="0" err="1" smtClean="0"/>
                <a:t>Savchenko</a:t>
              </a:r>
              <a:r>
                <a:rPr lang="en-US" sz="1200" b="1" dirty="0" smtClean="0"/>
                <a:t>, 2015]</a:t>
              </a:r>
              <a:endParaRPr lang="en-US" sz="1200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60232" y="2924944"/>
              <a:ext cx="28083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/>
                <a:t>[A</a:t>
              </a:r>
              <a:r>
                <a:rPr lang="en-US" sz="1200" b="1" dirty="0"/>
                <a:t>. </a:t>
              </a:r>
              <a:r>
                <a:rPr lang="en-US" sz="1200" b="1" dirty="0" smtClean="0"/>
                <a:t>Cockcroft, 2015]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465963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98639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68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79512" y="332161"/>
            <a:ext cx="7535885" cy="360535"/>
          </a:xfrm>
        </p:spPr>
        <p:txBody>
          <a:bodyPr/>
          <a:lstStyle/>
          <a:p>
            <a:r>
              <a:rPr lang="en-GB" dirty="0" smtClean="0"/>
              <a:t>Research Questions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251521" y="2204864"/>
            <a:ext cx="8280919" cy="2088231"/>
            <a:chOff x="289164" y="4167322"/>
            <a:chExt cx="8273617" cy="625462"/>
          </a:xfrm>
        </p:grpSpPr>
        <p:sp>
          <p:nvSpPr>
            <p:cNvPr id="18" name="Rechteck 17"/>
            <p:cNvSpPr/>
            <p:nvPr/>
          </p:nvSpPr>
          <p:spPr bwMode="auto">
            <a:xfrm>
              <a:off x="434781" y="4256362"/>
              <a:ext cx="8128000" cy="536422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Inhaltsplatzhalter 2"/>
            <p:cNvSpPr txBox="1">
              <a:spLocks/>
            </p:cNvSpPr>
            <p:nvPr/>
          </p:nvSpPr>
          <p:spPr bwMode="auto">
            <a:xfrm>
              <a:off x="289164" y="4167322"/>
              <a:ext cx="8128000" cy="10945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2. What are the good practices for defining a </a:t>
              </a:r>
              <a:r>
                <a:rPr lang="en-GB" b="1" dirty="0" err="1" smtClean="0">
                  <a:solidFill>
                    <a:schemeClr val="bg1"/>
                  </a:solidFill>
                </a:rPr>
                <a:t>microservice</a:t>
              </a:r>
              <a:r>
                <a:rPr lang="en-GB" b="1" dirty="0" smtClean="0">
                  <a:solidFill>
                    <a:schemeClr val="bg1"/>
                  </a:solidFill>
                </a:rPr>
                <a:t> architecture?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236296" y="1916832"/>
            <a:ext cx="18466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568" y="2765827"/>
            <a:ext cx="71287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itchFamily="34" charset="0"/>
              </a:rPr>
              <a:t>What is the process of creating a </a:t>
            </a:r>
            <a:r>
              <a:rPr lang="en-US" dirty="0" err="1">
                <a:latin typeface="Arial" pitchFamily="34" charset="0"/>
              </a:rPr>
              <a:t>microservice</a:t>
            </a:r>
            <a:r>
              <a:rPr lang="en-US" dirty="0">
                <a:latin typeface="Arial" pitchFamily="34" charset="0"/>
              </a:rPr>
              <a:t> architecture?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itchFamily="34" charset="0"/>
              </a:rPr>
              <a:t>What are the quality attributes of </a:t>
            </a:r>
            <a:r>
              <a:rPr lang="en-US" dirty="0" smtClean="0">
                <a:latin typeface="Arial" pitchFamily="34" charset="0"/>
              </a:rPr>
              <a:t>a </a:t>
            </a:r>
            <a:r>
              <a:rPr lang="en-US" dirty="0" err="1" smtClean="0">
                <a:latin typeface="Arial" pitchFamily="34" charset="0"/>
              </a:rPr>
              <a:t>microservice</a:t>
            </a:r>
            <a:r>
              <a:rPr lang="en-US" dirty="0">
                <a:latin typeface="Arial" pitchFamily="34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itchFamily="34" charset="0"/>
              </a:rPr>
              <a:t>How to implement a </a:t>
            </a:r>
            <a:r>
              <a:rPr lang="en-US" dirty="0" err="1">
                <a:latin typeface="Arial" pitchFamily="34" charset="0"/>
              </a:rPr>
              <a:t>microservice</a:t>
            </a:r>
            <a:r>
              <a:rPr lang="en-US" dirty="0">
                <a:latin typeface="Arial" pitchFamily="34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itchFamily="34" charset="0"/>
              </a:rPr>
              <a:t>How to deploy a </a:t>
            </a:r>
            <a:r>
              <a:rPr lang="en-US" dirty="0" err="1">
                <a:latin typeface="Arial" pitchFamily="34" charset="0"/>
              </a:rPr>
              <a:t>microservice</a:t>
            </a:r>
            <a:r>
              <a:rPr lang="en-US" dirty="0">
                <a:latin typeface="Arial" pitchFamily="34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itchFamily="34" charset="0"/>
              </a:rPr>
              <a:t>How to maintain a </a:t>
            </a:r>
            <a:r>
              <a:rPr lang="en-US" dirty="0" err="1">
                <a:latin typeface="Arial" pitchFamily="34" charset="0"/>
              </a:rPr>
              <a:t>microservice</a:t>
            </a:r>
            <a:r>
              <a:rPr lang="en-US" dirty="0">
                <a:latin typeface="Arial" pitchFamily="34" charset="0"/>
              </a:rPr>
              <a:t>?</a:t>
            </a: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253251" y="1412776"/>
            <a:ext cx="8135173" cy="365441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</a:rPr>
              <a:t>1. What 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</a:rPr>
              <a:t>are the parameters that defines the size of a </a:t>
            </a:r>
            <a:r>
              <a:rPr lang="en-US" b="1" dirty="0" err="1">
                <a:solidFill>
                  <a:schemeClr val="bg1"/>
                </a:solidFill>
                <a:latin typeface="Arial" pitchFamily="34" charset="0"/>
              </a:rPr>
              <a:t>microservice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511175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175959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9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Process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2987824" y="3212976"/>
            <a:ext cx="1944216" cy="864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 Search and Gather Studies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323528" y="3284984"/>
            <a:ext cx="1800200" cy="864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Filter the papers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1619672" y="1628800"/>
            <a:ext cx="1872208" cy="864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Select Search Terms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20072" y="870968"/>
            <a:ext cx="3456384" cy="4324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Arial" pitchFamily="34" charset="0"/>
              </a:rPr>
              <a:t>1. Search Term Selection Strategy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/>
              <a:t>keywords from research </a:t>
            </a:r>
            <a:r>
              <a:rPr lang="en-US" sz="1100" dirty="0" smtClean="0"/>
              <a:t>questions and definition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/>
              <a:t>synonyms of </a:t>
            </a:r>
            <a:r>
              <a:rPr lang="en-US" sz="1100" dirty="0" smtClean="0"/>
              <a:t>keywords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/>
              <a:t>accepted terms from academics and </a:t>
            </a:r>
            <a:r>
              <a:rPr lang="en-US" sz="1100" dirty="0" smtClean="0"/>
              <a:t>industry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/>
              <a:t>reference discovered from papers </a:t>
            </a:r>
            <a:r>
              <a:rPr lang="en-US" sz="1100" dirty="0" smtClean="0"/>
              <a:t>selected</a:t>
            </a:r>
          </a:p>
          <a:p>
            <a:pPr marL="171450" lvl="0" indent="-171450">
              <a:buFont typeface="Arial"/>
              <a:buChar char="•"/>
            </a:pPr>
            <a:endParaRPr lang="en-US" sz="1100" dirty="0"/>
          </a:p>
          <a:p>
            <a:pPr lvl="0"/>
            <a:r>
              <a:rPr lang="en-US" sz="1100" b="1" u="sng" dirty="0" smtClean="0"/>
              <a:t>2. Resources Used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 err="1"/>
              <a:t>google</a:t>
            </a:r>
            <a:r>
              <a:rPr lang="en-US" sz="1100" dirty="0"/>
              <a:t> scholar (</a:t>
            </a:r>
            <a:r>
              <a:rPr lang="en-US" sz="1100" dirty="0" err="1"/>
              <a:t>scholar.google.de</a:t>
            </a:r>
            <a:r>
              <a:rPr lang="en-US" sz="1100" dirty="0"/>
              <a:t>)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 err="1"/>
              <a:t>IEEExplore</a:t>
            </a:r>
            <a:endParaRPr lang="en-US" sz="1100" dirty="0"/>
          </a:p>
          <a:p>
            <a:pPr marL="171450" lvl="0" indent="-171450">
              <a:buFont typeface="Arial"/>
              <a:buChar char="•"/>
            </a:pPr>
            <a:r>
              <a:rPr lang="en-US" sz="1100" dirty="0"/>
              <a:t>ACM Digital Library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 err="1"/>
              <a:t>Researchgate</a:t>
            </a:r>
            <a:endParaRPr lang="en-US" sz="1100" dirty="0"/>
          </a:p>
          <a:p>
            <a:pPr marL="171450" lvl="0" indent="-171450">
              <a:buFont typeface="Arial"/>
              <a:buChar char="•"/>
            </a:pPr>
            <a:r>
              <a:rPr lang="en-US" sz="1100" dirty="0"/>
              <a:t>Books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/>
              <a:t>Technical </a:t>
            </a:r>
            <a:r>
              <a:rPr lang="en-US" sz="1100" dirty="0" smtClean="0"/>
              <a:t>Articles</a:t>
            </a:r>
          </a:p>
          <a:p>
            <a:pPr lvl="0"/>
            <a:endParaRPr lang="en-US" sz="1100" dirty="0" smtClean="0"/>
          </a:p>
          <a:p>
            <a:pPr lvl="0" algn="r"/>
            <a:r>
              <a:rPr lang="en-US" sz="1100" b="1" dirty="0"/>
              <a:t>	</a:t>
            </a:r>
            <a:r>
              <a:rPr lang="en-US" sz="1100" b="1" dirty="0" smtClean="0"/>
              <a:t>Materials Found : 123</a:t>
            </a:r>
          </a:p>
          <a:p>
            <a:pPr lvl="0"/>
            <a:endParaRPr lang="en-US" sz="1100" dirty="0"/>
          </a:p>
          <a:p>
            <a:pPr lvl="0"/>
            <a:r>
              <a:rPr lang="en-US" sz="1100" b="1" u="sng" dirty="0" smtClean="0"/>
              <a:t>3. Study </a:t>
            </a:r>
            <a:r>
              <a:rPr lang="en-US" sz="1100" b="1" u="sng" dirty="0" err="1" smtClean="0"/>
              <a:t>Filteration</a:t>
            </a:r>
            <a:r>
              <a:rPr lang="en-US" sz="1100" b="1" u="sng" dirty="0" smtClean="0"/>
              <a:t> Criteria</a:t>
            </a:r>
            <a:endParaRPr lang="en-US" sz="1100" b="1" u="sng" dirty="0"/>
          </a:p>
          <a:p>
            <a:pPr marL="171450" lvl="0" indent="-171450">
              <a:buFont typeface="Arial"/>
              <a:buChar char="•"/>
            </a:pPr>
            <a:r>
              <a:rPr lang="en-US" sz="1100" dirty="0"/>
              <a:t>Is the study relevant to answer the research question?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 smtClean="0"/>
              <a:t>Does the study have good base in terms of source as well as references of the past studies?</a:t>
            </a:r>
            <a:endParaRPr lang="en-US" sz="1100" dirty="0"/>
          </a:p>
          <a:p>
            <a:pPr marL="171450" lvl="0" indent="-171450">
              <a:buFont typeface="Arial"/>
              <a:buChar char="•"/>
            </a:pPr>
            <a:r>
              <a:rPr lang="en-US" sz="1100" dirty="0" smtClean="0"/>
              <a:t>Are there any case </a:t>
            </a:r>
            <a:r>
              <a:rPr lang="en-US" sz="1100" dirty="0"/>
              <a:t>studies </a:t>
            </a:r>
            <a:r>
              <a:rPr lang="en-US" sz="1100" dirty="0" smtClean="0"/>
              <a:t>provided to </a:t>
            </a:r>
            <a:r>
              <a:rPr lang="en-US" sz="1100" dirty="0"/>
              <a:t>verify the research result derived in the study</a:t>
            </a:r>
            <a:r>
              <a:rPr lang="en-US" sz="1100" dirty="0" smtClean="0"/>
              <a:t>?</a:t>
            </a:r>
            <a:endParaRPr lang="en-US" sz="1100" dirty="0"/>
          </a:p>
          <a:p>
            <a:endParaRPr lang="en-US" sz="1100" dirty="0" smtClean="0"/>
          </a:p>
          <a:p>
            <a:pPr algn="r"/>
            <a:r>
              <a:rPr lang="en-US" sz="1100" b="1" dirty="0"/>
              <a:t>	</a:t>
            </a:r>
            <a:r>
              <a:rPr lang="en-US" sz="1100" b="1" dirty="0" smtClean="0"/>
              <a:t>Materials Selected: 64</a:t>
            </a:r>
          </a:p>
        </p:txBody>
      </p:sp>
      <p:sp>
        <p:nvSpPr>
          <p:cNvPr id="34" name="Rechteck 17"/>
          <p:cNvSpPr/>
          <p:nvPr/>
        </p:nvSpPr>
        <p:spPr bwMode="auto">
          <a:xfrm>
            <a:off x="179512" y="1083140"/>
            <a:ext cx="4896544" cy="3786020"/>
          </a:xfrm>
          <a:prstGeom prst="rect">
            <a:avLst/>
          </a:prstGeom>
          <a:noFill/>
          <a:ln w="9525" cap="flat" cmpd="sng" algn="ctr">
            <a:solidFill>
              <a:srgbClr val="006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179512" y="980728"/>
            <a:ext cx="4896544" cy="432048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GB" b="1" dirty="0" smtClean="0">
                <a:solidFill>
                  <a:schemeClr val="bg1"/>
                </a:solidFill>
              </a:rPr>
              <a:t>Data Collection Phase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854525">
            <a:off x="3417397" y="2762703"/>
            <a:ext cx="796903" cy="14946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19073944">
            <a:off x="990898" y="2815657"/>
            <a:ext cx="796903" cy="14946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0800000">
            <a:off x="2195737" y="3649414"/>
            <a:ext cx="648072" cy="13962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8018" y="4365104"/>
            <a:ext cx="337946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Figure: Data Collection Phase</a:t>
            </a:r>
          </a:p>
        </p:txBody>
      </p:sp>
      <p:sp>
        <p:nvSpPr>
          <p:cNvPr id="52" name="Titel 4"/>
          <p:cNvSpPr txBox="1">
            <a:spLocks/>
          </p:cNvSpPr>
          <p:nvPr/>
        </p:nvSpPr>
        <p:spPr bwMode="auto">
          <a:xfrm>
            <a:off x="403227" y="476177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smtClean="0"/>
              <a:t>Phase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1714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01555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4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236296" y="1916832"/>
            <a:ext cx="18466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 smtClean="0">
              <a:latin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142894"/>
              </p:ext>
            </p:extLst>
          </p:nvPr>
        </p:nvGraphicFramePr>
        <p:xfrm>
          <a:off x="755576" y="1052736"/>
          <a:ext cx="7632848" cy="500302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5426"/>
                <a:gridCol w="1017713"/>
                <a:gridCol w="1526570"/>
                <a:gridCol w="1498300"/>
                <a:gridCol w="1554839"/>
              </a:tblGrid>
              <a:tr h="315889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Topics</a:t>
                      </a:r>
                    </a:p>
                    <a:p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Keywords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Quality of good </a:t>
                      </a:r>
                      <a:r>
                        <a:rPr lang="en-US" sz="1200" baseline="0" dirty="0" err="1" smtClean="0"/>
                        <a:t>Microservice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Communication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Process</a:t>
                      </a:r>
                      <a:endParaRPr lang="en-US" sz="1200" dirty="0"/>
                    </a:p>
                  </a:txBody>
                  <a:tcPr/>
                </a:tc>
              </a:tr>
              <a:tr h="315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Collaborating services</a:t>
                      </a:r>
                      <a:endParaRPr lang="en-US" sz="1200" b="1" dirty="0" smtClean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ym typeface="Zapf Dingbats"/>
                        </a:rPr>
                        <a:t>✓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545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Communicating with lightweight mechanism HTTP</a:t>
                      </a:r>
                      <a:endParaRPr lang="en-US" sz="1200" b="1" dirty="0" smtClean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ym typeface="Zapf Dingbats"/>
                        </a:rPr>
                        <a:t>✓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389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Loosely coupled, related functions</a:t>
                      </a:r>
                      <a:endParaRPr lang="en-US" sz="1200" b="1" dirty="0" smtClean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ym typeface="Zapf Dingbats"/>
                        </a:rPr>
                        <a:t>✓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ym typeface="Zapf Dingbats"/>
                        </a:rPr>
                        <a:t>✓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389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Developed and deployed independently</a:t>
                      </a:r>
                      <a:endParaRPr lang="en-US" sz="1200" b="1" dirty="0" smtClean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ym typeface="Zapf Dingbats"/>
                        </a:rPr>
                        <a:t>✓</a:t>
                      </a:r>
                      <a:endParaRPr lang="en-US" sz="1200" dirty="0" smtClean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389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Own database</a:t>
                      </a:r>
                    </a:p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ym typeface="Zapf Dingbats"/>
                        </a:rPr>
                        <a:t>✓</a:t>
                      </a:r>
                      <a:endParaRPr lang="en-US" sz="1200" dirty="0" smtClean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ym typeface="Zapf Dingbats"/>
                        </a:rPr>
                        <a:t>✓</a:t>
                      </a:r>
                      <a:endParaRPr lang="en-US" sz="1200" dirty="0" smtClean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389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Different database technologies</a:t>
                      </a:r>
                      <a:endParaRPr lang="en-US" sz="1200" b="1" dirty="0" smtClean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ym typeface="Zapf Dingbats"/>
                        </a:rPr>
                        <a:t>✓</a:t>
                      </a:r>
                      <a:endParaRPr lang="en-US" sz="1200" dirty="0" smtClean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389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Service Oriented Architecture</a:t>
                      </a:r>
                      <a:endParaRPr lang="en-US" sz="1200" b="1" dirty="0" smtClean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ym typeface="Zapf Dingbats"/>
                        </a:rPr>
                        <a:t>✓</a:t>
                      </a:r>
                      <a:endParaRPr lang="en-US" sz="1200" dirty="0" smtClean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ym typeface="Zapf Dingbats"/>
                        </a:rPr>
                        <a:t>✓</a:t>
                      </a:r>
                      <a:endParaRPr lang="en-US" sz="1200" dirty="0" smtClean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389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Bounded Context</a:t>
                      </a:r>
                      <a:endParaRPr lang="en-US" sz="1200" b="1" dirty="0" smtClean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ym typeface="Zapf Dingbats"/>
                        </a:rPr>
                        <a:t>✓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ym typeface="Zapf Dingbats"/>
                        </a:rPr>
                        <a:t>✓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ym typeface="Zapf Dingbats"/>
                        </a:rPr>
                        <a:t>✓</a:t>
                      </a:r>
                      <a:endParaRPr lang="en-US" sz="1200" dirty="0" smtClean="0"/>
                    </a:p>
                  </a:txBody>
                  <a:tcPr/>
                </a:tc>
              </a:tr>
              <a:tr h="389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Build around business capabilities</a:t>
                      </a:r>
                      <a:endParaRPr lang="en-US" sz="1200" b="1" dirty="0" smtClean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ym typeface="Zapf Dingbats"/>
                        </a:rPr>
                        <a:t>✓</a:t>
                      </a:r>
                      <a:endParaRPr lang="en-US" sz="1200" dirty="0" smtClean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ym typeface="Zapf Dingbats"/>
                        </a:rPr>
                        <a:t>✓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ym typeface="Zapf Dingbats"/>
                        </a:rPr>
                        <a:t>✓</a:t>
                      </a:r>
                      <a:endParaRPr lang="en-US" sz="1200" dirty="0" smtClean="0"/>
                    </a:p>
                  </a:txBody>
                  <a:tcPr/>
                </a:tc>
              </a:tr>
              <a:tr h="389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Different programming languages</a:t>
                      </a:r>
                      <a:endParaRPr lang="en-US" sz="1200" b="1" dirty="0" smtClean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ym typeface="Zapf Dingbats"/>
                        </a:rPr>
                        <a:t>✓</a:t>
                      </a:r>
                      <a:endParaRPr lang="en-US" sz="1200" dirty="0" smtClean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51520" y="404664"/>
            <a:ext cx="7535885" cy="360535"/>
          </a:xfrm>
        </p:spPr>
        <p:txBody>
          <a:bodyPr/>
          <a:lstStyle/>
          <a:p>
            <a:r>
              <a:rPr lang="en-US" sz="1800" dirty="0" smtClean="0"/>
              <a:t>Keywords And Research Questions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90922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THINKCELLPRESENTATIONDONOTDELETE" val="&lt;?xml version=&quot;1.0&quot; encoding=&quot;UTF-16&quot; standalone=&quot;yes&quot;?&gt;&#10;&lt;root reqver=&quot;21047&quot;&gt;&lt;version val=&quot;2324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d.%m.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/&gt;&lt;m_precDefaultDay&gt;&lt;m_bNumberIsYear val=&quot;0&quot;/&gt;&lt;m_strFormatTime&gt;%#d&lt;/m_strFormatTime&gt;&lt;/m_precDefaultDay&gt;&lt;m_mruColor&gt;&lt;m_vecMRU length=&quot;4&quot;&gt;&lt;elem m_fUsage=&quot;3.09510000000000000000E+000&quot;&gt;&lt;m_msothmcolidx val=&quot;0&quot;/&gt;&lt;m_rgb r=&quot;a3&quot; g=&quot;45&quot; b=&quot;13&quot;/&gt;&lt;m_ppcolschidx tagver0=&quot;23004&quot; tagname0=&quot;m_ppcolschidxUNRECOGNIZED&quot; val=&quot;0&quot;/&gt;&lt;m_nBrightness val=&quot;0&quot;/&gt;&lt;/elem&gt;&lt;elem m_fUsage=&quot;1.44020511000000020000E+000&quot;&gt;&lt;m_msothmcolidx val=&quot;0&quot;/&gt;&lt;m_rgb r=&quot;18&quot; g=&quot;74&quot; b=&quot;cd&quot;/&gt;&lt;m_ppcolschidx tagver0=&quot;23004&quot; tagname0=&quot;m_ppcolschidxUNRECOGNIZED&quot; val=&quot;0&quot;/&gt;&lt;m_nBrightness val=&quot;0&quot;/&gt;&lt;/elem&gt;&lt;elem m_fUsage=&quot;1.00000000000000000000E+000&quot;&gt;&lt;m_msothmcolidx val=&quot;0&quot;/&gt;&lt;m_rgb r=&quot;10&quot; g=&quot;4e&quot; b=&quot;8b&quot;/&gt;&lt;m_ppcolschidx tagver0=&quot;23004&quot; tagname0=&quot;m_ppcolschidxUNRECOGNIZED&quot; val=&quot;0&quot;/&gt;&lt;m_nBrightness val=&quot;0&quot;/&gt;&lt;/elem&gt;&lt;elem m_fUsage=&quot;5.90490000000000180000E-001&quot;&gt;&lt;m_msothmcolidx val=&quot;0&quot;/&gt;&lt;m_rgb r=&quot;ee&quot; g=&quot;40&quot; b=&quot;0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aUxXL4rQUGTkxb4exCd3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lides DE">
  <a:themeElements>
    <a:clrScheme name="Benutzerdefiniert 2">
      <a:dk1>
        <a:srgbClr val="000000"/>
      </a:dk1>
      <a:lt1>
        <a:srgbClr val="FFFFFF"/>
      </a:lt1>
      <a:dk2>
        <a:srgbClr val="002143"/>
      </a:dk2>
      <a:lt2>
        <a:srgbClr val="EEECE1"/>
      </a:lt2>
      <a:accent1>
        <a:srgbClr val="91A02F"/>
      </a:accent1>
      <a:accent2>
        <a:srgbClr val="E37C4D"/>
      </a:accent2>
      <a:accent3>
        <a:srgbClr val="DAD7CB"/>
      </a:accent3>
      <a:accent4>
        <a:srgbClr val="003359"/>
      </a:accent4>
      <a:accent5>
        <a:srgbClr val="0073CF"/>
      </a:accent5>
      <a:accent6>
        <a:srgbClr val="98C6EA"/>
      </a:accent6>
      <a:hlink>
        <a:srgbClr val="64A0C8"/>
      </a:hlink>
      <a:folHlink>
        <a:srgbClr val="64A0C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 bwMode="auto">
        <a:ln>
          <a:headEnd type="none" w="med" len="med"/>
          <a:tailEnd type="none" w="med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>
          <a:defRPr dirty="0" smtClean="0">
            <a:latin typeface="Arial" pitchFamily="34" charset="0"/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DE</Template>
  <TotalTime>0</TotalTime>
  <Words>2688</Words>
  <Application>Microsoft Macintosh PowerPoint</Application>
  <PresentationFormat>On-screen Show (4:3)</PresentationFormat>
  <Paragraphs>432</Paragraphs>
  <Slides>29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slides DE</vt:lpstr>
      <vt:lpstr>think-cell Folie</vt:lpstr>
      <vt:lpstr>Designing a business platform using Microservices</vt:lpstr>
      <vt:lpstr>PowerPoint Presentation</vt:lpstr>
      <vt:lpstr>Context</vt:lpstr>
      <vt:lpstr>Context</vt:lpstr>
      <vt:lpstr>Context</vt:lpstr>
      <vt:lpstr>Context</vt:lpstr>
      <vt:lpstr>Research Questions</vt:lpstr>
      <vt:lpstr>Research Process</vt:lpstr>
      <vt:lpstr>Keywords And Research Questions</vt:lpstr>
      <vt:lpstr>Research Process</vt:lpstr>
      <vt:lpstr>PowerPoint Presentation</vt:lpstr>
      <vt:lpstr>PowerPoint Presentation</vt:lpstr>
      <vt:lpstr>PowerPoint Presentation</vt:lpstr>
      <vt:lpstr>Quality attributes of a microservice</vt:lpstr>
      <vt:lpstr>Quality attributes of a microservice</vt:lpstr>
      <vt:lpstr>Quality attributes of a microservice</vt:lpstr>
      <vt:lpstr>Quality attributes of a microservice</vt:lpstr>
      <vt:lpstr>Quality attributes of a microservice</vt:lpstr>
      <vt:lpstr>Quality attributes of a microservice</vt:lpstr>
      <vt:lpstr>Quality attributes of a microservice</vt:lpstr>
      <vt:lpstr>PowerPoint Presentation</vt:lpstr>
      <vt:lpstr>Current Status and Summary</vt:lpstr>
      <vt:lpstr>What next?</vt:lpstr>
      <vt:lpstr>Hybris Microservices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>Copyright sebis</dc:description>
  <cp:lastModifiedBy/>
  <cp:revision>1</cp:revision>
  <dcterms:created xsi:type="dcterms:W3CDTF">2014-06-04T08:21:04Z</dcterms:created>
  <dcterms:modified xsi:type="dcterms:W3CDTF">2015-11-17T10:18:35Z</dcterms:modified>
</cp:coreProperties>
</file>