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4" r:id="rId1"/>
  </p:sldMasterIdLst>
  <p:notesMasterIdLst>
    <p:notesMasterId r:id="rId19"/>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ambria Math" panose="02040503050406030204" pitchFamily="18" charset="0"/>
      <p:regular r:id="rId24"/>
    </p:embeddedFont>
    <p:embeddedFont>
      <p:font typeface="Comfortaa" panose="020B0604020202020204" charset="0"/>
      <p:regular r:id="rId25"/>
      <p:bold r:id="rId26"/>
    </p:embeddedFont>
    <p:embeddedFont>
      <p:font typeface="Comfortaa Medium" panose="020B0604020202020204" charset="0"/>
      <p:regular r:id="rId27"/>
      <p:bold r:id="rId28"/>
    </p:embeddedFont>
    <p:embeddedFont>
      <p:font typeface="Manjari" panose="02000503000000000000"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006699"/>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7E562A-5FE4-40EC-B794-280D2C8C8BF0}">
  <a:tblStyle styleId="{737E562A-5FE4-40EC-B794-280D2C8C8B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2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a:p>
        </p:txBody>
      </p:sp>
    </p:spTree>
    <p:extLst>
      <p:ext uri="{BB962C8B-B14F-4D97-AF65-F5344CB8AC3E}">
        <p14:creationId xmlns:p14="http://schemas.microsoft.com/office/powerpoint/2010/main" val="404520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a:p>
        </p:txBody>
      </p:sp>
    </p:spTree>
    <p:extLst>
      <p:ext uri="{BB962C8B-B14F-4D97-AF65-F5344CB8AC3E}">
        <p14:creationId xmlns:p14="http://schemas.microsoft.com/office/powerpoint/2010/main" val="5521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a:p>
        </p:txBody>
      </p:sp>
    </p:spTree>
    <p:extLst>
      <p:ext uri="{BB962C8B-B14F-4D97-AF65-F5344CB8AC3E}">
        <p14:creationId xmlns:p14="http://schemas.microsoft.com/office/powerpoint/2010/main" val="405821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a:p>
        </p:txBody>
      </p:sp>
    </p:spTree>
    <p:extLst>
      <p:ext uri="{BB962C8B-B14F-4D97-AF65-F5344CB8AC3E}">
        <p14:creationId xmlns:p14="http://schemas.microsoft.com/office/powerpoint/2010/main" val="166847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a:p>
        </p:txBody>
      </p:sp>
    </p:spTree>
    <p:extLst>
      <p:ext uri="{BB962C8B-B14F-4D97-AF65-F5344CB8AC3E}">
        <p14:creationId xmlns:p14="http://schemas.microsoft.com/office/powerpoint/2010/main" val="353642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4207-CFD3-4BEC-A837-616060042315}"/>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F04A4A39-2F5C-4AC5-B36E-43D608B39685}"/>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Slide Number Placeholder 3">
            <a:extLst>
              <a:ext uri="{FF2B5EF4-FFF2-40B4-BE49-F238E27FC236}">
                <a16:creationId xmlns:a16="http://schemas.microsoft.com/office/drawing/2014/main" id="{AB526FF0-C7D1-4470-817E-11B9EC854983}"/>
              </a:ext>
            </a:extLst>
          </p:cNvPr>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17911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Comfortaa Medium"/>
              <a:buNone/>
              <a:defRPr sz="2500">
                <a:solidFill>
                  <a:schemeClr val="dk1"/>
                </a:solidFill>
                <a:latin typeface="Comfortaa Medium"/>
                <a:ea typeface="Comfortaa Medium"/>
                <a:cs typeface="Comfortaa Medium"/>
                <a:sym typeface="Comfortaa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anjari"/>
              <a:buChar char="●"/>
              <a:defRPr sz="1800">
                <a:solidFill>
                  <a:schemeClr val="dk2"/>
                </a:solidFill>
                <a:latin typeface="Manjari"/>
                <a:ea typeface="Manjari"/>
                <a:cs typeface="Manjari"/>
                <a:sym typeface="Manjari"/>
              </a:defRPr>
            </a:lvl1pPr>
            <a:lvl2pPr marL="914400" lvl="1" indent="-3175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2pPr>
            <a:lvl3pPr marL="1371600" lvl="2" indent="-3175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3pPr>
            <a:lvl4pPr marL="1828800" lvl="3" indent="-3175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4pPr>
            <a:lvl5pPr marL="2286000" lvl="4" indent="-3175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5pPr>
            <a:lvl6pPr marL="2743200" lvl="5" indent="-3175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6pPr>
            <a:lvl7pPr marL="3200400" lvl="6" indent="-3175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7pPr>
            <a:lvl8pPr marL="3657600" lvl="7" indent="-317500">
              <a:lnSpc>
                <a:spcPct val="115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8pPr>
            <a:lvl9pPr marL="4114800" lvl="8" indent="-317500">
              <a:lnSpc>
                <a:spcPct val="115000"/>
              </a:lnSpc>
              <a:spcBef>
                <a:spcPts val="1600"/>
              </a:spcBef>
              <a:spcAft>
                <a:spcPts val="1600"/>
              </a:spcAft>
              <a:buClr>
                <a:schemeClr val="dk2"/>
              </a:buClr>
              <a:buSzPts val="1400"/>
              <a:buFont typeface="Manjari"/>
              <a:buChar char="■"/>
              <a:defRPr>
                <a:solidFill>
                  <a:schemeClr val="dk2"/>
                </a:solidFill>
                <a:latin typeface="Manjari"/>
                <a:ea typeface="Manjari"/>
                <a:cs typeface="Manjari"/>
                <a:sym typeface="Manjari"/>
              </a:defRPr>
            </a:lvl9pPr>
          </a:lstStyle>
          <a:p>
            <a:endParaRPr/>
          </a:p>
        </p:txBody>
      </p:sp>
      <p:sp>
        <p:nvSpPr>
          <p:cNvPr id="8" name="Google Shape;8;p1"/>
          <p:cNvSpPr/>
          <p:nvPr/>
        </p:nvSpPr>
        <p:spPr>
          <a:xfrm rot="5400000">
            <a:off x="8796300" y="4795875"/>
            <a:ext cx="543000" cy="152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txBox="1">
            <a:spLocks noGrp="1"/>
          </p:cNvSpPr>
          <p:nvPr>
            <p:ph type="sldNum" idx="12"/>
          </p:nvPr>
        </p:nvSpPr>
        <p:spPr>
          <a:xfrm>
            <a:off x="8472458" y="4675275"/>
            <a:ext cx="548700" cy="393600"/>
          </a:xfrm>
          <a:prstGeom prst="rect">
            <a:avLst/>
          </a:prstGeom>
          <a:noFill/>
          <a:ln>
            <a:noFill/>
          </a:ln>
        </p:spPr>
        <p:txBody>
          <a:bodyPr spcFirstLastPara="1" wrap="square" lIns="91425" tIns="91425" rIns="91425" bIns="91425" anchor="ctr" anchorCtr="0">
            <a:noAutofit/>
          </a:bodyPr>
          <a:lstStyle>
            <a:lvl1pPr lvl="0" algn="ctr" rtl="0">
              <a:buNone/>
              <a:defRPr sz="1200">
                <a:latin typeface="Comfortaa"/>
                <a:ea typeface="Comfortaa"/>
                <a:cs typeface="Comfortaa"/>
                <a:sym typeface="Comfortaa"/>
              </a:defRPr>
            </a:lvl1pPr>
            <a:lvl2pPr lvl="1" algn="ctr" rtl="0">
              <a:buNone/>
              <a:defRPr sz="1200">
                <a:latin typeface="Comfortaa"/>
                <a:ea typeface="Comfortaa"/>
                <a:cs typeface="Comfortaa"/>
                <a:sym typeface="Comfortaa"/>
              </a:defRPr>
            </a:lvl2pPr>
            <a:lvl3pPr lvl="2" algn="ctr" rtl="0">
              <a:buNone/>
              <a:defRPr sz="1200">
                <a:latin typeface="Comfortaa"/>
                <a:ea typeface="Comfortaa"/>
                <a:cs typeface="Comfortaa"/>
                <a:sym typeface="Comfortaa"/>
              </a:defRPr>
            </a:lvl3pPr>
            <a:lvl4pPr lvl="3" algn="ctr" rtl="0">
              <a:buNone/>
              <a:defRPr sz="1200">
                <a:latin typeface="Comfortaa"/>
                <a:ea typeface="Comfortaa"/>
                <a:cs typeface="Comfortaa"/>
                <a:sym typeface="Comfortaa"/>
              </a:defRPr>
            </a:lvl4pPr>
            <a:lvl5pPr lvl="4" algn="ctr" rtl="0">
              <a:buNone/>
              <a:defRPr sz="1200">
                <a:latin typeface="Comfortaa"/>
                <a:ea typeface="Comfortaa"/>
                <a:cs typeface="Comfortaa"/>
                <a:sym typeface="Comfortaa"/>
              </a:defRPr>
            </a:lvl5pPr>
            <a:lvl6pPr lvl="5" algn="ctr" rtl="0">
              <a:buNone/>
              <a:defRPr sz="1200">
                <a:latin typeface="Comfortaa"/>
                <a:ea typeface="Comfortaa"/>
                <a:cs typeface="Comfortaa"/>
                <a:sym typeface="Comfortaa"/>
              </a:defRPr>
            </a:lvl6pPr>
            <a:lvl7pPr lvl="6" algn="ctr" rtl="0">
              <a:buNone/>
              <a:defRPr sz="1200">
                <a:latin typeface="Comfortaa"/>
                <a:ea typeface="Comfortaa"/>
                <a:cs typeface="Comfortaa"/>
                <a:sym typeface="Comfortaa"/>
              </a:defRPr>
            </a:lvl7pPr>
            <a:lvl8pPr lvl="7" algn="ctr" rtl="0">
              <a:buNone/>
              <a:defRPr sz="1200">
                <a:latin typeface="Comfortaa"/>
                <a:ea typeface="Comfortaa"/>
                <a:cs typeface="Comfortaa"/>
                <a:sym typeface="Comfortaa"/>
              </a:defRPr>
            </a:lvl8pPr>
            <a:lvl9pPr lvl="8" algn="ctr" rtl="0">
              <a:buNone/>
              <a:defRPr sz="1200">
                <a:latin typeface="Comfortaa"/>
                <a:ea typeface="Comfortaa"/>
                <a:cs typeface="Comfortaa"/>
                <a:sym typeface="Comfortaa"/>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19E6-9A6C-4885-AC58-C82CDEFDD0C7}"/>
              </a:ext>
            </a:extLst>
          </p:cNvPr>
          <p:cNvSpPr>
            <a:spLocks noGrp="1"/>
          </p:cNvSpPr>
          <p:nvPr>
            <p:ph type="ctrTitle"/>
          </p:nvPr>
        </p:nvSpPr>
        <p:spPr>
          <a:xfrm>
            <a:off x="431800" y="153563"/>
            <a:ext cx="8280400" cy="2202390"/>
          </a:xfrm>
        </p:spPr>
        <p:txBody>
          <a:bodyPr/>
          <a:lstStyle/>
          <a:p>
            <a:pPr marL="732790" marR="91440" algn="ctr">
              <a:spcBef>
                <a:spcPts val="505"/>
              </a:spcBef>
              <a:spcAft>
                <a:spcPts val="0"/>
              </a:spcAft>
            </a:pPr>
            <a:r>
              <a:rPr lang="en-US" sz="2400" b="0" kern="0">
                <a:solidFill>
                  <a:schemeClr val="bg1">
                    <a:lumMod val="25000"/>
                  </a:schemeClr>
                </a:solidFill>
                <a:effectLst/>
                <a:latin typeface="Comfortaa Medium" panose="020B0604020202020204" charset="0"/>
                <a:ea typeface="Times New Roman" panose="02020603050405020304" pitchFamily="18" charset="0"/>
              </a:rPr>
              <a:t>SISTEM PENDUKUNG KEPUTUSAN UNTUK MENENTUKAN APLIKASI VIDEO CONFERENCE TERBAIK SEBAGAI MEDIA UNTUK KONSER VIRTUAL MENGGUNAKAN METODE AHP</a:t>
            </a:r>
            <a:endParaRPr lang="en-ID" sz="2400" b="1" kern="0">
              <a:solidFill>
                <a:schemeClr val="bg1">
                  <a:lumMod val="25000"/>
                </a:schemeClr>
              </a:solidFill>
              <a:effectLst/>
              <a:latin typeface="Comfortaa Medium" panose="020B0604020202020204" charset="0"/>
              <a:ea typeface="Times New Roman" panose="02020603050405020304" pitchFamily="18" charset="0"/>
            </a:endParaRPr>
          </a:p>
        </p:txBody>
      </p:sp>
      <p:sp>
        <p:nvSpPr>
          <p:cNvPr id="4" name="TextBox 3">
            <a:extLst>
              <a:ext uri="{FF2B5EF4-FFF2-40B4-BE49-F238E27FC236}">
                <a16:creationId xmlns:a16="http://schemas.microsoft.com/office/drawing/2014/main" id="{F64796E3-7B1D-4345-92EA-8F367A6DAEDB}"/>
              </a:ext>
            </a:extLst>
          </p:cNvPr>
          <p:cNvSpPr txBox="1"/>
          <p:nvPr/>
        </p:nvSpPr>
        <p:spPr>
          <a:xfrm>
            <a:off x="2145695" y="2941111"/>
            <a:ext cx="4852610" cy="707886"/>
          </a:xfrm>
          <a:prstGeom prst="rect">
            <a:avLst/>
          </a:prstGeom>
          <a:noFill/>
        </p:spPr>
        <p:txBody>
          <a:bodyPr wrap="none" rtlCol="0">
            <a:spAutoFit/>
          </a:bodyPr>
          <a:lstStyle/>
          <a:p>
            <a:pPr algn="ctr"/>
            <a:r>
              <a:rPr lang="en-US" sz="2000">
                <a:latin typeface="Calibri" panose="020F0502020204030204" pitchFamily="34" charset="0"/>
                <a:cs typeface="Calibri" panose="020F0502020204030204" pitchFamily="34" charset="0"/>
              </a:rPr>
              <a:t>Muhammad Handi Rachmawan (123200125)</a:t>
            </a:r>
          </a:p>
          <a:p>
            <a:pPr algn="ctr"/>
            <a:r>
              <a:rPr lang="en-US" sz="2000">
                <a:latin typeface="Calibri" panose="020F0502020204030204" pitchFamily="34" charset="0"/>
                <a:cs typeface="Calibri" panose="020F0502020204030204" pitchFamily="34" charset="0"/>
              </a:rPr>
              <a:t>Muhammad Raehan Parikesit  (123200149)</a:t>
            </a:r>
          </a:p>
        </p:txBody>
      </p:sp>
      <p:sp>
        <p:nvSpPr>
          <p:cNvPr id="5" name="TextBox 4">
            <a:extLst>
              <a:ext uri="{FF2B5EF4-FFF2-40B4-BE49-F238E27FC236}">
                <a16:creationId xmlns:a16="http://schemas.microsoft.com/office/drawing/2014/main" id="{974FD97D-CEC5-4EFF-8AAB-2C072ADD1068}"/>
              </a:ext>
            </a:extLst>
          </p:cNvPr>
          <p:cNvSpPr txBox="1"/>
          <p:nvPr/>
        </p:nvSpPr>
        <p:spPr>
          <a:xfrm>
            <a:off x="4279291" y="3673578"/>
            <a:ext cx="585417" cy="400110"/>
          </a:xfrm>
          <a:prstGeom prst="rect">
            <a:avLst/>
          </a:prstGeom>
          <a:noFill/>
        </p:spPr>
        <p:txBody>
          <a:bodyPr wrap="none" rtlCol="0">
            <a:spAutoFit/>
          </a:bodyPr>
          <a:lstStyle/>
          <a:p>
            <a:pPr algn="ctr"/>
            <a:r>
              <a:rPr lang="en-US" sz="2000">
                <a:latin typeface="Calibri" panose="020F0502020204030204" pitchFamily="34" charset="0"/>
                <a:cs typeface="Calibri" panose="020F0502020204030204" pitchFamily="34" charset="0"/>
              </a:rPr>
              <a:t>IF-B</a:t>
            </a:r>
          </a:p>
        </p:txBody>
      </p:sp>
    </p:spTree>
    <p:extLst>
      <p:ext uri="{BB962C8B-B14F-4D97-AF65-F5344CB8AC3E}">
        <p14:creationId xmlns:p14="http://schemas.microsoft.com/office/powerpoint/2010/main" val="355294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943DCA-4338-4845-A298-133D482664B5}"/>
              </a:ext>
            </a:extLst>
          </p:cNvPr>
          <p:cNvSpPr txBox="1"/>
          <p:nvPr/>
        </p:nvSpPr>
        <p:spPr>
          <a:xfrm>
            <a:off x="323850" y="151825"/>
            <a:ext cx="8636000" cy="830997"/>
          </a:xfrm>
          <a:prstGeom prst="rect">
            <a:avLst/>
          </a:prstGeom>
          <a:noFill/>
        </p:spPr>
        <p:txBody>
          <a:bodyPr wrap="square">
            <a:spAutoFit/>
          </a:bodyPr>
          <a:lstStyle/>
          <a:p>
            <a:r>
              <a:rPr lang="en-ID" sz="1600">
                <a:solidFill>
                  <a:srgbClr val="1A2D40"/>
                </a:solidFill>
                <a:latin typeface="Comfortaa Medium" panose="020B0604020202020204" charset="0"/>
              </a:rPr>
              <a:t>M</a:t>
            </a:r>
            <a:r>
              <a:rPr lang="en-ID" sz="1600" b="0" i="0" u="none" strike="noStrike" baseline="0">
                <a:solidFill>
                  <a:srgbClr val="1A2D40"/>
                </a:solidFill>
                <a:latin typeface="Comfortaa Medium" panose="020B0604020202020204" charset="0"/>
              </a:rPr>
              <a:t>enguji apakah bobot atau vector prioritas dari alternatif yang </a:t>
            </a:r>
            <a:r>
              <a:rPr lang="fi-FI" sz="1600" b="0" i="0" u="none" strike="noStrike" baseline="0">
                <a:solidFill>
                  <a:srgbClr val="1A2D40"/>
                </a:solidFill>
                <a:latin typeface="Comfortaa Medium" panose="020B0604020202020204" charset="0"/>
              </a:rPr>
              <a:t>dihasilkan sudah konsisten, maka dilakukan perhitungan Rasio Konsistensi </a:t>
            </a:r>
            <a:r>
              <a:rPr lang="en-ID" sz="1600" b="0" i="1" u="none" strike="noStrike" baseline="0">
                <a:solidFill>
                  <a:srgbClr val="1A2D40"/>
                </a:solidFill>
                <a:latin typeface="Comfortaa Medium" panose="020B0604020202020204" charset="0"/>
              </a:rPr>
              <a:t>(Consistency Ratio)</a:t>
            </a:r>
          </a:p>
        </p:txBody>
      </p:sp>
      <p:sp>
        <p:nvSpPr>
          <p:cNvPr id="14" name="TextBox 13">
            <a:extLst>
              <a:ext uri="{FF2B5EF4-FFF2-40B4-BE49-F238E27FC236}">
                <a16:creationId xmlns:a16="http://schemas.microsoft.com/office/drawing/2014/main" id="{D5863F57-F6D7-4ACE-89EA-AD70B5BBB693}"/>
              </a:ext>
            </a:extLst>
          </p:cNvPr>
          <p:cNvSpPr txBox="1"/>
          <p:nvPr/>
        </p:nvSpPr>
        <p:spPr>
          <a:xfrm>
            <a:off x="266651" y="1140312"/>
            <a:ext cx="5813062" cy="338554"/>
          </a:xfrm>
          <a:prstGeom prst="rect">
            <a:avLst/>
          </a:prstGeom>
          <a:noFill/>
        </p:spPr>
        <p:txBody>
          <a:bodyPr wrap="square">
            <a:spAutoFit/>
          </a:bodyPr>
          <a:lstStyle/>
          <a:p>
            <a:r>
              <a:rPr lang="en-ID" sz="1600" b="0" i="0" u="none" strike="noStrike" baseline="0">
                <a:solidFill>
                  <a:srgbClr val="1A2D40"/>
                </a:solidFill>
                <a:latin typeface="Calibri" panose="020F0502020204030204" pitchFamily="34" charset="0"/>
                <a:cs typeface="Calibri" panose="020F0502020204030204" pitchFamily="34" charset="0"/>
              </a:rPr>
              <a:t>Menentukan </a:t>
            </a:r>
            <a:r>
              <a:rPr lang="en-US" sz="1600">
                <a:latin typeface="Calibri" panose="020F0502020204030204" pitchFamily="34" charset="0"/>
                <a:cs typeface="Calibri" panose="020F0502020204030204" pitchFamily="34" charset="0"/>
              </a:rPr>
              <a:t>Weignts sum vector(Ws) dan</a:t>
            </a:r>
            <a:r>
              <a:rPr lang="en-ID" sz="1600" b="0" i="0" u="none" strike="noStrike" baseline="0">
                <a:solidFill>
                  <a:srgbClr val="1A2D40"/>
                </a:solidFill>
                <a:latin typeface="Calibri" panose="020F0502020204030204" pitchFamily="34" charset="0"/>
                <a:cs typeface="Calibri" panose="020F0502020204030204" pitchFamily="34" charset="0"/>
              </a:rPr>
              <a:t> Consictency Vector (CV)</a:t>
            </a:r>
          </a:p>
        </p:txBody>
      </p:sp>
      <p:sp>
        <p:nvSpPr>
          <p:cNvPr id="16" name="TextBox 15">
            <a:extLst>
              <a:ext uri="{FF2B5EF4-FFF2-40B4-BE49-F238E27FC236}">
                <a16:creationId xmlns:a16="http://schemas.microsoft.com/office/drawing/2014/main" id="{FC01B2A7-9296-4461-A538-FCD48F8944DB}"/>
              </a:ext>
            </a:extLst>
          </p:cNvPr>
          <p:cNvSpPr txBox="1"/>
          <p:nvPr/>
        </p:nvSpPr>
        <p:spPr>
          <a:xfrm>
            <a:off x="266652" y="3456816"/>
            <a:ext cx="3270929" cy="461665"/>
          </a:xfrm>
          <a:prstGeom prst="rect">
            <a:avLst/>
          </a:prstGeom>
          <a:noFill/>
        </p:spPr>
        <p:txBody>
          <a:bodyPr wrap="square">
            <a:spAutoFit/>
          </a:bodyPr>
          <a:lstStyle/>
          <a:p>
            <a:r>
              <a:rPr lang="en-ID" sz="1200" b="0" i="0" u="none" strike="noStrike" baseline="0">
                <a:latin typeface="Calibri" panose="020F0502020204030204" pitchFamily="34" charset="0"/>
                <a:cs typeface="Calibri" panose="020F0502020204030204" pitchFamily="34" charset="0"/>
              </a:rPr>
              <a:t>Ws = (1*</a:t>
            </a:r>
            <a:r>
              <a:rPr lang="en-ID" sz="1200">
                <a:latin typeface="Calibri" panose="020F0502020204030204" pitchFamily="34" charset="0"/>
                <a:cs typeface="Calibri" panose="020F0502020204030204" pitchFamily="34" charset="0"/>
              </a:rPr>
              <a:t> 0,6194</a:t>
            </a:r>
            <a:r>
              <a:rPr lang="en-ID" sz="1200" b="0" i="0" u="none" strike="noStrike" baseline="0">
                <a:latin typeface="Calibri" panose="020F0502020204030204" pitchFamily="34" charset="0"/>
                <a:cs typeface="Calibri" panose="020F0502020204030204" pitchFamily="34" charset="0"/>
              </a:rPr>
              <a:t>)+ (0,25*</a:t>
            </a:r>
            <a:r>
              <a:rPr lang="en-ID" sz="1200">
                <a:latin typeface="Calibri" panose="020F0502020204030204" pitchFamily="34" charset="0"/>
                <a:cs typeface="Calibri" panose="020F0502020204030204" pitchFamily="34" charset="0"/>
              </a:rPr>
              <a:t> 0,0964</a:t>
            </a:r>
            <a:r>
              <a:rPr lang="en-ID" sz="1200" b="0" i="0" u="none" strike="noStrike" baseline="0">
                <a:latin typeface="Calibri" panose="020F0502020204030204" pitchFamily="34" charset="0"/>
                <a:cs typeface="Calibri" panose="020F0502020204030204" pitchFamily="34" charset="0"/>
              </a:rPr>
              <a:t>)+(3*</a:t>
            </a:r>
            <a:r>
              <a:rPr lang="en-ID" sz="1200">
                <a:latin typeface="Calibri" panose="020F0502020204030204" pitchFamily="34" charset="0"/>
                <a:cs typeface="Calibri" panose="020F0502020204030204" pitchFamily="34" charset="0"/>
              </a:rPr>
              <a:t> 0,28417</a:t>
            </a:r>
            <a:r>
              <a:rPr lang="en-ID" sz="1200" b="0" i="0" u="none" strike="noStrike" baseline="0">
                <a:latin typeface="Calibri" panose="020F0502020204030204" pitchFamily="34" charset="0"/>
                <a:cs typeface="Calibri" panose="020F0502020204030204" pitchFamily="34" charset="0"/>
              </a:rPr>
              <a:t>)</a:t>
            </a:r>
          </a:p>
          <a:p>
            <a:r>
              <a:rPr lang="en-ID" sz="1200" b="0" i="0" u="none" strike="noStrike" baseline="0">
                <a:latin typeface="Calibri" panose="020F0502020204030204" pitchFamily="34" charset="0"/>
                <a:cs typeface="Calibri" panose="020F0502020204030204" pitchFamily="34" charset="0"/>
              </a:rPr>
              <a:t>       =</a:t>
            </a:r>
            <a:r>
              <a:rPr lang="en-ID" sz="1200">
                <a:latin typeface="Calibri" panose="020F0502020204030204" pitchFamily="34" charset="0"/>
                <a:cs typeface="Calibri" panose="020F0502020204030204" pitchFamily="34" charset="0"/>
              </a:rPr>
              <a:t>1,9540</a:t>
            </a:r>
            <a:endParaRPr lang="en-ID" sz="1200" b="0" i="0" u="none" strike="noStrike" baseline="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34ABE8D-5445-40F5-AD66-963FEF670BA7}"/>
              </a:ext>
            </a:extLst>
          </p:cNvPr>
          <p:cNvSpPr txBox="1"/>
          <p:nvPr/>
        </p:nvSpPr>
        <p:spPr>
          <a:xfrm>
            <a:off x="6135021" y="1034693"/>
            <a:ext cx="3148464" cy="276999"/>
          </a:xfrm>
          <a:prstGeom prst="rect">
            <a:avLst/>
          </a:prstGeom>
          <a:noFill/>
        </p:spPr>
        <p:txBody>
          <a:bodyPr wrap="square" rtlCol="0">
            <a:spAutoFit/>
          </a:bodyPr>
          <a:lstStyle/>
          <a:p>
            <a:r>
              <a:rPr lang="en-US" sz="1200">
                <a:latin typeface="Calibri" panose="020F0502020204030204" pitchFamily="34" charset="0"/>
                <a:cs typeface="Calibri" panose="020F0502020204030204" pitchFamily="34" charset="0"/>
              </a:rPr>
              <a:t>Rumus Weignts sum vector(Ws) =[C]xW</a:t>
            </a:r>
          </a:p>
        </p:txBody>
      </p:sp>
      <p:sp>
        <p:nvSpPr>
          <p:cNvPr id="10" name="TextBox 9">
            <a:extLst>
              <a:ext uri="{FF2B5EF4-FFF2-40B4-BE49-F238E27FC236}">
                <a16:creationId xmlns:a16="http://schemas.microsoft.com/office/drawing/2014/main" id="{60BBBEC3-47D8-489F-8280-7A9BF1BF3E02}"/>
              </a:ext>
            </a:extLst>
          </p:cNvPr>
          <p:cNvSpPr txBox="1"/>
          <p:nvPr/>
        </p:nvSpPr>
        <p:spPr>
          <a:xfrm>
            <a:off x="6135021" y="1327741"/>
            <a:ext cx="2953138" cy="276999"/>
          </a:xfrm>
          <a:prstGeom prst="rect">
            <a:avLst/>
          </a:prstGeom>
          <a:noFill/>
        </p:spPr>
        <p:txBody>
          <a:bodyPr wrap="square" rtlCol="0">
            <a:spAutoFit/>
          </a:bodyPr>
          <a:lstStyle/>
          <a:p>
            <a:r>
              <a:rPr lang="es-ES" sz="1200">
                <a:latin typeface="Calibri" panose="020F0502020204030204" pitchFamily="34" charset="0"/>
                <a:cs typeface="Calibri" panose="020F0502020204030204" pitchFamily="34" charset="0"/>
              </a:rPr>
              <a:t>Rumus Consistency Vector (Cv) </a:t>
            </a:r>
            <a:r>
              <a:rPr lang="en-US" sz="1200">
                <a:latin typeface="Calibri" panose="020F0502020204030204" pitchFamily="34" charset="0"/>
                <a:cs typeface="Calibri" panose="020F0502020204030204" pitchFamily="34" charset="0"/>
              </a:rPr>
              <a:t>= </a:t>
            </a:r>
            <a:r>
              <a:rPr lang="es-ES" sz="1200"/>
              <a:t>Ws*(1/W)</a:t>
            </a:r>
          </a:p>
        </p:txBody>
      </p:sp>
      <p:sp>
        <p:nvSpPr>
          <p:cNvPr id="11" name="TextBox 10">
            <a:extLst>
              <a:ext uri="{FF2B5EF4-FFF2-40B4-BE49-F238E27FC236}">
                <a16:creationId xmlns:a16="http://schemas.microsoft.com/office/drawing/2014/main" id="{C737B8F7-BBA4-476C-88D8-25F7DC48F54F}"/>
              </a:ext>
            </a:extLst>
          </p:cNvPr>
          <p:cNvSpPr txBox="1"/>
          <p:nvPr/>
        </p:nvSpPr>
        <p:spPr>
          <a:xfrm>
            <a:off x="266652" y="3920262"/>
            <a:ext cx="3270929" cy="461665"/>
          </a:xfrm>
          <a:prstGeom prst="rect">
            <a:avLst/>
          </a:prstGeom>
          <a:noFill/>
        </p:spPr>
        <p:txBody>
          <a:bodyPr wrap="square">
            <a:spAutoFit/>
          </a:bodyPr>
          <a:lstStyle/>
          <a:p>
            <a:r>
              <a:rPr lang="en-ID" sz="1200" b="0" i="0" u="none" strike="noStrike" baseline="0">
                <a:latin typeface="Calibri" panose="020F0502020204030204" pitchFamily="34" charset="0"/>
                <a:cs typeface="Calibri" panose="020F0502020204030204" pitchFamily="34" charset="0"/>
              </a:rPr>
              <a:t>Ws = (4*</a:t>
            </a:r>
            <a:r>
              <a:rPr lang="en-ID" sz="1200">
                <a:latin typeface="Calibri" panose="020F0502020204030204" pitchFamily="34" charset="0"/>
                <a:cs typeface="Calibri" panose="020F0502020204030204" pitchFamily="34" charset="0"/>
              </a:rPr>
              <a:t> 0,6194</a:t>
            </a:r>
            <a:r>
              <a:rPr lang="en-ID" sz="1200" b="0" i="0" u="none" strike="noStrike" baseline="0">
                <a:latin typeface="Calibri" panose="020F0502020204030204" pitchFamily="34" charset="0"/>
                <a:cs typeface="Calibri" panose="020F0502020204030204" pitchFamily="34" charset="0"/>
              </a:rPr>
              <a:t>)+ (1*</a:t>
            </a:r>
            <a:r>
              <a:rPr lang="en-ID" sz="1200">
                <a:latin typeface="Calibri" panose="020F0502020204030204" pitchFamily="34" charset="0"/>
                <a:cs typeface="Calibri" panose="020F0502020204030204" pitchFamily="34" charset="0"/>
              </a:rPr>
              <a:t> 0,0964</a:t>
            </a:r>
            <a:r>
              <a:rPr lang="en-ID" sz="1200" b="0" i="0" u="none" strike="noStrike" baseline="0">
                <a:latin typeface="Calibri" panose="020F0502020204030204" pitchFamily="34" charset="0"/>
                <a:cs typeface="Calibri" panose="020F0502020204030204" pitchFamily="34" charset="0"/>
              </a:rPr>
              <a:t>)+(</a:t>
            </a:r>
            <a:r>
              <a:rPr lang="en-ID" sz="1200">
                <a:latin typeface="Calibri" panose="020F0502020204030204" pitchFamily="34" charset="0"/>
                <a:cs typeface="Calibri" panose="020F0502020204030204" pitchFamily="34" charset="0"/>
              </a:rPr>
              <a:t>7</a:t>
            </a:r>
            <a:r>
              <a:rPr lang="en-ID" sz="1200" b="0" i="0" u="none" strike="noStrike" baseline="0">
                <a:latin typeface="Calibri" panose="020F0502020204030204" pitchFamily="34" charset="0"/>
                <a:cs typeface="Calibri" panose="020F0502020204030204" pitchFamily="34" charset="0"/>
              </a:rPr>
              <a:t>*</a:t>
            </a:r>
            <a:r>
              <a:rPr lang="en-ID" sz="1200">
                <a:latin typeface="Calibri" panose="020F0502020204030204" pitchFamily="34" charset="0"/>
                <a:cs typeface="Calibri" panose="020F0502020204030204" pitchFamily="34" charset="0"/>
              </a:rPr>
              <a:t> 0,28417</a:t>
            </a:r>
            <a:r>
              <a:rPr lang="en-ID" sz="1200" b="0" i="0" u="none" strike="noStrike" baseline="0">
                <a:latin typeface="Calibri" panose="020F0502020204030204" pitchFamily="34" charset="0"/>
                <a:cs typeface="Calibri" panose="020F0502020204030204" pitchFamily="34" charset="0"/>
              </a:rPr>
              <a:t>)</a:t>
            </a:r>
          </a:p>
          <a:p>
            <a:r>
              <a:rPr lang="en-ID" sz="1200" b="0" i="0" u="none" strike="noStrike" baseline="0">
                <a:latin typeface="Calibri" panose="020F0502020204030204" pitchFamily="34" charset="0"/>
                <a:cs typeface="Calibri" panose="020F0502020204030204" pitchFamily="34" charset="0"/>
              </a:rPr>
              <a:t>       =</a:t>
            </a:r>
            <a:r>
              <a:rPr lang="en-ID" sz="1200">
                <a:latin typeface="Calibri" panose="020F0502020204030204" pitchFamily="34" charset="0"/>
                <a:cs typeface="Calibri" panose="020F0502020204030204" pitchFamily="34" charset="0"/>
              </a:rPr>
              <a:t>0,2913</a:t>
            </a:r>
            <a:endParaRPr lang="en-ID" sz="1200" b="0" i="0" u="none" strike="noStrike" baseline="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94FA2934-DA1A-4BF5-8468-071F4BDD525B}"/>
              </a:ext>
            </a:extLst>
          </p:cNvPr>
          <p:cNvSpPr txBox="1"/>
          <p:nvPr/>
        </p:nvSpPr>
        <p:spPr>
          <a:xfrm>
            <a:off x="212167" y="4378365"/>
            <a:ext cx="3612958" cy="461665"/>
          </a:xfrm>
          <a:prstGeom prst="rect">
            <a:avLst/>
          </a:prstGeom>
          <a:noFill/>
        </p:spPr>
        <p:txBody>
          <a:bodyPr wrap="square">
            <a:spAutoFit/>
          </a:bodyPr>
          <a:lstStyle/>
          <a:p>
            <a:r>
              <a:rPr lang="en-ID" sz="1200" b="0" i="0" u="none" strike="noStrike" baseline="0">
                <a:latin typeface="Calibri" panose="020F0502020204030204" pitchFamily="34" charset="0"/>
                <a:cs typeface="Calibri" panose="020F0502020204030204" pitchFamily="34" charset="0"/>
              </a:rPr>
              <a:t>Ws = (0,3333*</a:t>
            </a:r>
            <a:r>
              <a:rPr lang="en-ID" sz="1200">
                <a:latin typeface="Calibri" panose="020F0502020204030204" pitchFamily="34" charset="0"/>
                <a:cs typeface="Calibri" panose="020F0502020204030204" pitchFamily="34" charset="0"/>
              </a:rPr>
              <a:t> 0,6194</a:t>
            </a:r>
            <a:r>
              <a:rPr lang="en-ID" sz="1200" b="0" i="0" u="none" strike="noStrike" baseline="0">
                <a:latin typeface="Calibri" panose="020F0502020204030204" pitchFamily="34" charset="0"/>
                <a:cs typeface="Calibri" panose="020F0502020204030204" pitchFamily="34" charset="0"/>
              </a:rPr>
              <a:t>)+ (0,1428*</a:t>
            </a:r>
            <a:r>
              <a:rPr lang="en-ID" sz="1200">
                <a:latin typeface="Calibri" panose="020F0502020204030204" pitchFamily="34" charset="0"/>
                <a:cs typeface="Calibri" panose="020F0502020204030204" pitchFamily="34" charset="0"/>
              </a:rPr>
              <a:t> 0,0964</a:t>
            </a:r>
            <a:r>
              <a:rPr lang="en-ID" sz="1200" b="0" i="0" u="none" strike="noStrike" baseline="0">
                <a:latin typeface="Calibri" panose="020F0502020204030204" pitchFamily="34" charset="0"/>
                <a:cs typeface="Calibri" panose="020F0502020204030204" pitchFamily="34" charset="0"/>
              </a:rPr>
              <a:t>)+(</a:t>
            </a:r>
            <a:r>
              <a:rPr lang="en-ID" sz="1200">
                <a:latin typeface="Calibri" panose="020F0502020204030204" pitchFamily="34" charset="0"/>
                <a:cs typeface="Calibri" panose="020F0502020204030204" pitchFamily="34" charset="0"/>
              </a:rPr>
              <a:t>1</a:t>
            </a:r>
            <a:r>
              <a:rPr lang="en-ID" sz="1200" b="0" i="0" u="none" strike="noStrike" baseline="0">
                <a:latin typeface="Calibri" panose="020F0502020204030204" pitchFamily="34" charset="0"/>
                <a:cs typeface="Calibri" panose="020F0502020204030204" pitchFamily="34" charset="0"/>
              </a:rPr>
              <a:t>*</a:t>
            </a:r>
            <a:r>
              <a:rPr lang="en-ID" sz="1200">
                <a:latin typeface="Calibri" panose="020F0502020204030204" pitchFamily="34" charset="0"/>
                <a:cs typeface="Calibri" panose="020F0502020204030204" pitchFamily="34" charset="0"/>
              </a:rPr>
              <a:t> 0,28417</a:t>
            </a:r>
            <a:r>
              <a:rPr lang="en-ID" sz="1200" b="0" i="0" u="none" strike="noStrike" baseline="0">
                <a:latin typeface="Calibri" panose="020F0502020204030204" pitchFamily="34" charset="0"/>
                <a:cs typeface="Calibri" panose="020F0502020204030204" pitchFamily="34" charset="0"/>
              </a:rPr>
              <a:t>)</a:t>
            </a:r>
          </a:p>
          <a:p>
            <a:r>
              <a:rPr lang="en-ID" sz="1200" b="0" i="0" u="none" strike="noStrike" baseline="0">
                <a:latin typeface="Calibri" panose="020F0502020204030204" pitchFamily="34" charset="0"/>
                <a:cs typeface="Calibri" panose="020F0502020204030204" pitchFamily="34" charset="0"/>
              </a:rPr>
              <a:t>       =</a:t>
            </a:r>
            <a:r>
              <a:rPr lang="en-ID" sz="1200">
                <a:latin typeface="Calibri" panose="020F0502020204030204" pitchFamily="34" charset="0"/>
                <a:cs typeface="Calibri" panose="020F0502020204030204" pitchFamily="34" charset="0"/>
              </a:rPr>
              <a:t>0,8761</a:t>
            </a:r>
            <a:endParaRPr lang="en-ID" sz="1200" b="0" i="0" u="none" strike="noStrike" baseline="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BEB19CD-8B5C-454B-9DAB-06C2D6F8EC70}"/>
              </a:ext>
            </a:extLst>
          </p:cNvPr>
          <p:cNvSpPr txBox="1"/>
          <p:nvPr/>
        </p:nvSpPr>
        <p:spPr>
          <a:xfrm>
            <a:off x="6733182" y="3403164"/>
            <a:ext cx="1902819" cy="461665"/>
          </a:xfrm>
          <a:prstGeom prst="rect">
            <a:avLst/>
          </a:prstGeom>
          <a:noFill/>
        </p:spPr>
        <p:txBody>
          <a:bodyPr wrap="square">
            <a:spAutoFit/>
          </a:bodyPr>
          <a:lstStyle/>
          <a:p>
            <a:r>
              <a:rPr lang="en-ID" sz="1200">
                <a:latin typeface="Calibri" panose="020F0502020204030204" pitchFamily="34" charset="0"/>
                <a:cs typeface="Calibri" panose="020F0502020204030204" pitchFamily="34" charset="0"/>
              </a:rPr>
              <a:t>Cv</a:t>
            </a:r>
            <a:r>
              <a:rPr lang="en-ID" sz="1200" b="0" i="0" u="none" strike="noStrike" baseline="0">
                <a:latin typeface="Calibri" panose="020F0502020204030204" pitchFamily="34" charset="0"/>
                <a:cs typeface="Calibri" panose="020F0502020204030204" pitchFamily="34" charset="0"/>
              </a:rPr>
              <a:t>   = 1,950 * 1,6144</a:t>
            </a:r>
          </a:p>
          <a:p>
            <a:r>
              <a:rPr lang="en-ID" sz="1200" b="0" i="0" u="none" strike="noStrike" baseline="0">
                <a:latin typeface="Calibri" panose="020F0502020204030204" pitchFamily="34" charset="0"/>
                <a:cs typeface="Calibri" panose="020F0502020204030204" pitchFamily="34" charset="0"/>
              </a:rPr>
              <a:t>       =</a:t>
            </a:r>
            <a:r>
              <a:rPr lang="en-ID" sz="1200">
                <a:latin typeface="Calibri" panose="020F0502020204030204" pitchFamily="34" charset="0"/>
                <a:cs typeface="Calibri" panose="020F0502020204030204" pitchFamily="34" charset="0"/>
              </a:rPr>
              <a:t>3,1547</a:t>
            </a:r>
            <a:endParaRPr lang="en-ID" sz="1200" b="0" i="0" u="none" strike="noStrike" baseline="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72811F1-4424-4776-BDA9-7A3B8C1DB4A1}"/>
              </a:ext>
            </a:extLst>
          </p:cNvPr>
          <p:cNvSpPr txBox="1"/>
          <p:nvPr/>
        </p:nvSpPr>
        <p:spPr>
          <a:xfrm>
            <a:off x="6733180" y="3864829"/>
            <a:ext cx="1902819" cy="461665"/>
          </a:xfrm>
          <a:prstGeom prst="rect">
            <a:avLst/>
          </a:prstGeom>
          <a:noFill/>
        </p:spPr>
        <p:txBody>
          <a:bodyPr wrap="square">
            <a:spAutoFit/>
          </a:bodyPr>
          <a:lstStyle/>
          <a:p>
            <a:r>
              <a:rPr lang="en-ID" sz="1200">
                <a:latin typeface="Calibri" panose="020F0502020204030204" pitchFamily="34" charset="0"/>
                <a:cs typeface="Calibri" panose="020F0502020204030204" pitchFamily="34" charset="0"/>
              </a:rPr>
              <a:t>Cv</a:t>
            </a:r>
            <a:r>
              <a:rPr lang="en-ID" sz="1200" b="0" i="0" u="none" strike="noStrike" baseline="0">
                <a:latin typeface="Calibri" panose="020F0502020204030204" pitchFamily="34" charset="0"/>
                <a:cs typeface="Calibri" panose="020F0502020204030204" pitchFamily="34" charset="0"/>
              </a:rPr>
              <a:t>   = 0,2913 * 10,370</a:t>
            </a:r>
          </a:p>
          <a:p>
            <a:r>
              <a:rPr lang="en-ID" sz="1200" b="0" i="0" u="none" strike="noStrike" baseline="0">
                <a:latin typeface="Calibri" panose="020F0502020204030204" pitchFamily="34" charset="0"/>
                <a:cs typeface="Calibri" panose="020F0502020204030204" pitchFamily="34" charset="0"/>
              </a:rPr>
              <a:t>       =</a:t>
            </a:r>
            <a:r>
              <a:rPr lang="en-ID" sz="1200">
                <a:latin typeface="Calibri" panose="020F0502020204030204" pitchFamily="34" charset="0"/>
                <a:cs typeface="Calibri" panose="020F0502020204030204" pitchFamily="34" charset="0"/>
              </a:rPr>
              <a:t>3,0214</a:t>
            </a:r>
            <a:endParaRPr lang="en-ID" sz="1200" b="0" i="0" u="none" strike="noStrike" baseline="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CFCF4B00-B5C6-41A2-87B9-C867A01CA2A0}"/>
              </a:ext>
            </a:extLst>
          </p:cNvPr>
          <p:cNvSpPr txBox="1"/>
          <p:nvPr/>
        </p:nvSpPr>
        <p:spPr>
          <a:xfrm>
            <a:off x="6733179" y="4378366"/>
            <a:ext cx="1902819" cy="461665"/>
          </a:xfrm>
          <a:prstGeom prst="rect">
            <a:avLst/>
          </a:prstGeom>
          <a:noFill/>
        </p:spPr>
        <p:txBody>
          <a:bodyPr wrap="square">
            <a:spAutoFit/>
          </a:bodyPr>
          <a:lstStyle/>
          <a:p>
            <a:r>
              <a:rPr lang="en-ID" sz="1200">
                <a:latin typeface="Calibri" panose="020F0502020204030204" pitchFamily="34" charset="0"/>
                <a:cs typeface="Calibri" panose="020F0502020204030204" pitchFamily="34" charset="0"/>
              </a:rPr>
              <a:t>Cv</a:t>
            </a:r>
            <a:r>
              <a:rPr lang="en-ID" sz="1200" b="0" i="0" u="none" strike="noStrike" baseline="0">
                <a:latin typeface="Calibri" panose="020F0502020204030204" pitchFamily="34" charset="0"/>
                <a:cs typeface="Calibri" panose="020F0502020204030204" pitchFamily="34" charset="0"/>
              </a:rPr>
              <a:t>   = 0,8761* 3,5189</a:t>
            </a:r>
          </a:p>
          <a:p>
            <a:r>
              <a:rPr lang="en-ID" sz="1200" b="0" i="0" u="none" strike="noStrike" baseline="0">
                <a:latin typeface="Calibri" panose="020F0502020204030204" pitchFamily="34" charset="0"/>
                <a:cs typeface="Calibri" panose="020F0502020204030204" pitchFamily="34" charset="0"/>
              </a:rPr>
              <a:t>       =</a:t>
            </a:r>
            <a:r>
              <a:rPr lang="en-ID" sz="1200">
                <a:latin typeface="Calibri" panose="020F0502020204030204" pitchFamily="34" charset="0"/>
                <a:cs typeface="Calibri" panose="020F0502020204030204" pitchFamily="34" charset="0"/>
              </a:rPr>
              <a:t>3,0831</a:t>
            </a:r>
            <a:endParaRPr lang="en-ID" sz="1200" b="0" i="0" u="none" strike="noStrike" baseline="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563DD76F-AE2C-44CE-BF26-260AA140F212}"/>
              </a:ext>
            </a:extLst>
          </p:cNvPr>
          <p:cNvSpPr txBox="1"/>
          <p:nvPr/>
        </p:nvSpPr>
        <p:spPr>
          <a:xfrm>
            <a:off x="4204231" y="3475628"/>
            <a:ext cx="1902819" cy="461665"/>
          </a:xfrm>
          <a:prstGeom prst="rect">
            <a:avLst/>
          </a:prstGeom>
          <a:noFill/>
        </p:spPr>
        <p:txBody>
          <a:bodyPr wrap="square">
            <a:spAutoFit/>
          </a:bodyPr>
          <a:lstStyle/>
          <a:p>
            <a:r>
              <a:rPr lang="en-ID" sz="1200" b="0" i="0" u="none" strike="noStrike" baseline="0">
                <a:latin typeface="Calibri" panose="020F0502020204030204" pitchFamily="34" charset="0"/>
                <a:cs typeface="Calibri" panose="020F0502020204030204" pitchFamily="34" charset="0"/>
              </a:rPr>
              <a:t>1/W   = 1 / </a:t>
            </a:r>
            <a:r>
              <a:rPr lang="en-ID" sz="1200">
                <a:latin typeface="Calibri" panose="020F0502020204030204" pitchFamily="34" charset="0"/>
                <a:cs typeface="Calibri" panose="020F0502020204030204" pitchFamily="34" charset="0"/>
              </a:rPr>
              <a:t>0,6194</a:t>
            </a:r>
            <a:r>
              <a:rPr lang="en-ID" sz="1200" b="0" i="0" u="none" strike="noStrike" baseline="0">
                <a:latin typeface="Calibri" panose="020F0502020204030204" pitchFamily="34" charset="0"/>
                <a:cs typeface="Calibri" panose="020F0502020204030204" pitchFamily="34" charset="0"/>
              </a:rPr>
              <a:t>           =1,6144</a:t>
            </a:r>
          </a:p>
        </p:txBody>
      </p:sp>
      <p:sp>
        <p:nvSpPr>
          <p:cNvPr id="21" name="TextBox 20">
            <a:extLst>
              <a:ext uri="{FF2B5EF4-FFF2-40B4-BE49-F238E27FC236}">
                <a16:creationId xmlns:a16="http://schemas.microsoft.com/office/drawing/2014/main" id="{60466D2E-1468-4EE5-A424-9395F227BE5F}"/>
              </a:ext>
            </a:extLst>
          </p:cNvPr>
          <p:cNvSpPr txBox="1"/>
          <p:nvPr/>
        </p:nvSpPr>
        <p:spPr>
          <a:xfrm>
            <a:off x="4169203" y="3937390"/>
            <a:ext cx="1902819" cy="461665"/>
          </a:xfrm>
          <a:prstGeom prst="rect">
            <a:avLst/>
          </a:prstGeom>
          <a:noFill/>
        </p:spPr>
        <p:txBody>
          <a:bodyPr wrap="square">
            <a:spAutoFit/>
          </a:bodyPr>
          <a:lstStyle/>
          <a:p>
            <a:r>
              <a:rPr lang="en-ID" sz="1200" b="0" i="0" u="none" strike="noStrike" baseline="0">
                <a:latin typeface="Calibri" panose="020F0502020204030204" pitchFamily="34" charset="0"/>
                <a:cs typeface="Calibri" panose="020F0502020204030204" pitchFamily="34" charset="0"/>
              </a:rPr>
              <a:t>1/W   = 1 / </a:t>
            </a:r>
            <a:r>
              <a:rPr lang="en-ID" sz="1200">
                <a:latin typeface="Calibri" panose="020F0502020204030204" pitchFamily="34" charset="0"/>
                <a:cs typeface="Calibri" panose="020F0502020204030204" pitchFamily="34" charset="0"/>
              </a:rPr>
              <a:t>0,0964</a:t>
            </a:r>
            <a:r>
              <a:rPr lang="en-ID" sz="1200" b="0" i="0" u="none" strike="noStrike" baseline="0">
                <a:latin typeface="Calibri" panose="020F0502020204030204" pitchFamily="34" charset="0"/>
                <a:cs typeface="Calibri" panose="020F0502020204030204" pitchFamily="34" charset="0"/>
              </a:rPr>
              <a:t>           =10,370</a:t>
            </a:r>
          </a:p>
        </p:txBody>
      </p:sp>
      <p:sp>
        <p:nvSpPr>
          <p:cNvPr id="22" name="TextBox 21">
            <a:extLst>
              <a:ext uri="{FF2B5EF4-FFF2-40B4-BE49-F238E27FC236}">
                <a16:creationId xmlns:a16="http://schemas.microsoft.com/office/drawing/2014/main" id="{3A474776-99CD-4C3E-9272-C516556C5151}"/>
              </a:ext>
            </a:extLst>
          </p:cNvPr>
          <p:cNvSpPr txBox="1"/>
          <p:nvPr/>
        </p:nvSpPr>
        <p:spPr>
          <a:xfrm>
            <a:off x="4163708" y="4398861"/>
            <a:ext cx="1902819" cy="461665"/>
          </a:xfrm>
          <a:prstGeom prst="rect">
            <a:avLst/>
          </a:prstGeom>
          <a:noFill/>
        </p:spPr>
        <p:txBody>
          <a:bodyPr wrap="square">
            <a:spAutoFit/>
          </a:bodyPr>
          <a:lstStyle/>
          <a:p>
            <a:r>
              <a:rPr lang="en-ID" sz="1200" b="0" i="0" u="none" strike="noStrike" baseline="0">
                <a:latin typeface="Calibri" panose="020F0502020204030204" pitchFamily="34" charset="0"/>
                <a:cs typeface="Calibri" panose="020F0502020204030204" pitchFamily="34" charset="0"/>
              </a:rPr>
              <a:t>1/W   = 1 / </a:t>
            </a:r>
            <a:r>
              <a:rPr lang="en-ID" sz="1200">
                <a:latin typeface="Calibri" panose="020F0502020204030204" pitchFamily="34" charset="0"/>
                <a:cs typeface="Calibri" panose="020F0502020204030204" pitchFamily="34" charset="0"/>
              </a:rPr>
              <a:t>0,28417</a:t>
            </a:r>
            <a:r>
              <a:rPr lang="en-ID" sz="1200" b="0" i="0" u="none" strike="noStrike" baseline="0">
                <a:latin typeface="Calibri" panose="020F0502020204030204" pitchFamily="34" charset="0"/>
                <a:cs typeface="Calibri" panose="020F0502020204030204" pitchFamily="34" charset="0"/>
              </a:rPr>
              <a:t>           =</a:t>
            </a:r>
            <a:r>
              <a:rPr lang="en-ID" sz="1200">
                <a:latin typeface="Calibri" panose="020F0502020204030204" pitchFamily="34" charset="0"/>
                <a:cs typeface="Calibri" panose="020F0502020204030204" pitchFamily="34" charset="0"/>
              </a:rPr>
              <a:t>3,5189</a:t>
            </a:r>
            <a:endParaRPr lang="en-ID" sz="1200" b="0" i="0" u="none" strike="noStrike" baseline="0">
              <a:latin typeface="Calibri" panose="020F0502020204030204" pitchFamily="34" charset="0"/>
              <a:cs typeface="Calibri" panose="020F0502020204030204" pitchFamily="34" charset="0"/>
            </a:endParaRPr>
          </a:p>
        </p:txBody>
      </p:sp>
      <p:graphicFrame>
        <p:nvGraphicFramePr>
          <p:cNvPr id="19" name="Table 5">
            <a:extLst>
              <a:ext uri="{FF2B5EF4-FFF2-40B4-BE49-F238E27FC236}">
                <a16:creationId xmlns:a16="http://schemas.microsoft.com/office/drawing/2014/main" id="{DA5DE2BA-F301-4B90-82F3-C9E8958780EA}"/>
              </a:ext>
            </a:extLst>
          </p:cNvPr>
          <p:cNvGraphicFramePr>
            <a:graphicFrameLocks/>
          </p:cNvGraphicFramePr>
          <p:nvPr>
            <p:extLst>
              <p:ext uri="{D42A27DB-BD31-4B8C-83A1-F6EECF244321}">
                <p14:modId xmlns:p14="http://schemas.microsoft.com/office/powerpoint/2010/main" val="320707777"/>
              </p:ext>
            </p:extLst>
          </p:nvPr>
        </p:nvGraphicFramePr>
        <p:xfrm>
          <a:off x="383908" y="1602779"/>
          <a:ext cx="8131878" cy="1798425"/>
        </p:xfrm>
        <a:graphic>
          <a:graphicData uri="http://schemas.openxmlformats.org/drawingml/2006/table">
            <a:tbl>
              <a:tblPr firstRow="1" bandRow="1">
                <a:tableStyleId>{5C22544A-7EE6-4342-B048-85BDC9FD1C3A}</a:tableStyleId>
              </a:tblPr>
              <a:tblGrid>
                <a:gridCol w="2710626">
                  <a:extLst>
                    <a:ext uri="{9D8B030D-6E8A-4147-A177-3AD203B41FA5}">
                      <a16:colId xmlns:a16="http://schemas.microsoft.com/office/drawing/2014/main" val="2573699178"/>
                    </a:ext>
                  </a:extLst>
                </a:gridCol>
                <a:gridCol w="2710626">
                  <a:extLst>
                    <a:ext uri="{9D8B030D-6E8A-4147-A177-3AD203B41FA5}">
                      <a16:colId xmlns:a16="http://schemas.microsoft.com/office/drawing/2014/main" val="1686958789"/>
                    </a:ext>
                  </a:extLst>
                </a:gridCol>
                <a:gridCol w="2710626">
                  <a:extLst>
                    <a:ext uri="{9D8B030D-6E8A-4147-A177-3AD203B41FA5}">
                      <a16:colId xmlns:a16="http://schemas.microsoft.com/office/drawing/2014/main" val="254183804"/>
                    </a:ext>
                  </a:extLst>
                </a:gridCol>
              </a:tblGrid>
              <a:tr h="359685">
                <a:tc>
                  <a:txBody>
                    <a:bodyPr/>
                    <a:lstStyle/>
                    <a:p>
                      <a:pPr algn="ctr"/>
                      <a:r>
                        <a:rPr lang="en-US"/>
                        <a:t>Ws</a:t>
                      </a:r>
                      <a:endParaRPr lang="en-US" dirty="0"/>
                    </a:p>
                  </a:txBody>
                  <a:tcPr>
                    <a:solidFill>
                      <a:srgbClr val="6699FF"/>
                    </a:solidFill>
                  </a:tcPr>
                </a:tc>
                <a:tc>
                  <a:txBody>
                    <a:bodyPr/>
                    <a:lstStyle/>
                    <a:p>
                      <a:pPr algn="ctr"/>
                      <a:r>
                        <a:rPr lang="en-US"/>
                        <a:t>1/W</a:t>
                      </a:r>
                      <a:endParaRPr lang="en-US" dirty="0"/>
                    </a:p>
                  </a:txBody>
                  <a:tcPr>
                    <a:solidFill>
                      <a:srgbClr val="6699FF"/>
                    </a:solidFill>
                  </a:tcPr>
                </a:tc>
                <a:tc>
                  <a:txBody>
                    <a:bodyPr/>
                    <a:lstStyle/>
                    <a:p>
                      <a:pPr algn="ctr"/>
                      <a:r>
                        <a:rPr lang="en-US"/>
                        <a:t>CV</a:t>
                      </a:r>
                      <a:endParaRPr lang="en-US" dirty="0"/>
                    </a:p>
                  </a:txBody>
                  <a:tcPr>
                    <a:solidFill>
                      <a:srgbClr val="6699FF"/>
                    </a:solidFill>
                  </a:tcPr>
                </a:tc>
                <a:extLst>
                  <a:ext uri="{0D108BD9-81ED-4DB2-BD59-A6C34878D82A}">
                    <a16:rowId xmlns:a16="http://schemas.microsoft.com/office/drawing/2014/main" val="1349107897"/>
                  </a:ext>
                </a:extLst>
              </a:tr>
              <a:tr h="359685">
                <a:tc>
                  <a:txBody>
                    <a:bodyPr/>
                    <a:lstStyle/>
                    <a:p>
                      <a:pPr algn="ctr"/>
                      <a:r>
                        <a:rPr lang="en-ID"/>
                        <a:t>1,9540</a:t>
                      </a:r>
                    </a:p>
                  </a:txBody>
                  <a:tcPr/>
                </a:tc>
                <a:tc>
                  <a:txBody>
                    <a:bodyPr/>
                    <a:lstStyle/>
                    <a:p>
                      <a:pPr algn="ctr"/>
                      <a:r>
                        <a:rPr lang="en-ID"/>
                        <a:t>1,6144</a:t>
                      </a:r>
                    </a:p>
                  </a:txBody>
                  <a:tcPr/>
                </a:tc>
                <a:tc>
                  <a:txBody>
                    <a:bodyPr/>
                    <a:lstStyle/>
                    <a:p>
                      <a:pPr algn="ctr"/>
                      <a:r>
                        <a:rPr lang="en-ID"/>
                        <a:t>3,1547</a:t>
                      </a:r>
                    </a:p>
                  </a:txBody>
                  <a:tcPr/>
                </a:tc>
                <a:extLst>
                  <a:ext uri="{0D108BD9-81ED-4DB2-BD59-A6C34878D82A}">
                    <a16:rowId xmlns:a16="http://schemas.microsoft.com/office/drawing/2014/main" val="3198524946"/>
                  </a:ext>
                </a:extLst>
              </a:tr>
              <a:tr h="359685">
                <a:tc>
                  <a:txBody>
                    <a:bodyPr/>
                    <a:lstStyle/>
                    <a:p>
                      <a:pPr algn="ctr"/>
                      <a:r>
                        <a:rPr lang="en-ID"/>
                        <a:t>0,2913</a:t>
                      </a:r>
                    </a:p>
                  </a:txBody>
                  <a:tcPr/>
                </a:tc>
                <a:tc>
                  <a:txBody>
                    <a:bodyPr/>
                    <a:lstStyle/>
                    <a:p>
                      <a:pPr algn="ctr"/>
                      <a:r>
                        <a:rPr lang="en-ID"/>
                        <a:t>10,370</a:t>
                      </a:r>
                    </a:p>
                  </a:txBody>
                  <a:tcPr/>
                </a:tc>
                <a:tc>
                  <a:txBody>
                    <a:bodyPr/>
                    <a:lstStyle/>
                    <a:p>
                      <a:pPr algn="ctr"/>
                      <a:r>
                        <a:rPr lang="en-ID"/>
                        <a:t>3,0214</a:t>
                      </a:r>
                    </a:p>
                  </a:txBody>
                  <a:tcPr/>
                </a:tc>
                <a:extLst>
                  <a:ext uri="{0D108BD9-81ED-4DB2-BD59-A6C34878D82A}">
                    <a16:rowId xmlns:a16="http://schemas.microsoft.com/office/drawing/2014/main" val="3188824854"/>
                  </a:ext>
                </a:extLst>
              </a:tr>
              <a:tr h="359685">
                <a:tc>
                  <a:txBody>
                    <a:bodyPr/>
                    <a:lstStyle/>
                    <a:p>
                      <a:pPr algn="ctr"/>
                      <a:r>
                        <a:rPr lang="en-ID"/>
                        <a:t>0,8761</a:t>
                      </a:r>
                    </a:p>
                  </a:txBody>
                  <a:tcPr/>
                </a:tc>
                <a:tc>
                  <a:txBody>
                    <a:bodyPr/>
                    <a:lstStyle/>
                    <a:p>
                      <a:pPr algn="ctr"/>
                      <a:r>
                        <a:rPr lang="en-ID"/>
                        <a:t>3,5189</a:t>
                      </a:r>
                    </a:p>
                  </a:txBody>
                  <a:tcPr/>
                </a:tc>
                <a:tc>
                  <a:txBody>
                    <a:bodyPr/>
                    <a:lstStyle/>
                    <a:p>
                      <a:pPr algn="ctr"/>
                      <a:r>
                        <a:rPr lang="en-ID"/>
                        <a:t>3,0831</a:t>
                      </a:r>
                    </a:p>
                  </a:txBody>
                  <a:tcPr/>
                </a:tc>
                <a:extLst>
                  <a:ext uri="{0D108BD9-81ED-4DB2-BD59-A6C34878D82A}">
                    <a16:rowId xmlns:a16="http://schemas.microsoft.com/office/drawing/2014/main" val="1647167925"/>
                  </a:ext>
                </a:extLst>
              </a:tr>
              <a:tr h="359685">
                <a:tc>
                  <a:txBody>
                    <a:bodyPr/>
                    <a:lstStyle/>
                    <a:p>
                      <a:pPr algn="ctr"/>
                      <a:r>
                        <a:rPr lang="en-ID"/>
                        <a:t>1,9540</a:t>
                      </a:r>
                    </a:p>
                  </a:txBody>
                  <a:tcPr/>
                </a:tc>
                <a:tc>
                  <a:txBody>
                    <a:bodyPr/>
                    <a:lstStyle/>
                    <a:p>
                      <a:pPr algn="ctr"/>
                      <a:r>
                        <a:rPr lang="en-ID"/>
                        <a:t>1,6144</a:t>
                      </a:r>
                    </a:p>
                  </a:txBody>
                  <a:tcPr/>
                </a:tc>
                <a:tc>
                  <a:txBody>
                    <a:bodyPr/>
                    <a:lstStyle/>
                    <a:p>
                      <a:pPr algn="ctr"/>
                      <a:r>
                        <a:rPr lang="en-ID"/>
                        <a:t>3,1547</a:t>
                      </a:r>
                    </a:p>
                  </a:txBody>
                  <a:tcPr/>
                </a:tc>
                <a:extLst>
                  <a:ext uri="{0D108BD9-81ED-4DB2-BD59-A6C34878D82A}">
                    <a16:rowId xmlns:a16="http://schemas.microsoft.com/office/drawing/2014/main" val="3730187743"/>
                  </a:ext>
                </a:extLst>
              </a:tr>
            </a:tbl>
          </a:graphicData>
        </a:graphic>
      </p:graphicFrame>
      <p:cxnSp>
        <p:nvCxnSpPr>
          <p:cNvPr id="20" name="Straight Connector 19">
            <a:extLst>
              <a:ext uri="{FF2B5EF4-FFF2-40B4-BE49-F238E27FC236}">
                <a16:creationId xmlns:a16="http://schemas.microsoft.com/office/drawing/2014/main" id="{E9AFA415-E15B-400D-8649-2FFC41A067B3}"/>
              </a:ext>
            </a:extLst>
          </p:cNvPr>
          <p:cNvCxnSpPr>
            <a:cxnSpLocks/>
          </p:cNvCxnSpPr>
          <p:nvPr/>
        </p:nvCxnSpPr>
        <p:spPr>
          <a:xfrm>
            <a:off x="3825125" y="3706461"/>
            <a:ext cx="0" cy="94930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5A2CE45-9A49-4EB3-A94E-521274E27C90}"/>
              </a:ext>
            </a:extLst>
          </p:cNvPr>
          <p:cNvCxnSpPr>
            <a:cxnSpLocks/>
          </p:cNvCxnSpPr>
          <p:nvPr/>
        </p:nvCxnSpPr>
        <p:spPr>
          <a:xfrm>
            <a:off x="6030852" y="3706461"/>
            <a:ext cx="0" cy="9493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641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0291-4F92-4B30-BCBB-F5415DCBA23E}"/>
              </a:ext>
            </a:extLst>
          </p:cNvPr>
          <p:cNvSpPr>
            <a:spLocks noGrp="1"/>
          </p:cNvSpPr>
          <p:nvPr>
            <p:ph type="ctrTitle"/>
          </p:nvPr>
        </p:nvSpPr>
        <p:spPr>
          <a:xfrm>
            <a:off x="1143000" y="146582"/>
            <a:ext cx="6858000" cy="719513"/>
          </a:xfrm>
        </p:spPr>
        <p:txBody>
          <a:bodyPr/>
          <a:lstStyle/>
          <a:p>
            <a:r>
              <a:rPr lang="en-ID" sz="2000" b="0" i="0" u="none" strike="noStrike" baseline="0">
                <a:solidFill>
                  <a:srgbClr val="1A2D40"/>
                </a:solidFill>
                <a:latin typeface="Comfortaa Medium" panose="020B0604020202020204" charset="0"/>
              </a:rPr>
              <a:t>Tentukan Eigen Value (</a:t>
            </a:r>
            <a:r>
              <a:rPr lang="el-GR" sz="2000" b="0" i="0" u="none" strike="noStrike" baseline="0">
                <a:solidFill>
                  <a:srgbClr val="1A2D40"/>
                </a:solidFill>
                <a:latin typeface="Comfortaa Medium" panose="020B0604020202020204" charset="0"/>
              </a:rPr>
              <a:t>λ</a:t>
            </a:r>
            <a:r>
              <a:rPr lang="en-ID" sz="2000" b="0" i="0" u="none" strike="noStrike" baseline="0">
                <a:solidFill>
                  <a:srgbClr val="1A2D40"/>
                </a:solidFill>
                <a:latin typeface="Comfortaa Medium" panose="020B0604020202020204" charset="0"/>
              </a:rPr>
              <a:t>), Consistency Value (CI) dan Consistency Ratio (CR) </a:t>
            </a:r>
            <a:endParaRPr lang="en-ID" sz="6600">
              <a:latin typeface="Comfortaa Medium" panose="020B060402020202020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07F68E-C1C8-41F3-9599-78FADE57E732}"/>
                  </a:ext>
                </a:extLst>
              </p:cNvPr>
              <p:cNvSpPr txBox="1"/>
              <p:nvPr/>
            </p:nvSpPr>
            <p:spPr>
              <a:xfrm>
                <a:off x="4438518" y="2467980"/>
                <a:ext cx="3284510" cy="1181349"/>
              </a:xfrm>
              <a:prstGeom prst="rect">
                <a:avLst/>
              </a:prstGeom>
              <a:noFill/>
            </p:spPr>
            <p:txBody>
              <a:bodyPr wrap="square" rtlCol="0">
                <a:spAutoFit/>
              </a:bodyPr>
              <a:lstStyle/>
              <a:p>
                <a14:m>
                  <m:oMath xmlns:m="http://schemas.openxmlformats.org/officeDocument/2006/math">
                    <m:r>
                      <a:rPr lang="en-ID" sz="1800" i="1" smtClean="0">
                        <a:effectLst/>
                        <a:latin typeface="Cambria Math" panose="02040503050406030204" pitchFamily="18" charset="0"/>
                        <a:ea typeface="Calibri" panose="020F0502020204030204" pitchFamily="34" charset="0"/>
                        <a:cs typeface="Times New Roman" panose="02020603050405020304" pitchFamily="18" charset="0"/>
                      </a:rPr>
                      <m:t>𝐶𝐼</m:t>
                    </m:r>
                    <m:r>
                      <a:rPr lang="en-ID" sz="180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D"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D" sz="18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ID" sz="1800">
                            <a:effectLst/>
                            <a:latin typeface="Cambria Math" panose="02040503050406030204" pitchFamily="18" charset="0"/>
                            <a:ea typeface="Times New Roman" panose="02020603050405020304" pitchFamily="18" charset="0"/>
                            <a:cs typeface="Times New Roman" panose="02020603050405020304" pitchFamily="18" charset="0"/>
                          </a:rPr>
                          <m:t>λ</m:t>
                        </m:r>
                        <m:r>
                          <a:rPr lang="en-ID" sz="1800">
                            <a:effectLst/>
                            <a:latin typeface="Cambria Math" panose="02040503050406030204" pitchFamily="18" charset="0"/>
                            <a:ea typeface="Times New Roman" panose="02020603050405020304" pitchFamily="18" charset="0"/>
                            <a:cs typeface="Times New Roman" panose="02020603050405020304" pitchFamily="18" charset="0"/>
                          </a:rPr>
                          <m:t> </m:t>
                        </m:r>
                        <m:r>
                          <a:rPr lang="en-ID"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D" sz="18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ID" sz="1800">
                            <a:effectLst/>
                            <a:latin typeface="Cambria Math" panose="02040503050406030204" pitchFamily="18" charset="0"/>
                            <a:ea typeface="Times New Roman" panose="02020603050405020304" pitchFamily="18" charset="0"/>
                            <a:cs typeface="Times New Roman" panose="02020603050405020304" pitchFamily="18" charset="0"/>
                          </a:rPr>
                          <m:t>n</m:t>
                        </m:r>
                        <m:r>
                          <a:rPr lang="en-ID" sz="1800">
                            <a:effectLst/>
                            <a:latin typeface="Cambria Math" panose="02040503050406030204" pitchFamily="18" charset="0"/>
                            <a:ea typeface="Times New Roman" panose="02020603050405020304" pitchFamily="18" charset="0"/>
                            <a:cs typeface="Times New Roman" panose="02020603050405020304" pitchFamily="18" charset="0"/>
                          </a:rPr>
                          <m:t>) </m:t>
                        </m:r>
                      </m:num>
                      <m:den>
                        <m:r>
                          <a:rPr lang="en-ID" sz="1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D" sz="1800">
                            <a:effectLst/>
                            <a:latin typeface="Cambria Math" panose="02040503050406030204" pitchFamily="18" charset="0"/>
                            <a:ea typeface="Calibri" panose="020F0502020204030204" pitchFamily="34" charset="0"/>
                            <a:cs typeface="Times New Roman" panose="02020603050405020304" pitchFamily="18" charset="0"/>
                          </a:rPr>
                          <m:t>n</m:t>
                        </m:r>
                        <m:r>
                          <a:rPr lang="en-ID" sz="1800">
                            <a:effectLst/>
                            <a:latin typeface="Cambria Math" panose="02040503050406030204" pitchFamily="18" charset="0"/>
                            <a:ea typeface="Calibri" panose="020F0502020204030204" pitchFamily="34" charset="0"/>
                            <a:cs typeface="Times New Roman" panose="02020603050405020304" pitchFamily="18" charset="0"/>
                          </a:rPr>
                          <m:t> </m:t>
                        </m:r>
                        <m:r>
                          <a:rPr lang="en-ID" sz="1800" i="1">
                            <a:effectLst/>
                            <a:latin typeface="Cambria Math" panose="02040503050406030204" pitchFamily="18" charset="0"/>
                            <a:ea typeface="Calibri" panose="020F0502020204030204" pitchFamily="34" charset="0"/>
                            <a:cs typeface="Times New Roman" panose="02020603050405020304" pitchFamily="18" charset="0"/>
                          </a:rPr>
                          <m:t>−</m:t>
                        </m:r>
                        <m:r>
                          <a:rPr lang="en-ID" sz="1800">
                            <a:effectLst/>
                            <a:latin typeface="Cambria Math" panose="02040503050406030204" pitchFamily="18" charset="0"/>
                            <a:ea typeface="Calibri" panose="020F0502020204030204" pitchFamily="34" charset="0"/>
                            <a:cs typeface="Times New Roman" panose="02020603050405020304" pitchFamily="18" charset="0"/>
                          </a:rPr>
                          <m:t> 1)</m:t>
                        </m:r>
                      </m:den>
                    </m:f>
                  </m:oMath>
                </a14:m>
                <a:r>
                  <a:rPr lang="en-ID" sz="1800">
                    <a:effectLst/>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r>
                      <a:rPr lang="en-ID" sz="1800" i="1">
                        <a:latin typeface="Cambria Math" panose="02040503050406030204" pitchFamily="18" charset="0"/>
                        <a:ea typeface="Calibri" panose="020F0502020204030204" pitchFamily="34" charset="0"/>
                        <a:cs typeface="Times New Roman" panose="02020603050405020304" pitchFamily="18" charset="0"/>
                      </a:rPr>
                      <m:t>𝐶𝐼</m:t>
                    </m:r>
                    <m:r>
                      <a:rPr lang="en-ID" sz="1800" i="1">
                        <a:latin typeface="Cambria Math" panose="02040503050406030204" pitchFamily="18" charset="0"/>
                        <a:ea typeface="Calibri" panose="020F0502020204030204" pitchFamily="34" charset="0"/>
                        <a:cs typeface="Times New Roman" panose="02020603050405020304" pitchFamily="18" charset="0"/>
                      </a:rPr>
                      <m:t> =</m:t>
                    </m:r>
                    <m:f>
                      <m:fPr>
                        <m:ctrlPr>
                          <a:rPr lang="en-ID" sz="1800" i="1">
                            <a:latin typeface="Cambria Math" panose="02040503050406030204" pitchFamily="18" charset="0"/>
                            <a:ea typeface="Calibri" panose="020F0502020204030204" pitchFamily="34" charset="0"/>
                            <a:cs typeface="Times New Roman" panose="02020603050405020304" pitchFamily="18" charset="0"/>
                          </a:rPr>
                        </m:ctrlPr>
                      </m:fPr>
                      <m:num>
                        <m:r>
                          <a:rPr lang="en-ID" sz="1800">
                            <a:latin typeface="Cambria Math" panose="02040503050406030204" pitchFamily="18" charset="0"/>
                            <a:ea typeface="Times New Roman" panose="02020603050405020304" pitchFamily="18" charset="0"/>
                            <a:cs typeface="Times New Roman" panose="02020603050405020304" pitchFamily="18" charset="0"/>
                          </a:rPr>
                          <m:t>(</m:t>
                        </m:r>
                        <m:r>
                          <a:rPr lang="en-US" sz="1800" b="0" i="0" smtClean="0">
                            <a:latin typeface="Cambria Math" panose="02040503050406030204" pitchFamily="18" charset="0"/>
                            <a:ea typeface="Times New Roman" panose="02020603050405020304" pitchFamily="18" charset="0"/>
                            <a:cs typeface="Times New Roman" panose="02020603050405020304" pitchFamily="18" charset="0"/>
                          </a:rPr>
                          <m:t>3,0864</m:t>
                        </m:r>
                        <m:r>
                          <a:rPr lang="en-ID" sz="1800">
                            <a:latin typeface="Cambria Math" panose="02040503050406030204" pitchFamily="18" charset="0"/>
                            <a:ea typeface="Times New Roman" panose="02020603050405020304" pitchFamily="18" charset="0"/>
                            <a:cs typeface="Times New Roman" panose="02020603050405020304" pitchFamily="18" charset="0"/>
                          </a:rPr>
                          <m:t> </m:t>
                        </m:r>
                        <m:r>
                          <a:rPr lang="en-ID"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b="0" i="0" smtClean="0">
                            <a:latin typeface="Cambria Math" panose="02040503050406030204" pitchFamily="18" charset="0"/>
                            <a:ea typeface="Times New Roman" panose="02020603050405020304" pitchFamily="18" charset="0"/>
                            <a:cs typeface="Times New Roman" panose="02020603050405020304" pitchFamily="18" charset="0"/>
                          </a:rPr>
                          <m:t>3</m:t>
                        </m:r>
                        <m:r>
                          <a:rPr lang="en-ID" sz="1800">
                            <a:latin typeface="Cambria Math" panose="02040503050406030204" pitchFamily="18" charset="0"/>
                            <a:ea typeface="Times New Roman" panose="02020603050405020304" pitchFamily="18" charset="0"/>
                            <a:cs typeface="Times New Roman" panose="02020603050405020304" pitchFamily="18" charset="0"/>
                          </a:rPr>
                          <m:t>) </m:t>
                        </m:r>
                      </m:num>
                      <m:den>
                        <m:r>
                          <a:rPr lang="en-ID" sz="1800">
                            <a:latin typeface="Cambria Math" panose="02040503050406030204" pitchFamily="18" charset="0"/>
                            <a:ea typeface="Calibri" panose="020F0502020204030204" pitchFamily="34" charset="0"/>
                            <a:cs typeface="Times New Roman" panose="02020603050405020304" pitchFamily="18" charset="0"/>
                          </a:rPr>
                          <m:t>(</m:t>
                        </m:r>
                        <m:r>
                          <a:rPr lang="en-US" sz="1800" b="0" i="0" smtClean="0">
                            <a:latin typeface="Cambria Math" panose="02040503050406030204" pitchFamily="18" charset="0"/>
                            <a:ea typeface="Calibri" panose="020F0502020204030204" pitchFamily="34" charset="0"/>
                            <a:cs typeface="Times New Roman" panose="02020603050405020304" pitchFamily="18" charset="0"/>
                          </a:rPr>
                          <m:t>3</m:t>
                        </m:r>
                        <m:r>
                          <a:rPr lang="en-ID" sz="1800">
                            <a:latin typeface="Cambria Math" panose="02040503050406030204" pitchFamily="18" charset="0"/>
                            <a:ea typeface="Calibri" panose="020F0502020204030204" pitchFamily="34" charset="0"/>
                            <a:cs typeface="Times New Roman" panose="02020603050405020304" pitchFamily="18" charset="0"/>
                          </a:rPr>
                          <m:t> </m:t>
                        </m:r>
                        <m:r>
                          <a:rPr lang="en-ID" sz="1800" i="1">
                            <a:latin typeface="Cambria Math" panose="02040503050406030204" pitchFamily="18" charset="0"/>
                            <a:ea typeface="Calibri" panose="020F0502020204030204" pitchFamily="34" charset="0"/>
                            <a:cs typeface="Times New Roman" panose="02020603050405020304" pitchFamily="18" charset="0"/>
                          </a:rPr>
                          <m:t>−</m:t>
                        </m:r>
                        <m:r>
                          <a:rPr lang="en-ID" sz="1800">
                            <a:latin typeface="Cambria Math" panose="02040503050406030204" pitchFamily="18" charset="0"/>
                            <a:ea typeface="Calibri" panose="020F0502020204030204" pitchFamily="34" charset="0"/>
                            <a:cs typeface="Times New Roman" panose="02020603050405020304" pitchFamily="18" charset="0"/>
                          </a:rPr>
                          <m:t> 1)</m:t>
                        </m:r>
                      </m:den>
                    </m:f>
                  </m:oMath>
                </a14:m>
                <a:endParaRPr lang="en-ID" sz="1800">
                  <a:effectLst/>
                  <a:latin typeface="Calibri" panose="020F0502020204030204" pitchFamily="34" charset="0"/>
                  <a:ea typeface="Calibri" panose="020F0502020204030204" pitchFamily="34" charset="0"/>
                  <a:cs typeface="Calibri" panose="020F0502020204030204" pitchFamily="34" charset="0"/>
                </a:endParaRPr>
              </a:p>
              <a:p>
                <a:endParaRPr lang="en-ID">
                  <a:latin typeface="Calibri" panose="020F0502020204030204" pitchFamily="34" charset="0"/>
                  <a:cs typeface="Calibri" panose="020F0502020204030204" pitchFamily="34" charset="0"/>
                </a:endParaRPr>
              </a:p>
              <a:p>
                <a:r>
                  <a:rPr lang="en-ID">
                    <a:latin typeface="Calibri" panose="020F0502020204030204" pitchFamily="34" charset="0"/>
                    <a:cs typeface="Calibri" panose="020F0502020204030204" pitchFamily="34" charset="0"/>
                  </a:rPr>
                  <a:t>         = </a:t>
                </a:r>
                <a:r>
                  <a:rPr lang="en-ID" sz="1400" u="none" strike="noStrike">
                    <a:effectLst/>
                    <a:latin typeface="Calibri" panose="020F0502020204030204" pitchFamily="34" charset="0"/>
                    <a:cs typeface="Calibri" panose="020F0502020204030204" pitchFamily="34" charset="0"/>
                  </a:rPr>
                  <a:t>0,0432</a:t>
                </a:r>
                <a:endParaRPr lang="en-ID" sz="1400" b="0" i="0" u="none" strike="noStrike">
                  <a:solidFill>
                    <a:srgbClr val="000000"/>
                  </a:solidFill>
                  <a:effectLst/>
                  <a:latin typeface="Calibri" panose="020F0502020204030204" pitchFamily="34" charset="0"/>
                  <a:cs typeface="Calibri" panose="020F0502020204030204" pitchFamily="34" charset="0"/>
                </a:endParaRPr>
              </a:p>
              <a:p>
                <a:endParaRPr lang="en-ID">
                  <a:latin typeface="Calibri" panose="020F0502020204030204" pitchFamily="34" charset="0"/>
                  <a:cs typeface="Calibri" panose="020F0502020204030204" pitchFamily="34" charset="0"/>
                </a:endParaRPr>
              </a:p>
            </p:txBody>
          </p:sp>
        </mc:Choice>
        <mc:Fallback xmlns="">
          <p:sp>
            <p:nvSpPr>
              <p:cNvPr id="7" name="TextBox 6">
                <a:extLst>
                  <a:ext uri="{FF2B5EF4-FFF2-40B4-BE49-F238E27FC236}">
                    <a16:creationId xmlns:a16="http://schemas.microsoft.com/office/drawing/2014/main" id="{5607F68E-C1C8-41F3-9599-78FADE57E732}"/>
                  </a:ext>
                </a:extLst>
              </p:cNvPr>
              <p:cNvSpPr txBox="1">
                <a:spLocks noRot="1" noChangeAspect="1" noMove="1" noResize="1" noEditPoints="1" noAdjustHandles="1" noChangeArrowheads="1" noChangeShapeType="1" noTextEdit="1"/>
              </p:cNvSpPr>
              <p:nvPr/>
            </p:nvSpPr>
            <p:spPr>
              <a:xfrm>
                <a:off x="4438518" y="2467980"/>
                <a:ext cx="3284510" cy="1181349"/>
              </a:xfrm>
              <a:prstGeom prst="rect">
                <a:avLst/>
              </a:prstGeom>
              <a:blipFill>
                <a:blip r:embed="rId2"/>
                <a:stretch>
                  <a:fillRect/>
                </a:stretch>
              </a:blipFill>
            </p:spPr>
            <p:txBody>
              <a:bodyPr/>
              <a:lstStyle/>
              <a:p>
                <a:r>
                  <a:rPr lang="en-ID">
                    <a:noFill/>
                  </a:rPr>
                  <a:t> </a:t>
                </a:r>
              </a:p>
            </p:txBody>
          </p:sp>
        </mc:Fallback>
      </mc:AlternateContent>
      <p:sp>
        <p:nvSpPr>
          <p:cNvPr id="8" name="TextBox 7">
            <a:extLst>
              <a:ext uri="{FF2B5EF4-FFF2-40B4-BE49-F238E27FC236}">
                <a16:creationId xmlns:a16="http://schemas.microsoft.com/office/drawing/2014/main" id="{020E2F3F-56FD-4954-8890-76507966B650}"/>
              </a:ext>
            </a:extLst>
          </p:cNvPr>
          <p:cNvSpPr txBox="1"/>
          <p:nvPr/>
        </p:nvSpPr>
        <p:spPr>
          <a:xfrm>
            <a:off x="7861181" y="981251"/>
            <a:ext cx="540533" cy="307777"/>
          </a:xfrm>
          <a:prstGeom prst="rect">
            <a:avLst/>
          </a:prstGeom>
          <a:noFill/>
        </p:spPr>
        <p:txBody>
          <a:bodyPr wrap="none" rtlCol="0">
            <a:spAutoFit/>
          </a:bodyPr>
          <a:lstStyle/>
          <a:p>
            <a:r>
              <a:rPr lang="en-US">
                <a:latin typeface="Calibri" panose="020F0502020204030204" pitchFamily="34" charset="0"/>
                <a:cs typeface="Calibri" panose="020F0502020204030204" pitchFamily="34" charset="0"/>
              </a:rPr>
              <a:t>n = 3</a:t>
            </a:r>
            <a:endParaRPr lang="en-ID">
              <a:latin typeface="Calibri" panose="020F0502020204030204" pitchFamily="34" charset="0"/>
              <a:cs typeface="Calibri" panose="020F0502020204030204" pitchFamily="34" charset="0"/>
            </a:endParaRPr>
          </a:p>
        </p:txBody>
      </p:sp>
      <p:graphicFrame>
        <p:nvGraphicFramePr>
          <p:cNvPr id="9" name="Table 5">
            <a:extLst>
              <a:ext uri="{FF2B5EF4-FFF2-40B4-BE49-F238E27FC236}">
                <a16:creationId xmlns:a16="http://schemas.microsoft.com/office/drawing/2014/main" id="{1754CDA3-BC7A-4C0E-A162-296E0396BFF2}"/>
              </a:ext>
            </a:extLst>
          </p:cNvPr>
          <p:cNvGraphicFramePr>
            <a:graphicFrameLocks/>
          </p:cNvGraphicFramePr>
          <p:nvPr>
            <p:extLst>
              <p:ext uri="{D42A27DB-BD31-4B8C-83A1-F6EECF244321}">
                <p14:modId xmlns:p14="http://schemas.microsoft.com/office/powerpoint/2010/main" val="3121968744"/>
              </p:ext>
            </p:extLst>
          </p:nvPr>
        </p:nvGraphicFramePr>
        <p:xfrm>
          <a:off x="1217606" y="981251"/>
          <a:ext cx="6435702" cy="617204"/>
        </p:xfrm>
        <a:graphic>
          <a:graphicData uri="http://schemas.openxmlformats.org/drawingml/2006/table">
            <a:tbl>
              <a:tblPr firstRow="1" bandRow="1">
                <a:tableStyleId>{5C22544A-7EE6-4342-B048-85BDC9FD1C3A}</a:tableStyleId>
              </a:tblPr>
              <a:tblGrid>
                <a:gridCol w="919386">
                  <a:extLst>
                    <a:ext uri="{9D8B030D-6E8A-4147-A177-3AD203B41FA5}">
                      <a16:colId xmlns:a16="http://schemas.microsoft.com/office/drawing/2014/main" val="2573699178"/>
                    </a:ext>
                  </a:extLst>
                </a:gridCol>
                <a:gridCol w="919386">
                  <a:extLst>
                    <a:ext uri="{9D8B030D-6E8A-4147-A177-3AD203B41FA5}">
                      <a16:colId xmlns:a16="http://schemas.microsoft.com/office/drawing/2014/main" val="1686958789"/>
                    </a:ext>
                  </a:extLst>
                </a:gridCol>
                <a:gridCol w="919386">
                  <a:extLst>
                    <a:ext uri="{9D8B030D-6E8A-4147-A177-3AD203B41FA5}">
                      <a16:colId xmlns:a16="http://schemas.microsoft.com/office/drawing/2014/main" val="254183804"/>
                    </a:ext>
                  </a:extLst>
                </a:gridCol>
                <a:gridCol w="919386">
                  <a:extLst>
                    <a:ext uri="{9D8B030D-6E8A-4147-A177-3AD203B41FA5}">
                      <a16:colId xmlns:a16="http://schemas.microsoft.com/office/drawing/2014/main" val="1686093089"/>
                    </a:ext>
                  </a:extLst>
                </a:gridCol>
                <a:gridCol w="919386">
                  <a:extLst>
                    <a:ext uri="{9D8B030D-6E8A-4147-A177-3AD203B41FA5}">
                      <a16:colId xmlns:a16="http://schemas.microsoft.com/office/drawing/2014/main" val="345711714"/>
                    </a:ext>
                  </a:extLst>
                </a:gridCol>
                <a:gridCol w="919386">
                  <a:extLst>
                    <a:ext uri="{9D8B030D-6E8A-4147-A177-3AD203B41FA5}">
                      <a16:colId xmlns:a16="http://schemas.microsoft.com/office/drawing/2014/main" val="1559429388"/>
                    </a:ext>
                  </a:extLst>
                </a:gridCol>
                <a:gridCol w="919386">
                  <a:extLst>
                    <a:ext uri="{9D8B030D-6E8A-4147-A177-3AD203B41FA5}">
                      <a16:colId xmlns:a16="http://schemas.microsoft.com/office/drawing/2014/main" val="543719809"/>
                    </a:ext>
                  </a:extLst>
                </a:gridCol>
              </a:tblGrid>
              <a:tr h="308602">
                <a:tc>
                  <a:txBody>
                    <a:bodyPr/>
                    <a:lstStyle/>
                    <a:p>
                      <a:pPr algn="ctr"/>
                      <a:r>
                        <a:rPr lang="en-US"/>
                        <a:t>n</a:t>
                      </a:r>
                      <a:endParaRPr lang="en-US" dirty="0"/>
                    </a:p>
                  </a:txBody>
                  <a:tcPr>
                    <a:solidFill>
                      <a:srgbClr val="6699FF"/>
                    </a:solidFill>
                  </a:tcPr>
                </a:tc>
                <a:tc>
                  <a:txBody>
                    <a:bodyPr/>
                    <a:lstStyle/>
                    <a:p>
                      <a:pPr algn="ctr"/>
                      <a:r>
                        <a:rPr lang="en-US"/>
                        <a:t>2</a:t>
                      </a:r>
                      <a:endParaRPr lang="en-US" dirty="0"/>
                    </a:p>
                  </a:txBody>
                  <a:tcPr>
                    <a:solidFill>
                      <a:srgbClr val="6699FF"/>
                    </a:solidFill>
                  </a:tcPr>
                </a:tc>
                <a:tc>
                  <a:txBody>
                    <a:bodyPr/>
                    <a:lstStyle/>
                    <a:p>
                      <a:pPr algn="ctr"/>
                      <a:r>
                        <a:rPr lang="en-US"/>
                        <a:t>3</a:t>
                      </a:r>
                      <a:endParaRPr lang="en-US" dirty="0"/>
                    </a:p>
                  </a:txBody>
                  <a:tcPr>
                    <a:solidFill>
                      <a:srgbClr val="6699FF"/>
                    </a:solidFill>
                  </a:tcPr>
                </a:tc>
                <a:tc>
                  <a:txBody>
                    <a:bodyPr/>
                    <a:lstStyle/>
                    <a:p>
                      <a:pPr algn="ctr"/>
                      <a:r>
                        <a:rPr lang="en-US"/>
                        <a:t>4</a:t>
                      </a:r>
                      <a:endParaRPr lang="en-US" dirty="0"/>
                    </a:p>
                  </a:txBody>
                  <a:tcPr>
                    <a:solidFill>
                      <a:srgbClr val="6699FF"/>
                    </a:solidFill>
                  </a:tcPr>
                </a:tc>
                <a:tc>
                  <a:txBody>
                    <a:bodyPr/>
                    <a:lstStyle/>
                    <a:p>
                      <a:pPr algn="ctr"/>
                      <a:r>
                        <a:rPr lang="en-US"/>
                        <a:t>5</a:t>
                      </a:r>
                      <a:endParaRPr lang="en-US" dirty="0"/>
                    </a:p>
                  </a:txBody>
                  <a:tcPr>
                    <a:solidFill>
                      <a:srgbClr val="6699FF"/>
                    </a:solidFill>
                  </a:tcPr>
                </a:tc>
                <a:tc>
                  <a:txBody>
                    <a:bodyPr/>
                    <a:lstStyle/>
                    <a:p>
                      <a:pPr algn="ctr"/>
                      <a:r>
                        <a:rPr lang="en-US"/>
                        <a:t>6</a:t>
                      </a:r>
                      <a:endParaRPr lang="en-US" dirty="0"/>
                    </a:p>
                  </a:txBody>
                  <a:tcPr>
                    <a:solidFill>
                      <a:srgbClr val="6699FF"/>
                    </a:solidFill>
                  </a:tcPr>
                </a:tc>
                <a:tc>
                  <a:txBody>
                    <a:bodyPr/>
                    <a:lstStyle/>
                    <a:p>
                      <a:pPr algn="ctr"/>
                      <a:r>
                        <a:rPr lang="en-US"/>
                        <a:t>7</a:t>
                      </a:r>
                      <a:endParaRPr lang="en-US" dirty="0"/>
                    </a:p>
                  </a:txBody>
                  <a:tcPr>
                    <a:solidFill>
                      <a:srgbClr val="6699FF"/>
                    </a:solidFill>
                  </a:tcPr>
                </a:tc>
                <a:extLst>
                  <a:ext uri="{0D108BD9-81ED-4DB2-BD59-A6C34878D82A}">
                    <a16:rowId xmlns:a16="http://schemas.microsoft.com/office/drawing/2014/main" val="1349107897"/>
                  </a:ext>
                </a:extLst>
              </a:tr>
              <a:tr h="308602">
                <a:tc>
                  <a:txBody>
                    <a:bodyPr/>
                    <a:lstStyle/>
                    <a:p>
                      <a:pPr algn="ctr"/>
                      <a:r>
                        <a:rPr lang="en-US"/>
                        <a:t>RI</a:t>
                      </a:r>
                      <a:endParaRPr lang="en-ID"/>
                    </a:p>
                  </a:txBody>
                  <a:tcPr/>
                </a:tc>
                <a:tc>
                  <a:txBody>
                    <a:bodyPr/>
                    <a:lstStyle/>
                    <a:p>
                      <a:pPr algn="ctr"/>
                      <a:r>
                        <a:rPr lang="en-US"/>
                        <a:t>0</a:t>
                      </a:r>
                      <a:endParaRPr lang="en-ID"/>
                    </a:p>
                  </a:txBody>
                  <a:tcPr/>
                </a:tc>
                <a:tc>
                  <a:txBody>
                    <a:bodyPr/>
                    <a:lstStyle/>
                    <a:p>
                      <a:pPr algn="ctr"/>
                      <a:r>
                        <a:rPr lang="en-US"/>
                        <a:t>0,58</a:t>
                      </a:r>
                      <a:endParaRPr lang="en-ID"/>
                    </a:p>
                  </a:txBody>
                  <a:tcPr/>
                </a:tc>
                <a:tc>
                  <a:txBody>
                    <a:bodyPr/>
                    <a:lstStyle/>
                    <a:p>
                      <a:pPr algn="ctr"/>
                      <a:r>
                        <a:rPr lang="en-US"/>
                        <a:t>0,9</a:t>
                      </a:r>
                      <a:endParaRPr lang="en-ID"/>
                    </a:p>
                  </a:txBody>
                  <a:tcPr/>
                </a:tc>
                <a:tc>
                  <a:txBody>
                    <a:bodyPr/>
                    <a:lstStyle/>
                    <a:p>
                      <a:pPr algn="ctr"/>
                      <a:r>
                        <a:rPr lang="en-US"/>
                        <a:t>1,12</a:t>
                      </a:r>
                      <a:endParaRPr lang="en-ID"/>
                    </a:p>
                  </a:txBody>
                  <a:tcPr/>
                </a:tc>
                <a:tc>
                  <a:txBody>
                    <a:bodyPr/>
                    <a:lstStyle/>
                    <a:p>
                      <a:pPr algn="ctr"/>
                      <a:r>
                        <a:rPr lang="en-US"/>
                        <a:t>1,24</a:t>
                      </a:r>
                      <a:endParaRPr lang="en-ID"/>
                    </a:p>
                  </a:txBody>
                  <a:tcPr/>
                </a:tc>
                <a:tc>
                  <a:txBody>
                    <a:bodyPr/>
                    <a:lstStyle/>
                    <a:p>
                      <a:pPr algn="ctr"/>
                      <a:r>
                        <a:rPr lang="en-US"/>
                        <a:t>1,32</a:t>
                      </a:r>
                      <a:endParaRPr lang="en-ID"/>
                    </a:p>
                  </a:txBody>
                  <a:tcPr/>
                </a:tc>
                <a:extLst>
                  <a:ext uri="{0D108BD9-81ED-4DB2-BD59-A6C34878D82A}">
                    <a16:rowId xmlns:a16="http://schemas.microsoft.com/office/drawing/2014/main" val="3198524946"/>
                  </a:ext>
                </a:extLst>
              </a:tr>
            </a:tbl>
          </a:graphicData>
        </a:graphic>
      </p:graphicFrame>
      <p:graphicFrame>
        <p:nvGraphicFramePr>
          <p:cNvPr id="10" name="Table 5">
            <a:extLst>
              <a:ext uri="{FF2B5EF4-FFF2-40B4-BE49-F238E27FC236}">
                <a16:creationId xmlns:a16="http://schemas.microsoft.com/office/drawing/2014/main" id="{443E135F-8A19-478B-952A-1B5CE51D89E6}"/>
              </a:ext>
            </a:extLst>
          </p:cNvPr>
          <p:cNvGraphicFramePr>
            <a:graphicFrameLocks/>
          </p:cNvGraphicFramePr>
          <p:nvPr>
            <p:extLst>
              <p:ext uri="{D42A27DB-BD31-4B8C-83A1-F6EECF244321}">
                <p14:modId xmlns:p14="http://schemas.microsoft.com/office/powerpoint/2010/main" val="1164029625"/>
              </p:ext>
            </p:extLst>
          </p:nvPr>
        </p:nvGraphicFramePr>
        <p:xfrm>
          <a:off x="1143000" y="2037898"/>
          <a:ext cx="3006354" cy="1631267"/>
        </p:xfrm>
        <a:graphic>
          <a:graphicData uri="http://schemas.openxmlformats.org/drawingml/2006/table">
            <a:tbl>
              <a:tblPr firstRow="1" bandRow="1">
                <a:tableStyleId>{5C22544A-7EE6-4342-B048-85BDC9FD1C3A}</a:tableStyleId>
              </a:tblPr>
              <a:tblGrid>
                <a:gridCol w="1503177">
                  <a:extLst>
                    <a:ext uri="{9D8B030D-6E8A-4147-A177-3AD203B41FA5}">
                      <a16:colId xmlns:a16="http://schemas.microsoft.com/office/drawing/2014/main" val="2573699178"/>
                    </a:ext>
                  </a:extLst>
                </a:gridCol>
                <a:gridCol w="1503177">
                  <a:extLst>
                    <a:ext uri="{9D8B030D-6E8A-4147-A177-3AD203B41FA5}">
                      <a16:colId xmlns:a16="http://schemas.microsoft.com/office/drawing/2014/main" val="1686958789"/>
                    </a:ext>
                  </a:extLst>
                </a:gridCol>
              </a:tblGrid>
              <a:tr h="300353">
                <a:tc>
                  <a:txBody>
                    <a:bodyPr/>
                    <a:lstStyle/>
                    <a:p>
                      <a:pPr algn="ctr" fontAlgn="b"/>
                      <a:r>
                        <a:rPr lang="en-ID" sz="1200" u="none" strike="noStrike">
                          <a:effectLst/>
                          <a:latin typeface="Calibri" panose="020F0502020204030204" pitchFamily="34" charset="0"/>
                          <a:cs typeface="Calibri" panose="020F0502020204030204" pitchFamily="34" charset="0"/>
                        </a:rPr>
                        <a:t>Lamda </a:t>
                      </a:r>
                      <a:r>
                        <a:rPr lang="el-GR" sz="1200" u="none" strike="noStrike">
                          <a:effectLst/>
                          <a:latin typeface="Calibri" panose="020F0502020204030204" pitchFamily="34" charset="0"/>
                          <a:cs typeface="Calibri" panose="020F0502020204030204" pitchFamily="34" charset="0"/>
                        </a:rPr>
                        <a:t>λ</a:t>
                      </a:r>
                      <a:endParaRPr lang="el-GR" sz="12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solidFill>
                      <a:srgbClr val="6699FF"/>
                    </a:solidFill>
                  </a:tcPr>
                </a:tc>
                <a:tc>
                  <a:txBody>
                    <a:bodyPr/>
                    <a:lstStyle/>
                    <a:p>
                      <a:pPr algn="ctr" fontAlgn="b"/>
                      <a:r>
                        <a:rPr lang="en-ID" sz="1200" u="none" strike="noStrike">
                          <a:effectLst/>
                          <a:latin typeface="Calibri" panose="020F0502020204030204" pitchFamily="34" charset="0"/>
                          <a:cs typeface="Calibri" panose="020F0502020204030204" pitchFamily="34" charset="0"/>
                        </a:rPr>
                        <a:t>3,0864</a:t>
                      </a:r>
                      <a:endParaRPr lang="en-ID" sz="12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solidFill>
                      <a:srgbClr val="6699FF"/>
                    </a:solidFill>
                  </a:tcPr>
                </a:tc>
                <a:extLst>
                  <a:ext uri="{0D108BD9-81ED-4DB2-BD59-A6C34878D82A}">
                    <a16:rowId xmlns:a16="http://schemas.microsoft.com/office/drawing/2014/main" val="1349107897"/>
                  </a:ext>
                </a:extLst>
              </a:tr>
              <a:tr h="443638">
                <a:tc>
                  <a:txBody>
                    <a:bodyPr/>
                    <a:lstStyle/>
                    <a:p>
                      <a:pPr algn="ctr" fontAlgn="b"/>
                      <a:r>
                        <a:rPr lang="en-ID" sz="1200" u="none" strike="noStrike">
                          <a:effectLst/>
                          <a:latin typeface="Calibri" panose="020F0502020204030204" pitchFamily="34" charset="0"/>
                          <a:cs typeface="Calibri" panose="020F0502020204030204" pitchFamily="34" charset="0"/>
                        </a:rPr>
                        <a:t>CI</a:t>
                      </a:r>
                      <a:endParaRPr lang="en-ID" sz="12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D" sz="1200" u="none" strike="noStrike">
                          <a:effectLst/>
                          <a:latin typeface="Calibri" panose="020F0502020204030204" pitchFamily="34" charset="0"/>
                          <a:cs typeface="Calibri" panose="020F0502020204030204" pitchFamily="34" charset="0"/>
                        </a:rPr>
                        <a:t>0,0432</a:t>
                      </a:r>
                      <a:endParaRPr lang="en-ID" sz="12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198524946"/>
                  </a:ext>
                </a:extLst>
              </a:tr>
              <a:tr h="443638">
                <a:tc>
                  <a:txBody>
                    <a:bodyPr/>
                    <a:lstStyle/>
                    <a:p>
                      <a:pPr algn="ctr" fontAlgn="b"/>
                      <a:r>
                        <a:rPr lang="en-ID" sz="1200" u="none" strike="noStrike">
                          <a:effectLst/>
                          <a:latin typeface="Calibri" panose="020F0502020204030204" pitchFamily="34" charset="0"/>
                          <a:cs typeface="Calibri" panose="020F0502020204030204" pitchFamily="34" charset="0"/>
                        </a:rPr>
                        <a:t>RI</a:t>
                      </a:r>
                      <a:endParaRPr lang="en-ID" sz="12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D" sz="1200" u="none" strike="noStrike">
                          <a:effectLst/>
                          <a:latin typeface="Calibri" panose="020F0502020204030204" pitchFamily="34" charset="0"/>
                          <a:cs typeface="Calibri" panose="020F0502020204030204" pitchFamily="34" charset="0"/>
                        </a:rPr>
                        <a:t>0,58</a:t>
                      </a:r>
                      <a:endParaRPr lang="en-ID" sz="12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58451373"/>
                  </a:ext>
                </a:extLst>
              </a:tr>
              <a:tr h="443638">
                <a:tc>
                  <a:txBody>
                    <a:bodyPr/>
                    <a:lstStyle/>
                    <a:p>
                      <a:pPr algn="ctr" fontAlgn="b"/>
                      <a:r>
                        <a:rPr lang="en-ID" sz="1200" u="none" strike="noStrike">
                          <a:effectLst/>
                          <a:latin typeface="Calibri" panose="020F0502020204030204" pitchFamily="34" charset="0"/>
                          <a:cs typeface="Calibri" panose="020F0502020204030204" pitchFamily="34" charset="0"/>
                        </a:rPr>
                        <a:t>CR = (CI/RI)</a:t>
                      </a:r>
                      <a:endParaRPr lang="en-ID" sz="12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D" sz="1200" u="none" strike="noStrike">
                          <a:effectLst/>
                          <a:latin typeface="Calibri" panose="020F0502020204030204" pitchFamily="34" charset="0"/>
                          <a:cs typeface="Calibri" panose="020F0502020204030204" pitchFamily="34" charset="0"/>
                        </a:rPr>
                        <a:t>0,0745</a:t>
                      </a:r>
                      <a:endParaRPr lang="en-ID" sz="12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737408978"/>
                  </a:ext>
                </a:extLst>
              </a:tr>
            </a:tbl>
          </a:graphicData>
        </a:graphic>
      </p:graphicFrame>
      <p:sp>
        <p:nvSpPr>
          <p:cNvPr id="3" name="TextBox 2">
            <a:extLst>
              <a:ext uri="{FF2B5EF4-FFF2-40B4-BE49-F238E27FC236}">
                <a16:creationId xmlns:a16="http://schemas.microsoft.com/office/drawing/2014/main" id="{D871D7C7-D143-4206-8506-52A6671E3916}"/>
              </a:ext>
            </a:extLst>
          </p:cNvPr>
          <p:cNvSpPr txBox="1"/>
          <p:nvPr/>
        </p:nvSpPr>
        <p:spPr>
          <a:xfrm>
            <a:off x="4435457" y="1895899"/>
            <a:ext cx="3110005" cy="523220"/>
          </a:xfrm>
          <a:prstGeom prst="rect">
            <a:avLst/>
          </a:prstGeom>
          <a:noFill/>
        </p:spPr>
        <p:txBody>
          <a:bodyPr wrap="square" rtlCol="0">
            <a:spAutoFit/>
          </a:bodyPr>
          <a:lstStyle/>
          <a:p>
            <a:r>
              <a:rPr lang="en-ID" b="0" i="0" u="none" strike="noStrike" baseline="0">
                <a:latin typeface="Calibri" panose="020F0502020204030204" pitchFamily="34" charset="0"/>
                <a:cs typeface="Calibri" panose="020F0502020204030204" pitchFamily="34" charset="0"/>
              </a:rPr>
              <a:t>Lamda</a:t>
            </a:r>
            <a:r>
              <a:rPr lang="el-GR" u="none" strike="noStrike">
                <a:effectLst/>
                <a:latin typeface="Calibri" panose="020F0502020204030204" pitchFamily="34" charset="0"/>
                <a:cs typeface="Calibri" panose="020F0502020204030204" pitchFamily="34" charset="0"/>
              </a:rPr>
              <a:t>λ</a:t>
            </a:r>
            <a:r>
              <a:rPr lang="en-US" u="none" strike="noStrike">
                <a:effectLst/>
                <a:latin typeface="Calibri" panose="020F0502020204030204" pitchFamily="34" charset="0"/>
                <a:cs typeface="Calibri" panose="020F0502020204030204" pitchFamily="34" charset="0"/>
              </a:rPr>
              <a:t> </a:t>
            </a:r>
            <a:r>
              <a:rPr lang="en-ID" b="0" i="0" u="none" strike="noStrike" baseline="0">
                <a:latin typeface="Calibri" panose="020F0502020204030204" pitchFamily="34" charset="0"/>
                <a:cs typeface="Calibri" panose="020F0502020204030204" pitchFamily="34" charset="0"/>
              </a:rPr>
              <a:t>atau eigen value diperoleh dari </a:t>
            </a:r>
          </a:p>
          <a:p>
            <a:r>
              <a:rPr lang="en-ID" b="0" i="0" u="none" strike="noStrike" baseline="0">
                <a:latin typeface="Calibri" panose="020F0502020204030204" pitchFamily="34" charset="0"/>
                <a:cs typeface="Calibri" panose="020F0502020204030204" pitchFamily="34" charset="0"/>
              </a:rPr>
              <a:t>rata rata pada </a:t>
            </a:r>
            <a:r>
              <a:rPr lang="es-ES">
                <a:latin typeface="Calibri" panose="020F0502020204030204" pitchFamily="34" charset="0"/>
                <a:cs typeface="Calibri" panose="020F0502020204030204" pitchFamily="34" charset="0"/>
              </a:rPr>
              <a:t>Consistency Vector</a:t>
            </a:r>
            <a:r>
              <a:rPr lang="en-ID" b="0" i="0" u="none" strike="noStrike" baseline="0">
                <a:latin typeface="Calibri" panose="020F0502020204030204" pitchFamily="34" charset="0"/>
                <a:cs typeface="Calibri" panose="020F0502020204030204" pitchFamily="34" charset="0"/>
              </a:rPr>
              <a:t>  (CV)</a:t>
            </a:r>
            <a:endParaRPr lang="en-ID" sz="110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71A42C9E-FE65-4F51-84F8-887DC4D74FA3}"/>
              </a:ext>
            </a:extLst>
          </p:cNvPr>
          <p:cNvSpPr txBox="1"/>
          <p:nvPr/>
        </p:nvSpPr>
        <p:spPr>
          <a:xfrm>
            <a:off x="1143000" y="4108608"/>
            <a:ext cx="3538508" cy="307777"/>
          </a:xfrm>
          <a:prstGeom prst="rect">
            <a:avLst/>
          </a:prstGeom>
          <a:noFill/>
        </p:spPr>
        <p:txBody>
          <a:bodyPr wrap="square">
            <a:spAutoFit/>
          </a:bodyPr>
          <a:lstStyle/>
          <a:p>
            <a:r>
              <a:rPr lang="sv-SE">
                <a:latin typeface="Calibri" panose="020F0502020204030204" pitchFamily="34" charset="0"/>
                <a:cs typeface="Calibri" panose="020F0502020204030204" pitchFamily="34" charset="0"/>
              </a:rPr>
              <a:t>Jika CR&lt;= 0,1 maka pemberian nilai Konsisten </a:t>
            </a:r>
            <a:endParaRPr lang="en-ID">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710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433BFCA1-E670-4F0D-A46F-4B7A695A113F}"/>
              </a:ext>
            </a:extLst>
          </p:cNvPr>
          <p:cNvGraphicFramePr>
            <a:graphicFrameLocks/>
          </p:cNvGraphicFramePr>
          <p:nvPr>
            <p:extLst>
              <p:ext uri="{D42A27DB-BD31-4B8C-83A1-F6EECF244321}">
                <p14:modId xmlns:p14="http://schemas.microsoft.com/office/powerpoint/2010/main" val="3913508"/>
              </p:ext>
            </p:extLst>
          </p:nvPr>
        </p:nvGraphicFramePr>
        <p:xfrm>
          <a:off x="717885" y="1274975"/>
          <a:ext cx="7708230" cy="3408408"/>
        </p:xfrm>
        <a:graphic>
          <a:graphicData uri="http://schemas.openxmlformats.org/drawingml/2006/table">
            <a:tbl>
              <a:tblPr firstRow="1" bandRow="1">
                <a:tableStyleId>{5C22544A-7EE6-4342-B048-85BDC9FD1C3A}</a:tableStyleId>
              </a:tblPr>
              <a:tblGrid>
                <a:gridCol w="1541646">
                  <a:extLst>
                    <a:ext uri="{9D8B030D-6E8A-4147-A177-3AD203B41FA5}">
                      <a16:colId xmlns:a16="http://schemas.microsoft.com/office/drawing/2014/main" val="2573699178"/>
                    </a:ext>
                  </a:extLst>
                </a:gridCol>
                <a:gridCol w="1541646">
                  <a:extLst>
                    <a:ext uri="{9D8B030D-6E8A-4147-A177-3AD203B41FA5}">
                      <a16:colId xmlns:a16="http://schemas.microsoft.com/office/drawing/2014/main" val="1686958789"/>
                    </a:ext>
                  </a:extLst>
                </a:gridCol>
                <a:gridCol w="1541646">
                  <a:extLst>
                    <a:ext uri="{9D8B030D-6E8A-4147-A177-3AD203B41FA5}">
                      <a16:colId xmlns:a16="http://schemas.microsoft.com/office/drawing/2014/main" val="254183804"/>
                    </a:ext>
                  </a:extLst>
                </a:gridCol>
                <a:gridCol w="1541646">
                  <a:extLst>
                    <a:ext uri="{9D8B030D-6E8A-4147-A177-3AD203B41FA5}">
                      <a16:colId xmlns:a16="http://schemas.microsoft.com/office/drawing/2014/main" val="1728389695"/>
                    </a:ext>
                  </a:extLst>
                </a:gridCol>
                <a:gridCol w="1541646">
                  <a:extLst>
                    <a:ext uri="{9D8B030D-6E8A-4147-A177-3AD203B41FA5}">
                      <a16:colId xmlns:a16="http://schemas.microsoft.com/office/drawing/2014/main" val="4068956246"/>
                    </a:ext>
                  </a:extLst>
                </a:gridCol>
              </a:tblGrid>
              <a:tr h="395348">
                <a:tc>
                  <a:txBody>
                    <a:bodyPr/>
                    <a:lstStyle/>
                    <a:p>
                      <a:pPr algn="ctr"/>
                      <a:r>
                        <a:rPr lang="en-US"/>
                        <a:t>Kualitas</a:t>
                      </a:r>
                      <a:endParaRPr lang="en-US" dirty="0"/>
                    </a:p>
                  </a:txBody>
                  <a:tcPr>
                    <a:solidFill>
                      <a:srgbClr val="6699FF"/>
                    </a:solidFill>
                  </a:tcPr>
                </a:tc>
                <a:tc>
                  <a:txBody>
                    <a:bodyPr/>
                    <a:lstStyle/>
                    <a:p>
                      <a:pPr algn="ctr"/>
                      <a:r>
                        <a:rPr lang="en-US"/>
                        <a:t>Mizuno</a:t>
                      </a:r>
                      <a:endParaRPr lang="en-US" dirty="0"/>
                    </a:p>
                  </a:txBody>
                  <a:tcPr>
                    <a:solidFill>
                      <a:srgbClr val="6699FF"/>
                    </a:solidFill>
                  </a:tcPr>
                </a:tc>
                <a:tc>
                  <a:txBody>
                    <a:bodyPr/>
                    <a:lstStyle/>
                    <a:p>
                      <a:pPr algn="ctr"/>
                      <a:r>
                        <a:rPr lang="en-US"/>
                        <a:t>Skechers</a:t>
                      </a:r>
                      <a:endParaRPr lang="en-US" dirty="0"/>
                    </a:p>
                  </a:txBody>
                  <a:tcPr>
                    <a:solidFill>
                      <a:srgbClr val="6699FF"/>
                    </a:solidFill>
                  </a:tcPr>
                </a:tc>
                <a:tc>
                  <a:txBody>
                    <a:bodyPr/>
                    <a:lstStyle/>
                    <a:p>
                      <a:pPr algn="ctr"/>
                      <a:r>
                        <a:rPr lang="en-US"/>
                        <a:t>Nike</a:t>
                      </a:r>
                      <a:endParaRPr lang="en-US" dirty="0"/>
                    </a:p>
                  </a:txBody>
                  <a:tcPr>
                    <a:solidFill>
                      <a:srgbClr val="6699FF"/>
                    </a:solidFill>
                  </a:tcPr>
                </a:tc>
                <a:tc>
                  <a:txBody>
                    <a:bodyPr/>
                    <a:lstStyle/>
                    <a:p>
                      <a:pPr algn="ctr"/>
                      <a:r>
                        <a:rPr lang="en-US"/>
                        <a:t>W</a:t>
                      </a:r>
                      <a:endParaRPr lang="en-US" dirty="0"/>
                    </a:p>
                  </a:txBody>
                  <a:tcPr>
                    <a:solidFill>
                      <a:srgbClr val="6699FF"/>
                    </a:solidFill>
                  </a:tcPr>
                </a:tc>
                <a:extLst>
                  <a:ext uri="{0D108BD9-81ED-4DB2-BD59-A6C34878D82A}">
                    <a16:rowId xmlns:a16="http://schemas.microsoft.com/office/drawing/2014/main" val="1349107897"/>
                  </a:ext>
                </a:extLst>
              </a:tr>
              <a:tr h="395348">
                <a:tc>
                  <a:txBody>
                    <a:bodyPr/>
                    <a:lstStyle/>
                    <a:p>
                      <a:pPr algn="ctr"/>
                      <a:r>
                        <a:rPr lang="en-US"/>
                        <a:t>Mizuno</a:t>
                      </a:r>
                      <a:endParaRPr lang="en-US" dirty="0"/>
                    </a:p>
                  </a:txBody>
                  <a:tcPr/>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5</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0,6193</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198524946"/>
                  </a:ext>
                </a:extLst>
              </a:tr>
              <a:tr h="395348">
                <a:tc>
                  <a:txBody>
                    <a:bodyPr/>
                    <a:lstStyle/>
                    <a:p>
                      <a:pPr algn="ctr"/>
                      <a:r>
                        <a:rPr lang="en-US"/>
                        <a:t>Skechers</a:t>
                      </a:r>
                      <a:endParaRPr lang="en-US" dirty="0"/>
                    </a:p>
                  </a:txBody>
                  <a:tcPr/>
                </a:tc>
                <a:tc>
                  <a:txBody>
                    <a:bodyPr/>
                    <a:lstStyle/>
                    <a:p>
                      <a:pPr algn="ctr" fontAlgn="b"/>
                      <a:r>
                        <a:rPr lang="en-ID" sz="1400" u="none" strike="noStrike">
                          <a:effectLst/>
                        </a:rPr>
                        <a:t>0,2</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0,25</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0,0964</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188824854"/>
                  </a:ext>
                </a:extLst>
              </a:tr>
              <a:tr h="395348">
                <a:tc>
                  <a:txBody>
                    <a:bodyPr/>
                    <a:lstStyle/>
                    <a:p>
                      <a:pPr algn="ctr"/>
                      <a:r>
                        <a:rPr lang="en-US"/>
                        <a:t>Nike</a:t>
                      </a:r>
                      <a:endParaRPr lang="en-US" dirty="0"/>
                    </a:p>
                  </a:txBody>
                  <a:tcPr/>
                </a:tc>
                <a:tc>
                  <a:txBody>
                    <a:bodyPr/>
                    <a:lstStyle/>
                    <a:p>
                      <a:pPr algn="ctr" fontAlgn="b"/>
                      <a:r>
                        <a:rPr lang="en-ID" sz="1400" u="none" strike="noStrike">
                          <a:effectLst/>
                        </a:rPr>
                        <a:t>0,333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4</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0,2841</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1647167925"/>
                  </a:ext>
                </a:extLst>
              </a:tr>
              <a:tr h="395348">
                <a:tc>
                  <a:txBody>
                    <a:bodyPr/>
                    <a:lstStyle/>
                    <a:p>
                      <a:pPr algn="ctr"/>
                      <a:r>
                        <a:rPr lang="en-US"/>
                        <a:t>Jumlah</a:t>
                      </a:r>
                      <a:endParaRPr lang="en-US" dirty="0"/>
                    </a:p>
                  </a:txBody>
                  <a:tcPr/>
                </a:tc>
                <a:tc>
                  <a:txBody>
                    <a:bodyPr/>
                    <a:lstStyle/>
                    <a:p>
                      <a:pPr algn="ctr" fontAlgn="b"/>
                      <a:r>
                        <a:rPr lang="en-ID" sz="1400" u="none" strike="noStrike">
                          <a:effectLst/>
                        </a:rPr>
                        <a:t>1,533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10</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4,25</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1</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730187743"/>
                  </a:ext>
                </a:extLst>
              </a:tr>
              <a:tr h="395348">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Eigen Value</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3,0864</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97447972"/>
                  </a:ext>
                </a:extLst>
              </a:tr>
              <a:tr h="395348">
                <a:tc>
                  <a:txBody>
                    <a:bodyPr/>
                    <a:lstStyle/>
                    <a:p>
                      <a:pPr algn="ctr"/>
                      <a:r>
                        <a:rPr lang="en-ID" sz="1400" b="0" i="0" u="none" strike="noStrike" cap="none" baseline="0">
                          <a:solidFill>
                            <a:srgbClr val="000000"/>
                          </a:solidFill>
                          <a:latin typeface="Calibri" panose="020F0502020204030204" pitchFamily="34" charset="0"/>
                          <a:ea typeface="Arial"/>
                          <a:cs typeface="Calibri" panose="020F0502020204030204" pitchFamily="34" charset="0"/>
                          <a:sym typeface="Arial"/>
                        </a:rPr>
                        <a:t>Consistency Index (CI)</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0,0432</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24247885"/>
                  </a:ext>
                </a:extLst>
              </a:tr>
              <a:tr h="395348">
                <a:tc>
                  <a:txBody>
                    <a:bodyPr/>
                    <a:lstStyle/>
                    <a:p>
                      <a:pPr algn="ctr"/>
                      <a:r>
                        <a:rPr lang="en-ID" sz="1400" b="0" i="0" u="none" strike="noStrike" cap="none" baseline="0">
                          <a:solidFill>
                            <a:srgbClr val="000000"/>
                          </a:solidFill>
                          <a:latin typeface="Calibri" panose="020F0502020204030204" pitchFamily="34" charset="0"/>
                          <a:ea typeface="Arial"/>
                          <a:cs typeface="Calibri" panose="020F0502020204030204" pitchFamily="34" charset="0"/>
                          <a:sym typeface="Arial"/>
                        </a:rPr>
                        <a:t>Consistency ratio (CR)</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0,0745</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626056357"/>
                  </a:ext>
                </a:extLst>
              </a:tr>
            </a:tbl>
          </a:graphicData>
        </a:graphic>
      </p:graphicFrame>
      <p:sp>
        <p:nvSpPr>
          <p:cNvPr id="2" name="TextBox 1">
            <a:extLst>
              <a:ext uri="{FF2B5EF4-FFF2-40B4-BE49-F238E27FC236}">
                <a16:creationId xmlns:a16="http://schemas.microsoft.com/office/drawing/2014/main" id="{6E5B57C2-C3F8-4F2E-AAB9-F5A98422D0A4}"/>
              </a:ext>
            </a:extLst>
          </p:cNvPr>
          <p:cNvSpPr txBox="1"/>
          <p:nvPr/>
        </p:nvSpPr>
        <p:spPr>
          <a:xfrm>
            <a:off x="1555789" y="136951"/>
            <a:ext cx="6032421" cy="646331"/>
          </a:xfrm>
          <a:prstGeom prst="rect">
            <a:avLst/>
          </a:prstGeom>
          <a:noFill/>
        </p:spPr>
        <p:txBody>
          <a:bodyPr wrap="none" rtlCol="0">
            <a:spAutoFit/>
          </a:bodyPr>
          <a:lstStyle/>
          <a:p>
            <a:pPr algn="ctr"/>
            <a:r>
              <a:rPr lang="en-US" sz="1800">
                <a:solidFill>
                  <a:schemeClr val="bg1">
                    <a:lumMod val="25000"/>
                  </a:schemeClr>
                </a:solidFill>
                <a:latin typeface="Comfortaa Medium" panose="020B0604020202020204" charset="0"/>
              </a:rPr>
              <a:t>Diperoleh table rangkuman hasil perbandingan </a:t>
            </a:r>
          </a:p>
          <a:p>
            <a:pPr algn="ctr"/>
            <a:r>
              <a:rPr lang="en-US" sz="1800">
                <a:solidFill>
                  <a:schemeClr val="bg1">
                    <a:lumMod val="25000"/>
                  </a:schemeClr>
                </a:solidFill>
                <a:latin typeface="Comfortaa Medium" panose="020B0604020202020204" charset="0"/>
              </a:rPr>
              <a:t>berpasangan dari alternatif</a:t>
            </a:r>
            <a:endParaRPr lang="en-ID" sz="1800">
              <a:solidFill>
                <a:schemeClr val="bg1">
                  <a:lumMod val="25000"/>
                </a:schemeClr>
              </a:solidFill>
              <a:latin typeface="Comfortaa Medium" panose="020B0604020202020204" charset="0"/>
            </a:endParaRPr>
          </a:p>
        </p:txBody>
      </p:sp>
    </p:spTree>
    <p:extLst>
      <p:ext uri="{BB962C8B-B14F-4D97-AF65-F5344CB8AC3E}">
        <p14:creationId xmlns:p14="http://schemas.microsoft.com/office/powerpoint/2010/main" val="190747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F50FA6-54E2-4CF2-86D3-23549AA679F8}"/>
              </a:ext>
            </a:extLst>
          </p:cNvPr>
          <p:cNvSpPr>
            <a:spLocks noGrp="1"/>
          </p:cNvSpPr>
          <p:nvPr>
            <p:ph type="subTitle" idx="1"/>
          </p:nvPr>
        </p:nvSpPr>
        <p:spPr>
          <a:xfrm>
            <a:off x="83762" y="70407"/>
            <a:ext cx="9060238" cy="767211"/>
          </a:xfrm>
        </p:spPr>
        <p:txBody>
          <a:bodyPr/>
          <a:lstStyle/>
          <a:p>
            <a:r>
              <a:rPr lang="en-US" sz="1800">
                <a:solidFill>
                  <a:schemeClr val="bg1">
                    <a:lumMod val="25000"/>
                  </a:schemeClr>
                </a:solidFill>
                <a:latin typeface="Comfortaa Medium" panose="020B0604020202020204" charset="0"/>
              </a:rPr>
              <a:t>Menghitung Kembali tiap alternative pada kriteria untuk memperoleh Priority Vector, Weights dan Consistency ratio </a:t>
            </a:r>
            <a:endParaRPr lang="en-ID" sz="1800">
              <a:solidFill>
                <a:schemeClr val="bg1">
                  <a:lumMod val="25000"/>
                </a:schemeClr>
              </a:solidFill>
              <a:latin typeface="Comfortaa Medium" panose="020B0604020202020204" charset="0"/>
            </a:endParaRPr>
          </a:p>
        </p:txBody>
      </p:sp>
      <p:graphicFrame>
        <p:nvGraphicFramePr>
          <p:cNvPr id="4" name="Table 5">
            <a:extLst>
              <a:ext uri="{FF2B5EF4-FFF2-40B4-BE49-F238E27FC236}">
                <a16:creationId xmlns:a16="http://schemas.microsoft.com/office/drawing/2014/main" id="{2F45E573-0121-4BCD-9025-B1FD94B2F9AA}"/>
              </a:ext>
            </a:extLst>
          </p:cNvPr>
          <p:cNvGraphicFramePr>
            <a:graphicFrameLocks/>
          </p:cNvGraphicFramePr>
          <p:nvPr>
            <p:extLst>
              <p:ext uri="{D42A27DB-BD31-4B8C-83A1-F6EECF244321}">
                <p14:modId xmlns:p14="http://schemas.microsoft.com/office/powerpoint/2010/main" val="1701006942"/>
              </p:ext>
            </p:extLst>
          </p:nvPr>
        </p:nvGraphicFramePr>
        <p:xfrm>
          <a:off x="717885" y="1274975"/>
          <a:ext cx="7708230" cy="3408408"/>
        </p:xfrm>
        <a:graphic>
          <a:graphicData uri="http://schemas.openxmlformats.org/drawingml/2006/table">
            <a:tbl>
              <a:tblPr firstRow="1" bandRow="1">
                <a:tableStyleId>{5C22544A-7EE6-4342-B048-85BDC9FD1C3A}</a:tableStyleId>
              </a:tblPr>
              <a:tblGrid>
                <a:gridCol w="1541646">
                  <a:extLst>
                    <a:ext uri="{9D8B030D-6E8A-4147-A177-3AD203B41FA5}">
                      <a16:colId xmlns:a16="http://schemas.microsoft.com/office/drawing/2014/main" val="2573699178"/>
                    </a:ext>
                  </a:extLst>
                </a:gridCol>
                <a:gridCol w="1541646">
                  <a:extLst>
                    <a:ext uri="{9D8B030D-6E8A-4147-A177-3AD203B41FA5}">
                      <a16:colId xmlns:a16="http://schemas.microsoft.com/office/drawing/2014/main" val="1686958789"/>
                    </a:ext>
                  </a:extLst>
                </a:gridCol>
                <a:gridCol w="1541646">
                  <a:extLst>
                    <a:ext uri="{9D8B030D-6E8A-4147-A177-3AD203B41FA5}">
                      <a16:colId xmlns:a16="http://schemas.microsoft.com/office/drawing/2014/main" val="254183804"/>
                    </a:ext>
                  </a:extLst>
                </a:gridCol>
                <a:gridCol w="1541646">
                  <a:extLst>
                    <a:ext uri="{9D8B030D-6E8A-4147-A177-3AD203B41FA5}">
                      <a16:colId xmlns:a16="http://schemas.microsoft.com/office/drawing/2014/main" val="1728389695"/>
                    </a:ext>
                  </a:extLst>
                </a:gridCol>
                <a:gridCol w="1541646">
                  <a:extLst>
                    <a:ext uri="{9D8B030D-6E8A-4147-A177-3AD203B41FA5}">
                      <a16:colId xmlns:a16="http://schemas.microsoft.com/office/drawing/2014/main" val="4068956246"/>
                    </a:ext>
                  </a:extLst>
                </a:gridCol>
              </a:tblGrid>
              <a:tr h="395348">
                <a:tc>
                  <a:txBody>
                    <a:bodyPr/>
                    <a:lstStyle/>
                    <a:p>
                      <a:pPr algn="ctr"/>
                      <a:r>
                        <a:rPr lang="en-US"/>
                        <a:t>Harga</a:t>
                      </a:r>
                      <a:endParaRPr lang="en-US" dirty="0"/>
                    </a:p>
                  </a:txBody>
                  <a:tcPr>
                    <a:solidFill>
                      <a:srgbClr val="6699FF"/>
                    </a:solidFill>
                  </a:tcPr>
                </a:tc>
                <a:tc>
                  <a:txBody>
                    <a:bodyPr/>
                    <a:lstStyle/>
                    <a:p>
                      <a:pPr algn="ctr"/>
                      <a:r>
                        <a:rPr lang="en-US"/>
                        <a:t>Mizuno</a:t>
                      </a:r>
                      <a:endParaRPr lang="en-US" dirty="0"/>
                    </a:p>
                  </a:txBody>
                  <a:tcPr>
                    <a:solidFill>
                      <a:srgbClr val="6699FF"/>
                    </a:solidFill>
                  </a:tcPr>
                </a:tc>
                <a:tc>
                  <a:txBody>
                    <a:bodyPr/>
                    <a:lstStyle/>
                    <a:p>
                      <a:pPr algn="ctr"/>
                      <a:r>
                        <a:rPr lang="en-US"/>
                        <a:t>Skechers</a:t>
                      </a:r>
                      <a:endParaRPr lang="en-US" dirty="0"/>
                    </a:p>
                  </a:txBody>
                  <a:tcPr>
                    <a:solidFill>
                      <a:srgbClr val="6699FF"/>
                    </a:solidFill>
                  </a:tcPr>
                </a:tc>
                <a:tc>
                  <a:txBody>
                    <a:bodyPr/>
                    <a:lstStyle/>
                    <a:p>
                      <a:pPr algn="ctr"/>
                      <a:r>
                        <a:rPr lang="en-US"/>
                        <a:t>Nike</a:t>
                      </a:r>
                      <a:endParaRPr lang="en-US" dirty="0"/>
                    </a:p>
                  </a:txBody>
                  <a:tcPr>
                    <a:solidFill>
                      <a:srgbClr val="6699FF"/>
                    </a:solidFill>
                  </a:tcPr>
                </a:tc>
                <a:tc>
                  <a:txBody>
                    <a:bodyPr/>
                    <a:lstStyle/>
                    <a:p>
                      <a:pPr algn="ctr"/>
                      <a:r>
                        <a:rPr lang="en-US"/>
                        <a:t>W</a:t>
                      </a:r>
                      <a:endParaRPr lang="en-US" dirty="0"/>
                    </a:p>
                  </a:txBody>
                  <a:tcPr>
                    <a:solidFill>
                      <a:srgbClr val="6699FF"/>
                    </a:solidFill>
                  </a:tcPr>
                </a:tc>
                <a:extLst>
                  <a:ext uri="{0D108BD9-81ED-4DB2-BD59-A6C34878D82A}">
                    <a16:rowId xmlns:a16="http://schemas.microsoft.com/office/drawing/2014/main" val="1349107897"/>
                  </a:ext>
                </a:extLst>
              </a:tr>
              <a:tr h="395348">
                <a:tc>
                  <a:txBody>
                    <a:bodyPr/>
                    <a:lstStyle/>
                    <a:p>
                      <a:pPr algn="ctr"/>
                      <a:r>
                        <a:rPr lang="en-US"/>
                        <a:t>Mizuno</a:t>
                      </a:r>
                      <a:endParaRPr lang="en-US" dirty="0"/>
                    </a:p>
                  </a:txBody>
                  <a:tcPr/>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0,25</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0,2132</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198524946"/>
                  </a:ext>
                </a:extLst>
              </a:tr>
              <a:tr h="395348">
                <a:tc>
                  <a:txBody>
                    <a:bodyPr/>
                    <a:lstStyle/>
                    <a:p>
                      <a:pPr algn="ctr"/>
                      <a:r>
                        <a:rPr lang="en-US"/>
                        <a:t>Skechers</a:t>
                      </a:r>
                      <a:endParaRPr lang="en-US" dirty="0"/>
                    </a:p>
                  </a:txBody>
                  <a:tcPr/>
                </a:tc>
                <a:tc>
                  <a:txBody>
                    <a:bodyPr/>
                    <a:lstStyle/>
                    <a:p>
                      <a:pPr algn="ctr" fontAlgn="b"/>
                      <a:r>
                        <a:rPr lang="en-ID" sz="1400" u="none" strike="noStrike">
                          <a:effectLst/>
                        </a:rPr>
                        <a:t>4</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7</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0,7014</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188824854"/>
                  </a:ext>
                </a:extLst>
              </a:tr>
              <a:tr h="395348">
                <a:tc>
                  <a:txBody>
                    <a:bodyPr/>
                    <a:lstStyle/>
                    <a:p>
                      <a:pPr algn="ctr"/>
                      <a:r>
                        <a:rPr lang="en-US"/>
                        <a:t>Nike</a:t>
                      </a:r>
                      <a:endParaRPr lang="en-US" dirty="0"/>
                    </a:p>
                  </a:txBody>
                  <a:tcPr/>
                </a:tc>
                <a:tc>
                  <a:txBody>
                    <a:bodyPr/>
                    <a:lstStyle/>
                    <a:p>
                      <a:pPr algn="ctr" fontAlgn="b"/>
                      <a:r>
                        <a:rPr lang="en-ID" sz="1400" u="none" strike="noStrike">
                          <a:effectLst/>
                        </a:rPr>
                        <a:t>0,333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0,142</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0,0853</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1647167925"/>
                  </a:ext>
                </a:extLst>
              </a:tr>
              <a:tr h="395348">
                <a:tc>
                  <a:txBody>
                    <a:bodyPr/>
                    <a:lstStyle/>
                    <a:p>
                      <a:pPr algn="ctr"/>
                      <a:r>
                        <a:rPr lang="en-US"/>
                        <a:t>Jumlah</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5</a:t>
                      </a:r>
                      <a:r>
                        <a:rPr lang="en-ID" sz="1400" b="0" i="0" u="none" strike="noStrike">
                          <a:solidFill>
                            <a:srgbClr val="000000"/>
                          </a:solidFill>
                          <a:effectLst/>
                          <a:latin typeface="Calibri" panose="020F0502020204030204" pitchFamily="34" charset="0"/>
                        </a:rPr>
                        <a:t>,333</a:t>
                      </a:r>
                    </a:p>
                  </a:txBody>
                  <a:tcPr marL="6350" marR="6350" marT="6350" marB="0" anchor="b"/>
                </a:tc>
                <a:tc>
                  <a:txBody>
                    <a:bodyPr/>
                    <a:lstStyle/>
                    <a:p>
                      <a:pPr algn="ctr" fontAlgn="b"/>
                      <a:r>
                        <a:rPr lang="en-ID" sz="1400" u="none" strike="noStrike">
                          <a:effectLst/>
                        </a:rPr>
                        <a:t>1,392</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1</a:t>
                      </a:r>
                      <a:r>
                        <a:rPr lang="en-ID" sz="14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1</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730187743"/>
                  </a:ext>
                </a:extLst>
              </a:tr>
              <a:tr h="395348">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Eigen Value</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3,0325</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97447972"/>
                  </a:ext>
                </a:extLst>
              </a:tr>
              <a:tr h="395348">
                <a:tc>
                  <a:txBody>
                    <a:bodyPr/>
                    <a:lstStyle/>
                    <a:p>
                      <a:pPr algn="ctr"/>
                      <a:r>
                        <a:rPr lang="en-ID" sz="1400" b="0" i="0" u="none" strike="noStrike" cap="none" baseline="0">
                          <a:solidFill>
                            <a:srgbClr val="000000"/>
                          </a:solidFill>
                          <a:latin typeface="Calibri" panose="020F0502020204030204" pitchFamily="34" charset="0"/>
                          <a:ea typeface="Arial"/>
                          <a:cs typeface="Calibri" panose="020F0502020204030204" pitchFamily="34" charset="0"/>
                          <a:sym typeface="Arial"/>
                        </a:rPr>
                        <a:t>Consistency Index (CI)</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0,0162</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24247885"/>
                  </a:ext>
                </a:extLst>
              </a:tr>
              <a:tr h="395348">
                <a:tc>
                  <a:txBody>
                    <a:bodyPr/>
                    <a:lstStyle/>
                    <a:p>
                      <a:pPr algn="ctr"/>
                      <a:r>
                        <a:rPr lang="en-ID" sz="1400" b="0" i="0" u="none" strike="noStrike" cap="none" baseline="0">
                          <a:solidFill>
                            <a:srgbClr val="000000"/>
                          </a:solidFill>
                          <a:latin typeface="Calibri" panose="020F0502020204030204" pitchFamily="34" charset="0"/>
                          <a:ea typeface="Arial"/>
                          <a:cs typeface="Calibri" panose="020F0502020204030204" pitchFamily="34" charset="0"/>
                          <a:sym typeface="Arial"/>
                        </a:rPr>
                        <a:t>Consistency ratio (CR)</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0,0280</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626056357"/>
                  </a:ext>
                </a:extLst>
              </a:tr>
            </a:tbl>
          </a:graphicData>
        </a:graphic>
      </p:graphicFrame>
    </p:spTree>
    <p:extLst>
      <p:ext uri="{BB962C8B-B14F-4D97-AF65-F5344CB8AC3E}">
        <p14:creationId xmlns:p14="http://schemas.microsoft.com/office/powerpoint/2010/main" val="43543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2F45E573-0121-4BCD-9025-B1FD94B2F9AA}"/>
              </a:ext>
            </a:extLst>
          </p:cNvPr>
          <p:cNvGraphicFramePr>
            <a:graphicFrameLocks/>
          </p:cNvGraphicFramePr>
          <p:nvPr>
            <p:extLst>
              <p:ext uri="{D42A27DB-BD31-4B8C-83A1-F6EECF244321}">
                <p14:modId xmlns:p14="http://schemas.microsoft.com/office/powerpoint/2010/main" val="3391539665"/>
              </p:ext>
            </p:extLst>
          </p:nvPr>
        </p:nvGraphicFramePr>
        <p:xfrm>
          <a:off x="641103" y="744483"/>
          <a:ext cx="7708230" cy="3408408"/>
        </p:xfrm>
        <a:graphic>
          <a:graphicData uri="http://schemas.openxmlformats.org/drawingml/2006/table">
            <a:tbl>
              <a:tblPr firstRow="1" bandRow="1">
                <a:tableStyleId>{5C22544A-7EE6-4342-B048-85BDC9FD1C3A}</a:tableStyleId>
              </a:tblPr>
              <a:tblGrid>
                <a:gridCol w="1541646">
                  <a:extLst>
                    <a:ext uri="{9D8B030D-6E8A-4147-A177-3AD203B41FA5}">
                      <a16:colId xmlns:a16="http://schemas.microsoft.com/office/drawing/2014/main" val="2573699178"/>
                    </a:ext>
                  </a:extLst>
                </a:gridCol>
                <a:gridCol w="1541646">
                  <a:extLst>
                    <a:ext uri="{9D8B030D-6E8A-4147-A177-3AD203B41FA5}">
                      <a16:colId xmlns:a16="http://schemas.microsoft.com/office/drawing/2014/main" val="1686958789"/>
                    </a:ext>
                  </a:extLst>
                </a:gridCol>
                <a:gridCol w="1541646">
                  <a:extLst>
                    <a:ext uri="{9D8B030D-6E8A-4147-A177-3AD203B41FA5}">
                      <a16:colId xmlns:a16="http://schemas.microsoft.com/office/drawing/2014/main" val="254183804"/>
                    </a:ext>
                  </a:extLst>
                </a:gridCol>
                <a:gridCol w="1541646">
                  <a:extLst>
                    <a:ext uri="{9D8B030D-6E8A-4147-A177-3AD203B41FA5}">
                      <a16:colId xmlns:a16="http://schemas.microsoft.com/office/drawing/2014/main" val="1728389695"/>
                    </a:ext>
                  </a:extLst>
                </a:gridCol>
                <a:gridCol w="1541646">
                  <a:extLst>
                    <a:ext uri="{9D8B030D-6E8A-4147-A177-3AD203B41FA5}">
                      <a16:colId xmlns:a16="http://schemas.microsoft.com/office/drawing/2014/main" val="4068956246"/>
                    </a:ext>
                  </a:extLst>
                </a:gridCol>
              </a:tblGrid>
              <a:tr h="395348">
                <a:tc>
                  <a:txBody>
                    <a:bodyPr/>
                    <a:lstStyle/>
                    <a:p>
                      <a:pPr algn="ctr"/>
                      <a:r>
                        <a:rPr lang="en-US"/>
                        <a:t>Design</a:t>
                      </a:r>
                      <a:endParaRPr lang="en-US" dirty="0"/>
                    </a:p>
                  </a:txBody>
                  <a:tcPr>
                    <a:solidFill>
                      <a:srgbClr val="6699FF"/>
                    </a:solidFill>
                  </a:tcPr>
                </a:tc>
                <a:tc>
                  <a:txBody>
                    <a:bodyPr/>
                    <a:lstStyle/>
                    <a:p>
                      <a:pPr algn="ctr"/>
                      <a:r>
                        <a:rPr lang="en-US"/>
                        <a:t>Mizuno</a:t>
                      </a:r>
                      <a:endParaRPr lang="en-US" dirty="0"/>
                    </a:p>
                  </a:txBody>
                  <a:tcPr>
                    <a:solidFill>
                      <a:srgbClr val="6699FF"/>
                    </a:solidFill>
                  </a:tcPr>
                </a:tc>
                <a:tc>
                  <a:txBody>
                    <a:bodyPr/>
                    <a:lstStyle/>
                    <a:p>
                      <a:pPr algn="ctr"/>
                      <a:r>
                        <a:rPr lang="en-US"/>
                        <a:t>Skechers</a:t>
                      </a:r>
                      <a:endParaRPr lang="en-US" dirty="0"/>
                    </a:p>
                  </a:txBody>
                  <a:tcPr>
                    <a:solidFill>
                      <a:srgbClr val="6699FF"/>
                    </a:solidFill>
                  </a:tcPr>
                </a:tc>
                <a:tc>
                  <a:txBody>
                    <a:bodyPr/>
                    <a:lstStyle/>
                    <a:p>
                      <a:pPr algn="ctr"/>
                      <a:r>
                        <a:rPr lang="en-US"/>
                        <a:t>Nike</a:t>
                      </a:r>
                      <a:endParaRPr lang="en-US" dirty="0"/>
                    </a:p>
                  </a:txBody>
                  <a:tcPr>
                    <a:solidFill>
                      <a:srgbClr val="6699FF"/>
                    </a:solidFill>
                  </a:tcPr>
                </a:tc>
                <a:tc>
                  <a:txBody>
                    <a:bodyPr/>
                    <a:lstStyle/>
                    <a:p>
                      <a:pPr algn="ctr"/>
                      <a:r>
                        <a:rPr lang="en-US"/>
                        <a:t>W</a:t>
                      </a:r>
                      <a:endParaRPr lang="en-US" dirty="0"/>
                    </a:p>
                  </a:txBody>
                  <a:tcPr>
                    <a:solidFill>
                      <a:srgbClr val="6699FF"/>
                    </a:solidFill>
                  </a:tcPr>
                </a:tc>
                <a:extLst>
                  <a:ext uri="{0D108BD9-81ED-4DB2-BD59-A6C34878D82A}">
                    <a16:rowId xmlns:a16="http://schemas.microsoft.com/office/drawing/2014/main" val="1349107897"/>
                  </a:ext>
                </a:extLst>
              </a:tr>
              <a:tr h="395348">
                <a:tc>
                  <a:txBody>
                    <a:bodyPr/>
                    <a:lstStyle/>
                    <a:p>
                      <a:pPr algn="ctr"/>
                      <a:r>
                        <a:rPr lang="en-US"/>
                        <a:t>Mizuno</a:t>
                      </a:r>
                      <a:endParaRPr lang="en-US" dirty="0"/>
                    </a:p>
                  </a:txBody>
                  <a:tcPr/>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0,333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a:t>
                      </a:r>
                      <a:r>
                        <a:rPr lang="en-ID" sz="14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0,1061</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198524946"/>
                  </a:ext>
                </a:extLst>
              </a:tr>
              <a:tr h="395348">
                <a:tc>
                  <a:txBody>
                    <a:bodyPr/>
                    <a:lstStyle/>
                    <a:p>
                      <a:pPr algn="ctr"/>
                      <a:r>
                        <a:rPr lang="en-US"/>
                        <a:t>Skechers</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a:t>
                      </a:r>
                      <a:r>
                        <a:rPr lang="en-ID" sz="1400" b="0" i="0" u="none" strike="noStrike">
                          <a:solidFill>
                            <a:srgbClr val="000000"/>
                          </a:solidFill>
                          <a:effectLst/>
                          <a:latin typeface="Calibri" panose="020F0502020204030204" pitchFamily="34" charset="0"/>
                        </a:rPr>
                        <a:t>,333</a:t>
                      </a: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0,2604</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188824854"/>
                  </a:ext>
                </a:extLst>
              </a:tr>
              <a:tr h="395348">
                <a:tc>
                  <a:txBody>
                    <a:bodyPr/>
                    <a:lstStyle/>
                    <a:p>
                      <a:pPr algn="ctr"/>
                      <a:r>
                        <a:rPr lang="en-US"/>
                        <a:t>Nike</a:t>
                      </a:r>
                      <a:endParaRPr lang="en-US" dirty="0"/>
                    </a:p>
                  </a:txBody>
                  <a:tcPr/>
                </a:tc>
                <a:tc>
                  <a:txBody>
                    <a:bodyPr/>
                    <a:lstStyle/>
                    <a:p>
                      <a:pPr algn="ctr" fontAlgn="b"/>
                      <a:r>
                        <a:rPr lang="en-ID" sz="1400" u="none" strike="noStrike">
                          <a:effectLst/>
                        </a:rPr>
                        <a:t>5</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0,6333</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1647167925"/>
                  </a:ext>
                </a:extLst>
              </a:tr>
              <a:tr h="395348">
                <a:tc>
                  <a:txBody>
                    <a:bodyPr/>
                    <a:lstStyle/>
                    <a:p>
                      <a:pPr algn="ctr"/>
                      <a:r>
                        <a:rPr lang="en-US"/>
                        <a:t>Jumlah</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9</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4,333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1,533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1</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730187743"/>
                  </a:ext>
                </a:extLst>
              </a:tr>
              <a:tr h="395348">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Eigen Value</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3,0387</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97447972"/>
                  </a:ext>
                </a:extLst>
              </a:tr>
              <a:tr h="395348">
                <a:tc>
                  <a:txBody>
                    <a:bodyPr/>
                    <a:lstStyle/>
                    <a:p>
                      <a:pPr algn="ctr"/>
                      <a:r>
                        <a:rPr lang="en-ID" sz="1400" b="0" i="0" u="none" strike="noStrike" cap="none" baseline="0">
                          <a:solidFill>
                            <a:srgbClr val="000000"/>
                          </a:solidFill>
                          <a:latin typeface="Calibri" panose="020F0502020204030204" pitchFamily="34" charset="0"/>
                          <a:ea typeface="Arial"/>
                          <a:cs typeface="Calibri" panose="020F0502020204030204" pitchFamily="34" charset="0"/>
                          <a:sym typeface="Arial"/>
                        </a:rPr>
                        <a:t>Consistency Index (CI)</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0,0193</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24247885"/>
                  </a:ext>
                </a:extLst>
              </a:tr>
              <a:tr h="395348">
                <a:tc>
                  <a:txBody>
                    <a:bodyPr/>
                    <a:lstStyle/>
                    <a:p>
                      <a:pPr algn="ctr"/>
                      <a:r>
                        <a:rPr lang="en-ID" sz="1400" b="0" i="0" u="none" strike="noStrike" cap="none" baseline="0">
                          <a:solidFill>
                            <a:srgbClr val="000000"/>
                          </a:solidFill>
                          <a:latin typeface="Calibri" panose="020F0502020204030204" pitchFamily="34" charset="0"/>
                          <a:ea typeface="Arial"/>
                          <a:cs typeface="Calibri" panose="020F0502020204030204" pitchFamily="34" charset="0"/>
                          <a:sym typeface="Arial"/>
                        </a:rPr>
                        <a:t>Consistency ratio (CR)</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0,0333</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626056357"/>
                  </a:ext>
                </a:extLst>
              </a:tr>
            </a:tbl>
          </a:graphicData>
        </a:graphic>
      </p:graphicFrame>
    </p:spTree>
    <p:extLst>
      <p:ext uri="{BB962C8B-B14F-4D97-AF65-F5344CB8AC3E}">
        <p14:creationId xmlns:p14="http://schemas.microsoft.com/office/powerpoint/2010/main" val="326997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2F45E573-0121-4BCD-9025-B1FD94B2F9AA}"/>
              </a:ext>
            </a:extLst>
          </p:cNvPr>
          <p:cNvGraphicFramePr>
            <a:graphicFrameLocks/>
          </p:cNvGraphicFramePr>
          <p:nvPr>
            <p:extLst>
              <p:ext uri="{D42A27DB-BD31-4B8C-83A1-F6EECF244321}">
                <p14:modId xmlns:p14="http://schemas.microsoft.com/office/powerpoint/2010/main" val="3927293776"/>
              </p:ext>
            </p:extLst>
          </p:nvPr>
        </p:nvGraphicFramePr>
        <p:xfrm>
          <a:off x="641103" y="744483"/>
          <a:ext cx="7708230" cy="3408408"/>
        </p:xfrm>
        <a:graphic>
          <a:graphicData uri="http://schemas.openxmlformats.org/drawingml/2006/table">
            <a:tbl>
              <a:tblPr firstRow="1" bandRow="1">
                <a:tableStyleId>{5C22544A-7EE6-4342-B048-85BDC9FD1C3A}</a:tableStyleId>
              </a:tblPr>
              <a:tblGrid>
                <a:gridCol w="1541646">
                  <a:extLst>
                    <a:ext uri="{9D8B030D-6E8A-4147-A177-3AD203B41FA5}">
                      <a16:colId xmlns:a16="http://schemas.microsoft.com/office/drawing/2014/main" val="2573699178"/>
                    </a:ext>
                  </a:extLst>
                </a:gridCol>
                <a:gridCol w="1541646">
                  <a:extLst>
                    <a:ext uri="{9D8B030D-6E8A-4147-A177-3AD203B41FA5}">
                      <a16:colId xmlns:a16="http://schemas.microsoft.com/office/drawing/2014/main" val="1686958789"/>
                    </a:ext>
                  </a:extLst>
                </a:gridCol>
                <a:gridCol w="1541646">
                  <a:extLst>
                    <a:ext uri="{9D8B030D-6E8A-4147-A177-3AD203B41FA5}">
                      <a16:colId xmlns:a16="http://schemas.microsoft.com/office/drawing/2014/main" val="254183804"/>
                    </a:ext>
                  </a:extLst>
                </a:gridCol>
                <a:gridCol w="1541646">
                  <a:extLst>
                    <a:ext uri="{9D8B030D-6E8A-4147-A177-3AD203B41FA5}">
                      <a16:colId xmlns:a16="http://schemas.microsoft.com/office/drawing/2014/main" val="1728389695"/>
                    </a:ext>
                  </a:extLst>
                </a:gridCol>
                <a:gridCol w="1541646">
                  <a:extLst>
                    <a:ext uri="{9D8B030D-6E8A-4147-A177-3AD203B41FA5}">
                      <a16:colId xmlns:a16="http://schemas.microsoft.com/office/drawing/2014/main" val="4068956246"/>
                    </a:ext>
                  </a:extLst>
                </a:gridCol>
              </a:tblGrid>
              <a:tr h="395348">
                <a:tc>
                  <a:txBody>
                    <a:bodyPr/>
                    <a:lstStyle/>
                    <a:p>
                      <a:pPr algn="ctr"/>
                      <a:r>
                        <a:rPr lang="en-US"/>
                        <a:t>Kenyamanan</a:t>
                      </a:r>
                      <a:endParaRPr lang="en-US" dirty="0"/>
                    </a:p>
                  </a:txBody>
                  <a:tcPr>
                    <a:solidFill>
                      <a:srgbClr val="6699FF"/>
                    </a:solidFill>
                  </a:tcPr>
                </a:tc>
                <a:tc>
                  <a:txBody>
                    <a:bodyPr/>
                    <a:lstStyle/>
                    <a:p>
                      <a:pPr algn="ctr"/>
                      <a:r>
                        <a:rPr lang="en-US"/>
                        <a:t>Mizuno</a:t>
                      </a:r>
                      <a:endParaRPr lang="en-US" dirty="0"/>
                    </a:p>
                  </a:txBody>
                  <a:tcPr>
                    <a:solidFill>
                      <a:srgbClr val="6699FF"/>
                    </a:solidFill>
                  </a:tcPr>
                </a:tc>
                <a:tc>
                  <a:txBody>
                    <a:bodyPr/>
                    <a:lstStyle/>
                    <a:p>
                      <a:pPr algn="ctr"/>
                      <a:r>
                        <a:rPr lang="en-US"/>
                        <a:t>Skechers</a:t>
                      </a:r>
                      <a:endParaRPr lang="en-US" dirty="0"/>
                    </a:p>
                  </a:txBody>
                  <a:tcPr>
                    <a:solidFill>
                      <a:srgbClr val="6699FF"/>
                    </a:solidFill>
                  </a:tcPr>
                </a:tc>
                <a:tc>
                  <a:txBody>
                    <a:bodyPr/>
                    <a:lstStyle/>
                    <a:p>
                      <a:pPr algn="ctr"/>
                      <a:r>
                        <a:rPr lang="en-US"/>
                        <a:t>Nike</a:t>
                      </a:r>
                      <a:endParaRPr lang="en-US" dirty="0"/>
                    </a:p>
                  </a:txBody>
                  <a:tcPr>
                    <a:solidFill>
                      <a:srgbClr val="6699FF"/>
                    </a:solidFill>
                  </a:tcPr>
                </a:tc>
                <a:tc>
                  <a:txBody>
                    <a:bodyPr/>
                    <a:lstStyle/>
                    <a:p>
                      <a:pPr algn="ctr"/>
                      <a:r>
                        <a:rPr lang="en-US"/>
                        <a:t>W</a:t>
                      </a:r>
                      <a:endParaRPr lang="en-US" dirty="0"/>
                    </a:p>
                  </a:txBody>
                  <a:tcPr>
                    <a:solidFill>
                      <a:srgbClr val="6699FF"/>
                    </a:solidFill>
                  </a:tcPr>
                </a:tc>
                <a:extLst>
                  <a:ext uri="{0D108BD9-81ED-4DB2-BD59-A6C34878D82A}">
                    <a16:rowId xmlns:a16="http://schemas.microsoft.com/office/drawing/2014/main" val="1349107897"/>
                  </a:ext>
                </a:extLst>
              </a:tr>
              <a:tr h="395348">
                <a:tc>
                  <a:txBody>
                    <a:bodyPr/>
                    <a:lstStyle/>
                    <a:p>
                      <a:pPr algn="ctr"/>
                      <a:r>
                        <a:rPr lang="en-US"/>
                        <a:t>Mizuno</a:t>
                      </a:r>
                      <a:endParaRPr lang="en-US" dirty="0"/>
                    </a:p>
                  </a:txBody>
                  <a:tcPr/>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a:t>
                      </a:r>
                      <a:r>
                        <a:rPr lang="en-ID" sz="1400" b="0" i="0" u="none" strike="noStrike">
                          <a:solidFill>
                            <a:srgbClr val="000000"/>
                          </a:solidFill>
                          <a:effectLst/>
                          <a:latin typeface="Calibri" panose="020F0502020204030204" pitchFamily="34" charset="0"/>
                        </a:rPr>
                        <a:t>,333</a:t>
                      </a: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0,2604</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198524946"/>
                  </a:ext>
                </a:extLst>
              </a:tr>
              <a:tr h="395348">
                <a:tc>
                  <a:txBody>
                    <a:bodyPr/>
                    <a:lstStyle/>
                    <a:p>
                      <a:pPr algn="ctr"/>
                      <a:r>
                        <a:rPr lang="en-US"/>
                        <a:t>Skechers</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0,333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a:t>
                      </a:r>
                      <a:r>
                        <a:rPr lang="en-ID" sz="1400" b="0" i="0" u="none" strike="noStrike">
                          <a:solidFill>
                            <a:srgbClr val="000000"/>
                          </a:solidFill>
                          <a:effectLst/>
                          <a:latin typeface="Calibri" panose="020F0502020204030204" pitchFamily="34" charset="0"/>
                        </a:rPr>
                        <a:t>,2</a:t>
                      </a:r>
                    </a:p>
                  </a:txBody>
                  <a:tcPr marL="6350" marR="6350" marT="6350" marB="0" anchor="b"/>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0,1061</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188824854"/>
                  </a:ext>
                </a:extLst>
              </a:tr>
              <a:tr h="395348">
                <a:tc>
                  <a:txBody>
                    <a:bodyPr/>
                    <a:lstStyle/>
                    <a:p>
                      <a:pPr algn="ctr"/>
                      <a:r>
                        <a:rPr lang="en-US"/>
                        <a:t>Nike</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5</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0,6333</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1647167925"/>
                  </a:ext>
                </a:extLst>
              </a:tr>
              <a:tr h="395348">
                <a:tc>
                  <a:txBody>
                    <a:bodyPr/>
                    <a:lstStyle/>
                    <a:p>
                      <a:pPr algn="ctr"/>
                      <a:r>
                        <a:rPr lang="en-US"/>
                        <a:t>Jumlah</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4,333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9</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1,533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latin typeface="Calibri" panose="020F0502020204030204" pitchFamily="34" charset="0"/>
                          <a:cs typeface="Calibri" panose="020F0502020204030204" pitchFamily="34" charset="0"/>
                        </a:rPr>
                        <a:t>1</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730187743"/>
                  </a:ext>
                </a:extLst>
              </a:tr>
              <a:tr h="395348">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Eigen Value</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3,0387</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97447972"/>
                  </a:ext>
                </a:extLst>
              </a:tr>
              <a:tr h="395348">
                <a:tc>
                  <a:txBody>
                    <a:bodyPr/>
                    <a:lstStyle/>
                    <a:p>
                      <a:pPr algn="ctr"/>
                      <a:r>
                        <a:rPr lang="en-ID" sz="1400" b="0" i="0" u="none" strike="noStrike" cap="none" baseline="0">
                          <a:solidFill>
                            <a:srgbClr val="000000"/>
                          </a:solidFill>
                          <a:latin typeface="Calibri" panose="020F0502020204030204" pitchFamily="34" charset="0"/>
                          <a:ea typeface="Arial"/>
                          <a:cs typeface="Calibri" panose="020F0502020204030204" pitchFamily="34" charset="0"/>
                          <a:sym typeface="Arial"/>
                        </a:rPr>
                        <a:t>Consistency Index (CI)</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0,0193</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24247885"/>
                  </a:ext>
                </a:extLst>
              </a:tr>
              <a:tr h="395348">
                <a:tc>
                  <a:txBody>
                    <a:bodyPr/>
                    <a:lstStyle/>
                    <a:p>
                      <a:pPr algn="ctr"/>
                      <a:r>
                        <a:rPr lang="en-ID" sz="1400" b="0" i="0" u="none" strike="noStrike" cap="none" baseline="0">
                          <a:solidFill>
                            <a:srgbClr val="000000"/>
                          </a:solidFill>
                          <a:latin typeface="Calibri" panose="020F0502020204030204" pitchFamily="34" charset="0"/>
                          <a:ea typeface="Arial"/>
                          <a:cs typeface="Calibri" panose="020F0502020204030204" pitchFamily="34" charset="0"/>
                          <a:sym typeface="Arial"/>
                        </a:rPr>
                        <a:t>Consistency ratio (CR)</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u="none" strike="noStrike">
                          <a:effectLst/>
                          <a:latin typeface="Calibri" panose="020F0502020204030204" pitchFamily="34" charset="0"/>
                          <a:cs typeface="Calibri" panose="020F0502020204030204" pitchFamily="34" charset="0"/>
                        </a:rPr>
                        <a:t>0,0333</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626056357"/>
                  </a:ext>
                </a:extLst>
              </a:tr>
            </a:tbl>
          </a:graphicData>
        </a:graphic>
      </p:graphicFrame>
    </p:spTree>
    <p:extLst>
      <p:ext uri="{BB962C8B-B14F-4D97-AF65-F5344CB8AC3E}">
        <p14:creationId xmlns:p14="http://schemas.microsoft.com/office/powerpoint/2010/main" val="4193387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13A4-0718-4AD6-9CE4-A07F7FBA7F1B}"/>
              </a:ext>
            </a:extLst>
          </p:cNvPr>
          <p:cNvSpPr>
            <a:spLocks noGrp="1"/>
          </p:cNvSpPr>
          <p:nvPr>
            <p:ph type="ctrTitle"/>
          </p:nvPr>
        </p:nvSpPr>
        <p:spPr>
          <a:xfrm>
            <a:off x="1143000" y="167524"/>
            <a:ext cx="6858000" cy="914957"/>
          </a:xfrm>
        </p:spPr>
        <p:txBody>
          <a:bodyPr/>
          <a:lstStyle/>
          <a:p>
            <a:r>
              <a:rPr lang="en-ID" sz="2400" b="0" i="0" u="none" strike="noStrike" baseline="0">
                <a:solidFill>
                  <a:srgbClr val="1A2D40"/>
                </a:solidFill>
                <a:latin typeface="Comfortaa Medium" panose="020B0604020202020204" charset="0"/>
              </a:rPr>
              <a:t>Menghitung Priority vector atau Weights (W) antar kriteria</a:t>
            </a:r>
            <a:endParaRPr lang="en-ID" sz="2800">
              <a:latin typeface="Comfortaa Medium" panose="020B0604020202020204" charset="0"/>
            </a:endParaRPr>
          </a:p>
        </p:txBody>
      </p:sp>
      <p:graphicFrame>
        <p:nvGraphicFramePr>
          <p:cNvPr id="4" name="Table 5">
            <a:extLst>
              <a:ext uri="{FF2B5EF4-FFF2-40B4-BE49-F238E27FC236}">
                <a16:creationId xmlns:a16="http://schemas.microsoft.com/office/drawing/2014/main" id="{2674E962-7C17-4195-B832-036F31083088}"/>
              </a:ext>
            </a:extLst>
          </p:cNvPr>
          <p:cNvGraphicFramePr>
            <a:graphicFrameLocks/>
          </p:cNvGraphicFramePr>
          <p:nvPr>
            <p:extLst>
              <p:ext uri="{D42A27DB-BD31-4B8C-83A1-F6EECF244321}">
                <p14:modId xmlns:p14="http://schemas.microsoft.com/office/powerpoint/2010/main" val="1961954039"/>
              </p:ext>
            </p:extLst>
          </p:nvPr>
        </p:nvGraphicFramePr>
        <p:xfrm>
          <a:off x="307127" y="1082481"/>
          <a:ext cx="7693873" cy="3803756"/>
        </p:xfrm>
        <a:graphic>
          <a:graphicData uri="http://schemas.openxmlformats.org/drawingml/2006/table">
            <a:tbl>
              <a:tblPr firstRow="1" bandRow="1">
                <a:tableStyleId>{5C22544A-7EE6-4342-B048-85BDC9FD1C3A}</a:tableStyleId>
              </a:tblPr>
              <a:tblGrid>
                <a:gridCol w="1270348">
                  <a:extLst>
                    <a:ext uri="{9D8B030D-6E8A-4147-A177-3AD203B41FA5}">
                      <a16:colId xmlns:a16="http://schemas.microsoft.com/office/drawing/2014/main" val="2573699178"/>
                    </a:ext>
                  </a:extLst>
                </a:gridCol>
                <a:gridCol w="1382293">
                  <a:extLst>
                    <a:ext uri="{9D8B030D-6E8A-4147-A177-3AD203B41FA5}">
                      <a16:colId xmlns:a16="http://schemas.microsoft.com/office/drawing/2014/main" val="1686958789"/>
                    </a:ext>
                  </a:extLst>
                </a:gridCol>
                <a:gridCol w="1187117">
                  <a:extLst>
                    <a:ext uri="{9D8B030D-6E8A-4147-A177-3AD203B41FA5}">
                      <a16:colId xmlns:a16="http://schemas.microsoft.com/office/drawing/2014/main" val="254183804"/>
                    </a:ext>
                  </a:extLst>
                </a:gridCol>
                <a:gridCol w="1284705">
                  <a:extLst>
                    <a:ext uri="{9D8B030D-6E8A-4147-A177-3AD203B41FA5}">
                      <a16:colId xmlns:a16="http://schemas.microsoft.com/office/drawing/2014/main" val="1728389695"/>
                    </a:ext>
                  </a:extLst>
                </a:gridCol>
                <a:gridCol w="1284705">
                  <a:extLst>
                    <a:ext uri="{9D8B030D-6E8A-4147-A177-3AD203B41FA5}">
                      <a16:colId xmlns:a16="http://schemas.microsoft.com/office/drawing/2014/main" val="4068956246"/>
                    </a:ext>
                  </a:extLst>
                </a:gridCol>
                <a:gridCol w="1284705">
                  <a:extLst>
                    <a:ext uri="{9D8B030D-6E8A-4147-A177-3AD203B41FA5}">
                      <a16:colId xmlns:a16="http://schemas.microsoft.com/office/drawing/2014/main" val="3464317347"/>
                    </a:ext>
                  </a:extLst>
                </a:gridCol>
              </a:tblGrid>
              <a:tr h="395348">
                <a:tc>
                  <a:txBody>
                    <a:bodyPr/>
                    <a:lstStyle/>
                    <a:p>
                      <a:pPr algn="ctr"/>
                      <a:r>
                        <a:rPr lang="en-US"/>
                        <a:t>Kriteria</a:t>
                      </a:r>
                      <a:endParaRPr lang="en-US" dirty="0"/>
                    </a:p>
                  </a:txBody>
                  <a:tcPr>
                    <a:solidFill>
                      <a:srgbClr val="6699FF"/>
                    </a:solidFill>
                  </a:tcPr>
                </a:tc>
                <a:tc>
                  <a:txBody>
                    <a:bodyPr/>
                    <a:lstStyle/>
                    <a:p>
                      <a:pPr algn="ctr"/>
                      <a:r>
                        <a:rPr lang="en-US"/>
                        <a:t>Kenyamanan</a:t>
                      </a:r>
                      <a:endParaRPr lang="en-US" dirty="0"/>
                    </a:p>
                  </a:txBody>
                  <a:tcPr>
                    <a:solidFill>
                      <a:srgbClr val="6699FF"/>
                    </a:solidFill>
                  </a:tcPr>
                </a:tc>
                <a:tc>
                  <a:txBody>
                    <a:bodyPr/>
                    <a:lstStyle/>
                    <a:p>
                      <a:pPr algn="ctr"/>
                      <a:r>
                        <a:rPr lang="en-US"/>
                        <a:t>Kualitas</a:t>
                      </a:r>
                      <a:endParaRPr lang="en-US" dirty="0"/>
                    </a:p>
                  </a:txBody>
                  <a:tcPr>
                    <a:solidFill>
                      <a:srgbClr val="6699FF"/>
                    </a:solidFill>
                  </a:tcPr>
                </a:tc>
                <a:tc>
                  <a:txBody>
                    <a:bodyPr/>
                    <a:lstStyle/>
                    <a:p>
                      <a:pPr algn="ctr"/>
                      <a:r>
                        <a:rPr lang="en-US"/>
                        <a:t>Harga</a:t>
                      </a:r>
                      <a:endParaRPr lang="en-US" dirty="0"/>
                    </a:p>
                  </a:txBody>
                  <a:tcPr>
                    <a:solidFill>
                      <a:srgbClr val="6699FF"/>
                    </a:solidFill>
                  </a:tcPr>
                </a:tc>
                <a:tc>
                  <a:txBody>
                    <a:bodyPr/>
                    <a:lstStyle/>
                    <a:p>
                      <a:pPr algn="ctr"/>
                      <a:r>
                        <a:rPr lang="en-US"/>
                        <a:t>Design</a:t>
                      </a:r>
                      <a:endParaRPr lang="en-US" dirty="0"/>
                    </a:p>
                  </a:txBody>
                  <a:tcPr>
                    <a:solidFill>
                      <a:srgbClr val="6699FF"/>
                    </a:solidFill>
                  </a:tcPr>
                </a:tc>
                <a:tc>
                  <a:txBody>
                    <a:bodyPr/>
                    <a:lstStyle/>
                    <a:p>
                      <a:pPr algn="ctr"/>
                      <a:r>
                        <a:rPr lang="en-US"/>
                        <a:t>W</a:t>
                      </a:r>
                      <a:endParaRPr lang="en-US" dirty="0"/>
                    </a:p>
                  </a:txBody>
                  <a:tcPr>
                    <a:solidFill>
                      <a:srgbClr val="6699FF"/>
                    </a:solidFill>
                  </a:tcPr>
                </a:tc>
                <a:extLst>
                  <a:ext uri="{0D108BD9-81ED-4DB2-BD59-A6C34878D82A}">
                    <a16:rowId xmlns:a16="http://schemas.microsoft.com/office/drawing/2014/main" val="1349107897"/>
                  </a:ext>
                </a:extLst>
              </a:tr>
              <a:tr h="395348">
                <a:tc>
                  <a:txBody>
                    <a:bodyPr/>
                    <a:lstStyle/>
                    <a:p>
                      <a:pPr algn="ctr"/>
                      <a:r>
                        <a:rPr lang="en-US"/>
                        <a:t>Kenyamanan</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5</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6</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D" sz="1400" b="0" i="0" u="none" strike="noStrike">
                          <a:solidFill>
                            <a:srgbClr val="000000"/>
                          </a:solidFill>
                          <a:effectLst/>
                          <a:latin typeface="Calibri" panose="020F0502020204030204" pitchFamily="34" charset="0"/>
                          <a:cs typeface="Calibri" panose="020F0502020204030204" pitchFamily="34" charset="0"/>
                        </a:rPr>
                        <a:t>0,5464</a:t>
                      </a:r>
                    </a:p>
                  </a:txBody>
                  <a:tcPr marL="6350" marR="6350" marT="6350" marB="0" anchor="b"/>
                </a:tc>
                <a:extLst>
                  <a:ext uri="{0D108BD9-81ED-4DB2-BD59-A6C34878D82A}">
                    <a16:rowId xmlns:a16="http://schemas.microsoft.com/office/drawing/2014/main" val="3198524946"/>
                  </a:ext>
                </a:extLst>
              </a:tr>
              <a:tr h="395348">
                <a:tc>
                  <a:txBody>
                    <a:bodyPr/>
                    <a:lstStyle/>
                    <a:p>
                      <a:pPr algn="ctr"/>
                      <a:r>
                        <a:rPr lang="en-US"/>
                        <a:t>Kualitas</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0,333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400" b="0" i="0" u="none" strike="noStrike">
                          <a:solidFill>
                            <a:srgbClr val="000000"/>
                          </a:solidFill>
                          <a:effectLst/>
                          <a:latin typeface="Calibri" panose="020F0502020204030204" pitchFamily="34" charset="0"/>
                          <a:cs typeface="Calibri" panose="020F0502020204030204" pitchFamily="34" charset="0"/>
                        </a:rPr>
                        <a:t>5</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b="0" i="0" u="none" strike="noStrike">
                          <a:solidFill>
                            <a:srgbClr val="000000"/>
                          </a:solidFill>
                          <a:effectLst/>
                          <a:latin typeface="Calibri" panose="020F0502020204030204" pitchFamily="34" charset="0"/>
                          <a:cs typeface="Calibri" panose="020F0502020204030204" pitchFamily="34" charset="0"/>
                        </a:rPr>
                        <a:t>0,2678</a:t>
                      </a:r>
                    </a:p>
                  </a:txBody>
                  <a:tcPr marL="6350" marR="6350" marT="6350" marB="0" anchor="b"/>
                </a:tc>
                <a:extLst>
                  <a:ext uri="{0D108BD9-81ED-4DB2-BD59-A6C34878D82A}">
                    <a16:rowId xmlns:a16="http://schemas.microsoft.com/office/drawing/2014/main" val="3188824854"/>
                  </a:ext>
                </a:extLst>
              </a:tr>
              <a:tr h="395348">
                <a:tc>
                  <a:txBody>
                    <a:bodyPr/>
                    <a:lstStyle/>
                    <a:p>
                      <a:pPr algn="ctr"/>
                      <a:r>
                        <a:rPr lang="en-US"/>
                        <a:t>Harga</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0,2</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3</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D" sz="1400" b="0" i="0" u="none" strike="noStrike">
                          <a:solidFill>
                            <a:srgbClr val="000000"/>
                          </a:solidFill>
                          <a:effectLst/>
                          <a:latin typeface="Calibri" panose="020F0502020204030204" pitchFamily="34" charset="0"/>
                          <a:cs typeface="Calibri" panose="020F0502020204030204" pitchFamily="34" charset="0"/>
                        </a:rPr>
                        <a:t>0,1245</a:t>
                      </a:r>
                    </a:p>
                  </a:txBody>
                  <a:tcPr marL="6350" marR="6350" marT="6350" marB="0" anchor="b"/>
                </a:tc>
                <a:extLst>
                  <a:ext uri="{0D108BD9-81ED-4DB2-BD59-A6C34878D82A}">
                    <a16:rowId xmlns:a16="http://schemas.microsoft.com/office/drawing/2014/main" val="1647167925"/>
                  </a:ext>
                </a:extLst>
              </a:tr>
              <a:tr h="395348">
                <a:tc>
                  <a:txBody>
                    <a:bodyPr/>
                    <a:lstStyle/>
                    <a:p>
                      <a:pPr algn="ctr"/>
                      <a:r>
                        <a:rPr lang="en-US"/>
                        <a:t>Design</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0,1667</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0,2</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1</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ID" sz="1400" b="0" i="0" u="none" strike="noStrike">
                          <a:solidFill>
                            <a:srgbClr val="000000"/>
                          </a:solidFill>
                          <a:effectLst/>
                          <a:latin typeface="Calibri" panose="020F0502020204030204" pitchFamily="34" charset="0"/>
                          <a:cs typeface="Calibri" panose="020F0502020204030204" pitchFamily="34" charset="0"/>
                        </a:rPr>
                        <a:t>0,0611</a:t>
                      </a:r>
                    </a:p>
                  </a:txBody>
                  <a:tcPr marL="6350" marR="6350" marT="6350" marB="0" anchor="b"/>
                </a:tc>
                <a:extLst>
                  <a:ext uri="{0D108BD9-81ED-4DB2-BD59-A6C34878D82A}">
                    <a16:rowId xmlns:a16="http://schemas.microsoft.com/office/drawing/2014/main" val="1374211177"/>
                  </a:ext>
                </a:extLst>
              </a:tr>
              <a:tr h="395348">
                <a:tc>
                  <a:txBody>
                    <a:bodyPr/>
                    <a:lstStyle/>
                    <a:p>
                      <a:pPr algn="ctr"/>
                      <a:r>
                        <a:rPr lang="en-US"/>
                        <a:t>Jumlah</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1,7</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4,533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9,333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15</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1</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3730187743"/>
                  </a:ext>
                </a:extLst>
              </a:tr>
              <a:tr h="395348">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Eigen Value</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400" b="0" i="0" u="none" strike="noStrike">
                          <a:solidFill>
                            <a:srgbClr val="000000"/>
                          </a:solidFill>
                          <a:effectLst/>
                          <a:latin typeface="Calibri" panose="020F0502020204030204" pitchFamily="34" charset="0"/>
                          <a:cs typeface="Calibri" panose="020F0502020204030204" pitchFamily="34" charset="0"/>
                        </a:rPr>
                        <a:t>4,152</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97447972"/>
                  </a:ext>
                </a:extLst>
              </a:tr>
              <a:tr h="395348">
                <a:tc>
                  <a:txBody>
                    <a:bodyPr/>
                    <a:lstStyle/>
                    <a:p>
                      <a:pPr algn="ctr"/>
                      <a:r>
                        <a:rPr lang="en-ID" sz="1400" b="0" i="0" u="none" strike="noStrike" cap="none" baseline="0">
                          <a:solidFill>
                            <a:srgbClr val="000000"/>
                          </a:solidFill>
                          <a:latin typeface="Calibri" panose="020F0502020204030204" pitchFamily="34" charset="0"/>
                          <a:ea typeface="Arial"/>
                          <a:cs typeface="Calibri" panose="020F0502020204030204" pitchFamily="34" charset="0"/>
                          <a:sym typeface="Arial"/>
                        </a:rPr>
                        <a:t>Consistency Index (CI)</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400" b="0" i="0" u="none" strike="noStrike">
                          <a:solidFill>
                            <a:srgbClr val="000000"/>
                          </a:solidFill>
                          <a:effectLst/>
                          <a:latin typeface="Calibri" panose="020F0502020204030204" pitchFamily="34" charset="0"/>
                          <a:cs typeface="Calibri" panose="020F0502020204030204" pitchFamily="34" charset="0"/>
                        </a:rPr>
                        <a:t>0,050</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24247885"/>
                  </a:ext>
                </a:extLst>
              </a:tr>
              <a:tr h="395348">
                <a:tc>
                  <a:txBody>
                    <a:bodyPr/>
                    <a:lstStyle/>
                    <a:p>
                      <a:pPr algn="ctr"/>
                      <a:r>
                        <a:rPr lang="en-ID" sz="1400" b="0" i="0" u="none" strike="noStrike" cap="none" baseline="0">
                          <a:solidFill>
                            <a:srgbClr val="000000"/>
                          </a:solidFill>
                          <a:latin typeface="Calibri" panose="020F0502020204030204" pitchFamily="34" charset="0"/>
                          <a:ea typeface="Arial"/>
                          <a:cs typeface="Calibri" panose="020F0502020204030204" pitchFamily="34" charset="0"/>
                          <a:sym typeface="Arial"/>
                        </a:rPr>
                        <a:t>Consistency ratio (CR)</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400" b="0" i="0" u="none" strike="noStrike">
                          <a:solidFill>
                            <a:srgbClr val="000000"/>
                          </a:solidFill>
                          <a:effectLst/>
                          <a:latin typeface="Calibri" panose="020F0502020204030204" pitchFamily="34" charset="0"/>
                          <a:cs typeface="Calibri" panose="020F0502020204030204" pitchFamily="34" charset="0"/>
                        </a:rPr>
                        <a:t>0,056</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2626056357"/>
                  </a:ext>
                </a:extLst>
              </a:tr>
            </a:tbl>
          </a:graphicData>
        </a:graphic>
      </p:graphicFrame>
    </p:spTree>
    <p:extLst>
      <p:ext uri="{BB962C8B-B14F-4D97-AF65-F5344CB8AC3E}">
        <p14:creationId xmlns:p14="http://schemas.microsoft.com/office/powerpoint/2010/main" val="40024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115A-EC3C-4362-9408-7EFD1D1FC541}"/>
              </a:ext>
            </a:extLst>
          </p:cNvPr>
          <p:cNvSpPr>
            <a:spLocks noGrp="1"/>
          </p:cNvSpPr>
          <p:nvPr>
            <p:ph type="ctrTitle"/>
          </p:nvPr>
        </p:nvSpPr>
        <p:spPr>
          <a:xfrm>
            <a:off x="1143000" y="0"/>
            <a:ext cx="6858000" cy="684612"/>
          </a:xfrm>
        </p:spPr>
        <p:txBody>
          <a:bodyPr/>
          <a:lstStyle/>
          <a:p>
            <a:r>
              <a:rPr lang="en-US" sz="2800"/>
              <a:t>Perangking alternatif</a:t>
            </a:r>
            <a:endParaRPr lang="en-ID" sz="2800"/>
          </a:p>
        </p:txBody>
      </p:sp>
      <p:graphicFrame>
        <p:nvGraphicFramePr>
          <p:cNvPr id="4" name="Table 5">
            <a:extLst>
              <a:ext uri="{FF2B5EF4-FFF2-40B4-BE49-F238E27FC236}">
                <a16:creationId xmlns:a16="http://schemas.microsoft.com/office/drawing/2014/main" id="{11727B58-ACFE-46B8-98D4-FD17C544073E}"/>
              </a:ext>
            </a:extLst>
          </p:cNvPr>
          <p:cNvGraphicFramePr>
            <a:graphicFrameLocks/>
          </p:cNvGraphicFramePr>
          <p:nvPr>
            <p:extLst>
              <p:ext uri="{D42A27DB-BD31-4B8C-83A1-F6EECF244321}">
                <p14:modId xmlns:p14="http://schemas.microsoft.com/office/powerpoint/2010/main" val="2601974482"/>
              </p:ext>
            </p:extLst>
          </p:nvPr>
        </p:nvGraphicFramePr>
        <p:xfrm>
          <a:off x="641103" y="744483"/>
          <a:ext cx="7708230" cy="2494900"/>
        </p:xfrm>
        <a:graphic>
          <a:graphicData uri="http://schemas.openxmlformats.org/drawingml/2006/table">
            <a:tbl>
              <a:tblPr firstRow="1" bandRow="1">
                <a:tableStyleId>{5C22544A-7EE6-4342-B048-85BDC9FD1C3A}</a:tableStyleId>
              </a:tblPr>
              <a:tblGrid>
                <a:gridCol w="1541646">
                  <a:extLst>
                    <a:ext uri="{9D8B030D-6E8A-4147-A177-3AD203B41FA5}">
                      <a16:colId xmlns:a16="http://schemas.microsoft.com/office/drawing/2014/main" val="2573699178"/>
                    </a:ext>
                  </a:extLst>
                </a:gridCol>
                <a:gridCol w="1541646">
                  <a:extLst>
                    <a:ext uri="{9D8B030D-6E8A-4147-A177-3AD203B41FA5}">
                      <a16:colId xmlns:a16="http://schemas.microsoft.com/office/drawing/2014/main" val="1686958789"/>
                    </a:ext>
                  </a:extLst>
                </a:gridCol>
                <a:gridCol w="1541646">
                  <a:extLst>
                    <a:ext uri="{9D8B030D-6E8A-4147-A177-3AD203B41FA5}">
                      <a16:colId xmlns:a16="http://schemas.microsoft.com/office/drawing/2014/main" val="254183804"/>
                    </a:ext>
                  </a:extLst>
                </a:gridCol>
                <a:gridCol w="1541646">
                  <a:extLst>
                    <a:ext uri="{9D8B030D-6E8A-4147-A177-3AD203B41FA5}">
                      <a16:colId xmlns:a16="http://schemas.microsoft.com/office/drawing/2014/main" val="1728389695"/>
                    </a:ext>
                  </a:extLst>
                </a:gridCol>
                <a:gridCol w="1541646">
                  <a:extLst>
                    <a:ext uri="{9D8B030D-6E8A-4147-A177-3AD203B41FA5}">
                      <a16:colId xmlns:a16="http://schemas.microsoft.com/office/drawing/2014/main" val="4068956246"/>
                    </a:ext>
                  </a:extLst>
                </a:gridCol>
              </a:tblGrid>
              <a:tr h="395348">
                <a:tc>
                  <a:txBody>
                    <a:bodyPr/>
                    <a:lstStyle/>
                    <a:p>
                      <a:pPr algn="ctr"/>
                      <a:r>
                        <a:rPr lang="en-US"/>
                        <a:t>Bobot keseluruhan</a:t>
                      </a:r>
                      <a:endParaRPr lang="en-US" dirty="0"/>
                    </a:p>
                  </a:txBody>
                  <a:tcPr>
                    <a:solidFill>
                      <a:srgbClr val="6699FF"/>
                    </a:solidFill>
                  </a:tcPr>
                </a:tc>
                <a:tc>
                  <a:txBody>
                    <a:bodyPr/>
                    <a:lstStyle/>
                    <a:p>
                      <a:pPr algn="ctr"/>
                      <a:r>
                        <a:rPr lang="en-US"/>
                        <a:t>Mizuno</a:t>
                      </a:r>
                      <a:endParaRPr lang="en-US" dirty="0"/>
                    </a:p>
                  </a:txBody>
                  <a:tcPr>
                    <a:solidFill>
                      <a:srgbClr val="6699FF"/>
                    </a:solidFill>
                  </a:tcPr>
                </a:tc>
                <a:tc>
                  <a:txBody>
                    <a:bodyPr/>
                    <a:lstStyle/>
                    <a:p>
                      <a:pPr algn="ctr"/>
                      <a:r>
                        <a:rPr lang="en-US"/>
                        <a:t>Skechers</a:t>
                      </a:r>
                      <a:endParaRPr lang="en-US" dirty="0"/>
                    </a:p>
                  </a:txBody>
                  <a:tcPr>
                    <a:solidFill>
                      <a:srgbClr val="6699FF"/>
                    </a:solidFill>
                  </a:tcPr>
                </a:tc>
                <a:tc>
                  <a:txBody>
                    <a:bodyPr/>
                    <a:lstStyle/>
                    <a:p>
                      <a:pPr algn="ctr"/>
                      <a:r>
                        <a:rPr lang="en-US"/>
                        <a:t>Nike</a:t>
                      </a:r>
                      <a:endParaRPr lang="en-US" dirty="0"/>
                    </a:p>
                  </a:txBody>
                  <a:tcPr>
                    <a:solidFill>
                      <a:srgbClr val="6699FF"/>
                    </a:solidFill>
                  </a:tcPr>
                </a:tc>
                <a:tc>
                  <a:txBody>
                    <a:bodyPr/>
                    <a:lstStyle/>
                    <a:p>
                      <a:pPr algn="ctr"/>
                      <a:r>
                        <a:rPr lang="en-US"/>
                        <a:t>Bobot Kriteria</a:t>
                      </a:r>
                      <a:endParaRPr lang="en-US" dirty="0"/>
                    </a:p>
                  </a:txBody>
                  <a:tcPr>
                    <a:solidFill>
                      <a:srgbClr val="6699FF"/>
                    </a:solidFill>
                  </a:tcPr>
                </a:tc>
                <a:extLst>
                  <a:ext uri="{0D108BD9-81ED-4DB2-BD59-A6C34878D82A}">
                    <a16:rowId xmlns:a16="http://schemas.microsoft.com/office/drawing/2014/main" val="1349107897"/>
                  </a:ext>
                </a:extLst>
              </a:tr>
              <a:tr h="395348">
                <a:tc>
                  <a:txBody>
                    <a:bodyPr/>
                    <a:lstStyle/>
                    <a:p>
                      <a:pPr algn="ctr"/>
                      <a:r>
                        <a:rPr lang="en-US"/>
                        <a:t>Kenyamanan</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0,2604</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0,1061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0,6333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b="0" i="0" u="none" strike="noStrike">
                          <a:solidFill>
                            <a:srgbClr val="000000"/>
                          </a:solidFill>
                          <a:effectLst/>
                          <a:latin typeface="Calibri" panose="020F0502020204030204" pitchFamily="34" charset="0"/>
                          <a:cs typeface="Calibri" panose="020F0502020204030204" pitchFamily="34" charset="0"/>
                        </a:rPr>
                        <a:t>0,546429</a:t>
                      </a:r>
                    </a:p>
                  </a:txBody>
                  <a:tcPr marL="6350" marR="6350" marT="6350" marB="0" anchor="b"/>
                </a:tc>
                <a:extLst>
                  <a:ext uri="{0D108BD9-81ED-4DB2-BD59-A6C34878D82A}">
                    <a16:rowId xmlns:a16="http://schemas.microsoft.com/office/drawing/2014/main" val="3198524946"/>
                  </a:ext>
                </a:extLst>
              </a:tr>
              <a:tr h="395348">
                <a:tc>
                  <a:txBody>
                    <a:bodyPr/>
                    <a:lstStyle/>
                    <a:p>
                      <a:pPr algn="ctr"/>
                      <a:r>
                        <a:rPr lang="en-US"/>
                        <a:t>Kualitas</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0,6193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0,0964</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0,2841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b="0" i="0" u="none" strike="noStrike">
                          <a:solidFill>
                            <a:srgbClr val="000000"/>
                          </a:solidFill>
                          <a:effectLst/>
                          <a:latin typeface="Calibri" panose="020F0502020204030204" pitchFamily="34" charset="0"/>
                          <a:cs typeface="Calibri" panose="020F0502020204030204" pitchFamily="34" charset="0"/>
                        </a:rPr>
                        <a:t>0,267857</a:t>
                      </a:r>
                    </a:p>
                  </a:txBody>
                  <a:tcPr marL="6350" marR="6350" marT="6350" marB="0" anchor="b"/>
                </a:tc>
                <a:extLst>
                  <a:ext uri="{0D108BD9-81ED-4DB2-BD59-A6C34878D82A}">
                    <a16:rowId xmlns:a16="http://schemas.microsoft.com/office/drawing/2014/main" val="3188824854"/>
                  </a:ext>
                </a:extLst>
              </a:tr>
              <a:tr h="395348">
                <a:tc>
                  <a:txBody>
                    <a:bodyPr/>
                    <a:lstStyle/>
                    <a:p>
                      <a:pPr algn="ctr"/>
                      <a:r>
                        <a:rPr lang="en-US"/>
                        <a:t>Harga</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0,2132</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0,7014</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0,0853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b="0" i="0" u="none" strike="noStrike">
                          <a:solidFill>
                            <a:srgbClr val="000000"/>
                          </a:solidFill>
                          <a:effectLst/>
                          <a:latin typeface="Calibri" panose="020F0502020204030204" pitchFamily="34" charset="0"/>
                          <a:cs typeface="Calibri" panose="020F0502020204030204" pitchFamily="34" charset="0"/>
                        </a:rPr>
                        <a:t>0,12458</a:t>
                      </a:r>
                    </a:p>
                  </a:txBody>
                  <a:tcPr marL="6350" marR="6350" marT="6350" marB="0" anchor="b"/>
                </a:tc>
                <a:extLst>
                  <a:ext uri="{0D108BD9-81ED-4DB2-BD59-A6C34878D82A}">
                    <a16:rowId xmlns:a16="http://schemas.microsoft.com/office/drawing/2014/main" val="1647167925"/>
                  </a:ext>
                </a:extLst>
              </a:tr>
              <a:tr h="395348">
                <a:tc>
                  <a:txBody>
                    <a:bodyPr/>
                    <a:lstStyle/>
                    <a:p>
                      <a:pPr algn="ctr"/>
                      <a:r>
                        <a:rPr lang="en-US"/>
                        <a:t>Design</a:t>
                      </a:r>
                      <a:endParaRPr lang="en-US" dirty="0"/>
                    </a:p>
                  </a:txBody>
                  <a:tcPr/>
                </a:tc>
                <a:tc>
                  <a:txBody>
                    <a:bodyPr/>
                    <a:lstStyle/>
                    <a:p>
                      <a:pPr algn="ctr" fontAlgn="b"/>
                      <a:r>
                        <a:rPr lang="en-US" sz="1400" b="0" i="0" u="none" strike="noStrike">
                          <a:solidFill>
                            <a:srgbClr val="000000"/>
                          </a:solidFill>
                          <a:effectLst/>
                          <a:latin typeface="Calibri" panose="020F0502020204030204" pitchFamily="34" charset="0"/>
                        </a:rPr>
                        <a:t>0,1061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0,2604</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0,6333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b="0" i="0" u="none" strike="noStrike">
                          <a:solidFill>
                            <a:srgbClr val="000000"/>
                          </a:solidFill>
                          <a:effectLst/>
                          <a:latin typeface="Calibri" panose="020F0502020204030204" pitchFamily="34" charset="0"/>
                          <a:cs typeface="Calibri" panose="020F0502020204030204" pitchFamily="34" charset="0"/>
                        </a:rPr>
                        <a:t>0,061134</a:t>
                      </a:r>
                    </a:p>
                  </a:txBody>
                  <a:tcPr marL="6350" marR="6350" marT="6350" marB="0" anchor="b"/>
                </a:tc>
                <a:extLst>
                  <a:ext uri="{0D108BD9-81ED-4DB2-BD59-A6C34878D82A}">
                    <a16:rowId xmlns:a16="http://schemas.microsoft.com/office/drawing/2014/main" val="3730187743"/>
                  </a:ext>
                </a:extLst>
              </a:tr>
              <a:tr h="395348">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Perangkingan</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400" b="0" i="0" u="none" strike="noStrike">
                          <a:solidFill>
                            <a:srgbClr val="000000"/>
                          </a:solidFill>
                          <a:effectLst/>
                          <a:latin typeface="Calibri" panose="020F0502020204030204" pitchFamily="34" charset="0"/>
                          <a:cs typeface="Calibri" panose="020F0502020204030204" pitchFamily="34" charset="0"/>
                        </a:rPr>
                        <a:t>0,3413</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0,1871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rPr>
                        <a:t>0,471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1</a:t>
                      </a:r>
                      <a:endParaRPr lang="en-ID" sz="14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extLst>
                  <a:ext uri="{0D108BD9-81ED-4DB2-BD59-A6C34878D82A}">
                    <a16:rowId xmlns:a16="http://schemas.microsoft.com/office/drawing/2014/main" val="4197447972"/>
                  </a:ext>
                </a:extLst>
              </a:tr>
            </a:tbl>
          </a:graphicData>
        </a:graphic>
      </p:graphicFrame>
    </p:spTree>
    <p:extLst>
      <p:ext uri="{BB962C8B-B14F-4D97-AF65-F5344CB8AC3E}">
        <p14:creationId xmlns:p14="http://schemas.microsoft.com/office/powerpoint/2010/main" val="351899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E8EF-030B-4CC9-9A24-316A288338F5}"/>
              </a:ext>
            </a:extLst>
          </p:cNvPr>
          <p:cNvSpPr>
            <a:spLocks noGrp="1"/>
          </p:cNvSpPr>
          <p:nvPr>
            <p:ph type="ctrTitle"/>
          </p:nvPr>
        </p:nvSpPr>
        <p:spPr>
          <a:xfrm>
            <a:off x="1380066" y="171450"/>
            <a:ext cx="6383867" cy="540808"/>
          </a:xfrm>
        </p:spPr>
        <p:txBody>
          <a:bodyPr/>
          <a:lstStyle/>
          <a:p>
            <a:r>
              <a:rPr lang="en-ID" sz="3200">
                <a:solidFill>
                  <a:schemeClr val="bg1">
                    <a:lumMod val="25000"/>
                  </a:schemeClr>
                </a:solidFill>
                <a:latin typeface="Comfortaa Medium" panose="020B0604020202020204" charset="0"/>
              </a:rPr>
              <a:t>Kriteria</a:t>
            </a:r>
            <a:endParaRPr lang="en-ID" sz="8800">
              <a:solidFill>
                <a:schemeClr val="bg1">
                  <a:lumMod val="25000"/>
                </a:schemeClr>
              </a:solidFill>
              <a:latin typeface="Comfortaa Medium" panose="020B0604020202020204" charset="0"/>
            </a:endParaRPr>
          </a:p>
        </p:txBody>
      </p:sp>
      <p:sp>
        <p:nvSpPr>
          <p:cNvPr id="4" name="TextBox 3">
            <a:extLst>
              <a:ext uri="{FF2B5EF4-FFF2-40B4-BE49-F238E27FC236}">
                <a16:creationId xmlns:a16="http://schemas.microsoft.com/office/drawing/2014/main" id="{0EB9E0DC-B657-4C16-8A02-ED1CBE39B042}"/>
              </a:ext>
            </a:extLst>
          </p:cNvPr>
          <p:cNvSpPr txBox="1"/>
          <p:nvPr/>
        </p:nvSpPr>
        <p:spPr>
          <a:xfrm>
            <a:off x="152400" y="810683"/>
            <a:ext cx="1733167" cy="400110"/>
          </a:xfrm>
          <a:prstGeom prst="rect">
            <a:avLst/>
          </a:prstGeom>
          <a:noFill/>
        </p:spPr>
        <p:txBody>
          <a:bodyPr wrap="none" rtlCol="0">
            <a:spAutoFit/>
          </a:bodyPr>
          <a:lstStyle/>
          <a:p>
            <a:r>
              <a:rPr lang="en-US" sz="2000">
                <a:latin typeface="Calibri" panose="020F0502020204030204" pitchFamily="34" charset="0"/>
                <a:cs typeface="Calibri" panose="020F0502020204030204" pitchFamily="34" charset="0"/>
              </a:rPr>
              <a:t>Ada 6 Kriteria :</a:t>
            </a:r>
            <a:endParaRPr lang="en-ID" sz="20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540DAF2-DBE5-4A2D-9538-89F241269780}"/>
              </a:ext>
            </a:extLst>
          </p:cNvPr>
          <p:cNvSpPr txBox="1"/>
          <p:nvPr/>
        </p:nvSpPr>
        <p:spPr>
          <a:xfrm>
            <a:off x="152400" y="1278440"/>
            <a:ext cx="7766050" cy="3276282"/>
          </a:xfrm>
          <a:prstGeom prst="rect">
            <a:avLst/>
          </a:prstGeom>
          <a:noFill/>
        </p:spPr>
        <p:txBody>
          <a:bodyPr wrap="square" rtlCol="0">
            <a:spAutoFit/>
          </a:bodyPr>
          <a:lstStyle/>
          <a:p>
            <a:pPr marL="342900" indent="-342900">
              <a:lnSpc>
                <a:spcPct val="150000"/>
              </a:lnSpc>
              <a:buAutoNum type="arabicPeriod"/>
            </a:pPr>
            <a:r>
              <a:rPr lang="en-US" sz="2000">
                <a:latin typeface="Calibri" panose="020F0502020204030204" pitchFamily="34" charset="0"/>
                <a:cs typeface="Calibri" panose="020F0502020204030204" pitchFamily="34" charset="0"/>
              </a:rPr>
              <a:t>Fitur Aplikasi</a:t>
            </a:r>
          </a:p>
          <a:p>
            <a:pPr marL="342900" indent="-342900">
              <a:lnSpc>
                <a:spcPct val="150000"/>
              </a:lnSpc>
              <a:buAutoNum type="arabicPeriod"/>
            </a:pPr>
            <a:r>
              <a:rPr lang="en-ID" sz="2000">
                <a:latin typeface="Calibri" panose="020F0502020204030204" pitchFamily="34" charset="0"/>
                <a:cs typeface="Calibri" panose="020F0502020204030204" pitchFamily="34" charset="0"/>
              </a:rPr>
              <a:t>Kemudahan Pemakaian</a:t>
            </a:r>
          </a:p>
          <a:p>
            <a:pPr marL="342900" indent="-342900">
              <a:lnSpc>
                <a:spcPct val="150000"/>
              </a:lnSpc>
              <a:buAutoNum type="arabicPeriod"/>
            </a:pPr>
            <a:r>
              <a:rPr lang="en-ID" sz="2000">
                <a:latin typeface="Calibri" panose="020F0502020204030204" pitchFamily="34" charset="0"/>
                <a:cs typeface="Calibri" panose="020F0502020204030204" pitchFamily="34" charset="0"/>
              </a:rPr>
              <a:t>Jumlah Partisipan</a:t>
            </a:r>
          </a:p>
          <a:p>
            <a:pPr marL="342900" indent="-342900">
              <a:lnSpc>
                <a:spcPct val="150000"/>
              </a:lnSpc>
              <a:buAutoNum type="arabicPeriod"/>
            </a:pPr>
            <a:r>
              <a:rPr lang="en-ID" sz="2000">
                <a:latin typeface="Calibri" panose="020F0502020204030204" pitchFamily="34" charset="0"/>
                <a:cs typeface="Calibri" panose="020F0502020204030204" pitchFamily="34" charset="0"/>
              </a:rPr>
              <a:t>Durasi Waktu</a:t>
            </a:r>
          </a:p>
          <a:p>
            <a:pPr marL="342900" indent="-342900">
              <a:lnSpc>
                <a:spcPct val="150000"/>
              </a:lnSpc>
              <a:buAutoNum type="arabicPeriod"/>
            </a:pPr>
            <a:r>
              <a:rPr lang="en-ID" sz="2000">
                <a:latin typeface="Calibri" panose="020F0502020204030204" pitchFamily="34" charset="0"/>
                <a:cs typeface="Calibri" panose="020F0502020204030204" pitchFamily="34" charset="0"/>
              </a:rPr>
              <a:t>Kebutuhan Bandwidth</a:t>
            </a:r>
          </a:p>
          <a:p>
            <a:pPr marL="342900" indent="-342900">
              <a:lnSpc>
                <a:spcPct val="150000"/>
              </a:lnSpc>
              <a:buAutoNum type="arabicPeriod"/>
            </a:pPr>
            <a:r>
              <a:rPr lang="en-ID" sz="2000">
                <a:latin typeface="Calibri" panose="020F0502020204030204" pitchFamily="34" charset="0"/>
                <a:cs typeface="Calibri" panose="020F0502020204030204" pitchFamily="34" charset="0"/>
              </a:rPr>
              <a:t>Keamanan Aplikasi</a:t>
            </a:r>
          </a:p>
          <a:p>
            <a:pPr>
              <a:lnSpc>
                <a:spcPct val="150000"/>
              </a:lnSpc>
            </a:pPr>
            <a:endParaRPr lang="en-ID"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558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E8EF-030B-4CC9-9A24-316A288338F5}"/>
              </a:ext>
            </a:extLst>
          </p:cNvPr>
          <p:cNvSpPr>
            <a:spLocks noGrp="1"/>
          </p:cNvSpPr>
          <p:nvPr>
            <p:ph type="ctrTitle"/>
          </p:nvPr>
        </p:nvSpPr>
        <p:spPr>
          <a:xfrm>
            <a:off x="1380066" y="171450"/>
            <a:ext cx="6383867" cy="540808"/>
          </a:xfrm>
        </p:spPr>
        <p:txBody>
          <a:bodyPr/>
          <a:lstStyle/>
          <a:p>
            <a:r>
              <a:rPr lang="en-ID" sz="3200">
                <a:solidFill>
                  <a:schemeClr val="bg1">
                    <a:lumMod val="25000"/>
                  </a:schemeClr>
                </a:solidFill>
                <a:latin typeface="Comfortaa Medium" panose="020B0604020202020204" charset="0"/>
              </a:rPr>
              <a:t>A</a:t>
            </a:r>
            <a:r>
              <a:rPr lang="en-ID" sz="3200" b="0" i="0" u="none" strike="noStrike" baseline="0">
                <a:solidFill>
                  <a:schemeClr val="bg1">
                    <a:lumMod val="25000"/>
                  </a:schemeClr>
                </a:solidFill>
                <a:latin typeface="Comfortaa Medium" panose="020B0604020202020204" charset="0"/>
              </a:rPr>
              <a:t>lternatif</a:t>
            </a:r>
            <a:endParaRPr lang="en-ID" sz="8800">
              <a:solidFill>
                <a:schemeClr val="bg1">
                  <a:lumMod val="25000"/>
                </a:schemeClr>
              </a:solidFill>
              <a:latin typeface="Comfortaa Medium" panose="020B0604020202020204" charset="0"/>
            </a:endParaRPr>
          </a:p>
        </p:txBody>
      </p:sp>
      <p:sp>
        <p:nvSpPr>
          <p:cNvPr id="4" name="TextBox 3">
            <a:extLst>
              <a:ext uri="{FF2B5EF4-FFF2-40B4-BE49-F238E27FC236}">
                <a16:creationId xmlns:a16="http://schemas.microsoft.com/office/drawing/2014/main" id="{0EB9E0DC-B657-4C16-8A02-ED1CBE39B042}"/>
              </a:ext>
            </a:extLst>
          </p:cNvPr>
          <p:cNvSpPr txBox="1"/>
          <p:nvPr/>
        </p:nvSpPr>
        <p:spPr>
          <a:xfrm>
            <a:off x="152400" y="810683"/>
            <a:ext cx="1959191" cy="400110"/>
          </a:xfrm>
          <a:prstGeom prst="rect">
            <a:avLst/>
          </a:prstGeom>
          <a:noFill/>
        </p:spPr>
        <p:txBody>
          <a:bodyPr wrap="none" rtlCol="0">
            <a:spAutoFit/>
          </a:bodyPr>
          <a:lstStyle/>
          <a:p>
            <a:r>
              <a:rPr lang="en-US" sz="2000">
                <a:latin typeface="Calibri" panose="020F0502020204030204" pitchFamily="34" charset="0"/>
                <a:cs typeface="Calibri" panose="020F0502020204030204" pitchFamily="34" charset="0"/>
              </a:rPr>
              <a:t>Ada 4 Alternatif :</a:t>
            </a:r>
            <a:endParaRPr lang="en-ID" sz="20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540DAF2-DBE5-4A2D-9538-89F241269780}"/>
              </a:ext>
            </a:extLst>
          </p:cNvPr>
          <p:cNvSpPr txBox="1"/>
          <p:nvPr/>
        </p:nvSpPr>
        <p:spPr>
          <a:xfrm>
            <a:off x="152400" y="1278440"/>
            <a:ext cx="7766050" cy="1891287"/>
          </a:xfrm>
          <a:prstGeom prst="rect">
            <a:avLst/>
          </a:prstGeom>
          <a:noFill/>
        </p:spPr>
        <p:txBody>
          <a:bodyPr wrap="square" rtlCol="0">
            <a:spAutoFit/>
          </a:bodyPr>
          <a:lstStyle/>
          <a:p>
            <a:pPr marL="342900" indent="-342900">
              <a:lnSpc>
                <a:spcPct val="150000"/>
              </a:lnSpc>
              <a:buAutoNum type="arabicPeriod"/>
            </a:pPr>
            <a:r>
              <a:rPr lang="en-US" sz="2000">
                <a:latin typeface="Calibri" panose="020F0502020204030204" pitchFamily="34" charset="0"/>
                <a:cs typeface="Calibri" panose="020F0502020204030204" pitchFamily="34" charset="0"/>
              </a:rPr>
              <a:t>Zoom</a:t>
            </a:r>
          </a:p>
          <a:p>
            <a:pPr marL="342900" indent="-342900">
              <a:lnSpc>
                <a:spcPct val="150000"/>
              </a:lnSpc>
              <a:buAutoNum type="arabicPeriod"/>
            </a:pPr>
            <a:r>
              <a:rPr lang="en-ID" sz="2000">
                <a:latin typeface="Calibri" panose="020F0502020204030204" pitchFamily="34" charset="0"/>
                <a:cs typeface="Calibri" panose="020F0502020204030204" pitchFamily="34" charset="0"/>
              </a:rPr>
              <a:t>Gmeet</a:t>
            </a:r>
          </a:p>
          <a:p>
            <a:pPr marL="342900" indent="-342900">
              <a:lnSpc>
                <a:spcPct val="150000"/>
              </a:lnSpc>
              <a:buAutoNum type="arabicPeriod"/>
            </a:pPr>
            <a:r>
              <a:rPr lang="en-ID" sz="2000">
                <a:latin typeface="Calibri" panose="020F0502020204030204" pitchFamily="34" charset="0"/>
                <a:cs typeface="Calibri" panose="020F0502020204030204" pitchFamily="34" charset="0"/>
              </a:rPr>
              <a:t>Skype</a:t>
            </a:r>
          </a:p>
          <a:p>
            <a:pPr marL="342900" indent="-342900">
              <a:lnSpc>
                <a:spcPct val="150000"/>
              </a:lnSpc>
              <a:buAutoNum type="arabicPeriod"/>
            </a:pPr>
            <a:r>
              <a:rPr lang="en-ID" sz="2000">
                <a:latin typeface="Calibri" panose="020F0502020204030204" pitchFamily="34" charset="0"/>
                <a:cs typeface="Calibri" panose="020F0502020204030204" pitchFamily="34" charset="0"/>
              </a:rPr>
              <a:t>Webex</a:t>
            </a:r>
          </a:p>
        </p:txBody>
      </p:sp>
    </p:spTree>
    <p:extLst>
      <p:ext uri="{BB962C8B-B14F-4D97-AF65-F5344CB8AC3E}">
        <p14:creationId xmlns:p14="http://schemas.microsoft.com/office/powerpoint/2010/main" val="67979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E8EF-030B-4CC9-9A24-316A288338F5}"/>
              </a:ext>
            </a:extLst>
          </p:cNvPr>
          <p:cNvSpPr>
            <a:spLocks noGrp="1"/>
          </p:cNvSpPr>
          <p:nvPr>
            <p:ph type="ctrTitle"/>
          </p:nvPr>
        </p:nvSpPr>
        <p:spPr>
          <a:xfrm>
            <a:off x="1380066" y="158750"/>
            <a:ext cx="6383867" cy="540808"/>
          </a:xfrm>
        </p:spPr>
        <p:txBody>
          <a:bodyPr/>
          <a:lstStyle/>
          <a:p>
            <a:r>
              <a:rPr lang="en-ID" sz="3200">
                <a:solidFill>
                  <a:schemeClr val="bg1">
                    <a:lumMod val="25000"/>
                  </a:schemeClr>
                </a:solidFill>
                <a:latin typeface="Comfortaa Medium" panose="020B0604020202020204" charset="0"/>
              </a:rPr>
              <a:t>Hirarki</a:t>
            </a:r>
            <a:endParaRPr lang="en-ID" sz="8800">
              <a:solidFill>
                <a:schemeClr val="bg1">
                  <a:lumMod val="25000"/>
                </a:schemeClr>
              </a:solidFill>
              <a:latin typeface="Comfortaa Medium" panose="020B0604020202020204" charset="0"/>
            </a:endParaRPr>
          </a:p>
        </p:txBody>
      </p:sp>
      <p:pic>
        <p:nvPicPr>
          <p:cNvPr id="1026" name="Picture 2">
            <a:extLst>
              <a:ext uri="{FF2B5EF4-FFF2-40B4-BE49-F238E27FC236}">
                <a16:creationId xmlns:a16="http://schemas.microsoft.com/office/drawing/2014/main" id="{EB28B946-9721-4D89-B027-735303476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69" y="765050"/>
            <a:ext cx="8278461" cy="408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25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E8EF-030B-4CC9-9A24-316A288338F5}"/>
              </a:ext>
            </a:extLst>
          </p:cNvPr>
          <p:cNvSpPr>
            <a:spLocks noGrp="1"/>
          </p:cNvSpPr>
          <p:nvPr>
            <p:ph type="ctrTitle"/>
          </p:nvPr>
        </p:nvSpPr>
        <p:spPr>
          <a:xfrm>
            <a:off x="1123950" y="90441"/>
            <a:ext cx="6997700" cy="720242"/>
          </a:xfrm>
        </p:spPr>
        <p:txBody>
          <a:bodyPr/>
          <a:lstStyle/>
          <a:p>
            <a:r>
              <a:rPr lang="en-ID" sz="3000">
                <a:solidFill>
                  <a:schemeClr val="bg1">
                    <a:lumMod val="25000"/>
                  </a:schemeClr>
                </a:solidFill>
                <a:latin typeface="Comfortaa Medium" panose="020B0604020202020204" charset="0"/>
              </a:rPr>
              <a:t>Menentukan Prioritas dari Kriteria</a:t>
            </a:r>
          </a:p>
        </p:txBody>
      </p:sp>
      <p:sp>
        <p:nvSpPr>
          <p:cNvPr id="3" name="TextBox 2">
            <a:extLst>
              <a:ext uri="{FF2B5EF4-FFF2-40B4-BE49-F238E27FC236}">
                <a16:creationId xmlns:a16="http://schemas.microsoft.com/office/drawing/2014/main" id="{2A4F8089-FAEE-4D72-B17D-1FBC3E0EED0B}"/>
              </a:ext>
            </a:extLst>
          </p:cNvPr>
          <p:cNvSpPr txBox="1"/>
          <p:nvPr/>
        </p:nvSpPr>
        <p:spPr>
          <a:xfrm>
            <a:off x="374650" y="1200150"/>
            <a:ext cx="8401050" cy="923330"/>
          </a:xfrm>
          <a:prstGeom prst="rect">
            <a:avLst/>
          </a:prstGeom>
          <a:noFill/>
        </p:spPr>
        <p:txBody>
          <a:bodyPr wrap="square" rtlCol="0">
            <a:spAutoFit/>
          </a:bodyPr>
          <a:lstStyle/>
          <a:p>
            <a:pPr marR="2600" algn="just"/>
            <a:r>
              <a:rPr lang="en-ID" sz="1800">
                <a:latin typeface="Calibri" panose="020F0502020204030204" pitchFamily="34" charset="0"/>
                <a:cs typeface="Calibri" panose="020F0502020204030204" pitchFamily="34" charset="0"/>
              </a:rPr>
              <a:t>K</a:t>
            </a:r>
            <a:r>
              <a:rPr lang="en-ID" sz="1800" b="0" i="0" u="none" strike="noStrike" baseline="0">
                <a:latin typeface="Calibri" panose="020F0502020204030204" pitchFamily="34" charset="0"/>
                <a:cs typeface="Calibri" panose="020F0502020204030204" pitchFamily="34" charset="0"/>
              </a:rPr>
              <a:t>riteria yang terpenting adalah Jumlah Partisipan, lalu disusul oleh Kriteria Kebutuhan bandwidth, Kriteria Durasi Waktu. Kriteria Kemudahan Aplikasi, Kriteria Fitur Aplikasi dan yang terakhir adalah Kriteria Keamanan Aplikasi ada di urutan terakhir.</a:t>
            </a:r>
            <a:endParaRPr lang="en-ID"/>
          </a:p>
        </p:txBody>
      </p:sp>
    </p:spTree>
    <p:extLst>
      <p:ext uri="{BB962C8B-B14F-4D97-AF65-F5344CB8AC3E}">
        <p14:creationId xmlns:p14="http://schemas.microsoft.com/office/powerpoint/2010/main" val="242675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E8EF-030B-4CC9-9A24-316A288338F5}"/>
              </a:ext>
            </a:extLst>
          </p:cNvPr>
          <p:cNvSpPr>
            <a:spLocks noGrp="1"/>
          </p:cNvSpPr>
          <p:nvPr>
            <p:ph type="ctrTitle"/>
          </p:nvPr>
        </p:nvSpPr>
        <p:spPr>
          <a:xfrm>
            <a:off x="188464" y="90441"/>
            <a:ext cx="8843854" cy="720242"/>
          </a:xfrm>
        </p:spPr>
        <p:txBody>
          <a:bodyPr/>
          <a:lstStyle/>
          <a:p>
            <a:r>
              <a:rPr lang="de-DE" sz="1800" b="0" i="0" u="none" strike="noStrike" baseline="0">
                <a:solidFill>
                  <a:srgbClr val="1A2D40"/>
                </a:solidFill>
                <a:latin typeface="Comfortaa Medium" panose="020B0604020202020204" charset="0"/>
              </a:rPr>
              <a:t>Melakukan Perbandingan Berpasangan(pairwise comparison) untuk tiap alternatif dan jumlah per kolom</a:t>
            </a:r>
            <a:endParaRPr lang="en-ID" sz="2800">
              <a:solidFill>
                <a:schemeClr val="bg1">
                  <a:lumMod val="25000"/>
                </a:schemeClr>
              </a:solidFill>
              <a:latin typeface="Comfortaa Medium" panose="020B0604020202020204" charset="0"/>
            </a:endParaRPr>
          </a:p>
        </p:txBody>
      </p:sp>
      <p:sp>
        <p:nvSpPr>
          <p:cNvPr id="3" name="TextBox 2">
            <a:extLst>
              <a:ext uri="{FF2B5EF4-FFF2-40B4-BE49-F238E27FC236}">
                <a16:creationId xmlns:a16="http://schemas.microsoft.com/office/drawing/2014/main" id="{FD51095C-9F4E-40A0-8637-66933A47015C}"/>
              </a:ext>
            </a:extLst>
          </p:cNvPr>
          <p:cNvSpPr txBox="1"/>
          <p:nvPr/>
        </p:nvSpPr>
        <p:spPr>
          <a:xfrm>
            <a:off x="2429975" y="4031971"/>
            <a:ext cx="4595995" cy="954107"/>
          </a:xfrm>
          <a:prstGeom prst="rect">
            <a:avLst/>
          </a:prstGeom>
          <a:noFill/>
        </p:spPr>
        <p:txBody>
          <a:bodyPr wrap="square" rtlCol="0">
            <a:spAutoFit/>
          </a:bodyPr>
          <a:lstStyle/>
          <a:p>
            <a:r>
              <a:rPr lang="it-IT" b="0" i="0" u="none" strike="noStrike" baseline="0">
                <a:solidFill>
                  <a:srgbClr val="1A2D40"/>
                </a:solidFill>
                <a:latin typeface="Calibri" panose="020F0502020204030204" pitchFamily="34" charset="0"/>
                <a:cs typeface="Calibri" panose="020F0502020204030204" pitchFamily="34" charset="0"/>
              </a:rPr>
              <a:t>8,6,4,2 nilai tengah antara dua penilaian</a:t>
            </a:r>
          </a:p>
          <a:p>
            <a:r>
              <a:rPr lang="en-ID" b="0" i="0" u="none" strike="noStrike" baseline="0">
                <a:solidFill>
                  <a:srgbClr val="1A2D40"/>
                </a:solidFill>
                <a:latin typeface="Calibri" panose="020F0502020204030204" pitchFamily="34" charset="0"/>
                <a:cs typeface="Calibri" panose="020F0502020204030204" pitchFamily="34" charset="0"/>
              </a:rPr>
              <a:t>Kebalikan : jika A memiliki nilai yang lebih rendah dari B, maka A 1/B.</a:t>
            </a:r>
          </a:p>
          <a:p>
            <a:r>
              <a:rPr lang="en-ID" b="0" i="0" u="none" strike="noStrike" baseline="0">
                <a:solidFill>
                  <a:srgbClr val="1A2D40"/>
                </a:solidFill>
                <a:latin typeface="Calibri" panose="020F0502020204030204" pitchFamily="34" charset="0"/>
                <a:cs typeface="Calibri" panose="020F0502020204030204" pitchFamily="34" charset="0"/>
              </a:rPr>
              <a:t>Contoh 1/9, 1/5, ½ dst</a:t>
            </a:r>
          </a:p>
        </p:txBody>
      </p:sp>
      <p:graphicFrame>
        <p:nvGraphicFramePr>
          <p:cNvPr id="4" name="Table 5">
            <a:extLst>
              <a:ext uri="{FF2B5EF4-FFF2-40B4-BE49-F238E27FC236}">
                <a16:creationId xmlns:a16="http://schemas.microsoft.com/office/drawing/2014/main" id="{71A86546-6B6E-4175-BC1F-44C2F24C443D}"/>
              </a:ext>
            </a:extLst>
          </p:cNvPr>
          <p:cNvGraphicFramePr>
            <a:graphicFrameLocks/>
          </p:cNvGraphicFramePr>
          <p:nvPr>
            <p:extLst>
              <p:ext uri="{D42A27DB-BD31-4B8C-83A1-F6EECF244321}">
                <p14:modId xmlns:p14="http://schemas.microsoft.com/office/powerpoint/2010/main" val="746749211"/>
              </p:ext>
            </p:extLst>
          </p:nvPr>
        </p:nvGraphicFramePr>
        <p:xfrm>
          <a:off x="2489827" y="1257913"/>
          <a:ext cx="4265946" cy="2774058"/>
        </p:xfrm>
        <a:graphic>
          <a:graphicData uri="http://schemas.openxmlformats.org/drawingml/2006/table">
            <a:tbl>
              <a:tblPr firstRow="1" bandRow="1">
                <a:tableStyleId>{5C22544A-7EE6-4342-B048-85BDC9FD1C3A}</a:tableStyleId>
              </a:tblPr>
              <a:tblGrid>
                <a:gridCol w="2132973">
                  <a:extLst>
                    <a:ext uri="{9D8B030D-6E8A-4147-A177-3AD203B41FA5}">
                      <a16:colId xmlns:a16="http://schemas.microsoft.com/office/drawing/2014/main" val="2573699178"/>
                    </a:ext>
                  </a:extLst>
                </a:gridCol>
                <a:gridCol w="2132973">
                  <a:extLst>
                    <a:ext uri="{9D8B030D-6E8A-4147-A177-3AD203B41FA5}">
                      <a16:colId xmlns:a16="http://schemas.microsoft.com/office/drawing/2014/main" val="1686958789"/>
                    </a:ext>
                  </a:extLst>
                </a:gridCol>
              </a:tblGrid>
              <a:tr h="395348">
                <a:tc>
                  <a:txBody>
                    <a:bodyPr/>
                    <a:lstStyle/>
                    <a:p>
                      <a:pPr algn="ctr"/>
                      <a:r>
                        <a:rPr lang="en-US"/>
                        <a:t>Nilai</a:t>
                      </a:r>
                      <a:endParaRPr lang="en-US" dirty="0"/>
                    </a:p>
                  </a:txBody>
                  <a:tcPr>
                    <a:solidFill>
                      <a:srgbClr val="6699FF"/>
                    </a:solidFill>
                  </a:tcPr>
                </a:tc>
                <a:tc>
                  <a:txBody>
                    <a:bodyPr/>
                    <a:lstStyle/>
                    <a:p>
                      <a:pPr algn="ctr"/>
                      <a:r>
                        <a:rPr lang="en-US"/>
                        <a:t>Tingkat Kepentingan</a:t>
                      </a:r>
                      <a:endParaRPr lang="en-US" dirty="0"/>
                    </a:p>
                  </a:txBody>
                  <a:tcPr>
                    <a:solidFill>
                      <a:srgbClr val="6699FF"/>
                    </a:solidFill>
                  </a:tcPr>
                </a:tc>
                <a:extLst>
                  <a:ext uri="{0D108BD9-81ED-4DB2-BD59-A6C34878D82A}">
                    <a16:rowId xmlns:a16="http://schemas.microsoft.com/office/drawing/2014/main" val="1349107897"/>
                  </a:ext>
                </a:extLst>
              </a:tr>
              <a:tr h="395348">
                <a:tc>
                  <a:txBody>
                    <a:bodyPr/>
                    <a:lstStyle/>
                    <a:p>
                      <a:pPr algn="ctr"/>
                      <a:r>
                        <a:rPr lang="en-US"/>
                        <a:t>9</a:t>
                      </a:r>
                      <a:endParaRPr lang="en-US" dirty="0"/>
                    </a:p>
                  </a:txBody>
                  <a:tcPr/>
                </a:tc>
                <a:tc>
                  <a:txBody>
                    <a:bodyPr/>
                    <a:lstStyle/>
                    <a:p>
                      <a:pPr algn="ctr"/>
                      <a:r>
                        <a:rPr lang="en-ID" sz="1400" b="0" i="0" u="none" strike="noStrike" baseline="0">
                          <a:solidFill>
                            <a:srgbClr val="1A2D40"/>
                          </a:solidFill>
                          <a:latin typeface="Calibri" panose="020F0502020204030204" pitchFamily="34" charset="0"/>
                          <a:cs typeface="Calibri" panose="020F0502020204030204" pitchFamily="34" charset="0"/>
                        </a:rPr>
                        <a:t>Mutlak lebih penting (extreme)</a:t>
                      </a:r>
                    </a:p>
                  </a:txBody>
                  <a:tcPr marL="6350" marR="6350" marT="6350" marB="0" anchor="b"/>
                </a:tc>
                <a:extLst>
                  <a:ext uri="{0D108BD9-81ED-4DB2-BD59-A6C34878D82A}">
                    <a16:rowId xmlns:a16="http://schemas.microsoft.com/office/drawing/2014/main" val="3198524946"/>
                  </a:ext>
                </a:extLst>
              </a:tr>
              <a:tr h="395348">
                <a:tc>
                  <a:txBody>
                    <a:bodyPr/>
                    <a:lstStyle/>
                    <a:p>
                      <a:pPr algn="ctr"/>
                      <a:r>
                        <a:rPr lang="en-US"/>
                        <a:t>7</a:t>
                      </a:r>
                      <a:endParaRPr lang="en-US" dirty="0"/>
                    </a:p>
                  </a:txBody>
                  <a:tcPr/>
                </a:tc>
                <a:tc>
                  <a:txBody>
                    <a:bodyPr/>
                    <a:lstStyle/>
                    <a:p>
                      <a:pPr algn="ctr"/>
                      <a:r>
                        <a:rPr lang="en-ID" sz="1400" b="0" i="0" u="none" strike="noStrike" baseline="0">
                          <a:solidFill>
                            <a:srgbClr val="1A2D40"/>
                          </a:solidFill>
                          <a:latin typeface="Calibri" panose="020F0502020204030204" pitchFamily="34" charset="0"/>
                          <a:cs typeface="Calibri" panose="020F0502020204030204" pitchFamily="34" charset="0"/>
                        </a:rPr>
                        <a:t>sangat lebih penting </a:t>
                      </a:r>
                    </a:p>
                    <a:p>
                      <a:pPr algn="ctr"/>
                      <a:r>
                        <a:rPr lang="en-ID" sz="1400" b="0" i="0" u="none" strike="noStrike" baseline="0">
                          <a:solidFill>
                            <a:srgbClr val="1A2D40"/>
                          </a:solidFill>
                          <a:latin typeface="Calibri" panose="020F0502020204030204" pitchFamily="34" charset="0"/>
                          <a:cs typeface="Calibri" panose="020F0502020204030204" pitchFamily="34" charset="0"/>
                        </a:rPr>
                        <a:t>(very)</a:t>
                      </a:r>
                    </a:p>
                  </a:txBody>
                  <a:tcPr marL="6350" marR="6350" marT="6350" marB="0" anchor="b"/>
                </a:tc>
                <a:extLst>
                  <a:ext uri="{0D108BD9-81ED-4DB2-BD59-A6C34878D82A}">
                    <a16:rowId xmlns:a16="http://schemas.microsoft.com/office/drawing/2014/main" val="3188824854"/>
                  </a:ext>
                </a:extLst>
              </a:tr>
              <a:tr h="395348">
                <a:tc>
                  <a:txBody>
                    <a:bodyPr/>
                    <a:lstStyle/>
                    <a:p>
                      <a:pPr algn="ctr"/>
                      <a:r>
                        <a:rPr lang="en-US"/>
                        <a:t>5</a:t>
                      </a:r>
                      <a:endParaRPr lang="en-US" dirty="0"/>
                    </a:p>
                  </a:txBody>
                  <a:tcPr/>
                </a:tc>
                <a:tc>
                  <a:txBody>
                    <a:bodyPr/>
                    <a:lstStyle/>
                    <a:p>
                      <a:pPr algn="ctr"/>
                      <a:r>
                        <a:rPr lang="en-ID" sz="1400" b="0" i="0" u="none" strike="noStrike" baseline="0">
                          <a:solidFill>
                            <a:srgbClr val="1A2D40"/>
                          </a:solidFill>
                          <a:latin typeface="Calibri" panose="020F0502020204030204" pitchFamily="34" charset="0"/>
                          <a:cs typeface="Calibri" panose="020F0502020204030204" pitchFamily="34" charset="0"/>
                        </a:rPr>
                        <a:t>lebih penting </a:t>
                      </a:r>
                    </a:p>
                    <a:p>
                      <a:pPr algn="ctr"/>
                      <a:r>
                        <a:rPr lang="en-ID" sz="1400" b="0" i="0" u="none" strike="noStrike" baseline="0">
                          <a:solidFill>
                            <a:srgbClr val="1A2D40"/>
                          </a:solidFill>
                          <a:latin typeface="Calibri" panose="020F0502020204030204" pitchFamily="34" charset="0"/>
                          <a:cs typeface="Calibri" panose="020F0502020204030204" pitchFamily="34" charset="0"/>
                        </a:rPr>
                        <a:t>(strong)</a:t>
                      </a:r>
                    </a:p>
                  </a:txBody>
                  <a:tcPr marL="6350" marR="6350" marT="6350" marB="0" anchor="b"/>
                </a:tc>
                <a:extLst>
                  <a:ext uri="{0D108BD9-81ED-4DB2-BD59-A6C34878D82A}">
                    <a16:rowId xmlns:a16="http://schemas.microsoft.com/office/drawing/2014/main" val="1647167925"/>
                  </a:ext>
                </a:extLst>
              </a:tr>
              <a:tr h="395348">
                <a:tc>
                  <a:txBody>
                    <a:bodyPr/>
                    <a:lstStyle/>
                    <a:p>
                      <a:pPr algn="ctr"/>
                      <a:r>
                        <a:rPr lang="en-US"/>
                        <a:t>3</a:t>
                      </a:r>
                      <a:endParaRPr lang="en-US" dirty="0"/>
                    </a:p>
                  </a:txBody>
                  <a:tcPr/>
                </a:tc>
                <a:tc>
                  <a:txBody>
                    <a:bodyPr/>
                    <a:lstStyle/>
                    <a:p>
                      <a:pPr algn="ctr"/>
                      <a:r>
                        <a:rPr lang="en-ID" sz="1400" b="0" i="0" u="none" strike="noStrike" baseline="0">
                          <a:solidFill>
                            <a:srgbClr val="1A2D40"/>
                          </a:solidFill>
                          <a:latin typeface="Calibri" panose="020F0502020204030204" pitchFamily="34" charset="0"/>
                          <a:cs typeface="Calibri" panose="020F0502020204030204" pitchFamily="34" charset="0"/>
                        </a:rPr>
                        <a:t>cukup penting </a:t>
                      </a:r>
                    </a:p>
                    <a:p>
                      <a:pPr algn="ctr"/>
                      <a:r>
                        <a:rPr lang="en-ID" sz="1400" b="0" i="0" u="none" strike="noStrike" baseline="0">
                          <a:solidFill>
                            <a:srgbClr val="1A2D40"/>
                          </a:solidFill>
                          <a:latin typeface="Calibri" panose="020F0502020204030204" pitchFamily="34" charset="0"/>
                          <a:cs typeface="Calibri" panose="020F0502020204030204" pitchFamily="34" charset="0"/>
                        </a:rPr>
                        <a:t>(moderate)</a:t>
                      </a:r>
                    </a:p>
                  </a:txBody>
                  <a:tcPr marL="6350" marR="6350" marT="6350" marB="0" anchor="b"/>
                </a:tc>
                <a:extLst>
                  <a:ext uri="{0D108BD9-81ED-4DB2-BD59-A6C34878D82A}">
                    <a16:rowId xmlns:a16="http://schemas.microsoft.com/office/drawing/2014/main" val="3730187743"/>
                  </a:ext>
                </a:extLst>
              </a:tr>
              <a:tr h="395348">
                <a:tc>
                  <a:txBody>
                    <a:bodyPr/>
                    <a:lstStyle/>
                    <a:p>
                      <a:pPr algn="ctr"/>
                      <a:r>
                        <a:rPr lang="en-US"/>
                        <a:t>1</a:t>
                      </a:r>
                      <a:endParaRPr lang="en-US" dirty="0"/>
                    </a:p>
                  </a:txBody>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b="0" i="0" u="none" strike="noStrike" baseline="0">
                          <a:solidFill>
                            <a:srgbClr val="1A2D40"/>
                          </a:solidFill>
                          <a:latin typeface="Calibri" panose="020F0502020204030204" pitchFamily="34" charset="0"/>
                          <a:cs typeface="Calibri" panose="020F0502020204030204" pitchFamily="34" charset="0"/>
                        </a:rPr>
                        <a:t>sama penting </a:t>
                      </a: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D" sz="1400" b="0" i="0" u="none" strike="noStrike" baseline="0">
                          <a:solidFill>
                            <a:srgbClr val="1A2D40"/>
                          </a:solidFill>
                          <a:latin typeface="Calibri" panose="020F0502020204030204" pitchFamily="34" charset="0"/>
                          <a:cs typeface="Calibri" panose="020F0502020204030204" pitchFamily="34" charset="0"/>
                        </a:rPr>
                        <a:t>(equal)</a:t>
                      </a:r>
                    </a:p>
                    <a:p>
                      <a:pPr algn="ctr" fontAlgn="b"/>
                      <a:endParaRPr lang="en-ID"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34391618"/>
                  </a:ext>
                </a:extLst>
              </a:tr>
            </a:tbl>
          </a:graphicData>
        </a:graphic>
      </p:graphicFrame>
      <p:sp>
        <p:nvSpPr>
          <p:cNvPr id="5" name="TextBox 4">
            <a:extLst>
              <a:ext uri="{FF2B5EF4-FFF2-40B4-BE49-F238E27FC236}">
                <a16:creationId xmlns:a16="http://schemas.microsoft.com/office/drawing/2014/main" id="{45315A29-F334-4619-AA97-DAD237A70E15}"/>
              </a:ext>
            </a:extLst>
          </p:cNvPr>
          <p:cNvSpPr txBox="1"/>
          <p:nvPr/>
        </p:nvSpPr>
        <p:spPr>
          <a:xfrm>
            <a:off x="304072" y="932268"/>
            <a:ext cx="2125903" cy="307777"/>
          </a:xfrm>
          <a:prstGeom prst="rect">
            <a:avLst/>
          </a:prstGeom>
          <a:noFill/>
        </p:spPr>
        <p:txBody>
          <a:bodyPr wrap="none" rtlCol="0">
            <a:spAutoFit/>
          </a:bodyPr>
          <a:lstStyle/>
          <a:p>
            <a:r>
              <a:rPr lang="en-ID" sz="1400" b="0" i="0" u="none" strike="noStrike" baseline="0">
                <a:solidFill>
                  <a:srgbClr val="1A2D40"/>
                </a:solidFill>
                <a:latin typeface="Calibri" panose="020F0502020204030204" pitchFamily="34" charset="0"/>
                <a:cs typeface="Calibri" panose="020F0502020204030204" pitchFamily="34" charset="0"/>
              </a:rPr>
              <a:t>AHP : Tingkat Kepentingan</a:t>
            </a:r>
          </a:p>
        </p:txBody>
      </p:sp>
    </p:spTree>
    <p:extLst>
      <p:ext uri="{BB962C8B-B14F-4D97-AF65-F5344CB8AC3E}">
        <p14:creationId xmlns:p14="http://schemas.microsoft.com/office/powerpoint/2010/main" val="219111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E8EF-030B-4CC9-9A24-316A288338F5}"/>
              </a:ext>
            </a:extLst>
          </p:cNvPr>
          <p:cNvSpPr>
            <a:spLocks noGrp="1"/>
          </p:cNvSpPr>
          <p:nvPr>
            <p:ph type="ctrTitle"/>
          </p:nvPr>
        </p:nvSpPr>
        <p:spPr>
          <a:xfrm>
            <a:off x="230345" y="268241"/>
            <a:ext cx="8627469" cy="720242"/>
          </a:xfrm>
        </p:spPr>
        <p:txBody>
          <a:bodyPr/>
          <a:lstStyle/>
          <a:p>
            <a:r>
              <a:rPr lang="en-ID" sz="1800" b="0" i="0" u="none" strike="noStrike" baseline="0">
                <a:solidFill>
                  <a:srgbClr val="1A2D40"/>
                </a:solidFill>
                <a:latin typeface="Comfortaa Medium" panose="020B0604020202020204" charset="0"/>
              </a:rPr>
              <a:t>Perbandingan berpasangan(pairwise comparison) dari tiap alternative menghasilkan matriks[C]</a:t>
            </a:r>
            <a:endParaRPr lang="en-ID" sz="2800">
              <a:solidFill>
                <a:schemeClr val="bg1">
                  <a:lumMod val="25000"/>
                </a:schemeClr>
              </a:solidFill>
              <a:latin typeface="Comfortaa Medium" panose="020B0604020202020204" charset="0"/>
            </a:endParaRPr>
          </a:p>
        </p:txBody>
      </p:sp>
      <p:graphicFrame>
        <p:nvGraphicFramePr>
          <p:cNvPr id="5" name="Table 5">
            <a:extLst>
              <a:ext uri="{FF2B5EF4-FFF2-40B4-BE49-F238E27FC236}">
                <a16:creationId xmlns:a16="http://schemas.microsoft.com/office/drawing/2014/main" id="{53438BD7-F94E-452F-9B37-649F9CE2D340}"/>
              </a:ext>
            </a:extLst>
          </p:cNvPr>
          <p:cNvGraphicFramePr>
            <a:graphicFrameLocks/>
          </p:cNvGraphicFramePr>
          <p:nvPr>
            <p:extLst>
              <p:ext uri="{D42A27DB-BD31-4B8C-83A1-F6EECF244321}">
                <p14:modId xmlns:p14="http://schemas.microsoft.com/office/powerpoint/2010/main" val="3693886598"/>
              </p:ext>
            </p:extLst>
          </p:nvPr>
        </p:nvGraphicFramePr>
        <p:xfrm>
          <a:off x="613181" y="1805997"/>
          <a:ext cx="7708232" cy="1976740"/>
        </p:xfrm>
        <a:graphic>
          <a:graphicData uri="http://schemas.openxmlformats.org/drawingml/2006/table">
            <a:tbl>
              <a:tblPr firstRow="1" bandRow="1">
                <a:tableStyleId>{5C22544A-7EE6-4342-B048-85BDC9FD1C3A}</a:tableStyleId>
              </a:tblPr>
              <a:tblGrid>
                <a:gridCol w="1927058">
                  <a:extLst>
                    <a:ext uri="{9D8B030D-6E8A-4147-A177-3AD203B41FA5}">
                      <a16:colId xmlns:a16="http://schemas.microsoft.com/office/drawing/2014/main" val="2573699178"/>
                    </a:ext>
                  </a:extLst>
                </a:gridCol>
                <a:gridCol w="1927058">
                  <a:extLst>
                    <a:ext uri="{9D8B030D-6E8A-4147-A177-3AD203B41FA5}">
                      <a16:colId xmlns:a16="http://schemas.microsoft.com/office/drawing/2014/main" val="1686958789"/>
                    </a:ext>
                  </a:extLst>
                </a:gridCol>
                <a:gridCol w="1927058">
                  <a:extLst>
                    <a:ext uri="{9D8B030D-6E8A-4147-A177-3AD203B41FA5}">
                      <a16:colId xmlns:a16="http://schemas.microsoft.com/office/drawing/2014/main" val="254183804"/>
                    </a:ext>
                  </a:extLst>
                </a:gridCol>
                <a:gridCol w="1927058">
                  <a:extLst>
                    <a:ext uri="{9D8B030D-6E8A-4147-A177-3AD203B41FA5}">
                      <a16:colId xmlns:a16="http://schemas.microsoft.com/office/drawing/2014/main" val="1728389695"/>
                    </a:ext>
                  </a:extLst>
                </a:gridCol>
              </a:tblGrid>
              <a:tr h="395348">
                <a:tc>
                  <a:txBody>
                    <a:bodyPr/>
                    <a:lstStyle/>
                    <a:p>
                      <a:pPr algn="ctr"/>
                      <a:r>
                        <a:rPr lang="en-US"/>
                        <a:t>Kualitas</a:t>
                      </a:r>
                      <a:endParaRPr lang="en-US" dirty="0"/>
                    </a:p>
                  </a:txBody>
                  <a:tcPr>
                    <a:solidFill>
                      <a:srgbClr val="6699FF"/>
                    </a:solidFill>
                  </a:tcPr>
                </a:tc>
                <a:tc>
                  <a:txBody>
                    <a:bodyPr/>
                    <a:lstStyle/>
                    <a:p>
                      <a:pPr algn="ctr"/>
                      <a:r>
                        <a:rPr lang="en-US"/>
                        <a:t>Mizuno</a:t>
                      </a:r>
                      <a:endParaRPr lang="en-US" dirty="0"/>
                    </a:p>
                  </a:txBody>
                  <a:tcPr>
                    <a:solidFill>
                      <a:srgbClr val="6699FF"/>
                    </a:solidFill>
                  </a:tcPr>
                </a:tc>
                <a:tc>
                  <a:txBody>
                    <a:bodyPr/>
                    <a:lstStyle/>
                    <a:p>
                      <a:pPr algn="ctr"/>
                      <a:r>
                        <a:rPr lang="en-US"/>
                        <a:t>Skechers</a:t>
                      </a:r>
                      <a:endParaRPr lang="en-US" dirty="0"/>
                    </a:p>
                  </a:txBody>
                  <a:tcPr>
                    <a:solidFill>
                      <a:srgbClr val="6699FF"/>
                    </a:solidFill>
                  </a:tcPr>
                </a:tc>
                <a:tc>
                  <a:txBody>
                    <a:bodyPr/>
                    <a:lstStyle/>
                    <a:p>
                      <a:pPr algn="ctr"/>
                      <a:r>
                        <a:rPr lang="en-US"/>
                        <a:t>Nike</a:t>
                      </a:r>
                      <a:endParaRPr lang="en-US" dirty="0"/>
                    </a:p>
                  </a:txBody>
                  <a:tcPr>
                    <a:solidFill>
                      <a:srgbClr val="6699FF"/>
                    </a:solidFill>
                  </a:tcPr>
                </a:tc>
                <a:extLst>
                  <a:ext uri="{0D108BD9-81ED-4DB2-BD59-A6C34878D82A}">
                    <a16:rowId xmlns:a16="http://schemas.microsoft.com/office/drawing/2014/main" val="1349107897"/>
                  </a:ext>
                </a:extLst>
              </a:tr>
              <a:tr h="395348">
                <a:tc>
                  <a:txBody>
                    <a:bodyPr/>
                    <a:lstStyle/>
                    <a:p>
                      <a:pPr algn="ctr"/>
                      <a:r>
                        <a:rPr lang="en-US"/>
                        <a:t>Mizuno</a:t>
                      </a:r>
                      <a:endParaRPr lang="en-US" dirty="0"/>
                    </a:p>
                  </a:txBody>
                  <a:tcPr/>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5</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3</a:t>
                      </a:r>
                      <a:endParaRPr lang="en-ID"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8524946"/>
                  </a:ext>
                </a:extLst>
              </a:tr>
              <a:tr h="395348">
                <a:tc>
                  <a:txBody>
                    <a:bodyPr/>
                    <a:lstStyle/>
                    <a:p>
                      <a:pPr algn="ctr"/>
                      <a:r>
                        <a:rPr lang="en-US"/>
                        <a:t>Skechers</a:t>
                      </a:r>
                      <a:endParaRPr lang="en-US" dirty="0"/>
                    </a:p>
                  </a:txBody>
                  <a:tcPr/>
                </a:tc>
                <a:tc>
                  <a:txBody>
                    <a:bodyPr/>
                    <a:lstStyle/>
                    <a:p>
                      <a:pPr algn="ctr" fontAlgn="b"/>
                      <a:r>
                        <a:rPr lang="en-ID" sz="1400" u="none" strike="noStrike">
                          <a:effectLst/>
                        </a:rPr>
                        <a:t>0,2</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0,25</a:t>
                      </a:r>
                      <a:endParaRPr lang="en-ID"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88824854"/>
                  </a:ext>
                </a:extLst>
              </a:tr>
              <a:tr h="395348">
                <a:tc>
                  <a:txBody>
                    <a:bodyPr/>
                    <a:lstStyle/>
                    <a:p>
                      <a:pPr algn="ctr"/>
                      <a:r>
                        <a:rPr lang="en-US"/>
                        <a:t>Nike</a:t>
                      </a:r>
                      <a:endParaRPr lang="en-US" dirty="0"/>
                    </a:p>
                  </a:txBody>
                  <a:tcPr/>
                </a:tc>
                <a:tc>
                  <a:txBody>
                    <a:bodyPr/>
                    <a:lstStyle/>
                    <a:p>
                      <a:pPr algn="ctr" fontAlgn="b"/>
                      <a:r>
                        <a:rPr lang="en-ID" sz="1400" u="none" strike="noStrike">
                          <a:effectLst/>
                        </a:rPr>
                        <a:t>0,333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4</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47167925"/>
                  </a:ext>
                </a:extLst>
              </a:tr>
              <a:tr h="395348">
                <a:tc>
                  <a:txBody>
                    <a:bodyPr/>
                    <a:lstStyle/>
                    <a:p>
                      <a:pPr algn="ctr"/>
                      <a:r>
                        <a:rPr lang="en-US"/>
                        <a:t>Jumlah</a:t>
                      </a:r>
                      <a:endParaRPr lang="en-US" dirty="0"/>
                    </a:p>
                  </a:txBody>
                  <a:tcPr/>
                </a:tc>
                <a:tc>
                  <a:txBody>
                    <a:bodyPr/>
                    <a:lstStyle/>
                    <a:p>
                      <a:pPr algn="ctr" fontAlgn="b"/>
                      <a:r>
                        <a:rPr lang="en-ID" sz="1400" u="none" strike="noStrike">
                          <a:effectLst/>
                        </a:rPr>
                        <a:t>1,533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10</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4,25</a:t>
                      </a:r>
                      <a:endParaRPr lang="en-ID"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0187743"/>
                  </a:ext>
                </a:extLst>
              </a:tr>
            </a:tbl>
          </a:graphicData>
        </a:graphic>
      </p:graphicFrame>
    </p:spTree>
    <p:extLst>
      <p:ext uri="{BB962C8B-B14F-4D97-AF65-F5344CB8AC3E}">
        <p14:creationId xmlns:p14="http://schemas.microsoft.com/office/powerpoint/2010/main" val="173247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E8EF-030B-4CC9-9A24-316A288338F5}"/>
              </a:ext>
            </a:extLst>
          </p:cNvPr>
          <p:cNvSpPr>
            <a:spLocks noGrp="1"/>
          </p:cNvSpPr>
          <p:nvPr>
            <p:ph type="ctrTitle"/>
          </p:nvPr>
        </p:nvSpPr>
        <p:spPr>
          <a:xfrm>
            <a:off x="314107" y="90441"/>
            <a:ext cx="8529746" cy="720242"/>
          </a:xfrm>
        </p:spPr>
        <p:txBody>
          <a:bodyPr/>
          <a:lstStyle/>
          <a:p>
            <a:r>
              <a:rPr lang="en-US" sz="1800" b="0" i="0" u="none" strike="noStrike" baseline="0">
                <a:solidFill>
                  <a:srgbClr val="1A2D40"/>
                </a:solidFill>
                <a:latin typeface="Comfortaa Medium" panose="020B0604020202020204" charset="0"/>
              </a:rPr>
              <a:t>Melakukan Normalisasi Matriks</a:t>
            </a:r>
            <a:endParaRPr lang="en-ID" sz="2800">
              <a:solidFill>
                <a:schemeClr val="bg1">
                  <a:lumMod val="25000"/>
                </a:schemeClr>
              </a:solidFill>
              <a:latin typeface="Comfortaa Medium" panose="020B0604020202020204" charset="0"/>
            </a:endParaRPr>
          </a:p>
        </p:txBody>
      </p:sp>
      <p:sp>
        <p:nvSpPr>
          <p:cNvPr id="10" name="TextBox 9">
            <a:extLst>
              <a:ext uri="{FF2B5EF4-FFF2-40B4-BE49-F238E27FC236}">
                <a16:creationId xmlns:a16="http://schemas.microsoft.com/office/drawing/2014/main" id="{F57AFE44-F909-4145-BFC4-8B83B666E5DA}"/>
              </a:ext>
            </a:extLst>
          </p:cNvPr>
          <p:cNvSpPr txBox="1"/>
          <p:nvPr/>
        </p:nvSpPr>
        <p:spPr>
          <a:xfrm>
            <a:off x="1531586" y="3218623"/>
            <a:ext cx="6311900" cy="738664"/>
          </a:xfrm>
          <a:prstGeom prst="rect">
            <a:avLst/>
          </a:prstGeom>
          <a:noFill/>
        </p:spPr>
        <p:txBody>
          <a:bodyPr wrap="square">
            <a:spAutoFit/>
          </a:bodyPr>
          <a:lstStyle/>
          <a:p>
            <a:pPr algn="just"/>
            <a:r>
              <a:rPr lang="en-ID" sz="1400" b="0" i="0" u="none" strike="noStrike" baseline="0">
                <a:solidFill>
                  <a:srgbClr val="1A2D40"/>
                </a:solidFill>
                <a:latin typeface="Calibri" panose="020F0502020204030204" pitchFamily="34" charset="0"/>
                <a:ea typeface="DFMincho-UB" panose="02010609010101010101" pitchFamily="1" charset="-128"/>
                <a:cs typeface="Calibri" panose="020F0502020204030204" pitchFamily="34" charset="0"/>
              </a:rPr>
              <a:t>Normalisasi nilai setiap kolom matriks perbandingan berpasangan dengan</a:t>
            </a:r>
          </a:p>
          <a:p>
            <a:pPr algn="just"/>
            <a:r>
              <a:rPr lang="en-ID" sz="1400" b="0" i="0" u="none" strike="noStrike" baseline="0">
                <a:solidFill>
                  <a:srgbClr val="1A2D40"/>
                </a:solidFill>
                <a:latin typeface="Calibri" panose="020F0502020204030204" pitchFamily="34" charset="0"/>
                <a:ea typeface="DFMincho-UB" panose="02010609010101010101" pitchFamily="1" charset="-128"/>
                <a:cs typeface="Calibri" panose="020F0502020204030204" pitchFamily="34" charset="0"/>
              </a:rPr>
              <a:t>membagi setiap nilai pada kolom matriks dengan hasil penjumlahan kolom yang</a:t>
            </a:r>
          </a:p>
          <a:p>
            <a:pPr algn="just"/>
            <a:r>
              <a:rPr lang="en-ID" sz="1400" b="0" i="0" u="none" strike="noStrike" baseline="0">
                <a:solidFill>
                  <a:srgbClr val="1A2D40"/>
                </a:solidFill>
                <a:latin typeface="Calibri" panose="020F0502020204030204" pitchFamily="34" charset="0"/>
                <a:ea typeface="DFMincho-UB" panose="02010609010101010101" pitchFamily="1" charset="-128"/>
                <a:cs typeface="Calibri" panose="020F0502020204030204" pitchFamily="34" charset="0"/>
              </a:rPr>
              <a:t>bersesuaian</a:t>
            </a:r>
          </a:p>
        </p:txBody>
      </p:sp>
      <p:sp>
        <p:nvSpPr>
          <p:cNvPr id="11" name="TextBox 10">
            <a:extLst>
              <a:ext uri="{FF2B5EF4-FFF2-40B4-BE49-F238E27FC236}">
                <a16:creationId xmlns:a16="http://schemas.microsoft.com/office/drawing/2014/main" id="{31239194-5D8E-4F43-8CB1-6CD248BED277}"/>
              </a:ext>
            </a:extLst>
          </p:cNvPr>
          <p:cNvSpPr txBox="1"/>
          <p:nvPr/>
        </p:nvSpPr>
        <p:spPr>
          <a:xfrm>
            <a:off x="966194" y="3957287"/>
            <a:ext cx="2197101" cy="738664"/>
          </a:xfrm>
          <a:prstGeom prst="rect">
            <a:avLst/>
          </a:prstGeom>
          <a:noFill/>
        </p:spPr>
        <p:txBody>
          <a:bodyPr wrap="square" rtlCol="0">
            <a:spAutoFit/>
          </a:bodyPr>
          <a:lstStyle/>
          <a:p>
            <a:r>
              <a:rPr lang="en-US"/>
              <a:t>1 / 1.533          = 0,6523</a:t>
            </a:r>
          </a:p>
          <a:p>
            <a:r>
              <a:rPr lang="en-US"/>
              <a:t>0.2 / 1.533       = 0,1304</a:t>
            </a:r>
          </a:p>
          <a:p>
            <a:r>
              <a:rPr lang="en-US"/>
              <a:t>0.3333 / 1.533 = 0,2172</a:t>
            </a:r>
          </a:p>
        </p:txBody>
      </p:sp>
      <p:sp>
        <p:nvSpPr>
          <p:cNvPr id="12" name="TextBox 11">
            <a:extLst>
              <a:ext uri="{FF2B5EF4-FFF2-40B4-BE49-F238E27FC236}">
                <a16:creationId xmlns:a16="http://schemas.microsoft.com/office/drawing/2014/main" id="{3E399758-E710-4AE3-A9B1-25A267FF7FE2}"/>
              </a:ext>
            </a:extLst>
          </p:cNvPr>
          <p:cNvSpPr txBox="1"/>
          <p:nvPr/>
        </p:nvSpPr>
        <p:spPr>
          <a:xfrm>
            <a:off x="3700439" y="3957287"/>
            <a:ext cx="1211348" cy="738664"/>
          </a:xfrm>
          <a:prstGeom prst="rect">
            <a:avLst/>
          </a:prstGeom>
          <a:noFill/>
        </p:spPr>
        <p:txBody>
          <a:bodyPr wrap="square" rtlCol="0">
            <a:spAutoFit/>
          </a:bodyPr>
          <a:lstStyle/>
          <a:p>
            <a:r>
              <a:rPr lang="en-US"/>
              <a:t>5 / 10 = 0.5</a:t>
            </a:r>
          </a:p>
          <a:p>
            <a:r>
              <a:rPr lang="en-US"/>
              <a:t>1 / 10 = 0.1</a:t>
            </a:r>
          </a:p>
          <a:p>
            <a:r>
              <a:rPr lang="en-US"/>
              <a:t>4 / 10 = 0.4</a:t>
            </a:r>
            <a:endParaRPr lang="en-ID"/>
          </a:p>
        </p:txBody>
      </p:sp>
      <p:sp>
        <p:nvSpPr>
          <p:cNvPr id="13" name="TextBox 12">
            <a:extLst>
              <a:ext uri="{FF2B5EF4-FFF2-40B4-BE49-F238E27FC236}">
                <a16:creationId xmlns:a16="http://schemas.microsoft.com/office/drawing/2014/main" id="{56345E18-99BA-4EBE-BB5C-50C7061FC5A4}"/>
              </a:ext>
            </a:extLst>
          </p:cNvPr>
          <p:cNvSpPr txBox="1"/>
          <p:nvPr/>
        </p:nvSpPr>
        <p:spPr>
          <a:xfrm>
            <a:off x="5695599" y="3957287"/>
            <a:ext cx="2197101" cy="738664"/>
          </a:xfrm>
          <a:prstGeom prst="rect">
            <a:avLst/>
          </a:prstGeom>
          <a:noFill/>
        </p:spPr>
        <p:txBody>
          <a:bodyPr wrap="square" rtlCol="0">
            <a:spAutoFit/>
          </a:bodyPr>
          <a:lstStyle/>
          <a:p>
            <a:r>
              <a:rPr lang="en-US"/>
              <a:t>3 / 4.25      = 0,7058 </a:t>
            </a:r>
          </a:p>
          <a:p>
            <a:r>
              <a:rPr lang="en-US"/>
              <a:t>0.25 /4.25  = 0,0588 </a:t>
            </a:r>
          </a:p>
          <a:p>
            <a:r>
              <a:rPr lang="en-US"/>
              <a:t>1 / 4.25      = 0,2352</a:t>
            </a:r>
            <a:endParaRPr lang="en-ID"/>
          </a:p>
        </p:txBody>
      </p:sp>
      <p:graphicFrame>
        <p:nvGraphicFramePr>
          <p:cNvPr id="9" name="Table 5">
            <a:extLst>
              <a:ext uri="{FF2B5EF4-FFF2-40B4-BE49-F238E27FC236}">
                <a16:creationId xmlns:a16="http://schemas.microsoft.com/office/drawing/2014/main" id="{2C562E53-FD3C-4D7A-BCB5-B7A9169CBC27}"/>
              </a:ext>
            </a:extLst>
          </p:cNvPr>
          <p:cNvGraphicFramePr>
            <a:graphicFrameLocks/>
          </p:cNvGraphicFramePr>
          <p:nvPr>
            <p:extLst>
              <p:ext uri="{D42A27DB-BD31-4B8C-83A1-F6EECF244321}">
                <p14:modId xmlns:p14="http://schemas.microsoft.com/office/powerpoint/2010/main" val="3607280370"/>
              </p:ext>
            </p:extLst>
          </p:nvPr>
        </p:nvGraphicFramePr>
        <p:xfrm>
          <a:off x="717884" y="1037719"/>
          <a:ext cx="7708232" cy="2033550"/>
        </p:xfrm>
        <a:graphic>
          <a:graphicData uri="http://schemas.openxmlformats.org/drawingml/2006/table">
            <a:tbl>
              <a:tblPr firstRow="1" bandRow="1">
                <a:tableStyleId>{5C22544A-7EE6-4342-B048-85BDC9FD1C3A}</a:tableStyleId>
              </a:tblPr>
              <a:tblGrid>
                <a:gridCol w="1927058">
                  <a:extLst>
                    <a:ext uri="{9D8B030D-6E8A-4147-A177-3AD203B41FA5}">
                      <a16:colId xmlns:a16="http://schemas.microsoft.com/office/drawing/2014/main" val="2573699178"/>
                    </a:ext>
                  </a:extLst>
                </a:gridCol>
                <a:gridCol w="1927058">
                  <a:extLst>
                    <a:ext uri="{9D8B030D-6E8A-4147-A177-3AD203B41FA5}">
                      <a16:colId xmlns:a16="http://schemas.microsoft.com/office/drawing/2014/main" val="1686958789"/>
                    </a:ext>
                  </a:extLst>
                </a:gridCol>
                <a:gridCol w="1927058">
                  <a:extLst>
                    <a:ext uri="{9D8B030D-6E8A-4147-A177-3AD203B41FA5}">
                      <a16:colId xmlns:a16="http://schemas.microsoft.com/office/drawing/2014/main" val="254183804"/>
                    </a:ext>
                  </a:extLst>
                </a:gridCol>
                <a:gridCol w="1927058">
                  <a:extLst>
                    <a:ext uri="{9D8B030D-6E8A-4147-A177-3AD203B41FA5}">
                      <a16:colId xmlns:a16="http://schemas.microsoft.com/office/drawing/2014/main" val="1728389695"/>
                    </a:ext>
                  </a:extLst>
                </a:gridCol>
              </a:tblGrid>
              <a:tr h="406710">
                <a:tc>
                  <a:txBody>
                    <a:bodyPr/>
                    <a:lstStyle/>
                    <a:p>
                      <a:r>
                        <a:rPr lang="en-US"/>
                        <a:t>Kualitas</a:t>
                      </a:r>
                      <a:endParaRPr lang="en-US" dirty="0"/>
                    </a:p>
                  </a:txBody>
                  <a:tcPr>
                    <a:solidFill>
                      <a:srgbClr val="6699FF"/>
                    </a:solidFill>
                  </a:tcPr>
                </a:tc>
                <a:tc>
                  <a:txBody>
                    <a:bodyPr/>
                    <a:lstStyle/>
                    <a:p>
                      <a:r>
                        <a:rPr lang="en-US"/>
                        <a:t>Mizuno</a:t>
                      </a:r>
                      <a:endParaRPr lang="en-US" dirty="0"/>
                    </a:p>
                  </a:txBody>
                  <a:tcPr>
                    <a:solidFill>
                      <a:srgbClr val="6699FF"/>
                    </a:solidFill>
                  </a:tcPr>
                </a:tc>
                <a:tc>
                  <a:txBody>
                    <a:bodyPr/>
                    <a:lstStyle/>
                    <a:p>
                      <a:r>
                        <a:rPr lang="en-US"/>
                        <a:t>Skechers</a:t>
                      </a:r>
                      <a:endParaRPr lang="en-US" dirty="0"/>
                    </a:p>
                  </a:txBody>
                  <a:tcPr>
                    <a:solidFill>
                      <a:srgbClr val="6699FF"/>
                    </a:solidFill>
                  </a:tcPr>
                </a:tc>
                <a:tc>
                  <a:txBody>
                    <a:bodyPr/>
                    <a:lstStyle/>
                    <a:p>
                      <a:r>
                        <a:rPr lang="en-US"/>
                        <a:t>Nike</a:t>
                      </a:r>
                      <a:endParaRPr lang="en-US" dirty="0"/>
                    </a:p>
                  </a:txBody>
                  <a:tcPr>
                    <a:solidFill>
                      <a:srgbClr val="6699FF"/>
                    </a:solidFill>
                  </a:tcPr>
                </a:tc>
                <a:extLst>
                  <a:ext uri="{0D108BD9-81ED-4DB2-BD59-A6C34878D82A}">
                    <a16:rowId xmlns:a16="http://schemas.microsoft.com/office/drawing/2014/main" val="1349107897"/>
                  </a:ext>
                </a:extLst>
              </a:tr>
              <a:tr h="406710">
                <a:tc>
                  <a:txBody>
                    <a:bodyPr/>
                    <a:lstStyle/>
                    <a:p>
                      <a:pPr algn="ctr"/>
                      <a:r>
                        <a:rPr lang="en-US"/>
                        <a:t>Mizuno</a:t>
                      </a:r>
                      <a:endParaRPr lang="en-US" dirty="0"/>
                    </a:p>
                  </a:txBody>
                  <a:tcPr/>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5</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3</a:t>
                      </a:r>
                      <a:endParaRPr lang="en-ID"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8524946"/>
                  </a:ext>
                </a:extLst>
              </a:tr>
              <a:tr h="406710">
                <a:tc>
                  <a:txBody>
                    <a:bodyPr/>
                    <a:lstStyle/>
                    <a:p>
                      <a:pPr algn="ctr"/>
                      <a:r>
                        <a:rPr lang="en-US"/>
                        <a:t>Skechers</a:t>
                      </a:r>
                      <a:endParaRPr lang="en-US" dirty="0"/>
                    </a:p>
                  </a:txBody>
                  <a:tcPr/>
                </a:tc>
                <a:tc>
                  <a:txBody>
                    <a:bodyPr/>
                    <a:lstStyle/>
                    <a:p>
                      <a:pPr algn="ctr" fontAlgn="b"/>
                      <a:r>
                        <a:rPr lang="en-ID" sz="1400" u="none" strike="noStrike">
                          <a:effectLst/>
                        </a:rPr>
                        <a:t>0,2</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0,25</a:t>
                      </a:r>
                      <a:endParaRPr lang="en-ID"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88824854"/>
                  </a:ext>
                </a:extLst>
              </a:tr>
              <a:tr h="406710">
                <a:tc>
                  <a:txBody>
                    <a:bodyPr/>
                    <a:lstStyle/>
                    <a:p>
                      <a:pPr algn="ctr"/>
                      <a:r>
                        <a:rPr lang="en-US"/>
                        <a:t>Nike</a:t>
                      </a:r>
                      <a:endParaRPr lang="en-US" dirty="0"/>
                    </a:p>
                  </a:txBody>
                  <a:tcPr/>
                </a:tc>
                <a:tc>
                  <a:txBody>
                    <a:bodyPr/>
                    <a:lstStyle/>
                    <a:p>
                      <a:pPr algn="ctr" fontAlgn="b"/>
                      <a:r>
                        <a:rPr lang="en-ID" sz="1400" u="none" strike="noStrike">
                          <a:effectLst/>
                        </a:rPr>
                        <a:t>0,333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4</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47167925"/>
                  </a:ext>
                </a:extLst>
              </a:tr>
              <a:tr h="406710">
                <a:tc>
                  <a:txBody>
                    <a:bodyPr/>
                    <a:lstStyle/>
                    <a:p>
                      <a:pPr algn="ctr"/>
                      <a:r>
                        <a:rPr lang="en-US"/>
                        <a:t>Jumlah</a:t>
                      </a:r>
                      <a:endParaRPr lang="en-US" dirty="0"/>
                    </a:p>
                  </a:txBody>
                  <a:tcPr/>
                </a:tc>
                <a:tc>
                  <a:txBody>
                    <a:bodyPr/>
                    <a:lstStyle/>
                    <a:p>
                      <a:pPr algn="ctr" fontAlgn="b"/>
                      <a:r>
                        <a:rPr lang="en-ID" sz="1400" u="none" strike="noStrike">
                          <a:effectLst/>
                        </a:rPr>
                        <a:t>1,533</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10</a:t>
                      </a:r>
                      <a:endParaRPr lang="en-ID"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400" u="none" strike="noStrike">
                          <a:effectLst/>
                        </a:rPr>
                        <a:t>4,25</a:t>
                      </a:r>
                      <a:endParaRPr lang="en-ID"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0187743"/>
                  </a:ext>
                </a:extLst>
              </a:tr>
            </a:tbl>
          </a:graphicData>
        </a:graphic>
      </p:graphicFrame>
      <p:cxnSp>
        <p:nvCxnSpPr>
          <p:cNvPr id="4" name="Straight Connector 3">
            <a:extLst>
              <a:ext uri="{FF2B5EF4-FFF2-40B4-BE49-F238E27FC236}">
                <a16:creationId xmlns:a16="http://schemas.microsoft.com/office/drawing/2014/main" id="{16C420BA-FDB5-4AA0-B0F2-CF874D91B8FD}"/>
              </a:ext>
            </a:extLst>
          </p:cNvPr>
          <p:cNvCxnSpPr>
            <a:cxnSpLocks/>
          </p:cNvCxnSpPr>
          <p:nvPr/>
        </p:nvCxnSpPr>
        <p:spPr>
          <a:xfrm>
            <a:off x="3357453" y="3894925"/>
            <a:ext cx="0" cy="94930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401D387-78EE-4C47-8CD9-34683C1B2678}"/>
              </a:ext>
            </a:extLst>
          </p:cNvPr>
          <p:cNvCxnSpPr>
            <a:cxnSpLocks/>
          </p:cNvCxnSpPr>
          <p:nvPr/>
        </p:nvCxnSpPr>
        <p:spPr>
          <a:xfrm>
            <a:off x="5352613" y="3894924"/>
            <a:ext cx="0" cy="9493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391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EB4C11A7-C4A3-4B31-81ED-34AD9D68ABE1}"/>
              </a:ext>
            </a:extLst>
          </p:cNvPr>
          <p:cNvGraphicFramePr>
            <a:graphicFrameLocks/>
          </p:cNvGraphicFramePr>
          <p:nvPr>
            <p:extLst>
              <p:ext uri="{D42A27DB-BD31-4B8C-83A1-F6EECF244321}">
                <p14:modId xmlns:p14="http://schemas.microsoft.com/office/powerpoint/2010/main" val="3031733146"/>
              </p:ext>
            </p:extLst>
          </p:nvPr>
        </p:nvGraphicFramePr>
        <p:xfrm>
          <a:off x="801646" y="1393707"/>
          <a:ext cx="7708230" cy="2033550"/>
        </p:xfrm>
        <a:graphic>
          <a:graphicData uri="http://schemas.openxmlformats.org/drawingml/2006/table">
            <a:tbl>
              <a:tblPr firstRow="1" bandRow="1">
                <a:tableStyleId>{5C22544A-7EE6-4342-B048-85BDC9FD1C3A}</a:tableStyleId>
              </a:tblPr>
              <a:tblGrid>
                <a:gridCol w="1541646">
                  <a:extLst>
                    <a:ext uri="{9D8B030D-6E8A-4147-A177-3AD203B41FA5}">
                      <a16:colId xmlns:a16="http://schemas.microsoft.com/office/drawing/2014/main" val="2573699178"/>
                    </a:ext>
                  </a:extLst>
                </a:gridCol>
                <a:gridCol w="1541646">
                  <a:extLst>
                    <a:ext uri="{9D8B030D-6E8A-4147-A177-3AD203B41FA5}">
                      <a16:colId xmlns:a16="http://schemas.microsoft.com/office/drawing/2014/main" val="1686958789"/>
                    </a:ext>
                  </a:extLst>
                </a:gridCol>
                <a:gridCol w="1541646">
                  <a:extLst>
                    <a:ext uri="{9D8B030D-6E8A-4147-A177-3AD203B41FA5}">
                      <a16:colId xmlns:a16="http://schemas.microsoft.com/office/drawing/2014/main" val="254183804"/>
                    </a:ext>
                  </a:extLst>
                </a:gridCol>
                <a:gridCol w="1541646">
                  <a:extLst>
                    <a:ext uri="{9D8B030D-6E8A-4147-A177-3AD203B41FA5}">
                      <a16:colId xmlns:a16="http://schemas.microsoft.com/office/drawing/2014/main" val="1728389695"/>
                    </a:ext>
                  </a:extLst>
                </a:gridCol>
                <a:gridCol w="1541646">
                  <a:extLst>
                    <a:ext uri="{9D8B030D-6E8A-4147-A177-3AD203B41FA5}">
                      <a16:colId xmlns:a16="http://schemas.microsoft.com/office/drawing/2014/main" val="1825507945"/>
                    </a:ext>
                  </a:extLst>
                </a:gridCol>
              </a:tblGrid>
              <a:tr h="406710">
                <a:tc>
                  <a:txBody>
                    <a:bodyPr/>
                    <a:lstStyle/>
                    <a:p>
                      <a:pPr algn="ctr"/>
                      <a:r>
                        <a:rPr lang="en-US"/>
                        <a:t>Kualitas</a:t>
                      </a:r>
                      <a:endParaRPr lang="en-US" dirty="0"/>
                    </a:p>
                  </a:txBody>
                  <a:tcPr>
                    <a:solidFill>
                      <a:srgbClr val="6699FF"/>
                    </a:solidFill>
                  </a:tcPr>
                </a:tc>
                <a:tc>
                  <a:txBody>
                    <a:bodyPr/>
                    <a:lstStyle/>
                    <a:p>
                      <a:pPr algn="ctr"/>
                      <a:r>
                        <a:rPr lang="en-US"/>
                        <a:t>Mizuno</a:t>
                      </a:r>
                      <a:endParaRPr lang="en-US" dirty="0"/>
                    </a:p>
                  </a:txBody>
                  <a:tcPr>
                    <a:solidFill>
                      <a:srgbClr val="6699FF"/>
                    </a:solidFill>
                  </a:tcPr>
                </a:tc>
                <a:tc>
                  <a:txBody>
                    <a:bodyPr/>
                    <a:lstStyle/>
                    <a:p>
                      <a:pPr algn="ctr"/>
                      <a:r>
                        <a:rPr lang="en-US"/>
                        <a:t>Skechers</a:t>
                      </a:r>
                      <a:endParaRPr lang="en-US" dirty="0"/>
                    </a:p>
                  </a:txBody>
                  <a:tcPr>
                    <a:solidFill>
                      <a:srgbClr val="6699FF"/>
                    </a:solidFill>
                  </a:tcPr>
                </a:tc>
                <a:tc>
                  <a:txBody>
                    <a:bodyPr/>
                    <a:lstStyle/>
                    <a:p>
                      <a:pPr algn="ctr"/>
                      <a:r>
                        <a:rPr lang="en-US"/>
                        <a:t>Nike</a:t>
                      </a:r>
                      <a:endParaRPr lang="en-US" dirty="0"/>
                    </a:p>
                  </a:txBody>
                  <a:tcPr>
                    <a:solidFill>
                      <a:srgbClr val="6699FF"/>
                    </a:solidFill>
                  </a:tcPr>
                </a:tc>
                <a:tc>
                  <a:txBody>
                    <a:bodyPr/>
                    <a:lstStyle/>
                    <a:p>
                      <a:pPr algn="ctr"/>
                      <a:r>
                        <a:rPr lang="en-US"/>
                        <a:t>W</a:t>
                      </a:r>
                      <a:endParaRPr lang="en-US" dirty="0"/>
                    </a:p>
                  </a:txBody>
                  <a:tcPr>
                    <a:solidFill>
                      <a:srgbClr val="6699FF"/>
                    </a:solidFill>
                  </a:tcPr>
                </a:tc>
                <a:extLst>
                  <a:ext uri="{0D108BD9-81ED-4DB2-BD59-A6C34878D82A}">
                    <a16:rowId xmlns:a16="http://schemas.microsoft.com/office/drawing/2014/main" val="1349107897"/>
                  </a:ext>
                </a:extLst>
              </a:tr>
              <a:tr h="406710">
                <a:tc>
                  <a:txBody>
                    <a:bodyPr/>
                    <a:lstStyle/>
                    <a:p>
                      <a:pPr algn="ctr"/>
                      <a:r>
                        <a:rPr lang="en-US"/>
                        <a:t>Mizuno</a:t>
                      </a:r>
                      <a:endParaRPr lang="en-US" dirty="0"/>
                    </a:p>
                  </a:txBody>
                  <a:tcPr/>
                </a:tc>
                <a:tc>
                  <a:txBody>
                    <a:bodyPr/>
                    <a:lstStyle/>
                    <a:p>
                      <a:pPr algn="ctr" fontAlgn="b"/>
                      <a:r>
                        <a:rPr lang="en-ID" sz="1100" u="none" strike="noStrike">
                          <a:effectLst/>
                        </a:rPr>
                        <a:t>0,6523</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0,5000</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0,7058</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0,6193</a:t>
                      </a:r>
                      <a:endParaRPr lang="en-ID"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8524946"/>
                  </a:ext>
                </a:extLst>
              </a:tr>
              <a:tr h="406710">
                <a:tc>
                  <a:txBody>
                    <a:bodyPr/>
                    <a:lstStyle/>
                    <a:p>
                      <a:pPr algn="ctr"/>
                      <a:r>
                        <a:rPr lang="en-US"/>
                        <a:t>Skechers</a:t>
                      </a:r>
                      <a:endParaRPr lang="en-US" dirty="0"/>
                    </a:p>
                  </a:txBody>
                  <a:tcPr/>
                </a:tc>
                <a:tc>
                  <a:txBody>
                    <a:bodyPr/>
                    <a:lstStyle/>
                    <a:p>
                      <a:pPr algn="ctr" fontAlgn="b"/>
                      <a:r>
                        <a:rPr lang="en-ID" sz="1100" u="none" strike="noStrike">
                          <a:effectLst/>
                        </a:rPr>
                        <a:t>0,1304</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0,1000</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0,0588</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0,0964</a:t>
                      </a:r>
                      <a:endParaRPr lang="en-ID"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88824854"/>
                  </a:ext>
                </a:extLst>
              </a:tr>
              <a:tr h="406710">
                <a:tc>
                  <a:txBody>
                    <a:bodyPr/>
                    <a:lstStyle/>
                    <a:p>
                      <a:pPr algn="ctr"/>
                      <a:r>
                        <a:rPr lang="en-US"/>
                        <a:t>Nike</a:t>
                      </a:r>
                      <a:endParaRPr lang="en-US" dirty="0"/>
                    </a:p>
                  </a:txBody>
                  <a:tcPr/>
                </a:tc>
                <a:tc>
                  <a:txBody>
                    <a:bodyPr/>
                    <a:lstStyle/>
                    <a:p>
                      <a:pPr algn="ctr" fontAlgn="b"/>
                      <a:r>
                        <a:rPr lang="en-ID" sz="1100" u="none" strike="noStrike">
                          <a:effectLst/>
                        </a:rPr>
                        <a:t>0,2172</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0,4000</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0,2352</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0,2841</a:t>
                      </a:r>
                      <a:endParaRPr lang="en-ID"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47167925"/>
                  </a:ext>
                </a:extLst>
              </a:tr>
              <a:tr h="406710">
                <a:tc>
                  <a:txBody>
                    <a:bodyPr/>
                    <a:lstStyle/>
                    <a:p>
                      <a:pPr algn="ctr"/>
                      <a:r>
                        <a:rPr lang="en-US"/>
                        <a:t>Jumlah</a:t>
                      </a:r>
                      <a:endParaRPr lang="en-US" dirty="0"/>
                    </a:p>
                  </a:txBody>
                  <a:tcPr/>
                </a:tc>
                <a:tc>
                  <a:txBody>
                    <a:bodyPr/>
                    <a:lstStyle/>
                    <a:p>
                      <a:pPr algn="ct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0187743"/>
                  </a:ext>
                </a:extLst>
              </a:tr>
            </a:tbl>
          </a:graphicData>
        </a:graphic>
      </p:graphicFrame>
      <p:sp>
        <p:nvSpPr>
          <p:cNvPr id="4" name="TextBox 3">
            <a:extLst>
              <a:ext uri="{FF2B5EF4-FFF2-40B4-BE49-F238E27FC236}">
                <a16:creationId xmlns:a16="http://schemas.microsoft.com/office/drawing/2014/main" id="{D34BAB9B-24C4-4583-8E03-F9128E688650}"/>
              </a:ext>
            </a:extLst>
          </p:cNvPr>
          <p:cNvSpPr txBox="1"/>
          <p:nvPr/>
        </p:nvSpPr>
        <p:spPr>
          <a:xfrm>
            <a:off x="1491332" y="3629824"/>
            <a:ext cx="6403221" cy="584775"/>
          </a:xfrm>
          <a:prstGeom prst="rect">
            <a:avLst/>
          </a:prstGeom>
          <a:noFill/>
        </p:spPr>
        <p:txBody>
          <a:bodyPr wrap="square">
            <a:spAutoFit/>
          </a:bodyPr>
          <a:lstStyle/>
          <a:p>
            <a:pPr algn="just"/>
            <a:r>
              <a:rPr lang="en-ID" sz="1600" b="0" i="0" u="none" strike="noStrike" baseline="0">
                <a:solidFill>
                  <a:srgbClr val="1A2D40"/>
                </a:solidFill>
                <a:latin typeface="Calibri" panose="020F0502020204030204" pitchFamily="34" charset="0"/>
                <a:cs typeface="Calibri" panose="020F0502020204030204" pitchFamily="34" charset="0"/>
              </a:rPr>
              <a:t>Weights (W) : merupakan bobot dari masing masing alternative, </a:t>
            </a:r>
            <a:r>
              <a:rPr lang="en-ID" sz="1600">
                <a:solidFill>
                  <a:srgbClr val="1A2D40"/>
                </a:solidFill>
                <a:latin typeface="Calibri" panose="020F0502020204030204" pitchFamily="34" charset="0"/>
                <a:cs typeface="Calibri" panose="020F0502020204030204" pitchFamily="34" charset="0"/>
              </a:rPr>
              <a:t>yang didapat dari </a:t>
            </a:r>
            <a:r>
              <a:rPr lang="en-ID" sz="1600" b="0" i="0" u="none" strike="noStrike" baseline="0">
                <a:solidFill>
                  <a:srgbClr val="1A2D40"/>
                </a:solidFill>
                <a:latin typeface="Calibri" panose="020F0502020204030204" pitchFamily="34" charset="0"/>
                <a:cs typeface="Calibri" panose="020F0502020204030204" pitchFamily="34" charset="0"/>
              </a:rPr>
              <a:t>rata rata baris pada matriks ternormalisasi</a:t>
            </a:r>
            <a:endParaRPr lang="en-ID" sz="160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34D6524-6E76-4B55-A938-495CE327C132}"/>
              </a:ext>
            </a:extLst>
          </p:cNvPr>
          <p:cNvSpPr txBox="1"/>
          <p:nvPr/>
        </p:nvSpPr>
        <p:spPr>
          <a:xfrm>
            <a:off x="1881150" y="167524"/>
            <a:ext cx="5549222" cy="369332"/>
          </a:xfrm>
          <a:prstGeom prst="rect">
            <a:avLst/>
          </a:prstGeom>
          <a:noFill/>
        </p:spPr>
        <p:txBody>
          <a:bodyPr wrap="square" rtlCol="0">
            <a:spAutoFit/>
          </a:bodyPr>
          <a:lstStyle/>
          <a:p>
            <a:r>
              <a:rPr lang="en-US" sz="1800">
                <a:solidFill>
                  <a:srgbClr val="1A2D40"/>
                </a:solidFill>
                <a:latin typeface="Comfortaa Medium" panose="020B0604020202020204" charset="0"/>
              </a:rPr>
              <a:t>Meng</a:t>
            </a:r>
            <a:r>
              <a:rPr lang="en-US" sz="1800" b="0" i="0" u="none" strike="noStrike" baseline="0">
                <a:solidFill>
                  <a:srgbClr val="1A2D40"/>
                </a:solidFill>
                <a:latin typeface="Comfortaa Medium" panose="020B0604020202020204" charset="0"/>
              </a:rPr>
              <a:t>hitung Weights (W) atau priority Vector</a:t>
            </a:r>
            <a:endParaRPr lang="en-ID" sz="1800"/>
          </a:p>
        </p:txBody>
      </p:sp>
    </p:spTree>
    <p:extLst>
      <p:ext uri="{BB962C8B-B14F-4D97-AF65-F5344CB8AC3E}">
        <p14:creationId xmlns:p14="http://schemas.microsoft.com/office/powerpoint/2010/main" val="1230311989"/>
      </p:ext>
    </p:extLst>
  </p:cSld>
  <p:clrMapOvr>
    <a:masterClrMapping/>
  </p:clrMapOvr>
</p:sld>
</file>

<file path=ppt/theme/theme1.xml><?xml version="1.0" encoding="utf-8"?>
<a:theme xmlns:a="http://schemas.openxmlformats.org/drawingml/2006/main" name="Cloral Minimalist Breakthrough by Slidesgo">
  <a:themeElements>
    <a:clrScheme name="Simple Light">
      <a:dk1>
        <a:srgbClr val="000000"/>
      </a:dk1>
      <a:lt1>
        <a:srgbClr val="F0F0F0"/>
      </a:lt1>
      <a:dk2>
        <a:srgbClr val="595959"/>
      </a:dk2>
      <a:lt2>
        <a:srgbClr val="FFFFFF"/>
      </a:lt2>
      <a:accent1>
        <a:srgbClr val="CECECE"/>
      </a:accent1>
      <a:accent2>
        <a:srgbClr val="A7A7A7"/>
      </a:accent2>
      <a:accent3>
        <a:srgbClr val="595959"/>
      </a:accent3>
      <a:accent4>
        <a:srgbClr val="595959"/>
      </a:accent4>
      <a:accent5>
        <a:srgbClr val="595959"/>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908</Words>
  <Application>Microsoft Office PowerPoint</Application>
  <PresentationFormat>On-screen Show (16:9)</PresentationFormat>
  <Paragraphs>388</Paragraphs>
  <Slides>17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Comfortaa Medium</vt:lpstr>
      <vt:lpstr>Manjari</vt:lpstr>
      <vt:lpstr>Cambria Math</vt:lpstr>
      <vt:lpstr>Comfortaa</vt:lpstr>
      <vt:lpstr>Calibri</vt:lpstr>
      <vt:lpstr>Arial</vt:lpstr>
      <vt:lpstr>Cloral Minimalist Breakthrough by Slidesgo</vt:lpstr>
      <vt:lpstr>SISTEM PENDUKUNG KEPUTUSAN UNTUK MENENTUKAN APLIKASI VIDEO CONFERENCE TERBAIK SEBAGAI MEDIA UNTUK KONSER VIRTUAL MENGGUNAKAN METODE AHP</vt:lpstr>
      <vt:lpstr>Kriteria</vt:lpstr>
      <vt:lpstr>Alternatif</vt:lpstr>
      <vt:lpstr>Hirarki</vt:lpstr>
      <vt:lpstr>Menentukan Prioritas dari Kriteria</vt:lpstr>
      <vt:lpstr>Melakukan Perbandingan Berpasangan(pairwise comparison) untuk tiap alternatif dan jumlah per kolom</vt:lpstr>
      <vt:lpstr>Perbandingan berpasangan(pairwise comparison) dari tiap alternative menghasilkan matriks[C]</vt:lpstr>
      <vt:lpstr>Melakukan Normalisasi Matriks</vt:lpstr>
      <vt:lpstr>PowerPoint Presentation</vt:lpstr>
      <vt:lpstr>PowerPoint Presentation</vt:lpstr>
      <vt:lpstr>Tentukan Eigen Value (λ), Consistency Value (CI) dan Consistency Ratio (CR) </vt:lpstr>
      <vt:lpstr>PowerPoint Presentation</vt:lpstr>
      <vt:lpstr>PowerPoint Presentation</vt:lpstr>
      <vt:lpstr>PowerPoint Presentation</vt:lpstr>
      <vt:lpstr>PowerPoint Presentation</vt:lpstr>
      <vt:lpstr>Menghitung Priority vector atau Weights (W) antar kriteria</vt:lpstr>
      <vt:lpstr>Perangking alternatif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PEMILIHAN SEPATU LARI UNTUK ATLET PAB DIY 2022   </dc:title>
  <cp:lastModifiedBy>rae parikesit</cp:lastModifiedBy>
  <cp:revision>89</cp:revision>
  <dcterms:modified xsi:type="dcterms:W3CDTF">2022-05-22T13:26:22Z</dcterms:modified>
</cp:coreProperties>
</file>