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759" r:id="rId5"/>
  </p:sldMasterIdLst>
  <p:notesMasterIdLst>
    <p:notesMasterId r:id="rId14"/>
  </p:notesMasterIdLst>
  <p:handoutMasterIdLst>
    <p:handoutMasterId r:id="rId15"/>
  </p:handoutMasterIdLst>
  <p:sldIdLst>
    <p:sldId id="337" r:id="rId6"/>
    <p:sldId id="332" r:id="rId7"/>
    <p:sldId id="340" r:id="rId8"/>
    <p:sldId id="339" r:id="rId9"/>
    <p:sldId id="342" r:id="rId10"/>
    <p:sldId id="341" r:id="rId11"/>
    <p:sldId id="343" r:id="rId12"/>
    <p:sldId id="338" r:id="rId1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619"/>
    <a:srgbClr val="0B49CB"/>
    <a:srgbClr val="1C7DDB"/>
    <a:srgbClr val="F2F4F8"/>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85170"/>
  </p:normalViewPr>
  <p:slideViewPr>
    <p:cSldViewPr snapToGrid="0" snapToObjects="1">
      <p:cViewPr varScale="1">
        <p:scale>
          <a:sx n="75" d="100"/>
          <a:sy n="75" d="100"/>
        </p:scale>
        <p:origin x="1171"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8"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2/25/2024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830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916839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4E5C39-FE1E-4048-9E78-68F07A4195F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768273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4E5C39-FE1E-4048-9E78-68F07A4195F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545755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4E5C39-FE1E-4048-9E78-68F07A4195FB}"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215014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62384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279722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839801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912806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22364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325084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57681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5127131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56340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5134144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59732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66470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699416529"/>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20931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2/25/2024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901603446"/>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8" r:id="rId18"/>
    <p:sldLayoutId id="2147483780"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                        Gold </a:t>
            </a:r>
            <a:r>
              <a:rPr lang="en-IN" b="1" dirty="0"/>
              <a:t>Rate Prediction</a:t>
            </a:r>
          </a:p>
        </p:txBody>
      </p:sp>
      <p:sp>
        <p:nvSpPr>
          <p:cNvPr id="7" name="Text Placeholder 6"/>
          <p:cNvSpPr>
            <a:spLocks noGrp="1"/>
          </p:cNvSpPr>
          <p:nvPr>
            <p:ph type="body" idx="1"/>
          </p:nvPr>
        </p:nvSpPr>
        <p:spPr/>
        <p:txBody>
          <a:bodyPr/>
          <a:lstStyle/>
          <a:p>
            <a:r>
              <a:rPr lang="en-US" dirty="0" smtClean="0">
                <a:solidFill>
                  <a:schemeClr val="tx1"/>
                </a:solidFill>
              </a:rPr>
              <a:t>RESHMA KR</a:t>
            </a:r>
          </a:p>
          <a:p>
            <a:r>
              <a:rPr lang="en-US" dirty="0" smtClean="0">
                <a:solidFill>
                  <a:schemeClr val="tx1"/>
                </a:solidFill>
              </a:rPr>
              <a:t>25/02/2024</a:t>
            </a:r>
          </a:p>
        </p:txBody>
      </p:sp>
    </p:spTree>
    <p:extLst>
      <p:ext uri="{BB962C8B-B14F-4D97-AF65-F5344CB8AC3E}">
        <p14:creationId xmlns:p14="http://schemas.microsoft.com/office/powerpoint/2010/main" val="189898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2</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7" y="1530575"/>
            <a:ext cx="10162177" cy="5002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spcBef>
                <a:spcPts val="1400"/>
              </a:spcBef>
              <a:buNone/>
            </a:pPr>
            <a:endParaRPr lang="en-US" sz="1800" dirty="0" smtClean="0">
              <a:solidFill>
                <a:schemeClr val="bg1">
                  <a:lumMod val="50000"/>
                  <a:lumOff val="50000"/>
                </a:schemeClr>
              </a:solidFill>
              <a:latin typeface="Abadi" panose="020B0604020104020204"/>
            </a:endParaRPr>
          </a:p>
        </p:txBody>
      </p:sp>
      <p:sp>
        <p:nvSpPr>
          <p:cNvPr id="2" name="Rectangle 1"/>
          <p:cNvSpPr/>
          <p:nvPr/>
        </p:nvSpPr>
        <p:spPr>
          <a:xfrm>
            <a:off x="1196005" y="2074783"/>
            <a:ext cx="9794240" cy="4339650"/>
          </a:xfrm>
          <a:prstGeom prst="rect">
            <a:avLst/>
          </a:prstGeom>
        </p:spPr>
        <p:txBody>
          <a:bodyPr wrap="square">
            <a:spAutoFit/>
          </a:bodyPr>
          <a:lstStyle/>
          <a:p>
            <a:r>
              <a:rPr lang="en-IN" sz="1600" b="1" dirty="0">
                <a:solidFill>
                  <a:srgbClr val="121619"/>
                </a:solidFill>
                <a:latin typeface="Abadi" panose="020B0604020104020204"/>
              </a:rPr>
              <a:t>Introduction to the Project:</a:t>
            </a:r>
            <a:endParaRPr lang="en-IN" sz="1400" b="1" dirty="0">
              <a:solidFill>
                <a:srgbClr val="121619"/>
              </a:solidFill>
              <a:latin typeface="Abadi" panose="020B0604020104020204"/>
            </a:endParaRPr>
          </a:p>
          <a:p>
            <a:endParaRPr lang="en-IN" sz="1400" dirty="0">
              <a:solidFill>
                <a:srgbClr val="121619"/>
              </a:solidFill>
              <a:latin typeface="Abadi" panose="020B0604020104020204"/>
            </a:endParaRPr>
          </a:p>
          <a:p>
            <a:pPr marL="285750" indent="-285750">
              <a:buFont typeface="Arial" panose="020B0604020202020204" pitchFamily="34" charset="0"/>
              <a:buChar char="•"/>
            </a:pPr>
            <a:r>
              <a:rPr lang="en-IN" sz="1400" dirty="0">
                <a:solidFill>
                  <a:srgbClr val="121619"/>
                </a:solidFill>
                <a:latin typeface="Abadi" panose="020B0604020104020204"/>
              </a:rPr>
              <a:t>Gold Rate Prediction is a machine learning project aimed at forecasting the price of gold based on historical data and relevant economic indicators.</a:t>
            </a:r>
          </a:p>
          <a:p>
            <a:pPr marL="285750" indent="-285750">
              <a:buFont typeface="Arial" panose="020B0604020202020204" pitchFamily="34" charset="0"/>
              <a:buChar char="•"/>
            </a:pPr>
            <a:r>
              <a:rPr lang="en-IN" sz="1400" dirty="0">
                <a:solidFill>
                  <a:srgbClr val="121619"/>
                </a:solidFill>
                <a:latin typeface="Abadi" panose="020B0604020104020204"/>
              </a:rPr>
              <a:t>The project leverages data science techniques and predictive </a:t>
            </a:r>
            <a:r>
              <a:rPr lang="en-IN" sz="1400" dirty="0" err="1">
                <a:solidFill>
                  <a:srgbClr val="121619"/>
                </a:solidFill>
                <a:latin typeface="Abadi" panose="020B0604020104020204"/>
              </a:rPr>
              <a:t>modeling</a:t>
            </a:r>
            <a:r>
              <a:rPr lang="en-IN" sz="1400" dirty="0">
                <a:solidFill>
                  <a:srgbClr val="121619"/>
                </a:solidFill>
                <a:latin typeface="Abadi" panose="020B0604020104020204"/>
              </a:rPr>
              <a:t> to provide insights into future gold prices.</a:t>
            </a:r>
            <a:endParaRPr lang="en-IN" sz="1600" dirty="0">
              <a:solidFill>
                <a:srgbClr val="121619"/>
              </a:solidFill>
              <a:latin typeface="Abadi" panose="020B0604020104020204"/>
            </a:endParaRPr>
          </a:p>
          <a:p>
            <a:endParaRPr lang="en-IN" sz="1600" b="1" dirty="0" smtClean="0">
              <a:solidFill>
                <a:srgbClr val="121619"/>
              </a:solidFill>
              <a:latin typeface="Abadi" panose="020B0604020104020204"/>
            </a:endParaRPr>
          </a:p>
          <a:p>
            <a:r>
              <a:rPr lang="en-IN" sz="1600" b="1" dirty="0" smtClean="0">
                <a:solidFill>
                  <a:srgbClr val="121619"/>
                </a:solidFill>
                <a:latin typeface="Abadi" panose="020B0604020104020204"/>
              </a:rPr>
              <a:t>Importance </a:t>
            </a:r>
            <a:r>
              <a:rPr lang="en-IN" sz="1600" b="1" dirty="0">
                <a:solidFill>
                  <a:srgbClr val="121619"/>
                </a:solidFill>
                <a:latin typeface="Abadi" panose="020B0604020104020204"/>
              </a:rPr>
              <a:t>of Predicting Gold Prices:</a:t>
            </a:r>
            <a:endParaRPr lang="en-IN" sz="1400" b="1" dirty="0">
              <a:solidFill>
                <a:srgbClr val="121619"/>
              </a:solidFill>
              <a:latin typeface="Abadi" panose="020B0604020104020204"/>
            </a:endParaRPr>
          </a:p>
          <a:p>
            <a:pPr marL="285750" indent="-285750">
              <a:buFont typeface="Arial" panose="020B0604020202020204" pitchFamily="34" charset="0"/>
              <a:buChar char="•"/>
            </a:pPr>
            <a:endParaRPr lang="en-IN" sz="1400" dirty="0">
              <a:solidFill>
                <a:srgbClr val="121619"/>
              </a:solidFill>
              <a:latin typeface="Abadi" panose="020B0604020104020204"/>
            </a:endParaRPr>
          </a:p>
          <a:p>
            <a:pPr marL="285750" indent="-285750">
              <a:buFont typeface="Arial" panose="020B0604020202020204" pitchFamily="34" charset="0"/>
              <a:buChar char="•"/>
            </a:pPr>
            <a:r>
              <a:rPr lang="en-IN" sz="1400" dirty="0">
                <a:solidFill>
                  <a:srgbClr val="121619"/>
                </a:solidFill>
                <a:latin typeface="Abadi" panose="020B0604020104020204"/>
              </a:rPr>
              <a:t>Predicting gold prices is crucial for investors, traders, and policymakers to make informed decisions and mitigate risks in financial markets.</a:t>
            </a:r>
          </a:p>
          <a:p>
            <a:pPr marL="285750" indent="-285750">
              <a:buFont typeface="Arial" panose="020B0604020202020204" pitchFamily="34" charset="0"/>
              <a:buChar char="•"/>
            </a:pPr>
            <a:r>
              <a:rPr lang="en-IN" sz="1400" dirty="0">
                <a:solidFill>
                  <a:srgbClr val="121619"/>
                </a:solidFill>
                <a:latin typeface="Abadi" panose="020B0604020104020204"/>
              </a:rPr>
              <a:t>Gold serves as a safe-haven asset and a hedge against inflation, making its price movement a key indicator of market sentiment and economic stability</a:t>
            </a:r>
            <a:r>
              <a:rPr lang="en-IN" sz="1400" dirty="0" smtClean="0">
                <a:solidFill>
                  <a:srgbClr val="121619"/>
                </a:solidFill>
                <a:latin typeface="Abadi" panose="020B0604020104020204"/>
              </a:rPr>
              <a:t>.</a:t>
            </a:r>
          </a:p>
          <a:p>
            <a:endParaRPr lang="en-IN" sz="1600" dirty="0">
              <a:solidFill>
                <a:srgbClr val="121619"/>
              </a:solidFill>
              <a:latin typeface="Abadi" panose="020B0604020104020204"/>
            </a:endParaRPr>
          </a:p>
          <a:p>
            <a:r>
              <a:rPr lang="en-IN" sz="1600" b="1" dirty="0">
                <a:solidFill>
                  <a:srgbClr val="121619"/>
                </a:solidFill>
                <a:latin typeface="Abadi" panose="020B0604020104020204"/>
              </a:rPr>
              <a:t>Brief Overview of Project Objectives:</a:t>
            </a:r>
          </a:p>
          <a:p>
            <a:pPr marL="285750" indent="-285750">
              <a:buFont typeface="Arial" panose="020B0604020202020204" pitchFamily="34" charset="0"/>
              <a:buChar char="•"/>
            </a:pPr>
            <a:endParaRPr lang="en-IN" sz="1400" dirty="0">
              <a:solidFill>
                <a:srgbClr val="121619"/>
              </a:solidFill>
              <a:latin typeface="Abadi" panose="020B0604020104020204"/>
            </a:endParaRPr>
          </a:p>
          <a:p>
            <a:pPr marL="285750" indent="-285750">
              <a:buFont typeface="Arial" panose="020B0604020202020204" pitchFamily="34" charset="0"/>
              <a:buChar char="•"/>
            </a:pPr>
            <a:r>
              <a:rPr lang="en-IN" sz="1400" dirty="0">
                <a:solidFill>
                  <a:srgbClr val="121619"/>
                </a:solidFill>
                <a:latin typeface="Abadi" panose="020B0604020104020204"/>
              </a:rPr>
              <a:t>The primary objective of the project is to develop an accurate predictive model that can forecast gold prices with high precision.</a:t>
            </a:r>
          </a:p>
          <a:p>
            <a:pPr marL="285750" indent="-285750">
              <a:buFont typeface="Arial" panose="020B0604020202020204" pitchFamily="34" charset="0"/>
              <a:buChar char="•"/>
            </a:pPr>
            <a:r>
              <a:rPr lang="en-IN" sz="1400" dirty="0">
                <a:solidFill>
                  <a:srgbClr val="121619"/>
                </a:solidFill>
                <a:latin typeface="Abadi" panose="020B0604020104020204"/>
              </a:rPr>
              <a:t>By </a:t>
            </a:r>
            <a:r>
              <a:rPr lang="en-IN" sz="1400" dirty="0" err="1">
                <a:solidFill>
                  <a:srgbClr val="121619"/>
                </a:solidFill>
                <a:latin typeface="Abadi" panose="020B0604020104020204"/>
              </a:rPr>
              <a:t>analyzing</a:t>
            </a:r>
            <a:r>
              <a:rPr lang="en-IN" sz="1400" dirty="0">
                <a:solidFill>
                  <a:srgbClr val="121619"/>
                </a:solidFill>
                <a:latin typeface="Abadi" panose="020B0604020104020204"/>
              </a:rPr>
              <a:t> historical data and economic factors, the project aims to provide valuable insights for stakeholders to optimize investment strategies and manage financial risks effectively.</a:t>
            </a:r>
          </a:p>
        </p:txBody>
      </p:sp>
    </p:spTree>
    <p:extLst>
      <p:ext uri="{BB962C8B-B14F-4D97-AF65-F5344CB8AC3E}">
        <p14:creationId xmlns:p14="http://schemas.microsoft.com/office/powerpoint/2010/main" val="256006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Work Flow</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7" y="1530575"/>
            <a:ext cx="10162177" cy="5002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spcBef>
                <a:spcPts val="1400"/>
              </a:spcBef>
              <a:buNone/>
            </a:pPr>
            <a:endParaRPr lang="en-US" sz="1800" dirty="0" smtClean="0">
              <a:solidFill>
                <a:schemeClr val="bg1">
                  <a:lumMod val="50000"/>
                  <a:lumOff val="50000"/>
                </a:schemeClr>
              </a:solidFill>
              <a:latin typeface="Abadi" panose="020B0604020104020204"/>
            </a:endParaRPr>
          </a:p>
        </p:txBody>
      </p:sp>
      <p:sp>
        <p:nvSpPr>
          <p:cNvPr id="6" name="Rounded Rectangle 5"/>
          <p:cNvSpPr/>
          <p:nvPr/>
        </p:nvSpPr>
        <p:spPr>
          <a:xfrm>
            <a:off x="924560" y="2690445"/>
            <a:ext cx="3281680" cy="172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24560" y="3230880"/>
            <a:ext cx="3210560" cy="923330"/>
          </a:xfrm>
          <a:prstGeom prst="rect">
            <a:avLst/>
          </a:prstGeom>
          <a:noFill/>
        </p:spPr>
        <p:txBody>
          <a:bodyPr wrap="square" rtlCol="0">
            <a:spAutoFit/>
          </a:bodyPr>
          <a:lstStyle/>
          <a:p>
            <a:pPr algn="ctr"/>
            <a:r>
              <a:rPr lang="en-US" dirty="0" smtClean="0"/>
              <a:t>Data Collection</a:t>
            </a:r>
          </a:p>
          <a:p>
            <a:pPr algn="ctr"/>
            <a:r>
              <a:rPr lang="en-US" dirty="0" smtClean="0"/>
              <a:t> &amp;</a:t>
            </a:r>
          </a:p>
          <a:p>
            <a:pPr algn="ctr"/>
            <a:r>
              <a:rPr lang="en-US" dirty="0" smtClean="0"/>
              <a:t>Understanding</a:t>
            </a:r>
          </a:p>
        </p:txBody>
      </p:sp>
      <p:sp>
        <p:nvSpPr>
          <p:cNvPr id="14" name="Rounded Rectangle 13"/>
          <p:cNvSpPr/>
          <p:nvPr/>
        </p:nvSpPr>
        <p:spPr>
          <a:xfrm>
            <a:off x="4582160" y="2749450"/>
            <a:ext cx="3281680" cy="172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8382000" y="2789682"/>
            <a:ext cx="3281680" cy="172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582160" y="3210560"/>
            <a:ext cx="3281680" cy="923330"/>
          </a:xfrm>
          <a:prstGeom prst="rect">
            <a:avLst/>
          </a:prstGeom>
          <a:noFill/>
        </p:spPr>
        <p:txBody>
          <a:bodyPr wrap="square" rtlCol="0">
            <a:spAutoFit/>
          </a:bodyPr>
          <a:lstStyle/>
          <a:p>
            <a:pPr algn="ctr"/>
            <a:r>
              <a:rPr lang="en-US" dirty="0" smtClean="0"/>
              <a:t>Data Cleaning</a:t>
            </a:r>
          </a:p>
          <a:p>
            <a:pPr algn="ctr"/>
            <a:r>
              <a:rPr lang="en-US" dirty="0" smtClean="0"/>
              <a:t>&amp;</a:t>
            </a:r>
          </a:p>
          <a:p>
            <a:pPr algn="ctr"/>
            <a:r>
              <a:rPr lang="en-US" dirty="0" smtClean="0"/>
              <a:t>Manipulation</a:t>
            </a:r>
          </a:p>
        </p:txBody>
      </p:sp>
      <p:sp>
        <p:nvSpPr>
          <p:cNvPr id="17" name="TextBox 16"/>
          <p:cNvSpPr txBox="1"/>
          <p:nvPr/>
        </p:nvSpPr>
        <p:spPr>
          <a:xfrm>
            <a:off x="8382000" y="3230880"/>
            <a:ext cx="3281680" cy="923330"/>
          </a:xfrm>
          <a:prstGeom prst="rect">
            <a:avLst/>
          </a:prstGeom>
          <a:noFill/>
        </p:spPr>
        <p:txBody>
          <a:bodyPr wrap="square" rtlCol="0">
            <a:spAutoFit/>
          </a:bodyPr>
          <a:lstStyle/>
          <a:p>
            <a:pPr algn="ctr"/>
            <a:r>
              <a:rPr lang="en-US" dirty="0" smtClean="0"/>
              <a:t>Exploratory</a:t>
            </a:r>
          </a:p>
          <a:p>
            <a:pPr algn="ctr"/>
            <a:r>
              <a:rPr lang="en-US" dirty="0" smtClean="0"/>
              <a:t>Data</a:t>
            </a:r>
          </a:p>
          <a:p>
            <a:pPr algn="ctr"/>
            <a:r>
              <a:rPr lang="en-US" dirty="0" smtClean="0"/>
              <a:t>Analysis</a:t>
            </a:r>
          </a:p>
        </p:txBody>
      </p:sp>
    </p:spTree>
    <p:extLst>
      <p:ext uri="{BB962C8B-B14F-4D97-AF65-F5344CB8AC3E}">
        <p14:creationId xmlns:p14="http://schemas.microsoft.com/office/powerpoint/2010/main" val="668746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Data Collection &amp; Understanding</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7" y="1530575"/>
            <a:ext cx="10162177" cy="5002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spcBef>
                <a:spcPts val="1400"/>
              </a:spcBef>
              <a:buNone/>
            </a:pPr>
            <a:endParaRPr lang="en-US" sz="1800" dirty="0" smtClean="0">
              <a:solidFill>
                <a:schemeClr val="bg1">
                  <a:lumMod val="50000"/>
                  <a:lumOff val="50000"/>
                </a:schemeClr>
              </a:solidFill>
              <a:latin typeface="Abadi" panose="020B0604020104020204"/>
            </a:endParaRPr>
          </a:p>
        </p:txBody>
      </p:sp>
      <p:sp>
        <p:nvSpPr>
          <p:cNvPr id="2" name="Rectangle 1"/>
          <p:cNvSpPr/>
          <p:nvPr/>
        </p:nvSpPr>
        <p:spPr>
          <a:xfrm>
            <a:off x="1196005" y="2074783"/>
            <a:ext cx="9794240" cy="2708434"/>
          </a:xfrm>
          <a:prstGeom prst="rect">
            <a:avLst/>
          </a:prstGeom>
        </p:spPr>
        <p:txBody>
          <a:bodyPr wrap="square">
            <a:spAutoFit/>
          </a:bodyPr>
          <a:lstStyle/>
          <a:p>
            <a:r>
              <a:rPr lang="en-US" sz="1400" dirty="0" smtClean="0">
                <a:solidFill>
                  <a:schemeClr val="bg1"/>
                </a:solidFill>
                <a:latin typeface="Abadi" panose="020B0604020104020204"/>
              </a:rPr>
              <a:t>Data </a:t>
            </a:r>
            <a:r>
              <a:rPr lang="en-US" sz="1400" dirty="0">
                <a:solidFill>
                  <a:schemeClr val="bg1"/>
                </a:solidFill>
                <a:latin typeface="Abadi" panose="020B0604020104020204"/>
              </a:rPr>
              <a:t>The dataset, which includes ten years’ worth of data, is taken from the </a:t>
            </a:r>
            <a:r>
              <a:rPr lang="en-US" sz="1400" dirty="0" err="1">
                <a:solidFill>
                  <a:schemeClr val="bg1"/>
                </a:solidFill>
                <a:latin typeface="Abadi" panose="020B0604020104020204"/>
              </a:rPr>
              <a:t>Kaggle</a:t>
            </a:r>
            <a:r>
              <a:rPr lang="en-US" sz="1400" dirty="0">
                <a:solidFill>
                  <a:schemeClr val="bg1"/>
                </a:solidFill>
                <a:latin typeface="Abadi" panose="020B0604020104020204"/>
              </a:rPr>
              <a:t> website, dated from January 2008 to May 2018. It has six characteristics, such as gold rates, given as date, silver price, stock profit exchange, gold price, US dollar rate, and United States oil ETF. This dataset consists of 2290 records. </a:t>
            </a:r>
            <a:endParaRPr lang="en-US" sz="1400" dirty="0" smtClean="0">
              <a:solidFill>
                <a:schemeClr val="bg1"/>
              </a:solidFill>
              <a:latin typeface="Abadi" panose="020B0604020104020204"/>
            </a:endParaRPr>
          </a:p>
          <a:p>
            <a:endParaRPr lang="en-US" sz="1400" dirty="0" smtClean="0">
              <a:solidFill>
                <a:schemeClr val="bg1"/>
              </a:solidFill>
              <a:latin typeface="Abadi" panose="020B0604020104020204"/>
            </a:endParaRPr>
          </a:p>
          <a:p>
            <a:endParaRPr lang="en-US" sz="1400" dirty="0" smtClean="0">
              <a:solidFill>
                <a:schemeClr val="bg1"/>
              </a:solidFill>
              <a:latin typeface="Abadi" panose="020B0604020104020204"/>
            </a:endParaRPr>
          </a:p>
          <a:p>
            <a:r>
              <a:rPr lang="en-US" sz="1600" b="1" dirty="0" smtClean="0">
                <a:solidFill>
                  <a:schemeClr val="bg1"/>
                </a:solidFill>
                <a:latin typeface="Abadi" panose="020B0604020104020204"/>
              </a:rPr>
              <a:t>Data </a:t>
            </a:r>
            <a:r>
              <a:rPr lang="en-US" sz="1600" b="1" dirty="0">
                <a:solidFill>
                  <a:schemeClr val="bg1"/>
                </a:solidFill>
                <a:latin typeface="Abadi" panose="020B0604020104020204"/>
              </a:rPr>
              <a:t>pre-processing </a:t>
            </a:r>
            <a:endParaRPr lang="en-US" sz="1400" b="1" dirty="0" smtClean="0">
              <a:solidFill>
                <a:schemeClr val="bg1"/>
              </a:solidFill>
              <a:latin typeface="Abadi" panose="020B0604020104020204"/>
            </a:endParaRPr>
          </a:p>
          <a:p>
            <a:endParaRPr lang="en-US" sz="1400" dirty="0">
              <a:solidFill>
                <a:schemeClr val="bg1"/>
              </a:solidFill>
              <a:latin typeface="Abadi" panose="020B0604020104020204"/>
            </a:endParaRPr>
          </a:p>
          <a:p>
            <a:r>
              <a:rPr lang="en-US" sz="1400" dirty="0" smtClean="0">
                <a:solidFill>
                  <a:schemeClr val="bg1"/>
                </a:solidFill>
                <a:latin typeface="Abadi" panose="020B0604020104020204"/>
              </a:rPr>
              <a:t>The </a:t>
            </a:r>
            <a:r>
              <a:rPr lang="en-US" sz="1400" dirty="0">
                <a:solidFill>
                  <a:schemeClr val="bg1"/>
                </a:solidFill>
                <a:latin typeface="Abadi" panose="020B0604020104020204"/>
              </a:rPr>
              <a:t>dataset used should be cleaned at the very first step, in order to remove the noise, the null values, void values, etc.… to avoid the errors at the end. In order to do this firstly, the data should be normalized, next Feature extraction is done, where the attributes are identified as dependent and independent, and the unnecessary attributes should be removed, if any. In this paper ‘Date’ variable is dropped, as it is not important for the calculations</a:t>
            </a:r>
            <a:r>
              <a:rPr lang="en-US" sz="1400" dirty="0" smtClean="0">
                <a:solidFill>
                  <a:schemeClr val="bg1"/>
                </a:solidFill>
                <a:latin typeface="Abadi" panose="020B0604020104020204"/>
              </a:rPr>
              <a:t>.</a:t>
            </a:r>
          </a:p>
          <a:p>
            <a:endParaRPr lang="en-IN" sz="1400" dirty="0">
              <a:solidFill>
                <a:schemeClr val="bg1"/>
              </a:solidFill>
              <a:latin typeface="Abadi" panose="020B0604020104020204"/>
            </a:endParaRPr>
          </a:p>
        </p:txBody>
      </p:sp>
    </p:spTree>
    <p:extLst>
      <p:ext uri="{BB962C8B-B14F-4D97-AF65-F5344CB8AC3E}">
        <p14:creationId xmlns:p14="http://schemas.microsoft.com/office/powerpoint/2010/main" val="400026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5</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Data checking &amp; Understanding missing/null values</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7" y="1530575"/>
            <a:ext cx="10162177" cy="5002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spcBef>
                <a:spcPts val="1400"/>
              </a:spcBef>
              <a:buNone/>
            </a:pPr>
            <a:endParaRPr lang="en-US" sz="1800" dirty="0" smtClean="0">
              <a:solidFill>
                <a:schemeClr val="bg1">
                  <a:lumMod val="50000"/>
                  <a:lumOff val="50000"/>
                </a:schemeClr>
              </a:solidFill>
              <a:latin typeface="Abadi" panose="020B0604020104020204"/>
            </a:endParaRPr>
          </a:p>
        </p:txBody>
      </p:sp>
      <p:sp>
        <p:nvSpPr>
          <p:cNvPr id="3" name="Rectangle 2"/>
          <p:cNvSpPr/>
          <p:nvPr/>
        </p:nvSpPr>
        <p:spPr>
          <a:xfrm>
            <a:off x="1196005" y="3504056"/>
            <a:ext cx="3114012" cy="1054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1"/>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152400" y="2425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7683192" y="3403222"/>
            <a:ext cx="3114012" cy="1054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
          <p:cNvSpPr>
            <a:spLocks noChangeArrowheads="1"/>
          </p:cNvSpPr>
          <p:nvPr/>
        </p:nvSpPr>
        <p:spPr bwMode="auto">
          <a:xfrm>
            <a:off x="304800" y="3949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2855696" y="2382559"/>
            <a:ext cx="558063" cy="480955"/>
          </a:xfrm>
          <a:prstGeom prst="rect">
            <a:avLst/>
          </a:prstGeom>
          <a:noFill/>
        </p:spPr>
        <p:txBody>
          <a:bodyPr wrap="square" rtlCol="0">
            <a:spAutoFit/>
          </a:bodyPr>
          <a:lstStyle/>
          <a:p>
            <a:endParaRPr lang="en-IN" dirty="0"/>
          </a:p>
        </p:txBody>
      </p:sp>
      <p:sp>
        <p:nvSpPr>
          <p:cNvPr id="13" name="Rectangle 3"/>
          <p:cNvSpPr>
            <a:spLocks noChangeArrowheads="1"/>
          </p:cNvSpPr>
          <p:nvPr/>
        </p:nvSpPr>
        <p:spPr bwMode="auto">
          <a:xfrm>
            <a:off x="1122708" y="3808214"/>
            <a:ext cx="30022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panose="020B0604020202020204" pitchFamily="34" charset="0"/>
              </a:rPr>
              <a:t>gold_data</a:t>
            </a:r>
            <a:r>
              <a:rPr kumimoji="0" lang="en-US" altLang="en-US" sz="1800" b="1" i="0" u="none" strike="noStrike" cap="none" normalizeH="0" baseline="0" dirty="0" err="1" smtClean="0">
                <a:ln>
                  <a:noFill/>
                </a:ln>
                <a:solidFill>
                  <a:schemeClr val="tx1"/>
                </a:solidFill>
                <a:effectLst/>
                <a:latin typeface="Arial" panose="020B0604020202020204" pitchFamily="34" charset="0"/>
              </a:rPr>
              <a:t>.</a:t>
            </a:r>
            <a:r>
              <a:rPr kumimoji="0" lang="en-US" altLang="en-US" sz="1200" b="0" i="0" u="none" strike="noStrike" cap="none" normalizeH="0" baseline="0" dirty="0" err="1" smtClean="0">
                <a:ln>
                  <a:noFill/>
                </a:ln>
                <a:solidFill>
                  <a:schemeClr val="tx1"/>
                </a:solidFill>
                <a:effectLst/>
                <a:latin typeface="Arial" panose="020B0604020202020204" pitchFamily="34" charset="0"/>
              </a:rPr>
              <a:t>shape</a:t>
            </a:r>
            <a:r>
              <a:rPr kumimoji="0" lang="en-US" altLang="en-US" sz="8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5" name="TextBox 14"/>
          <p:cNvSpPr txBox="1"/>
          <p:nvPr/>
        </p:nvSpPr>
        <p:spPr>
          <a:xfrm>
            <a:off x="993203" y="2322490"/>
            <a:ext cx="3591534" cy="369332"/>
          </a:xfrm>
          <a:prstGeom prst="rect">
            <a:avLst/>
          </a:prstGeom>
          <a:noFill/>
        </p:spPr>
        <p:txBody>
          <a:bodyPr wrap="square" rtlCol="0">
            <a:spAutoFit/>
          </a:bodyPr>
          <a:lstStyle/>
          <a:p>
            <a:r>
              <a:rPr lang="en-US" dirty="0" smtClean="0">
                <a:solidFill>
                  <a:schemeClr val="bg1"/>
                </a:solidFill>
                <a:latin typeface="Abadi" panose="020B0604020104020204"/>
              </a:rPr>
              <a:t>Checking the size of the data set</a:t>
            </a:r>
            <a:endParaRPr lang="en-IN" dirty="0">
              <a:solidFill>
                <a:schemeClr val="bg1"/>
              </a:solidFill>
              <a:latin typeface="Abadi" panose="020B0604020104020204"/>
            </a:endParaRPr>
          </a:p>
        </p:txBody>
      </p:sp>
      <p:sp>
        <p:nvSpPr>
          <p:cNvPr id="20" name="TextBox 19"/>
          <p:cNvSpPr txBox="1"/>
          <p:nvPr/>
        </p:nvSpPr>
        <p:spPr>
          <a:xfrm>
            <a:off x="7728969" y="2045491"/>
            <a:ext cx="3629213" cy="646331"/>
          </a:xfrm>
          <a:prstGeom prst="rect">
            <a:avLst/>
          </a:prstGeom>
          <a:noFill/>
        </p:spPr>
        <p:txBody>
          <a:bodyPr wrap="square" rtlCol="0">
            <a:spAutoFit/>
          </a:bodyPr>
          <a:lstStyle/>
          <a:p>
            <a:r>
              <a:rPr lang="en-US" dirty="0" smtClean="0">
                <a:solidFill>
                  <a:schemeClr val="bg1"/>
                </a:solidFill>
                <a:latin typeface="Abadi" panose="020B0604020104020204"/>
              </a:rPr>
              <a:t>Checking null or missing values in the data set</a:t>
            </a:r>
            <a:endParaRPr lang="en-IN" dirty="0">
              <a:solidFill>
                <a:schemeClr val="bg1"/>
              </a:solidFill>
              <a:latin typeface="Abadi" panose="020B0604020104020204"/>
            </a:endParaRPr>
          </a:p>
        </p:txBody>
      </p:sp>
      <p:sp>
        <p:nvSpPr>
          <p:cNvPr id="22" name="TextBox 21"/>
          <p:cNvSpPr txBox="1"/>
          <p:nvPr/>
        </p:nvSpPr>
        <p:spPr>
          <a:xfrm>
            <a:off x="12227509" y="7349248"/>
            <a:ext cx="381216" cy="480955"/>
          </a:xfrm>
          <a:prstGeom prst="rect">
            <a:avLst/>
          </a:prstGeom>
          <a:noFill/>
        </p:spPr>
        <p:txBody>
          <a:bodyPr wrap="square" rtlCol="0">
            <a:spAutoFit/>
          </a:bodyPr>
          <a:lstStyle/>
          <a:p>
            <a:endParaRPr lang="en-IN" dirty="0"/>
          </a:p>
        </p:txBody>
      </p:sp>
      <p:sp>
        <p:nvSpPr>
          <p:cNvPr id="18" name="Rectangle 5"/>
          <p:cNvSpPr>
            <a:spLocks noChangeArrowheads="1"/>
          </p:cNvSpPr>
          <p:nvPr/>
        </p:nvSpPr>
        <p:spPr bwMode="auto">
          <a:xfrm>
            <a:off x="8331200" y="3696591"/>
            <a:ext cx="19100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panose="020B0604020202020204" pitchFamily="34" charset="0"/>
              </a:rPr>
              <a:t>gold_data</a:t>
            </a:r>
            <a:r>
              <a:rPr kumimoji="0" lang="en-US" altLang="en-US" sz="1800" b="1" i="0" u="none" strike="noStrike" cap="none" normalizeH="0" baseline="0" dirty="0" err="1" smtClean="0">
                <a:ln>
                  <a:noFill/>
                </a:ln>
                <a:solidFill>
                  <a:schemeClr val="tx1"/>
                </a:solidFill>
                <a:effectLst/>
                <a:latin typeface="Arial" panose="020B0604020202020204" pitchFamily="34" charset="0"/>
              </a:rPr>
              <a:t>.</a:t>
            </a:r>
            <a:r>
              <a:rPr kumimoji="0" lang="en-US" altLang="en-US" sz="1200" b="0" i="0" u="none" strike="noStrike" cap="none" normalizeH="0" baseline="0" dirty="0" err="1" smtClean="0">
                <a:ln>
                  <a:noFill/>
                </a:ln>
                <a:solidFill>
                  <a:schemeClr val="tx1"/>
                </a:solidFill>
                <a:effectLst/>
                <a:latin typeface="Arial" panose="020B0604020202020204" pitchFamily="34" charset="0"/>
              </a:rPr>
              <a:t>isnull</a:t>
            </a:r>
            <a:r>
              <a:rPr kumimoji="0" lang="en-US" altLang="en-US" sz="900" b="0" i="0" u="none" strike="noStrike" cap="none" normalizeH="0" baseline="0" dirty="0" smtClean="0">
                <a:ln>
                  <a:noFill/>
                </a:ln>
                <a:solidFill>
                  <a:srgbClr val="212121"/>
                </a:solidFill>
                <a:effectLst/>
                <a:latin typeface="Arial Unicode MS"/>
              </a:rPr>
              <a:t>(</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200" b="0" i="0" u="none" strike="noStrike" cap="none" normalizeH="0" baseline="0" dirty="0" smtClean="0">
                <a:ln>
                  <a:noFill/>
                </a:ln>
                <a:solidFill>
                  <a:schemeClr val="tx1"/>
                </a:solidFill>
                <a:effectLst/>
                <a:latin typeface="Arial" panose="020B0604020202020204" pitchFamily="34" charset="0"/>
              </a:rPr>
              <a:t>sum</a:t>
            </a:r>
            <a:r>
              <a:rPr kumimoji="0" lang="en-US" altLang="en-US" sz="900" b="0" i="0" u="none" strike="noStrike" cap="none" normalizeH="0" baseline="0" dirty="0" smtClean="0">
                <a:ln>
                  <a:noFill/>
                </a:ln>
                <a:solidFill>
                  <a:srgbClr val="212121"/>
                </a:solidFill>
                <a:effectLst/>
                <a:latin typeface="Arial Unicode MS"/>
              </a:rPr>
              <a:t>)</a:t>
            </a:r>
            <a:r>
              <a:rPr kumimoji="0" lang="en-US" altLang="en-US" sz="8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777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6</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Correlation Analysis</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7" y="1530575"/>
            <a:ext cx="10162177" cy="5002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spcBef>
                <a:spcPts val="1400"/>
              </a:spcBef>
              <a:buNone/>
            </a:pPr>
            <a:endParaRPr lang="en-US" sz="1800" dirty="0" smtClean="0">
              <a:solidFill>
                <a:schemeClr val="bg1">
                  <a:lumMod val="50000"/>
                  <a:lumOff val="50000"/>
                </a:schemeClr>
              </a:solidFill>
              <a:latin typeface="Abadi" panose="020B0604020104020204"/>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0" y="1615552"/>
            <a:ext cx="4318000" cy="4297885"/>
          </a:xfrm>
          <a:prstGeom prst="rect">
            <a:avLst/>
          </a:prstGeom>
        </p:spPr>
      </p:pic>
      <p:sp>
        <p:nvSpPr>
          <p:cNvPr id="6" name="TextBox 5"/>
          <p:cNvSpPr txBox="1"/>
          <p:nvPr/>
        </p:nvSpPr>
        <p:spPr>
          <a:xfrm>
            <a:off x="312866" y="2499360"/>
            <a:ext cx="5407214" cy="1200329"/>
          </a:xfrm>
          <a:prstGeom prst="rect">
            <a:avLst/>
          </a:prstGeom>
          <a:noFill/>
        </p:spPr>
        <p:txBody>
          <a:bodyPr wrap="square" rtlCol="0">
            <a:spAutoFit/>
          </a:bodyPr>
          <a:lstStyle/>
          <a:p>
            <a:r>
              <a:rPr lang="en-US">
                <a:solidFill>
                  <a:schemeClr val="bg1"/>
                </a:solidFill>
                <a:latin typeface="Abadi" panose="020B0604020104020204"/>
              </a:rPr>
              <a:t>Correlation analysis is utilized to assess the relationships among the various variables present in our dataset. In this paper, the results of the correlation analysis are depicted in Figure 1.</a:t>
            </a:r>
            <a:endParaRPr lang="en-IN" dirty="0">
              <a:solidFill>
                <a:schemeClr val="bg1"/>
              </a:solidFill>
              <a:latin typeface="Abadi" panose="020B0604020104020204"/>
            </a:endParaRPr>
          </a:p>
        </p:txBody>
      </p:sp>
    </p:spTree>
    <p:extLst>
      <p:ext uri="{BB962C8B-B14F-4D97-AF65-F5344CB8AC3E}">
        <p14:creationId xmlns:p14="http://schemas.microsoft.com/office/powerpoint/2010/main" val="231171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7</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Comparison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7" y="1530575"/>
            <a:ext cx="10162177" cy="5002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spcBef>
                <a:spcPts val="1400"/>
              </a:spcBef>
              <a:buNone/>
            </a:pPr>
            <a:endParaRPr lang="en-US" sz="1800" dirty="0" smtClean="0">
              <a:solidFill>
                <a:schemeClr val="bg1">
                  <a:lumMod val="50000"/>
                  <a:lumOff val="50000"/>
                </a:schemeClr>
              </a:solidFill>
              <a:latin typeface="Abadi" panose="020B0604020104020204"/>
            </a:endParaRPr>
          </a:p>
        </p:txBody>
      </p:sp>
      <p:sp>
        <p:nvSpPr>
          <p:cNvPr id="6" name="TextBox 5"/>
          <p:cNvSpPr txBox="1"/>
          <p:nvPr/>
        </p:nvSpPr>
        <p:spPr>
          <a:xfrm>
            <a:off x="312866" y="2499360"/>
            <a:ext cx="3873054" cy="646331"/>
          </a:xfrm>
          <a:prstGeom prst="rect">
            <a:avLst/>
          </a:prstGeom>
          <a:noFill/>
        </p:spPr>
        <p:txBody>
          <a:bodyPr wrap="square" rtlCol="0">
            <a:spAutoFit/>
          </a:bodyPr>
          <a:lstStyle/>
          <a:p>
            <a:r>
              <a:rPr lang="en-US" dirty="0">
                <a:solidFill>
                  <a:schemeClr val="bg1"/>
                </a:solidFill>
                <a:latin typeface="Abadi" panose="020B0604020104020204"/>
              </a:rPr>
              <a:t>Compare the Actual Values and Predicted Values in a Plot</a:t>
            </a:r>
            <a:endParaRPr lang="en-IN" dirty="0">
              <a:solidFill>
                <a:schemeClr val="bg1"/>
              </a:solidFill>
              <a:latin typeface="Abadi" panose="020B0604020104020204"/>
            </a:endParaRPr>
          </a:p>
        </p:txBody>
      </p:sp>
      <p:pic>
        <p:nvPicPr>
          <p:cNvPr id="2" name="Picture 1"/>
          <p:cNvPicPr>
            <a:picLocks noChangeAspect="1"/>
          </p:cNvPicPr>
          <p:nvPr/>
        </p:nvPicPr>
        <p:blipFill>
          <a:blip r:embed="rId3"/>
          <a:stretch>
            <a:fillRect/>
          </a:stretch>
        </p:blipFill>
        <p:spPr>
          <a:xfrm>
            <a:off x="4596647" y="1530575"/>
            <a:ext cx="6558335" cy="4555490"/>
          </a:xfrm>
          <a:prstGeom prst="rect">
            <a:avLst/>
          </a:prstGeom>
        </p:spPr>
      </p:pic>
    </p:spTree>
    <p:extLst>
      <p:ext uri="{BB962C8B-B14F-4D97-AF65-F5344CB8AC3E}">
        <p14:creationId xmlns:p14="http://schemas.microsoft.com/office/powerpoint/2010/main" val="344406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317147163"/>
      </p:ext>
    </p:extLst>
  </p:cSld>
  <p:clrMapOvr>
    <a:masterClrMapping/>
  </p:clrMapOvr>
  <p:transition spd="slow">
    <p:push dir="u"/>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purl.org/dc/terms/"/>
    <ds:schemaRef ds:uri="155be751-a274-42e8-93fb-f39d3b9bccc8"/>
    <ds:schemaRef ds:uri="http://schemas.openxmlformats.org/package/2006/metadata/core-properties"/>
    <ds:schemaRef ds:uri="f80a141d-92ca-4d3d-9308-f7e7b1d44ce8"/>
  </ds:schemaRefs>
</ds:datastoreItem>
</file>

<file path=docProps/app.xml><?xml version="1.0" encoding="utf-8"?>
<Properties xmlns="http://schemas.openxmlformats.org/officeDocument/2006/extended-properties" xmlns:vt="http://schemas.openxmlformats.org/officeDocument/2006/docPropsVTypes">
  <Template/>
  <TotalTime>1404</TotalTime>
  <Words>429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Abadi</vt:lpstr>
      <vt:lpstr>Arial</vt:lpstr>
      <vt:lpstr>Arial Unicode MS</vt:lpstr>
      <vt:lpstr>Calibri</vt:lpstr>
      <vt:lpstr>Calibri Light</vt:lpstr>
      <vt:lpstr>Century Gothic</vt:lpstr>
      <vt:lpstr>IBM Plex Mono SemiBold</vt:lpstr>
      <vt:lpstr>Wingdings 3</vt:lpstr>
      <vt:lpstr>Custom Design</vt:lpstr>
      <vt:lpstr>Slice</vt:lpstr>
      <vt:lpstr>                        Gold Rate Prediction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DELL</cp:lastModifiedBy>
  <cp:revision>225</cp:revision>
  <dcterms:created xsi:type="dcterms:W3CDTF">2021-04-29T18:58:34Z</dcterms:created>
  <dcterms:modified xsi:type="dcterms:W3CDTF">2024-02-25T13:57:12Z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