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57" r:id="rId4"/>
    <p:sldId id="258" r:id="rId5"/>
    <p:sldId id="266" r:id="rId6"/>
    <p:sldId id="260" r:id="rId7"/>
    <p:sldId id="261" r:id="rId8"/>
    <p:sldId id="265" r:id="rId9"/>
    <p:sldId id="268" r:id="rId10"/>
    <p:sldId id="267" r:id="rId11"/>
    <p:sldId id="274" r:id="rId12"/>
    <p:sldId id="263" r:id="rId13"/>
    <p:sldId id="271" r:id="rId14"/>
    <p:sldId id="275" r:id="rId15"/>
    <p:sldId id="276" r:id="rId16"/>
    <p:sldId id="264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83" autoAdjust="0"/>
  </p:normalViewPr>
  <p:slideViewPr>
    <p:cSldViewPr snapToGrid="0">
      <p:cViewPr>
        <p:scale>
          <a:sx n="100" d="100"/>
          <a:sy n="100" d="100"/>
        </p:scale>
        <p:origin x="990" y="-2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AE50-4DA1-47B9-B19E-2B957723C4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8C530-DF09-44DB-8F64-3244CCCE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31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C79B5-BDD4-483B-9E59-957BE91C7D00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753FF-D6A0-4F7D-B212-B948E79D8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//https://www.cs.toronto.edu/~duvenaud/courses/csc2541/slides/gan-foundations.pdf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53FF-D6A0-4F7D-B212-B948E79D8E4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2753FF-D6A0-4F7D-B212-B948E79D8E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060B-DE51-4247-BCFF-63EFB34CC687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36E2-8F19-4BB6-9D44-82682630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Transformation using Adversarial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0467" y="4930506"/>
            <a:ext cx="5923472" cy="1655762"/>
          </a:xfrm>
        </p:spPr>
        <p:txBody>
          <a:bodyPr/>
          <a:lstStyle/>
          <a:p>
            <a:r>
              <a:rPr lang="en-US" dirty="0"/>
              <a:t>-Rahul </a:t>
            </a:r>
            <a:r>
              <a:rPr lang="en-US" dirty="0" err="1"/>
              <a:t>Ethiraj</a:t>
            </a:r>
            <a:r>
              <a:rPr lang="en-US" dirty="0"/>
              <a:t> </a:t>
            </a:r>
          </a:p>
          <a:p>
            <a:r>
              <a:rPr lang="en-US" dirty="0"/>
              <a:t>                   -Sithara </a:t>
            </a:r>
            <a:r>
              <a:rPr lang="en-US" dirty="0" err="1"/>
              <a:t>Kamalakkannan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6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453"/>
            <a:ext cx="10515600" cy="4977846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Adversarial Loss :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600" dirty="0"/>
          </a:p>
          <a:p>
            <a:r>
              <a:rPr lang="en-IN" sz="2600" dirty="0"/>
              <a:t>Domain Classification Loss:</a:t>
            </a:r>
            <a:endParaRPr lang="en-US" sz="2200" dirty="0"/>
          </a:p>
          <a:p>
            <a:pPr lvl="5"/>
            <a:endParaRPr lang="en-US" sz="1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500" dirty="0"/>
              <a:t>Reconstruction Loss:</a:t>
            </a:r>
          </a:p>
          <a:p>
            <a:endParaRPr lang="en-US" sz="2400" dirty="0"/>
          </a:p>
          <a:p>
            <a:r>
              <a:rPr lang="en-US" sz="2400" dirty="0"/>
              <a:t>Objective Function: 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D</a:t>
            </a:r>
            <a:r>
              <a:rPr lang="en-US" dirty="0"/>
              <a:t> = −</a:t>
            </a:r>
            <a:r>
              <a:rPr lang="en-US" dirty="0" err="1"/>
              <a:t>L</a:t>
            </a:r>
            <a:r>
              <a:rPr lang="en-US" baseline="-25000" dirty="0" err="1"/>
              <a:t>adv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-25000" dirty="0" err="1"/>
              <a:t>cls</a:t>
            </a:r>
            <a:r>
              <a:rPr lang="en-US" dirty="0"/>
              <a:t> L </a:t>
            </a:r>
            <a:r>
              <a:rPr lang="en-US" baseline="30000" dirty="0"/>
              <a:t>r</a:t>
            </a:r>
            <a:r>
              <a:rPr lang="en-US" dirty="0"/>
              <a:t> </a:t>
            </a:r>
            <a:r>
              <a:rPr lang="en-US" baseline="-25000" dirty="0" err="1"/>
              <a:t>cls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G</a:t>
            </a:r>
            <a:r>
              <a:rPr lang="en-US" dirty="0"/>
              <a:t> = </a:t>
            </a:r>
            <a:r>
              <a:rPr lang="en-US" dirty="0" err="1"/>
              <a:t>L</a:t>
            </a:r>
            <a:r>
              <a:rPr lang="en-US" baseline="-25000" dirty="0" err="1"/>
              <a:t>adv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l-GR" dirty="0"/>
              <a:t>λ</a:t>
            </a:r>
            <a:r>
              <a:rPr lang="en-US" baseline="-25000" dirty="0" err="1"/>
              <a:t>cls</a:t>
            </a:r>
            <a:r>
              <a:rPr lang="en-US" dirty="0"/>
              <a:t> L </a:t>
            </a:r>
            <a:r>
              <a:rPr lang="en-US" baseline="30000" dirty="0"/>
              <a:t>f</a:t>
            </a:r>
            <a:r>
              <a:rPr lang="en-US" dirty="0"/>
              <a:t> </a:t>
            </a:r>
            <a:r>
              <a:rPr lang="en-US" baseline="-25000" dirty="0" err="1"/>
              <a:t>cls</a:t>
            </a:r>
            <a:r>
              <a:rPr lang="en-US" dirty="0"/>
              <a:t> + </a:t>
            </a:r>
            <a:r>
              <a:rPr lang="el-GR" dirty="0"/>
              <a:t>λ</a:t>
            </a:r>
            <a:r>
              <a:rPr lang="en-US" baseline="-25000" dirty="0"/>
              <a:t>rec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baseline="-25000" dirty="0" err="1"/>
              <a:t>rec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D</a:t>
            </a:r>
            <a:r>
              <a:rPr lang="en-US" sz="2400" baseline="-25000" dirty="0" err="1"/>
              <a:t>src</a:t>
            </a:r>
            <a:r>
              <a:rPr lang="en-US" sz="2400" dirty="0"/>
              <a:t>: probability distribution over sources given by D </a:t>
            </a:r>
          </a:p>
          <a:p>
            <a:r>
              <a:rPr lang="en-US" sz="2400" dirty="0" err="1"/>
              <a:t>D</a:t>
            </a:r>
            <a:r>
              <a:rPr lang="en-US" sz="2400" baseline="-25000" dirty="0" err="1"/>
              <a:t>cls</a:t>
            </a:r>
            <a:r>
              <a:rPr lang="en-US" sz="2400" dirty="0"/>
              <a:t> : D: Domain classification loss of real image, G:  Domain classification loss of fake images used to optimize G</a:t>
            </a:r>
          </a:p>
          <a:p>
            <a:r>
              <a:rPr lang="en-US" sz="2400" dirty="0" err="1"/>
              <a:t>L</a:t>
            </a:r>
            <a:r>
              <a:rPr lang="en-US" sz="2400" baseline="-25000" dirty="0" err="1"/>
              <a:t>rec</a:t>
            </a:r>
            <a:r>
              <a:rPr lang="en-US" sz="2400" dirty="0"/>
              <a:t> : G takes in the translated image G(x, c) and the original domain label c’ as input and tries to reconstruct the original image x. </a:t>
            </a:r>
          </a:p>
          <a:p>
            <a:pPr lvl="1"/>
            <a:r>
              <a:rPr lang="en-US" sz="2000" dirty="0"/>
              <a:t>We adopt the L1 norm as our reconstruction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FD4A8-A136-41AB-8EE6-DCBBB375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20" y="1610116"/>
            <a:ext cx="5181600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6FFDC-F97A-4BD9-93D9-2B31F427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83" y="2385487"/>
            <a:ext cx="2752725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1B880-2B41-4F0C-B13A-BE6DE31D7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06" y="2756962"/>
            <a:ext cx="30956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C9DA4-8F76-47A6-ADA3-D98BC8A89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293" y="3597435"/>
            <a:ext cx="3524250" cy="31432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951" y="2161779"/>
            <a:ext cx="5106188" cy="27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6E67-C815-43B3-9980-A47EF8E3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9E31A-BD21-418C-B307-D5D55D18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4" y="1974734"/>
            <a:ext cx="7331192" cy="2689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D04C4-3998-4956-BAD9-1329742C5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96" y="478174"/>
            <a:ext cx="1635854" cy="94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DE351-7BE3-43FC-95F7-0FB168EC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848"/>
            <a:ext cx="6936128" cy="33566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D812A-8A82-4491-B1BB-7055C7ED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65" y="218114"/>
            <a:ext cx="2310986" cy="115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72E29-3239-4FC7-941B-7FF53BF30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298" y="423848"/>
            <a:ext cx="2120333" cy="1696267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E84C1-31AD-44A4-BB6A-A85B2B15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14" y="1852692"/>
            <a:ext cx="7224460" cy="2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477E3-199F-435E-BB5E-4C9C7FB0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7" y="0"/>
            <a:ext cx="2590799" cy="15643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9BB06-A2B3-4C0A-9134-B01AF0EAD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56" y="0"/>
            <a:ext cx="2751405" cy="15643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748C4-0BC1-404C-A84B-960118C9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61" y="18848"/>
            <a:ext cx="2316214" cy="15643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1F08C-3DE6-4308-ACAF-2D29035F0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18848"/>
            <a:ext cx="2440039" cy="1568123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E0F728B-C1BC-4E1C-B022-42029BFE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B286-80D9-4D8F-9DC2-374C3E2A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A5FDF-FB0F-40BD-8C9A-6B170CB00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550"/>
            <a:ext cx="11270061" cy="6085372"/>
          </a:xfrm>
        </p:spPr>
      </p:pic>
    </p:spTree>
    <p:extLst>
      <p:ext uri="{BB962C8B-B14F-4D97-AF65-F5344CB8AC3E}">
        <p14:creationId xmlns:p14="http://schemas.microsoft.com/office/powerpoint/2010/main" val="403894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Compatibility Issues between </a:t>
            </a:r>
            <a:r>
              <a:rPr lang="en-US" dirty="0" err="1"/>
              <a:t>Tensorflow-gpu</a:t>
            </a:r>
            <a:r>
              <a:rPr lang="en-US" dirty="0"/>
              <a:t>, CUDA, CDNN, </a:t>
            </a:r>
            <a:r>
              <a:rPr lang="en-US" dirty="0" err="1"/>
              <a:t>VisualStudio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Shortage of Computation Resources</a:t>
            </a:r>
          </a:p>
          <a:p>
            <a:r>
              <a:rPr lang="en-US" dirty="0"/>
              <a:t>Unavailability of clean Face Datasets that have gender labels</a:t>
            </a:r>
          </a:p>
          <a:p>
            <a:r>
              <a:rPr lang="en-US" dirty="0"/>
              <a:t>AWS EC2 GPU instance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7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BC78-AD6A-49A0-BF6F-1D4F9ED5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USC HPC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5107B-2657-45E1-98A5-B6FE20E7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8015"/>
            <a:ext cx="10954534" cy="17578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AB02C-AB50-438B-9137-77A144A31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29" y="2625116"/>
            <a:ext cx="5561900" cy="39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7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A9EB-3231-4774-AB0F-08CE40B9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Unavailability of clean Face Datasets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0C26E-3518-49C7-BF49-502DD5C4B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508" y="1927903"/>
            <a:ext cx="6238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8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hats all folks.svg">
            <a:extLst>
              <a:ext uri="{FF2B5EF4-FFF2-40B4-BE49-F238E27FC236}">
                <a16:creationId xmlns:a16="http://schemas.microsoft.com/office/drawing/2014/main" id="{8BAD9F9C-01F3-43E5-A1BB-B360CB0094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04" y="279544"/>
            <a:ext cx="8359992" cy="62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8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translation  for Gender in Face Datasets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is, given a male, the Generator should successfully produce a female version of the same person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53255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GANs come into being?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GANs were introduced in a paper by Ian </a:t>
            </a:r>
            <a:r>
              <a:rPr lang="en-US" dirty="0" err="1"/>
              <a:t>Goodfellow</a:t>
            </a:r>
            <a:r>
              <a:rPr lang="en-US" dirty="0"/>
              <a:t> and other researchers at the University of Montreal</a:t>
            </a:r>
          </a:p>
          <a:p>
            <a:endParaRPr lang="en-US" dirty="0"/>
          </a:p>
          <a:p>
            <a:r>
              <a:rPr lang="en-US" dirty="0"/>
              <a:t>Called “the most interesting idea in the last 10 years in ML”, by Facebook’s AI research director </a:t>
            </a:r>
            <a:r>
              <a:rPr lang="en-US" dirty="0" err="1"/>
              <a:t>Yann</a:t>
            </a:r>
            <a:r>
              <a:rPr lang="en-US" dirty="0"/>
              <a:t> </a:t>
            </a:r>
            <a:r>
              <a:rPr lang="en-US" dirty="0" err="1"/>
              <a:t>LeCun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generative model learns the joint probability distribution p(</a:t>
            </a:r>
            <a:r>
              <a:rPr lang="en-US" dirty="0" err="1"/>
              <a:t>x,y</a:t>
            </a:r>
            <a:r>
              <a:rPr lang="en-US" dirty="0"/>
              <a:t>) and a discriminative model learns the conditional probability distribution 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10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GANs?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8" y="1825625"/>
            <a:ext cx="9977643" cy="4351338"/>
          </a:xfrm>
        </p:spPr>
      </p:pic>
    </p:spTree>
    <p:extLst>
      <p:ext uri="{BB962C8B-B14F-4D97-AF65-F5344CB8AC3E}">
        <p14:creationId xmlns:p14="http://schemas.microsoft.com/office/powerpoint/2010/main" val="7651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611"/>
            <a:ext cx="5181600" cy="4736352"/>
          </a:xfrm>
        </p:spPr>
        <p:txBody>
          <a:bodyPr/>
          <a:lstStyle/>
          <a:p>
            <a:r>
              <a:rPr lang="en-US" dirty="0"/>
              <a:t>Create Anime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Cross Domain transfer </a:t>
            </a:r>
            <a:r>
              <a:rPr lang="en-US" dirty="0" err="1"/>
              <a:t>Gan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181600" cy="4762231"/>
          </a:xfrm>
        </p:spPr>
        <p:txBody>
          <a:bodyPr/>
          <a:lstStyle/>
          <a:p>
            <a:r>
              <a:rPr lang="en-US" dirty="0"/>
              <a:t>Text to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Inpainting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3" y="2106463"/>
            <a:ext cx="1933126" cy="193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26" y="4461962"/>
            <a:ext cx="2170124" cy="1815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5615"/>
            <a:ext cx="5367702" cy="1219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19" y="4461962"/>
            <a:ext cx="3802045" cy="21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1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611"/>
            <a:ext cx="5181600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Conditional Adversarial Nets:</a:t>
            </a:r>
          </a:p>
          <a:p>
            <a:pPr marL="0" indent="0">
              <a:buNone/>
            </a:pPr>
            <a:r>
              <a:rPr lang="en-US" sz="1400" dirty="0"/>
              <a:t>Generative adversarial nets can be extended to a conditional model if both the generator and discriminator are conditioned on some extra information y. y could be any kind of auxiliary information, such as class labels or data from other modalities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Cycle </a:t>
            </a:r>
            <a:r>
              <a:rPr lang="en-US" dirty="0" err="1"/>
              <a:t>Gan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400" dirty="0"/>
              <a:t>Cycle GANs are able to learn great translations without having explicit X/Y training images by introducing the idea of a full translation cycle to determine how good the entire translation system is, thus improving both generators at the same time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8" y="3276352"/>
            <a:ext cx="4238176" cy="3035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3276352"/>
            <a:ext cx="3486150" cy="25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StarGan</a:t>
            </a:r>
            <a:r>
              <a:rPr lang="en-US" dirty="0"/>
              <a:t>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42" y="1915588"/>
            <a:ext cx="9489057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06106"/>
            <a:ext cx="5181600" cy="4770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Generator</a:t>
            </a:r>
          </a:p>
          <a:p>
            <a:pPr marL="0" indent="0">
              <a:buNone/>
            </a:pPr>
            <a:r>
              <a:rPr lang="pt-BR" sz="1400" dirty="0"/>
              <a:t>(h, w, 3 + n</a:t>
            </a:r>
            <a:r>
              <a:rPr lang="pt-BR" sz="1400" baseline="-25000" dirty="0"/>
              <a:t>c</a:t>
            </a:r>
            <a:r>
              <a:rPr lang="pt-BR" sz="1400" dirty="0"/>
              <a:t>) → (h, w, 64)| CONV-(N64, K7x7, S1, P3), IN,ReLU </a:t>
            </a:r>
          </a:p>
          <a:p>
            <a:pPr marL="0" indent="0">
              <a:buNone/>
            </a:pPr>
            <a:r>
              <a:rPr lang="en-US" sz="1400" dirty="0"/>
              <a:t>Down-sampling: 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(h, w, 64) → ( h/2 , w/2 , 128)| CONV-(N128, K4x4, S2, P1), IN, ReLU</a:t>
            </a:r>
          </a:p>
          <a:p>
            <a:pPr marL="0" indent="0">
              <a:buNone/>
            </a:pPr>
            <a:r>
              <a:rPr lang="pt-BR" sz="1400" dirty="0"/>
              <a:t> ( h/2 , w/2 , 128) → ( h/4 , w/4 , 256) |CONV-(N256, K4x4, S2, P1), IN, ReLU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BottleNeck (6):</a:t>
            </a:r>
          </a:p>
          <a:p>
            <a:pPr marL="0" indent="0">
              <a:buNone/>
            </a:pPr>
            <a:r>
              <a:rPr lang="pt-BR" sz="1400" dirty="0"/>
              <a:t>( h/4 , w/4 , 256) → ( h/4 , w/4 , 256) </a:t>
            </a:r>
          </a:p>
          <a:p>
            <a:pPr marL="0" indent="0">
              <a:buNone/>
            </a:pPr>
            <a:r>
              <a:rPr lang="pt-BR" sz="1400" dirty="0"/>
              <a:t>Residual Block: CONV-(N256, K3x3, S1, P1), IN, ReLU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Up-Sampling:</a:t>
            </a:r>
          </a:p>
          <a:p>
            <a:pPr marL="0" indent="0">
              <a:buNone/>
            </a:pPr>
            <a:r>
              <a:rPr lang="pt-BR" sz="1400" dirty="0"/>
              <a:t>( h/4 , w/4 , 256) → ( h/2 , w/2 , 128) DECONV-(N128, K4x4, S2, P1), IN, ReLU </a:t>
            </a:r>
          </a:p>
          <a:p>
            <a:pPr marL="0" indent="0">
              <a:buNone/>
            </a:pPr>
            <a:r>
              <a:rPr lang="pt-BR" sz="1400" dirty="0"/>
              <a:t>( h/2 , w/2 , 128) → (h, w, 64) DECONV-(N64, K4x4, S2, P1), IN, ReLU</a:t>
            </a:r>
          </a:p>
          <a:p>
            <a:pPr marL="0" indent="0">
              <a:buNone/>
            </a:pPr>
            <a:r>
              <a:rPr lang="pt-BR" sz="1400" dirty="0"/>
              <a:t> (h, w, 64) → (h, w, 3) CONV-(N3, K7x7, S1, P3), Tanh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344246"/>
            <a:ext cx="5181600" cy="4832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Discriminator</a:t>
            </a:r>
          </a:p>
          <a:p>
            <a:pPr marL="0" indent="0">
              <a:buNone/>
            </a:pPr>
            <a:r>
              <a:rPr lang="en-US" sz="1400" dirty="0"/>
              <a:t>Input Layer:</a:t>
            </a:r>
          </a:p>
          <a:p>
            <a:pPr marL="0" indent="0">
              <a:buNone/>
            </a:pPr>
            <a:r>
              <a:rPr lang="en-US" sz="1400" dirty="0"/>
              <a:t>(h, w, 3) → ( h/2 , w/2 , 64) CONV-(N64, K4x4, S2, P1), Leaky </a:t>
            </a:r>
            <a:r>
              <a:rPr lang="en-US" sz="1400" dirty="0" err="1"/>
              <a:t>ReLU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Hidden Layer (5):</a:t>
            </a:r>
          </a:p>
          <a:p>
            <a:pPr marL="0" indent="0">
              <a:buNone/>
            </a:pPr>
            <a:r>
              <a:rPr lang="en-US" sz="1400" dirty="0"/>
              <a:t>( h/2 , w/2 , 64) → ( h/4 , w/4 , 128) CONV-(N128, K4x4, S2, P1), Leaky </a:t>
            </a:r>
            <a:r>
              <a:rPr lang="en-US" sz="1400" dirty="0" err="1"/>
              <a:t>ReLU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… </a:t>
            </a:r>
          </a:p>
          <a:p>
            <a:pPr marL="0" indent="0">
              <a:buNone/>
            </a:pPr>
            <a:r>
              <a:rPr lang="en-US" sz="1400" dirty="0"/>
              <a:t>( h/32 , w/32 , 1024) → ( h/64 , w/64 , 2048) CONV-(N2048, K4x4, S2, P1), Leaky </a:t>
            </a:r>
            <a:r>
              <a:rPr lang="en-US" sz="1400" dirty="0" err="1"/>
              <a:t>ReLU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Output Layer 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 err="1"/>
              <a:t>D</a:t>
            </a:r>
            <a:r>
              <a:rPr lang="en-US" sz="1400" baseline="-25000" dirty="0" err="1"/>
              <a:t>src</a:t>
            </a:r>
            <a:r>
              <a:rPr lang="en-US" sz="1400" dirty="0"/>
              <a:t>): ( h/64 , w/64 , 2048) → ( h/64 , w/64 , 1) CONV-(N1, K3x3, S1, P1) 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 err="1"/>
              <a:t>D</a:t>
            </a:r>
            <a:r>
              <a:rPr lang="en-US" sz="1400" baseline="-25000" dirty="0" err="1"/>
              <a:t>cls</a:t>
            </a:r>
            <a:r>
              <a:rPr lang="en-US" sz="1400" dirty="0"/>
              <a:t>): ( h/64 , w/64 , 2048) → (1, 1, </a:t>
            </a:r>
            <a:r>
              <a:rPr lang="en-US" sz="1400" dirty="0" err="1"/>
              <a:t>n</a:t>
            </a:r>
            <a:r>
              <a:rPr lang="en-US" sz="1400" baseline="-25000" dirty="0" err="1"/>
              <a:t>d</a:t>
            </a:r>
            <a:r>
              <a:rPr lang="en-US" sz="1400" dirty="0"/>
              <a:t>) CONV-(N(</a:t>
            </a:r>
            <a:r>
              <a:rPr lang="en-US" sz="1400" dirty="0" err="1"/>
              <a:t>n</a:t>
            </a:r>
            <a:r>
              <a:rPr lang="en-US" sz="1400" baseline="-25000" dirty="0" err="1"/>
              <a:t>d</a:t>
            </a:r>
            <a:r>
              <a:rPr lang="en-US" sz="1400" dirty="0"/>
              <a:t>), K h/64 x w/64 , S1, P0)</a:t>
            </a:r>
          </a:p>
        </p:txBody>
      </p:sp>
    </p:spTree>
    <p:extLst>
      <p:ext uri="{BB962C8B-B14F-4D97-AF65-F5344CB8AC3E}">
        <p14:creationId xmlns:p14="http://schemas.microsoft.com/office/powerpoint/2010/main" val="167587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Training Dataset : </a:t>
            </a:r>
            <a:r>
              <a:rPr lang="en-US" dirty="0" err="1"/>
              <a:t>CelebA</a:t>
            </a:r>
            <a:r>
              <a:rPr lang="en-US" dirty="0"/>
              <a:t> Dataset</a:t>
            </a:r>
          </a:p>
          <a:p>
            <a:pPr lvl="1"/>
            <a:r>
              <a:rPr lang="x-none" dirty="0"/>
              <a:t>202,599 number of face images</a:t>
            </a:r>
            <a:endParaRPr lang="en-US" dirty="0"/>
          </a:p>
          <a:p>
            <a:pPr lvl="1"/>
            <a:r>
              <a:rPr lang="en-US" dirty="0"/>
              <a:t>40 binary attributes annotations per image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Testing Dataset : </a:t>
            </a:r>
            <a:r>
              <a:rPr lang="en-US" dirty="0" err="1"/>
              <a:t>Imdb</a:t>
            </a:r>
            <a:r>
              <a:rPr lang="en-US" dirty="0"/>
              <a:t>, Wiki Dataset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867</Words>
  <Application>Microsoft Office PowerPoint</Application>
  <PresentationFormat>Widescreen</PresentationFormat>
  <Paragraphs>109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Gender Transformation using Adversarial Networks </vt:lpstr>
      <vt:lpstr>Problem Description</vt:lpstr>
      <vt:lpstr>How did GANs come into being?</vt:lpstr>
      <vt:lpstr>What are GANs?</vt:lpstr>
      <vt:lpstr>Applications of GAN</vt:lpstr>
      <vt:lpstr>The Learning Process</vt:lpstr>
      <vt:lpstr>StarGan Architecture</vt:lpstr>
      <vt:lpstr>Network Architecture</vt:lpstr>
      <vt:lpstr>Dataset Description</vt:lpstr>
      <vt:lpstr>Loss Evaluation Criteria</vt:lpstr>
      <vt:lpstr>Results</vt:lpstr>
      <vt:lpstr>PowerPoint Presentation</vt:lpstr>
      <vt:lpstr>PowerPoint Presentation</vt:lpstr>
      <vt:lpstr>PowerPoint Presentation</vt:lpstr>
      <vt:lpstr>PowerPoint Presentation</vt:lpstr>
      <vt:lpstr>Difficulties Faced</vt:lpstr>
      <vt:lpstr>USC HPC</vt:lpstr>
      <vt:lpstr>Unavailability of clean Face Datasets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Transformation using Adversarial Networks</dc:title>
  <dc:creator>Sithara</dc:creator>
  <cp:lastModifiedBy>Rahul Ethiraj</cp:lastModifiedBy>
  <cp:revision>51</cp:revision>
  <dcterms:created xsi:type="dcterms:W3CDTF">2018-07-17T21:19:50Z</dcterms:created>
  <dcterms:modified xsi:type="dcterms:W3CDTF">2018-07-20T20:10:29Z</dcterms:modified>
</cp:coreProperties>
</file>