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1" r:id="rId6"/>
    <p:sldId id="262" r:id="rId7"/>
    <p:sldId id="263" r:id="rId8"/>
    <p:sldId id="264"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445E9C-BD2C-4D82-B943-E84E429952F3}" v="13" dt="2021-04-15T14:48:50.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368BFC-CCC8-482C-B8F5-3250CFCA2392}"/>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2E61989-F5EE-4E86-BA3C-BE166B8947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78E82C6-FF1D-426E-A4C3-0AD823D79B97}"/>
              </a:ext>
            </a:extLst>
          </p:cNvPr>
          <p:cNvSpPr>
            <a:spLocks noGrp="1"/>
          </p:cNvSpPr>
          <p:nvPr>
            <p:ph type="dt" sz="half" idx="10"/>
          </p:nvPr>
        </p:nvSpPr>
        <p:spPr/>
        <p:txBody>
          <a:bodyPr/>
          <a:lstStyle/>
          <a:p>
            <a:fld id="{50BB7C3D-F3F4-44F5-BD7B-5BD683E654AF}" type="datetimeFigureOut">
              <a:rPr lang="it-IT" smtClean="0"/>
              <a:t>15/04/2021</a:t>
            </a:fld>
            <a:endParaRPr lang="it-IT"/>
          </a:p>
        </p:txBody>
      </p:sp>
      <p:sp>
        <p:nvSpPr>
          <p:cNvPr id="5" name="Segnaposto piè di pagina 4">
            <a:extLst>
              <a:ext uri="{FF2B5EF4-FFF2-40B4-BE49-F238E27FC236}">
                <a16:creationId xmlns:a16="http://schemas.microsoft.com/office/drawing/2014/main" id="{F9E352D1-14CF-4092-823A-F9478A762F6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FC0059D-0F80-45E3-BD44-D941D502A812}"/>
              </a:ext>
            </a:extLst>
          </p:cNvPr>
          <p:cNvSpPr>
            <a:spLocks noGrp="1"/>
          </p:cNvSpPr>
          <p:nvPr>
            <p:ph type="sldNum" sz="quarter" idx="12"/>
          </p:nvPr>
        </p:nvSpPr>
        <p:spPr/>
        <p:txBody>
          <a:bodyPr/>
          <a:lstStyle/>
          <a:p>
            <a:fld id="{E1F104B1-B416-4769-8D74-FB4A376A51EE}" type="slidenum">
              <a:rPr lang="it-IT" smtClean="0"/>
              <a:t>‹N›</a:t>
            </a:fld>
            <a:endParaRPr lang="it-IT"/>
          </a:p>
        </p:txBody>
      </p:sp>
    </p:spTree>
    <p:extLst>
      <p:ext uri="{BB962C8B-B14F-4D97-AF65-F5344CB8AC3E}">
        <p14:creationId xmlns:p14="http://schemas.microsoft.com/office/powerpoint/2010/main" val="226401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6B0CF6-C2A8-48FD-9CC7-8844B16AF46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2D08ECF-5C81-487F-8421-78CCDAFB69C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83A77A5-1154-49D1-9E57-459620F54320}"/>
              </a:ext>
            </a:extLst>
          </p:cNvPr>
          <p:cNvSpPr>
            <a:spLocks noGrp="1"/>
          </p:cNvSpPr>
          <p:nvPr>
            <p:ph type="dt" sz="half" idx="10"/>
          </p:nvPr>
        </p:nvSpPr>
        <p:spPr/>
        <p:txBody>
          <a:bodyPr/>
          <a:lstStyle/>
          <a:p>
            <a:fld id="{50BB7C3D-F3F4-44F5-BD7B-5BD683E654AF}" type="datetimeFigureOut">
              <a:rPr lang="it-IT" smtClean="0"/>
              <a:t>15/04/2021</a:t>
            </a:fld>
            <a:endParaRPr lang="it-IT"/>
          </a:p>
        </p:txBody>
      </p:sp>
      <p:sp>
        <p:nvSpPr>
          <p:cNvPr id="5" name="Segnaposto piè di pagina 4">
            <a:extLst>
              <a:ext uri="{FF2B5EF4-FFF2-40B4-BE49-F238E27FC236}">
                <a16:creationId xmlns:a16="http://schemas.microsoft.com/office/drawing/2014/main" id="{912B61DD-7C16-463A-A82C-225C58D3E20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ECB91A9-8639-47A4-B56B-4EDD8C8FCABC}"/>
              </a:ext>
            </a:extLst>
          </p:cNvPr>
          <p:cNvSpPr>
            <a:spLocks noGrp="1"/>
          </p:cNvSpPr>
          <p:nvPr>
            <p:ph type="sldNum" sz="quarter" idx="12"/>
          </p:nvPr>
        </p:nvSpPr>
        <p:spPr/>
        <p:txBody>
          <a:bodyPr/>
          <a:lstStyle/>
          <a:p>
            <a:fld id="{E1F104B1-B416-4769-8D74-FB4A376A51EE}" type="slidenum">
              <a:rPr lang="it-IT" smtClean="0"/>
              <a:t>‹N›</a:t>
            </a:fld>
            <a:endParaRPr lang="it-IT"/>
          </a:p>
        </p:txBody>
      </p:sp>
    </p:spTree>
    <p:extLst>
      <p:ext uri="{BB962C8B-B14F-4D97-AF65-F5344CB8AC3E}">
        <p14:creationId xmlns:p14="http://schemas.microsoft.com/office/powerpoint/2010/main" val="1761293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3E818EA-AFB9-4C28-8410-254B3087D41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139DBE8-5BAA-4A7C-A6A9-09E089073049}"/>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493949C-EE01-40E2-BF7A-623E237AD758}"/>
              </a:ext>
            </a:extLst>
          </p:cNvPr>
          <p:cNvSpPr>
            <a:spLocks noGrp="1"/>
          </p:cNvSpPr>
          <p:nvPr>
            <p:ph type="dt" sz="half" idx="10"/>
          </p:nvPr>
        </p:nvSpPr>
        <p:spPr/>
        <p:txBody>
          <a:bodyPr/>
          <a:lstStyle/>
          <a:p>
            <a:fld id="{50BB7C3D-F3F4-44F5-BD7B-5BD683E654AF}" type="datetimeFigureOut">
              <a:rPr lang="it-IT" smtClean="0"/>
              <a:t>15/04/2021</a:t>
            </a:fld>
            <a:endParaRPr lang="it-IT"/>
          </a:p>
        </p:txBody>
      </p:sp>
      <p:sp>
        <p:nvSpPr>
          <p:cNvPr id="5" name="Segnaposto piè di pagina 4">
            <a:extLst>
              <a:ext uri="{FF2B5EF4-FFF2-40B4-BE49-F238E27FC236}">
                <a16:creationId xmlns:a16="http://schemas.microsoft.com/office/drawing/2014/main" id="{DF59E1B1-B6BF-46C4-B0D9-5046BC4AFCD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36D6A81-8055-4B69-BAC1-C4A9F96A4A2D}"/>
              </a:ext>
            </a:extLst>
          </p:cNvPr>
          <p:cNvSpPr>
            <a:spLocks noGrp="1"/>
          </p:cNvSpPr>
          <p:nvPr>
            <p:ph type="sldNum" sz="quarter" idx="12"/>
          </p:nvPr>
        </p:nvSpPr>
        <p:spPr/>
        <p:txBody>
          <a:bodyPr/>
          <a:lstStyle/>
          <a:p>
            <a:fld id="{E1F104B1-B416-4769-8D74-FB4A376A51EE}" type="slidenum">
              <a:rPr lang="it-IT" smtClean="0"/>
              <a:t>‹N›</a:t>
            </a:fld>
            <a:endParaRPr lang="it-IT"/>
          </a:p>
        </p:txBody>
      </p:sp>
    </p:spTree>
    <p:extLst>
      <p:ext uri="{BB962C8B-B14F-4D97-AF65-F5344CB8AC3E}">
        <p14:creationId xmlns:p14="http://schemas.microsoft.com/office/powerpoint/2010/main" val="2690123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CC7560-7A54-4763-BBFE-DBAC334F45A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65CA324-469C-449B-936D-78E9D49A5D3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FD6D151-FEF6-476B-A42F-22062E2F7172}"/>
              </a:ext>
            </a:extLst>
          </p:cNvPr>
          <p:cNvSpPr>
            <a:spLocks noGrp="1"/>
          </p:cNvSpPr>
          <p:nvPr>
            <p:ph type="dt" sz="half" idx="10"/>
          </p:nvPr>
        </p:nvSpPr>
        <p:spPr/>
        <p:txBody>
          <a:bodyPr/>
          <a:lstStyle/>
          <a:p>
            <a:fld id="{50BB7C3D-F3F4-44F5-BD7B-5BD683E654AF}" type="datetimeFigureOut">
              <a:rPr lang="it-IT" smtClean="0"/>
              <a:t>15/04/2021</a:t>
            </a:fld>
            <a:endParaRPr lang="it-IT"/>
          </a:p>
        </p:txBody>
      </p:sp>
      <p:sp>
        <p:nvSpPr>
          <p:cNvPr id="5" name="Segnaposto piè di pagina 4">
            <a:extLst>
              <a:ext uri="{FF2B5EF4-FFF2-40B4-BE49-F238E27FC236}">
                <a16:creationId xmlns:a16="http://schemas.microsoft.com/office/drawing/2014/main" id="{1CC43AA1-188E-4854-9411-65B8CE8ABC3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0E91044-D111-4AF8-94A3-5E38F60CB67A}"/>
              </a:ext>
            </a:extLst>
          </p:cNvPr>
          <p:cNvSpPr>
            <a:spLocks noGrp="1"/>
          </p:cNvSpPr>
          <p:nvPr>
            <p:ph type="sldNum" sz="quarter" idx="12"/>
          </p:nvPr>
        </p:nvSpPr>
        <p:spPr/>
        <p:txBody>
          <a:bodyPr/>
          <a:lstStyle/>
          <a:p>
            <a:fld id="{E1F104B1-B416-4769-8D74-FB4A376A51EE}" type="slidenum">
              <a:rPr lang="it-IT" smtClean="0"/>
              <a:t>‹N›</a:t>
            </a:fld>
            <a:endParaRPr lang="it-IT"/>
          </a:p>
        </p:txBody>
      </p:sp>
    </p:spTree>
    <p:extLst>
      <p:ext uri="{BB962C8B-B14F-4D97-AF65-F5344CB8AC3E}">
        <p14:creationId xmlns:p14="http://schemas.microsoft.com/office/powerpoint/2010/main" val="46805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AD9A84-995A-4107-93AB-D37D3D950CE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8DBE6FE-B559-419A-8F16-7BB4536543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6A6374D-A4B4-4738-AD17-152D927ED16D}"/>
              </a:ext>
            </a:extLst>
          </p:cNvPr>
          <p:cNvSpPr>
            <a:spLocks noGrp="1"/>
          </p:cNvSpPr>
          <p:nvPr>
            <p:ph type="dt" sz="half" idx="10"/>
          </p:nvPr>
        </p:nvSpPr>
        <p:spPr/>
        <p:txBody>
          <a:bodyPr/>
          <a:lstStyle/>
          <a:p>
            <a:fld id="{50BB7C3D-F3F4-44F5-BD7B-5BD683E654AF}" type="datetimeFigureOut">
              <a:rPr lang="it-IT" smtClean="0"/>
              <a:t>15/04/2021</a:t>
            </a:fld>
            <a:endParaRPr lang="it-IT"/>
          </a:p>
        </p:txBody>
      </p:sp>
      <p:sp>
        <p:nvSpPr>
          <p:cNvPr id="5" name="Segnaposto piè di pagina 4">
            <a:extLst>
              <a:ext uri="{FF2B5EF4-FFF2-40B4-BE49-F238E27FC236}">
                <a16:creationId xmlns:a16="http://schemas.microsoft.com/office/drawing/2014/main" id="{AF85291C-9C68-4898-AF0D-3E7FE002998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44C2E4F-25F2-48E4-97A4-C7B04362FDE7}"/>
              </a:ext>
            </a:extLst>
          </p:cNvPr>
          <p:cNvSpPr>
            <a:spLocks noGrp="1"/>
          </p:cNvSpPr>
          <p:nvPr>
            <p:ph type="sldNum" sz="quarter" idx="12"/>
          </p:nvPr>
        </p:nvSpPr>
        <p:spPr/>
        <p:txBody>
          <a:bodyPr/>
          <a:lstStyle/>
          <a:p>
            <a:fld id="{E1F104B1-B416-4769-8D74-FB4A376A51EE}" type="slidenum">
              <a:rPr lang="it-IT" smtClean="0"/>
              <a:t>‹N›</a:t>
            </a:fld>
            <a:endParaRPr lang="it-IT"/>
          </a:p>
        </p:txBody>
      </p:sp>
    </p:spTree>
    <p:extLst>
      <p:ext uri="{BB962C8B-B14F-4D97-AF65-F5344CB8AC3E}">
        <p14:creationId xmlns:p14="http://schemas.microsoft.com/office/powerpoint/2010/main" val="1154604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CB5665-5023-4F3B-8BD7-484E34F2680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2CA942D-1F02-4110-A16C-6A35A2A1D27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C0B32B8-CB7B-4BC6-8C18-A530F3DF905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B2327E3-1081-4083-A199-6E022097859D}"/>
              </a:ext>
            </a:extLst>
          </p:cNvPr>
          <p:cNvSpPr>
            <a:spLocks noGrp="1"/>
          </p:cNvSpPr>
          <p:nvPr>
            <p:ph type="dt" sz="half" idx="10"/>
          </p:nvPr>
        </p:nvSpPr>
        <p:spPr/>
        <p:txBody>
          <a:bodyPr/>
          <a:lstStyle/>
          <a:p>
            <a:fld id="{50BB7C3D-F3F4-44F5-BD7B-5BD683E654AF}" type="datetimeFigureOut">
              <a:rPr lang="it-IT" smtClean="0"/>
              <a:t>15/04/2021</a:t>
            </a:fld>
            <a:endParaRPr lang="it-IT"/>
          </a:p>
        </p:txBody>
      </p:sp>
      <p:sp>
        <p:nvSpPr>
          <p:cNvPr id="6" name="Segnaposto piè di pagina 5">
            <a:extLst>
              <a:ext uri="{FF2B5EF4-FFF2-40B4-BE49-F238E27FC236}">
                <a16:creationId xmlns:a16="http://schemas.microsoft.com/office/drawing/2014/main" id="{BDB68980-69B0-4CA0-978F-C59204EFB26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4B32EC9-B371-4216-A140-098F4D37F704}"/>
              </a:ext>
            </a:extLst>
          </p:cNvPr>
          <p:cNvSpPr>
            <a:spLocks noGrp="1"/>
          </p:cNvSpPr>
          <p:nvPr>
            <p:ph type="sldNum" sz="quarter" idx="12"/>
          </p:nvPr>
        </p:nvSpPr>
        <p:spPr/>
        <p:txBody>
          <a:bodyPr/>
          <a:lstStyle/>
          <a:p>
            <a:fld id="{E1F104B1-B416-4769-8D74-FB4A376A51EE}" type="slidenum">
              <a:rPr lang="it-IT" smtClean="0"/>
              <a:t>‹N›</a:t>
            </a:fld>
            <a:endParaRPr lang="it-IT"/>
          </a:p>
        </p:txBody>
      </p:sp>
    </p:spTree>
    <p:extLst>
      <p:ext uri="{BB962C8B-B14F-4D97-AF65-F5344CB8AC3E}">
        <p14:creationId xmlns:p14="http://schemas.microsoft.com/office/powerpoint/2010/main" val="30276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797BBE-2837-4DB3-A6EC-302CB1C294F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FC06246-9410-4393-8364-258F466E99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8202BA4-D806-46F7-AC09-3A0BC1BF8F8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3D162C3-0470-4BEA-8FF6-758137B519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6706093-6DE7-41A8-A4CF-B8E7CD243532}"/>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D809A97-6B04-4CDB-A187-D6E730EBC209}"/>
              </a:ext>
            </a:extLst>
          </p:cNvPr>
          <p:cNvSpPr>
            <a:spLocks noGrp="1"/>
          </p:cNvSpPr>
          <p:nvPr>
            <p:ph type="dt" sz="half" idx="10"/>
          </p:nvPr>
        </p:nvSpPr>
        <p:spPr/>
        <p:txBody>
          <a:bodyPr/>
          <a:lstStyle/>
          <a:p>
            <a:fld id="{50BB7C3D-F3F4-44F5-BD7B-5BD683E654AF}" type="datetimeFigureOut">
              <a:rPr lang="it-IT" smtClean="0"/>
              <a:t>15/04/2021</a:t>
            </a:fld>
            <a:endParaRPr lang="it-IT"/>
          </a:p>
        </p:txBody>
      </p:sp>
      <p:sp>
        <p:nvSpPr>
          <p:cNvPr id="8" name="Segnaposto piè di pagina 7">
            <a:extLst>
              <a:ext uri="{FF2B5EF4-FFF2-40B4-BE49-F238E27FC236}">
                <a16:creationId xmlns:a16="http://schemas.microsoft.com/office/drawing/2014/main" id="{CF097672-19E8-4FBE-BFCF-9AA2CE4F921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51A4DF90-14A3-4845-8ED9-B4BC7527EF95}"/>
              </a:ext>
            </a:extLst>
          </p:cNvPr>
          <p:cNvSpPr>
            <a:spLocks noGrp="1"/>
          </p:cNvSpPr>
          <p:nvPr>
            <p:ph type="sldNum" sz="quarter" idx="12"/>
          </p:nvPr>
        </p:nvSpPr>
        <p:spPr/>
        <p:txBody>
          <a:bodyPr/>
          <a:lstStyle/>
          <a:p>
            <a:fld id="{E1F104B1-B416-4769-8D74-FB4A376A51EE}" type="slidenum">
              <a:rPr lang="it-IT" smtClean="0"/>
              <a:t>‹N›</a:t>
            </a:fld>
            <a:endParaRPr lang="it-IT"/>
          </a:p>
        </p:txBody>
      </p:sp>
    </p:spTree>
    <p:extLst>
      <p:ext uri="{BB962C8B-B14F-4D97-AF65-F5344CB8AC3E}">
        <p14:creationId xmlns:p14="http://schemas.microsoft.com/office/powerpoint/2010/main" val="2951879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4E08F1-808E-48B5-BFA1-BC4184D363F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9CA330BC-9286-4AC6-9075-C72EB00DAC6F}"/>
              </a:ext>
            </a:extLst>
          </p:cNvPr>
          <p:cNvSpPr>
            <a:spLocks noGrp="1"/>
          </p:cNvSpPr>
          <p:nvPr>
            <p:ph type="dt" sz="half" idx="10"/>
          </p:nvPr>
        </p:nvSpPr>
        <p:spPr/>
        <p:txBody>
          <a:bodyPr/>
          <a:lstStyle/>
          <a:p>
            <a:fld id="{50BB7C3D-F3F4-44F5-BD7B-5BD683E654AF}" type="datetimeFigureOut">
              <a:rPr lang="it-IT" smtClean="0"/>
              <a:t>15/04/2021</a:t>
            </a:fld>
            <a:endParaRPr lang="it-IT"/>
          </a:p>
        </p:txBody>
      </p:sp>
      <p:sp>
        <p:nvSpPr>
          <p:cNvPr id="4" name="Segnaposto piè di pagina 3">
            <a:extLst>
              <a:ext uri="{FF2B5EF4-FFF2-40B4-BE49-F238E27FC236}">
                <a16:creationId xmlns:a16="http://schemas.microsoft.com/office/drawing/2014/main" id="{3088DADB-DCD4-439A-8DE4-7FDECD8A41F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EDFF001-C591-4599-BB23-9913AD0FEDBF}"/>
              </a:ext>
            </a:extLst>
          </p:cNvPr>
          <p:cNvSpPr>
            <a:spLocks noGrp="1"/>
          </p:cNvSpPr>
          <p:nvPr>
            <p:ph type="sldNum" sz="quarter" idx="12"/>
          </p:nvPr>
        </p:nvSpPr>
        <p:spPr/>
        <p:txBody>
          <a:bodyPr/>
          <a:lstStyle/>
          <a:p>
            <a:fld id="{E1F104B1-B416-4769-8D74-FB4A376A51EE}" type="slidenum">
              <a:rPr lang="it-IT" smtClean="0"/>
              <a:t>‹N›</a:t>
            </a:fld>
            <a:endParaRPr lang="it-IT"/>
          </a:p>
        </p:txBody>
      </p:sp>
    </p:spTree>
    <p:extLst>
      <p:ext uri="{BB962C8B-B14F-4D97-AF65-F5344CB8AC3E}">
        <p14:creationId xmlns:p14="http://schemas.microsoft.com/office/powerpoint/2010/main" val="45149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1722D9A-69D1-4A33-82F7-D9BE1330121B}"/>
              </a:ext>
            </a:extLst>
          </p:cNvPr>
          <p:cNvSpPr>
            <a:spLocks noGrp="1"/>
          </p:cNvSpPr>
          <p:nvPr>
            <p:ph type="dt" sz="half" idx="10"/>
          </p:nvPr>
        </p:nvSpPr>
        <p:spPr/>
        <p:txBody>
          <a:bodyPr/>
          <a:lstStyle/>
          <a:p>
            <a:fld id="{50BB7C3D-F3F4-44F5-BD7B-5BD683E654AF}" type="datetimeFigureOut">
              <a:rPr lang="it-IT" smtClean="0"/>
              <a:t>15/04/2021</a:t>
            </a:fld>
            <a:endParaRPr lang="it-IT"/>
          </a:p>
        </p:txBody>
      </p:sp>
      <p:sp>
        <p:nvSpPr>
          <p:cNvPr id="3" name="Segnaposto piè di pagina 2">
            <a:extLst>
              <a:ext uri="{FF2B5EF4-FFF2-40B4-BE49-F238E27FC236}">
                <a16:creationId xmlns:a16="http://schemas.microsoft.com/office/drawing/2014/main" id="{81CF7991-07BE-4987-99D3-D1BC1BCD2DFA}"/>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01574FA0-459C-4C5C-B981-BC5A82982E13}"/>
              </a:ext>
            </a:extLst>
          </p:cNvPr>
          <p:cNvSpPr>
            <a:spLocks noGrp="1"/>
          </p:cNvSpPr>
          <p:nvPr>
            <p:ph type="sldNum" sz="quarter" idx="12"/>
          </p:nvPr>
        </p:nvSpPr>
        <p:spPr/>
        <p:txBody>
          <a:bodyPr/>
          <a:lstStyle/>
          <a:p>
            <a:fld id="{E1F104B1-B416-4769-8D74-FB4A376A51EE}" type="slidenum">
              <a:rPr lang="it-IT" smtClean="0"/>
              <a:t>‹N›</a:t>
            </a:fld>
            <a:endParaRPr lang="it-IT"/>
          </a:p>
        </p:txBody>
      </p:sp>
    </p:spTree>
    <p:extLst>
      <p:ext uri="{BB962C8B-B14F-4D97-AF65-F5344CB8AC3E}">
        <p14:creationId xmlns:p14="http://schemas.microsoft.com/office/powerpoint/2010/main" val="2273524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2E8EA0-0B99-4B46-9504-905F3569D49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C2E1D1C-38F1-432C-9D87-D32B4639DB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7DD5D96-2404-4B8A-BA79-3AA2A5D5E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619DF1E-24CE-46D8-A529-C4D38A2DB784}"/>
              </a:ext>
            </a:extLst>
          </p:cNvPr>
          <p:cNvSpPr>
            <a:spLocks noGrp="1"/>
          </p:cNvSpPr>
          <p:nvPr>
            <p:ph type="dt" sz="half" idx="10"/>
          </p:nvPr>
        </p:nvSpPr>
        <p:spPr/>
        <p:txBody>
          <a:bodyPr/>
          <a:lstStyle/>
          <a:p>
            <a:fld id="{50BB7C3D-F3F4-44F5-BD7B-5BD683E654AF}" type="datetimeFigureOut">
              <a:rPr lang="it-IT" smtClean="0"/>
              <a:t>15/04/2021</a:t>
            </a:fld>
            <a:endParaRPr lang="it-IT"/>
          </a:p>
        </p:txBody>
      </p:sp>
      <p:sp>
        <p:nvSpPr>
          <p:cNvPr id="6" name="Segnaposto piè di pagina 5">
            <a:extLst>
              <a:ext uri="{FF2B5EF4-FFF2-40B4-BE49-F238E27FC236}">
                <a16:creationId xmlns:a16="http://schemas.microsoft.com/office/drawing/2014/main" id="{E710540C-C384-4E31-BE45-8D6D127D326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28066F1-C234-4157-96B1-809C28CC7725}"/>
              </a:ext>
            </a:extLst>
          </p:cNvPr>
          <p:cNvSpPr>
            <a:spLocks noGrp="1"/>
          </p:cNvSpPr>
          <p:nvPr>
            <p:ph type="sldNum" sz="quarter" idx="12"/>
          </p:nvPr>
        </p:nvSpPr>
        <p:spPr/>
        <p:txBody>
          <a:bodyPr/>
          <a:lstStyle/>
          <a:p>
            <a:fld id="{E1F104B1-B416-4769-8D74-FB4A376A51EE}" type="slidenum">
              <a:rPr lang="it-IT" smtClean="0"/>
              <a:t>‹N›</a:t>
            </a:fld>
            <a:endParaRPr lang="it-IT"/>
          </a:p>
        </p:txBody>
      </p:sp>
    </p:spTree>
    <p:extLst>
      <p:ext uri="{BB962C8B-B14F-4D97-AF65-F5344CB8AC3E}">
        <p14:creationId xmlns:p14="http://schemas.microsoft.com/office/powerpoint/2010/main" val="365007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CF8B64-9018-4D00-8E64-718804F9735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47364C0-2D31-4905-A12F-505D4A486E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3CF48B2-F8CE-4FF8-8FFC-A53A1708D9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BC9A4AD-7654-4DDA-A0B2-BC41163B4CE2}"/>
              </a:ext>
            </a:extLst>
          </p:cNvPr>
          <p:cNvSpPr>
            <a:spLocks noGrp="1"/>
          </p:cNvSpPr>
          <p:nvPr>
            <p:ph type="dt" sz="half" idx="10"/>
          </p:nvPr>
        </p:nvSpPr>
        <p:spPr/>
        <p:txBody>
          <a:bodyPr/>
          <a:lstStyle/>
          <a:p>
            <a:fld id="{50BB7C3D-F3F4-44F5-BD7B-5BD683E654AF}" type="datetimeFigureOut">
              <a:rPr lang="it-IT" smtClean="0"/>
              <a:t>15/04/2021</a:t>
            </a:fld>
            <a:endParaRPr lang="it-IT"/>
          </a:p>
        </p:txBody>
      </p:sp>
      <p:sp>
        <p:nvSpPr>
          <p:cNvPr id="6" name="Segnaposto piè di pagina 5">
            <a:extLst>
              <a:ext uri="{FF2B5EF4-FFF2-40B4-BE49-F238E27FC236}">
                <a16:creationId xmlns:a16="http://schemas.microsoft.com/office/drawing/2014/main" id="{B047BD62-32B2-46F9-AA6B-7BFD8384A04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5BA1053-85AC-45B4-AED5-647B0CC950BA}"/>
              </a:ext>
            </a:extLst>
          </p:cNvPr>
          <p:cNvSpPr>
            <a:spLocks noGrp="1"/>
          </p:cNvSpPr>
          <p:nvPr>
            <p:ph type="sldNum" sz="quarter" idx="12"/>
          </p:nvPr>
        </p:nvSpPr>
        <p:spPr/>
        <p:txBody>
          <a:bodyPr/>
          <a:lstStyle/>
          <a:p>
            <a:fld id="{E1F104B1-B416-4769-8D74-FB4A376A51EE}" type="slidenum">
              <a:rPr lang="it-IT" smtClean="0"/>
              <a:t>‹N›</a:t>
            </a:fld>
            <a:endParaRPr lang="it-IT"/>
          </a:p>
        </p:txBody>
      </p:sp>
    </p:spTree>
    <p:extLst>
      <p:ext uri="{BB962C8B-B14F-4D97-AF65-F5344CB8AC3E}">
        <p14:creationId xmlns:p14="http://schemas.microsoft.com/office/powerpoint/2010/main" val="80709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D1E7D6F-B2EB-4021-829D-0D637EE8A8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02C71A3-A0AE-4F8B-92B6-891D18E8B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2D7B17D-84F2-4305-A80C-C9F6CD28AC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B7C3D-F3F4-44F5-BD7B-5BD683E654AF}" type="datetimeFigureOut">
              <a:rPr lang="it-IT" smtClean="0"/>
              <a:t>15/04/2021</a:t>
            </a:fld>
            <a:endParaRPr lang="it-IT"/>
          </a:p>
        </p:txBody>
      </p:sp>
      <p:sp>
        <p:nvSpPr>
          <p:cNvPr id="5" name="Segnaposto piè di pagina 4">
            <a:extLst>
              <a:ext uri="{FF2B5EF4-FFF2-40B4-BE49-F238E27FC236}">
                <a16:creationId xmlns:a16="http://schemas.microsoft.com/office/drawing/2014/main" id="{1B356E8C-00C1-41E9-BF88-72FEF2E326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19E16BC-BAE1-4706-B927-9427F2B85B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F104B1-B416-4769-8D74-FB4A376A51EE}" type="slidenum">
              <a:rPr lang="it-IT" smtClean="0"/>
              <a:t>‹N›</a:t>
            </a:fld>
            <a:endParaRPr lang="it-IT"/>
          </a:p>
        </p:txBody>
      </p:sp>
    </p:spTree>
    <p:extLst>
      <p:ext uri="{BB962C8B-B14F-4D97-AF65-F5344CB8AC3E}">
        <p14:creationId xmlns:p14="http://schemas.microsoft.com/office/powerpoint/2010/main" val="2165510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7E32EE21-DC89-4675-8180-F28EEA275FC9}"/>
              </a:ext>
            </a:extLst>
          </p:cNvPr>
          <p:cNvSpPr txBox="1"/>
          <p:nvPr/>
        </p:nvSpPr>
        <p:spPr>
          <a:xfrm>
            <a:off x="1371104" y="247631"/>
            <a:ext cx="9449792" cy="4524315"/>
          </a:xfrm>
          <a:prstGeom prst="rect">
            <a:avLst/>
          </a:prstGeom>
          <a:noFill/>
        </p:spPr>
        <p:txBody>
          <a:bodyPr wrap="square" rtlCol="0">
            <a:spAutoFit/>
          </a:bodyPr>
          <a:lstStyle/>
          <a:p>
            <a:r>
              <a:rPr lang="en-US" dirty="0"/>
              <a:t>The code for data acquisition is composed by two programs, one for Arduino, which takes care of the ADC sampling of two channels and sends the data to the PC via the USB serial port. </a:t>
            </a:r>
          </a:p>
          <a:p>
            <a:r>
              <a:rPr lang="en-US" dirty="0"/>
              <a:t>The other program, written in Python, reads the data from the USB and stores them in a text file.</a:t>
            </a:r>
          </a:p>
          <a:p>
            <a:endParaRPr lang="en-US" dirty="0"/>
          </a:p>
          <a:p>
            <a:r>
              <a:rPr lang="en-US" dirty="0"/>
              <a:t>The Arduino program samples at a rate of 333kHz and internally saves data using a circular buffer, that has a size of 3332 samples (corresponding to 10 </a:t>
            </a:r>
            <a:r>
              <a:rPr lang="en-US" dirty="0" err="1"/>
              <a:t>ms</a:t>
            </a:r>
            <a:r>
              <a:rPr lang="en-US" dirty="0"/>
              <a:t>).</a:t>
            </a:r>
          </a:p>
          <a:p>
            <a:r>
              <a:rPr lang="en-US" dirty="0"/>
              <a:t>After the trigger is enabled, 2667 samples (corresponding to 8ms) are recorded and the whole buffer (containing also 2 </a:t>
            </a:r>
            <a:r>
              <a:rPr lang="en-US" dirty="0" err="1"/>
              <a:t>ms</a:t>
            </a:r>
            <a:r>
              <a:rPr lang="en-US" dirty="0"/>
              <a:t> captured before the trigger) is sent to to the USB serial port (lasting 4.4 </a:t>
            </a:r>
            <a:r>
              <a:rPr lang="en-US" dirty="0" err="1"/>
              <a:t>ms</a:t>
            </a:r>
            <a:r>
              <a:rPr lang="en-US" dirty="0"/>
              <a:t>).</a:t>
            </a:r>
          </a:p>
          <a:p>
            <a:endParaRPr lang="en-US" dirty="0"/>
          </a:p>
          <a:p>
            <a:r>
              <a:rPr lang="it-IT" dirty="0" err="1"/>
              <a:t>See</a:t>
            </a:r>
            <a:r>
              <a:rPr lang="it-IT" dirty="0"/>
              <a:t>:</a:t>
            </a:r>
          </a:p>
          <a:p>
            <a:r>
              <a:rPr lang="it-IT" dirty="0"/>
              <a:t>Arduino due processor datasheet:</a:t>
            </a:r>
          </a:p>
          <a:p>
            <a:r>
              <a:rPr lang="it-IT" dirty="0"/>
              <a:t>https://ww1.microchip.com/downloads/en/DeviceDoc/Atmel-11057-32-bit-Cortex-M3-Microcontroller-SAM3X-SAM3A_Datasheet.pdf</a:t>
            </a:r>
          </a:p>
          <a:p>
            <a:r>
              <a:rPr lang="it-IT" dirty="0"/>
              <a:t>Arduino due </a:t>
            </a:r>
            <a:r>
              <a:rPr lang="it-IT" dirty="0" err="1"/>
              <a:t>unofficial</a:t>
            </a:r>
            <a:r>
              <a:rPr lang="it-IT" dirty="0"/>
              <a:t> </a:t>
            </a:r>
            <a:r>
              <a:rPr lang="it-IT" dirty="0" err="1"/>
              <a:t>pinout</a:t>
            </a:r>
            <a:r>
              <a:rPr lang="it-IT" dirty="0"/>
              <a:t>: </a:t>
            </a:r>
          </a:p>
          <a:p>
            <a:r>
              <a:rPr lang="it-IT" dirty="0"/>
              <a:t>http://www.robgray.com/temp/Due-pinout.pdf */</a:t>
            </a:r>
            <a:endParaRPr lang="en-US" dirty="0"/>
          </a:p>
        </p:txBody>
      </p:sp>
      <p:sp>
        <p:nvSpPr>
          <p:cNvPr id="2" name="CasellaDiTesto 1">
            <a:extLst>
              <a:ext uri="{FF2B5EF4-FFF2-40B4-BE49-F238E27FC236}">
                <a16:creationId xmlns:a16="http://schemas.microsoft.com/office/drawing/2014/main" id="{4D9B294F-DCDB-4CA3-87CD-38D36375F663}"/>
              </a:ext>
            </a:extLst>
          </p:cNvPr>
          <p:cNvSpPr txBox="1"/>
          <p:nvPr/>
        </p:nvSpPr>
        <p:spPr>
          <a:xfrm>
            <a:off x="1885071" y="5190979"/>
            <a:ext cx="9720776" cy="646331"/>
          </a:xfrm>
          <a:prstGeom prst="rect">
            <a:avLst/>
          </a:prstGeom>
          <a:noFill/>
        </p:spPr>
        <p:txBody>
          <a:bodyPr wrap="square" rtlCol="0">
            <a:spAutoFit/>
          </a:bodyPr>
          <a:lstStyle/>
          <a:p>
            <a:r>
              <a:rPr lang="en-US" dirty="0"/>
              <a:t># define BUFFER_SIZE 3332</a:t>
            </a:r>
          </a:p>
          <a:p>
            <a:r>
              <a:rPr lang="en-US" dirty="0"/>
              <a:t># define POST_TRIGGER_SAMPLES_NUM 2667</a:t>
            </a:r>
            <a:endParaRPr lang="it-IT" dirty="0"/>
          </a:p>
        </p:txBody>
      </p:sp>
    </p:spTree>
    <p:extLst>
      <p:ext uri="{BB962C8B-B14F-4D97-AF65-F5344CB8AC3E}">
        <p14:creationId xmlns:p14="http://schemas.microsoft.com/office/powerpoint/2010/main" val="3650255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CBA60167-CA42-47A2-B67C-6D34456AEA40}"/>
              </a:ext>
            </a:extLst>
          </p:cNvPr>
          <p:cNvSpPr txBox="1"/>
          <p:nvPr/>
        </p:nvSpPr>
        <p:spPr>
          <a:xfrm>
            <a:off x="810665" y="733172"/>
            <a:ext cx="3510612" cy="4524315"/>
          </a:xfrm>
          <a:prstGeom prst="rect">
            <a:avLst/>
          </a:prstGeom>
          <a:noFill/>
        </p:spPr>
        <p:txBody>
          <a:bodyPr wrap="square" rtlCol="0">
            <a:spAutoFit/>
          </a:bodyPr>
          <a:lstStyle/>
          <a:p>
            <a:r>
              <a:rPr lang="en-US" dirty="0"/>
              <a:t>The circular buffer and the samples are defined through appropriate data types.</a:t>
            </a:r>
          </a:p>
          <a:p>
            <a:endParaRPr lang="en-US" dirty="0"/>
          </a:p>
          <a:p>
            <a:r>
              <a:rPr lang="en-US" dirty="0"/>
              <a:t>A single acquisition is organized in a data type called Sample, that contains the 2 ADC readings I and Q and the corresponding reading time in micros.</a:t>
            </a:r>
          </a:p>
          <a:p>
            <a:endParaRPr lang="en-US" dirty="0"/>
          </a:p>
          <a:p>
            <a:r>
              <a:rPr lang="en-US" dirty="0"/>
              <a:t>The circular buffer has two attributes: </a:t>
            </a:r>
          </a:p>
          <a:p>
            <a:pPr marL="285750" indent="-285750">
              <a:buFontTx/>
              <a:buChar char="-"/>
            </a:pPr>
            <a:r>
              <a:rPr lang="en-US" dirty="0"/>
              <a:t>buffer: a pointer to an array of samples</a:t>
            </a:r>
          </a:p>
          <a:p>
            <a:pPr marL="285750" indent="-285750">
              <a:buFontTx/>
              <a:buChar char="-"/>
            </a:pPr>
            <a:r>
              <a:rPr lang="en-US" dirty="0"/>
              <a:t>end : the index of the next position of the buffer to be filled</a:t>
            </a:r>
          </a:p>
        </p:txBody>
      </p:sp>
      <p:sp>
        <p:nvSpPr>
          <p:cNvPr id="2" name="CasellaDiTesto 1">
            <a:extLst>
              <a:ext uri="{FF2B5EF4-FFF2-40B4-BE49-F238E27FC236}">
                <a16:creationId xmlns:a16="http://schemas.microsoft.com/office/drawing/2014/main" id="{D1602B67-47D0-4E3A-9A2C-C90947194853}"/>
              </a:ext>
            </a:extLst>
          </p:cNvPr>
          <p:cNvSpPr txBox="1"/>
          <p:nvPr/>
        </p:nvSpPr>
        <p:spPr>
          <a:xfrm>
            <a:off x="4811151" y="733171"/>
            <a:ext cx="7061981" cy="4524315"/>
          </a:xfrm>
          <a:prstGeom prst="rect">
            <a:avLst/>
          </a:prstGeom>
          <a:noFill/>
        </p:spPr>
        <p:txBody>
          <a:bodyPr wrap="square" rtlCol="0">
            <a:spAutoFit/>
          </a:bodyPr>
          <a:lstStyle/>
          <a:p>
            <a:endParaRPr lang="it-IT" dirty="0"/>
          </a:p>
          <a:p>
            <a:r>
              <a:rPr lang="it-IT" dirty="0" err="1"/>
              <a:t>typedef</a:t>
            </a:r>
            <a:r>
              <a:rPr lang="it-IT" dirty="0"/>
              <a:t> </a:t>
            </a:r>
            <a:r>
              <a:rPr lang="it-IT" dirty="0" err="1"/>
              <a:t>struct</a:t>
            </a:r>
            <a:r>
              <a:rPr lang="it-IT" dirty="0"/>
              <a:t> {</a:t>
            </a:r>
          </a:p>
          <a:p>
            <a:r>
              <a:rPr lang="it-IT" dirty="0"/>
              <a:t>  </a:t>
            </a:r>
            <a:r>
              <a:rPr lang="it-IT" dirty="0" err="1"/>
              <a:t>int</a:t>
            </a:r>
            <a:r>
              <a:rPr lang="it-IT" dirty="0"/>
              <a:t> I, Q; // 4 bytes </a:t>
            </a:r>
            <a:r>
              <a:rPr lang="it-IT" dirty="0" err="1"/>
              <a:t>each</a:t>
            </a:r>
            <a:endParaRPr lang="it-IT" dirty="0"/>
          </a:p>
          <a:p>
            <a:r>
              <a:rPr lang="it-IT" dirty="0"/>
              <a:t>  </a:t>
            </a:r>
            <a:r>
              <a:rPr lang="it-IT" dirty="0" err="1"/>
              <a:t>unsigned</a:t>
            </a:r>
            <a:r>
              <a:rPr lang="it-IT" dirty="0"/>
              <a:t> </a:t>
            </a:r>
            <a:r>
              <a:rPr lang="it-IT" dirty="0" err="1"/>
              <a:t>int</a:t>
            </a:r>
            <a:r>
              <a:rPr lang="it-IT" dirty="0"/>
              <a:t> t; // 4 bytes</a:t>
            </a:r>
          </a:p>
          <a:p>
            <a:r>
              <a:rPr lang="it-IT" dirty="0"/>
              <a:t>} Sample; // 12 bytes</a:t>
            </a:r>
          </a:p>
          <a:p>
            <a:endParaRPr lang="it-IT" dirty="0"/>
          </a:p>
          <a:p>
            <a:r>
              <a:rPr lang="it-IT" dirty="0" err="1"/>
              <a:t>typedef</a:t>
            </a:r>
            <a:r>
              <a:rPr lang="it-IT" dirty="0"/>
              <a:t> </a:t>
            </a:r>
            <a:r>
              <a:rPr lang="it-IT" dirty="0" err="1"/>
              <a:t>struct</a:t>
            </a:r>
            <a:r>
              <a:rPr lang="it-IT" dirty="0"/>
              <a:t> {</a:t>
            </a:r>
          </a:p>
          <a:p>
            <a:r>
              <a:rPr lang="it-IT" dirty="0"/>
              <a:t>  Sample *buffer;</a:t>
            </a:r>
          </a:p>
          <a:p>
            <a:r>
              <a:rPr lang="it-IT" dirty="0"/>
              <a:t>  </a:t>
            </a:r>
            <a:r>
              <a:rPr lang="it-IT" dirty="0" err="1"/>
              <a:t>int</a:t>
            </a:r>
            <a:r>
              <a:rPr lang="it-IT" dirty="0"/>
              <a:t> end;</a:t>
            </a:r>
          </a:p>
          <a:p>
            <a:r>
              <a:rPr lang="it-IT" dirty="0"/>
              <a:t>} </a:t>
            </a:r>
            <a:r>
              <a:rPr lang="it-IT" dirty="0" err="1"/>
              <a:t>CircBuffer</a:t>
            </a:r>
            <a:r>
              <a:rPr lang="it-IT" dirty="0"/>
              <a:t>;</a:t>
            </a:r>
          </a:p>
          <a:p>
            <a:endParaRPr lang="it-IT" dirty="0"/>
          </a:p>
          <a:p>
            <a:r>
              <a:rPr lang="it-IT" dirty="0"/>
              <a:t>// </a:t>
            </a:r>
            <a:r>
              <a:rPr lang="it-IT" dirty="0" err="1"/>
              <a:t>method</a:t>
            </a:r>
            <a:r>
              <a:rPr lang="it-IT" dirty="0"/>
              <a:t> to set up the </a:t>
            </a:r>
            <a:r>
              <a:rPr lang="it-IT" dirty="0" err="1"/>
              <a:t>circular</a:t>
            </a:r>
            <a:r>
              <a:rPr lang="it-IT" dirty="0"/>
              <a:t> buffer</a:t>
            </a:r>
          </a:p>
          <a:p>
            <a:r>
              <a:rPr lang="it-IT" dirty="0" err="1"/>
              <a:t>void</a:t>
            </a:r>
            <a:r>
              <a:rPr lang="it-IT" dirty="0"/>
              <a:t> </a:t>
            </a:r>
            <a:r>
              <a:rPr lang="it-IT" dirty="0" err="1"/>
              <a:t>circ_buffer_setup</a:t>
            </a:r>
            <a:r>
              <a:rPr lang="it-IT" dirty="0"/>
              <a:t>(</a:t>
            </a:r>
            <a:r>
              <a:rPr lang="it-IT" dirty="0" err="1"/>
              <a:t>CircBuffer</a:t>
            </a:r>
            <a:r>
              <a:rPr lang="it-IT" dirty="0"/>
              <a:t> *c, Sample *b) {</a:t>
            </a:r>
          </a:p>
          <a:p>
            <a:r>
              <a:rPr lang="it-IT" dirty="0"/>
              <a:t>  c-&gt;end = 0;</a:t>
            </a:r>
          </a:p>
          <a:p>
            <a:r>
              <a:rPr lang="it-IT" dirty="0"/>
              <a:t>  c-&gt;buffer = b; // </a:t>
            </a:r>
            <a:r>
              <a:rPr lang="it-IT" dirty="0" err="1"/>
              <a:t>inizializes</a:t>
            </a:r>
            <a:r>
              <a:rPr lang="it-IT" dirty="0"/>
              <a:t> the buffer to an array</a:t>
            </a:r>
          </a:p>
          <a:p>
            <a:r>
              <a:rPr lang="it-IT" dirty="0"/>
              <a:t>}</a:t>
            </a:r>
          </a:p>
        </p:txBody>
      </p:sp>
    </p:spTree>
    <p:extLst>
      <p:ext uri="{BB962C8B-B14F-4D97-AF65-F5344CB8AC3E}">
        <p14:creationId xmlns:p14="http://schemas.microsoft.com/office/powerpoint/2010/main" val="416841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28588D18-2345-4BB7-B55C-3FB01740F5A3}"/>
              </a:ext>
            </a:extLst>
          </p:cNvPr>
          <p:cNvSpPr txBox="1"/>
          <p:nvPr/>
        </p:nvSpPr>
        <p:spPr>
          <a:xfrm>
            <a:off x="618978" y="889842"/>
            <a:ext cx="3869022" cy="3693319"/>
          </a:xfrm>
          <a:prstGeom prst="rect">
            <a:avLst/>
          </a:prstGeom>
          <a:noFill/>
        </p:spPr>
        <p:txBody>
          <a:bodyPr wrap="square" rtlCol="0">
            <a:spAutoFit/>
          </a:bodyPr>
          <a:lstStyle/>
          <a:p>
            <a:r>
              <a:rPr lang="en-US" dirty="0"/>
              <a:t>The setup continues with USB serial port initialization; note that </a:t>
            </a:r>
            <a:r>
              <a:rPr lang="en-US" dirty="0" err="1"/>
              <a:t>SerialUSB</a:t>
            </a:r>
            <a:r>
              <a:rPr lang="en-US" dirty="0"/>
              <a:t> refers to the Arduino Native USB Port, which is faster than the Programming Port.</a:t>
            </a:r>
          </a:p>
          <a:p>
            <a:endParaRPr lang="en-US" dirty="0"/>
          </a:p>
          <a:p>
            <a:r>
              <a:rPr lang="en-US" dirty="0"/>
              <a:t>Then we allocate memory, set up the circular buffer and initialize to zero the last element of the buffer, that will be used to report the amount of time needed to send the data (this information is useful to control dead time).</a:t>
            </a:r>
          </a:p>
        </p:txBody>
      </p:sp>
      <p:sp>
        <p:nvSpPr>
          <p:cNvPr id="2" name="CasellaDiTesto 1">
            <a:extLst>
              <a:ext uri="{FF2B5EF4-FFF2-40B4-BE49-F238E27FC236}">
                <a16:creationId xmlns:a16="http://schemas.microsoft.com/office/drawing/2014/main" id="{F4D98068-5CC6-4363-811F-E09FB863E729}"/>
              </a:ext>
            </a:extLst>
          </p:cNvPr>
          <p:cNvSpPr txBox="1"/>
          <p:nvPr/>
        </p:nvSpPr>
        <p:spPr>
          <a:xfrm>
            <a:off x="4488000" y="721030"/>
            <a:ext cx="7507458" cy="4524315"/>
          </a:xfrm>
          <a:prstGeom prst="rect">
            <a:avLst/>
          </a:prstGeom>
          <a:noFill/>
        </p:spPr>
        <p:txBody>
          <a:bodyPr wrap="square" rtlCol="0">
            <a:spAutoFit/>
          </a:bodyPr>
          <a:lstStyle/>
          <a:p>
            <a:endParaRPr lang="en-US" dirty="0"/>
          </a:p>
          <a:p>
            <a:r>
              <a:rPr lang="en-US" dirty="0"/>
              <a:t>void setup() {</a:t>
            </a:r>
          </a:p>
          <a:p>
            <a:endParaRPr lang="en-US" dirty="0"/>
          </a:p>
          <a:p>
            <a:r>
              <a:rPr lang="en-US" dirty="0"/>
              <a:t>   </a:t>
            </a:r>
            <a:r>
              <a:rPr lang="en-US" dirty="0" err="1"/>
              <a:t>SerialUSB.begin</a:t>
            </a:r>
            <a:r>
              <a:rPr lang="en-US" dirty="0"/>
              <a:t>(115200); // initializes the serial port and sets the baud rate</a:t>
            </a:r>
          </a:p>
          <a:p>
            <a:r>
              <a:rPr lang="en-US" dirty="0"/>
              <a:t>  // wait for python to open the serial port</a:t>
            </a:r>
          </a:p>
          <a:p>
            <a:r>
              <a:rPr lang="en-US" dirty="0"/>
              <a:t>  while (!</a:t>
            </a:r>
            <a:r>
              <a:rPr lang="en-US" dirty="0" err="1"/>
              <a:t>SerialUSB</a:t>
            </a:r>
            <a:r>
              <a:rPr lang="en-US" dirty="0"/>
              <a:t>);</a:t>
            </a:r>
          </a:p>
          <a:p>
            <a:endParaRPr lang="en-US" dirty="0"/>
          </a:p>
          <a:p>
            <a:r>
              <a:rPr lang="en-US" dirty="0"/>
              <a:t>  </a:t>
            </a:r>
            <a:r>
              <a:rPr lang="en-US" dirty="0" err="1"/>
              <a:t>circ_buffer</a:t>
            </a:r>
            <a:r>
              <a:rPr lang="en-US" dirty="0"/>
              <a:t> = (</a:t>
            </a:r>
            <a:r>
              <a:rPr lang="en-US" dirty="0" err="1"/>
              <a:t>CircBuffer</a:t>
            </a:r>
            <a:r>
              <a:rPr lang="en-US" dirty="0"/>
              <a:t>*) malloc(</a:t>
            </a:r>
            <a:r>
              <a:rPr lang="en-US" dirty="0" err="1"/>
              <a:t>sizeof</a:t>
            </a:r>
            <a:r>
              <a:rPr lang="en-US" dirty="0"/>
              <a:t>(</a:t>
            </a:r>
            <a:r>
              <a:rPr lang="en-US" dirty="0" err="1"/>
              <a:t>CircBuffer</a:t>
            </a:r>
            <a:r>
              <a:rPr lang="en-US" dirty="0"/>
              <a:t>));</a:t>
            </a:r>
          </a:p>
          <a:p>
            <a:endParaRPr lang="en-US" dirty="0"/>
          </a:p>
          <a:p>
            <a:r>
              <a:rPr lang="en-US" dirty="0"/>
              <a:t> buffer = (Sample*) malloc(</a:t>
            </a:r>
            <a:r>
              <a:rPr lang="en-US" dirty="0" err="1"/>
              <a:t>sizeof</a:t>
            </a:r>
            <a:r>
              <a:rPr lang="en-US" dirty="0"/>
              <a:t>(Sample)*(BUFFER_SIZE + 1));</a:t>
            </a:r>
          </a:p>
          <a:p>
            <a:r>
              <a:rPr lang="en-US" dirty="0"/>
              <a:t>  </a:t>
            </a:r>
            <a:r>
              <a:rPr lang="en-US" dirty="0" err="1"/>
              <a:t>circ_buffer_setup</a:t>
            </a:r>
            <a:r>
              <a:rPr lang="en-US" dirty="0"/>
              <a:t>(</a:t>
            </a:r>
            <a:r>
              <a:rPr lang="en-US" dirty="0" err="1"/>
              <a:t>circ_buffer</a:t>
            </a:r>
            <a:r>
              <a:rPr lang="en-US" dirty="0"/>
              <a:t>, buffer);</a:t>
            </a:r>
          </a:p>
          <a:p>
            <a:endParaRPr lang="en-US" dirty="0"/>
          </a:p>
          <a:p>
            <a:r>
              <a:rPr lang="en-US" dirty="0"/>
              <a:t> buffer[BUFFER_SIZE] = {0, 0, 0};</a:t>
            </a:r>
          </a:p>
          <a:p>
            <a:endParaRPr lang="en-US" dirty="0"/>
          </a:p>
          <a:p>
            <a:r>
              <a:rPr lang="en-US" dirty="0"/>
              <a:t>  ...</a:t>
            </a:r>
          </a:p>
          <a:p>
            <a:r>
              <a:rPr lang="en-US" dirty="0"/>
              <a:t>}</a:t>
            </a:r>
            <a:endParaRPr lang="it-IT" dirty="0"/>
          </a:p>
        </p:txBody>
      </p:sp>
    </p:spTree>
    <p:extLst>
      <p:ext uri="{BB962C8B-B14F-4D97-AF65-F5344CB8AC3E}">
        <p14:creationId xmlns:p14="http://schemas.microsoft.com/office/powerpoint/2010/main" val="2906957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sellaDiTesto 10">
            <a:extLst>
              <a:ext uri="{FF2B5EF4-FFF2-40B4-BE49-F238E27FC236}">
                <a16:creationId xmlns:a16="http://schemas.microsoft.com/office/drawing/2014/main" id="{FBBB1698-8F7E-4DA6-9D97-E3872B7F5B38}"/>
              </a:ext>
            </a:extLst>
          </p:cNvPr>
          <p:cNvSpPr txBox="1"/>
          <p:nvPr/>
        </p:nvSpPr>
        <p:spPr>
          <a:xfrm>
            <a:off x="337624" y="335845"/>
            <a:ext cx="4684541" cy="5355312"/>
          </a:xfrm>
          <a:prstGeom prst="rect">
            <a:avLst/>
          </a:prstGeom>
          <a:noFill/>
        </p:spPr>
        <p:txBody>
          <a:bodyPr wrap="square" rtlCol="0">
            <a:spAutoFit/>
          </a:bodyPr>
          <a:lstStyle/>
          <a:p>
            <a:r>
              <a:rPr lang="en-US" dirty="0"/>
              <a:t>In order to maximize the sampling rate, in the Arduino setup method we explicitly set the ADC registers.</a:t>
            </a:r>
          </a:p>
          <a:p>
            <a:endParaRPr lang="en-US" dirty="0"/>
          </a:p>
          <a:p>
            <a:r>
              <a:rPr lang="en-US" dirty="0"/>
              <a:t>Usually, the ADC only perform conversions when started with a hardware or software trigger (like in the case of </a:t>
            </a:r>
            <a:r>
              <a:rPr lang="en-US" dirty="0" err="1"/>
              <a:t>analogRead</a:t>
            </a:r>
            <a:r>
              <a:rPr lang="en-US" dirty="0"/>
              <a:t>).</a:t>
            </a:r>
          </a:p>
          <a:p>
            <a:endParaRPr lang="en-US" dirty="0"/>
          </a:p>
          <a:p>
            <a:r>
              <a:rPr lang="en-US" dirty="0"/>
              <a:t>On the contrary, here we set up:</a:t>
            </a:r>
          </a:p>
          <a:p>
            <a:r>
              <a:rPr lang="en-US" dirty="0"/>
              <a:t>Free Running Mode: the ADC does not wait for any trigger or instruction to start conversion </a:t>
            </a:r>
          </a:p>
          <a:p>
            <a:r>
              <a:rPr lang="en-US" dirty="0"/>
              <a:t>Fast Wake Up Sleep Mode: between two conversions the Voltage reference is ON and the ADC Core is OFF</a:t>
            </a:r>
          </a:p>
          <a:p>
            <a:endParaRPr lang="en-US" dirty="0"/>
          </a:p>
          <a:p>
            <a:r>
              <a:rPr lang="en-US" dirty="0"/>
              <a:t>Then the ADC reading is enabled only for A0 and A11 pins. The reason for choosing the most distant ones is to avoid possible cross-talks.</a:t>
            </a:r>
          </a:p>
          <a:p>
            <a:endParaRPr lang="en-US" dirty="0"/>
          </a:p>
        </p:txBody>
      </p:sp>
      <p:sp>
        <p:nvSpPr>
          <p:cNvPr id="2" name="CasellaDiTesto 1">
            <a:extLst>
              <a:ext uri="{FF2B5EF4-FFF2-40B4-BE49-F238E27FC236}">
                <a16:creationId xmlns:a16="http://schemas.microsoft.com/office/drawing/2014/main" id="{DF291E2B-A551-49A3-BB7E-F78B3743B407}"/>
              </a:ext>
            </a:extLst>
          </p:cNvPr>
          <p:cNvSpPr txBox="1"/>
          <p:nvPr/>
        </p:nvSpPr>
        <p:spPr>
          <a:xfrm>
            <a:off x="5514535" y="534572"/>
            <a:ext cx="6339841" cy="5909310"/>
          </a:xfrm>
          <a:prstGeom prst="rect">
            <a:avLst/>
          </a:prstGeom>
          <a:noFill/>
        </p:spPr>
        <p:txBody>
          <a:bodyPr wrap="square" rtlCol="0">
            <a:spAutoFit/>
          </a:bodyPr>
          <a:lstStyle/>
          <a:p>
            <a:r>
              <a:rPr lang="it-IT" dirty="0" err="1"/>
              <a:t>void</a:t>
            </a:r>
            <a:r>
              <a:rPr lang="it-IT" dirty="0"/>
              <a:t> setup() {</a:t>
            </a:r>
          </a:p>
          <a:p>
            <a:r>
              <a:rPr lang="it-IT" dirty="0"/>
              <a:t>  ...</a:t>
            </a:r>
          </a:p>
          <a:p>
            <a:r>
              <a:rPr lang="it-IT" dirty="0"/>
              <a:t>  // sets free running mode (7th bit) and fast </a:t>
            </a:r>
            <a:r>
              <a:rPr lang="it-IT" dirty="0" err="1"/>
              <a:t>wake</a:t>
            </a:r>
            <a:r>
              <a:rPr lang="it-IT" dirty="0"/>
              <a:t> up (6th bit) </a:t>
            </a:r>
          </a:p>
          <a:p>
            <a:r>
              <a:rPr lang="it-IT" dirty="0"/>
              <a:t>  // </a:t>
            </a:r>
            <a:r>
              <a:rPr lang="it-IT" dirty="0" err="1"/>
              <a:t>see</a:t>
            </a:r>
            <a:r>
              <a:rPr lang="it-IT" dirty="0"/>
              <a:t> page 1333 of the datasheet</a:t>
            </a:r>
          </a:p>
          <a:p>
            <a:r>
              <a:rPr lang="it-IT" dirty="0"/>
              <a:t>  ADC-&gt;ADC_MR |= 1 &lt;&lt; 7 | 1 &lt;&lt; 6;</a:t>
            </a:r>
          </a:p>
          <a:p>
            <a:endParaRPr lang="it-IT" dirty="0"/>
          </a:p>
          <a:p>
            <a:r>
              <a:rPr lang="it-IT" dirty="0"/>
              <a:t>/* </a:t>
            </a:r>
            <a:r>
              <a:rPr lang="it-IT" dirty="0" err="1"/>
              <a:t>see</a:t>
            </a:r>
            <a:r>
              <a:rPr lang="it-IT" dirty="0"/>
              <a:t> the </a:t>
            </a:r>
            <a:r>
              <a:rPr lang="it-IT" dirty="0" err="1"/>
              <a:t>pinout</a:t>
            </a:r>
            <a:r>
              <a:rPr lang="it-IT" dirty="0"/>
              <a:t> for the mapping </a:t>
            </a:r>
            <a:r>
              <a:rPr lang="it-IT" dirty="0" err="1"/>
              <a:t>between</a:t>
            </a:r>
            <a:r>
              <a:rPr lang="it-IT" dirty="0"/>
              <a:t> Arduino pins and ADC </a:t>
            </a:r>
            <a:r>
              <a:rPr lang="it-IT" dirty="0" err="1"/>
              <a:t>channels</a:t>
            </a:r>
            <a:endParaRPr lang="it-IT" dirty="0"/>
          </a:p>
          <a:p>
            <a:r>
              <a:rPr lang="it-IT" dirty="0"/>
              <a:t>   * ch7: A0, ..., ch0: A7 - ch10: A8, ..., ch13: A11</a:t>
            </a:r>
          </a:p>
          <a:p>
            <a:r>
              <a:rPr lang="it-IT" dirty="0"/>
              <a:t>   */</a:t>
            </a:r>
          </a:p>
          <a:p>
            <a:r>
              <a:rPr lang="it-IT" dirty="0"/>
              <a:t>  I_CHANNEL_NUM = 7; //A0</a:t>
            </a:r>
          </a:p>
          <a:p>
            <a:r>
              <a:rPr lang="it-IT" dirty="0"/>
              <a:t>  Q_CHANNEL_NUM = 13; //A11</a:t>
            </a:r>
          </a:p>
          <a:p>
            <a:endParaRPr lang="it-IT" dirty="0"/>
          </a:p>
          <a:p>
            <a:r>
              <a:rPr lang="it-IT" dirty="0"/>
              <a:t>  // </a:t>
            </a:r>
            <a:r>
              <a:rPr lang="it-IT" dirty="0" err="1"/>
              <a:t>see</a:t>
            </a:r>
            <a:r>
              <a:rPr lang="it-IT" dirty="0"/>
              <a:t> page 1338 of the datasheet</a:t>
            </a:r>
          </a:p>
          <a:p>
            <a:r>
              <a:rPr lang="it-IT" dirty="0"/>
              <a:t>  ADC_CHANNELS = (1 &lt;&lt; I_CHANNEL_NUM) | (1 &lt;&lt; Q_CHANNEL_NUM);</a:t>
            </a:r>
          </a:p>
          <a:p>
            <a:r>
              <a:rPr lang="it-IT" dirty="0"/>
              <a:t>  </a:t>
            </a:r>
          </a:p>
          <a:p>
            <a:r>
              <a:rPr lang="it-IT" dirty="0"/>
              <a:t>  ADC-&gt;ADC_CHER = ADC_CHANNELS; // </a:t>
            </a:r>
            <a:r>
              <a:rPr lang="it-IT" dirty="0" err="1"/>
              <a:t>enables</a:t>
            </a:r>
            <a:r>
              <a:rPr lang="it-IT" dirty="0"/>
              <a:t> </a:t>
            </a:r>
            <a:r>
              <a:rPr lang="it-IT" dirty="0" err="1"/>
              <a:t>channels</a:t>
            </a:r>
            <a:endParaRPr lang="it-IT" dirty="0"/>
          </a:p>
          <a:p>
            <a:r>
              <a:rPr lang="it-IT" dirty="0"/>
              <a:t>  ADC-&gt;ADC_CR |= 1 &lt;&lt; 1; // </a:t>
            </a:r>
            <a:r>
              <a:rPr lang="it-IT" dirty="0" err="1"/>
              <a:t>begins</a:t>
            </a:r>
            <a:r>
              <a:rPr lang="it-IT" dirty="0"/>
              <a:t> ADC </a:t>
            </a:r>
            <a:r>
              <a:rPr lang="it-IT" dirty="0" err="1"/>
              <a:t>conversion</a:t>
            </a:r>
            <a:r>
              <a:rPr lang="it-IT" dirty="0"/>
              <a:t> (1st bit on)</a:t>
            </a:r>
          </a:p>
          <a:p>
            <a:r>
              <a:rPr lang="it-IT" dirty="0"/>
              <a:t>  ...</a:t>
            </a:r>
          </a:p>
          <a:p>
            <a:r>
              <a:rPr lang="it-IT" dirty="0"/>
              <a:t>}</a:t>
            </a:r>
          </a:p>
        </p:txBody>
      </p:sp>
    </p:spTree>
    <p:extLst>
      <p:ext uri="{BB962C8B-B14F-4D97-AF65-F5344CB8AC3E}">
        <p14:creationId xmlns:p14="http://schemas.microsoft.com/office/powerpoint/2010/main" val="2903113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E289D5B-E93D-407B-AC45-A849FCA82BDB}"/>
              </a:ext>
            </a:extLst>
          </p:cNvPr>
          <p:cNvSpPr txBox="1"/>
          <p:nvPr/>
        </p:nvSpPr>
        <p:spPr>
          <a:xfrm>
            <a:off x="1378635" y="0"/>
            <a:ext cx="9481624" cy="7294305"/>
          </a:xfrm>
          <a:prstGeom prst="rect">
            <a:avLst/>
          </a:prstGeom>
          <a:noFill/>
        </p:spPr>
        <p:txBody>
          <a:bodyPr wrap="square" rtlCol="0">
            <a:spAutoFit/>
          </a:bodyPr>
          <a:lstStyle/>
          <a:p>
            <a:endParaRPr lang="en-US" dirty="0"/>
          </a:p>
          <a:p>
            <a:r>
              <a:rPr lang="en-US" dirty="0"/>
              <a:t>// Method that acquires data, puts them in the buffer as a Sample and returns the pointer to it</a:t>
            </a:r>
          </a:p>
          <a:p>
            <a:r>
              <a:rPr lang="en-US" dirty="0"/>
              <a:t>Sample * </a:t>
            </a:r>
            <a:r>
              <a:rPr lang="en-US" dirty="0" err="1"/>
              <a:t>acquire_data</a:t>
            </a:r>
            <a:r>
              <a:rPr lang="en-US" dirty="0"/>
              <a:t>() {</a:t>
            </a:r>
          </a:p>
          <a:p>
            <a:r>
              <a:rPr lang="en-US" dirty="0"/>
              <a:t>  // after declaring p, assigns to it the pointer to the Sample that will be filled</a:t>
            </a:r>
          </a:p>
          <a:p>
            <a:r>
              <a:rPr lang="en-US" dirty="0"/>
              <a:t>  Sample *p = &amp;(</a:t>
            </a:r>
            <a:r>
              <a:rPr lang="en-US" dirty="0" err="1"/>
              <a:t>circ_buffer</a:t>
            </a:r>
            <a:r>
              <a:rPr lang="en-US" dirty="0"/>
              <a:t>-&gt;buffer[</a:t>
            </a:r>
            <a:r>
              <a:rPr lang="en-US" dirty="0" err="1"/>
              <a:t>circ_buffer</a:t>
            </a:r>
            <a:r>
              <a:rPr lang="en-US" dirty="0"/>
              <a:t>-&gt;end]);</a:t>
            </a:r>
          </a:p>
          <a:p>
            <a:r>
              <a:rPr lang="en-US" dirty="0"/>
              <a:t>  // puts ahead the buffer index</a:t>
            </a:r>
          </a:p>
          <a:p>
            <a:r>
              <a:rPr lang="en-US" dirty="0"/>
              <a:t>  </a:t>
            </a:r>
            <a:r>
              <a:rPr lang="en-US" dirty="0" err="1"/>
              <a:t>circ_buffer</a:t>
            </a:r>
            <a:r>
              <a:rPr lang="en-US" dirty="0"/>
              <a:t>-&gt;end = (</a:t>
            </a:r>
            <a:r>
              <a:rPr lang="en-US" dirty="0" err="1"/>
              <a:t>circ_buffer</a:t>
            </a:r>
            <a:r>
              <a:rPr lang="en-US" dirty="0"/>
              <a:t>-&gt;end + 1) % BUFFER_SIZE;</a:t>
            </a:r>
          </a:p>
          <a:p>
            <a:endParaRPr lang="en-US" dirty="0"/>
          </a:p>
          <a:p>
            <a:r>
              <a:rPr lang="en-US" dirty="0"/>
              <a:t>  // waits until ADC conversion is completed for both channels</a:t>
            </a:r>
          </a:p>
          <a:p>
            <a:r>
              <a:rPr lang="en-US" dirty="0"/>
              <a:t>  while((ADC-&gt;ADC_ISR &amp; ADC_CHANNELS)!=ADC_CHANNELS);</a:t>
            </a:r>
          </a:p>
          <a:p>
            <a:r>
              <a:rPr lang="en-US" dirty="0"/>
              <a:t>  p-&gt;I = ADC-&gt;ADC_CDR[I_CHANNEL_NUM];  // read value of I</a:t>
            </a:r>
          </a:p>
          <a:p>
            <a:r>
              <a:rPr lang="en-US" dirty="0"/>
              <a:t>  p-&gt;Q = ADC-&gt;ADC_CDR[Q_CHANNEL_NUM];  // read value of Q</a:t>
            </a:r>
          </a:p>
          <a:p>
            <a:r>
              <a:rPr lang="en-US" dirty="0"/>
              <a:t>  p-&gt;t = (unsigned int)(micros() - </a:t>
            </a:r>
            <a:r>
              <a:rPr lang="en-US" dirty="0" err="1"/>
              <a:t>start_micros</a:t>
            </a:r>
            <a:r>
              <a:rPr lang="en-US" dirty="0"/>
              <a:t>);</a:t>
            </a:r>
          </a:p>
          <a:p>
            <a:endParaRPr lang="en-US" dirty="0"/>
          </a:p>
          <a:p>
            <a:r>
              <a:rPr lang="en-US" dirty="0"/>
              <a:t>  return p;</a:t>
            </a:r>
          </a:p>
          <a:p>
            <a:r>
              <a:rPr lang="en-US" dirty="0"/>
              <a:t>}</a:t>
            </a:r>
          </a:p>
          <a:p>
            <a:endParaRPr lang="en-US" dirty="0"/>
          </a:p>
          <a:p>
            <a:r>
              <a:rPr lang="en-US" dirty="0"/>
              <a:t>// Method to send one bunch of data to python</a:t>
            </a:r>
          </a:p>
          <a:p>
            <a:r>
              <a:rPr lang="en-US" dirty="0"/>
              <a:t>void </a:t>
            </a:r>
            <a:r>
              <a:rPr lang="en-US" dirty="0" err="1"/>
              <a:t>send_data</a:t>
            </a:r>
            <a:r>
              <a:rPr lang="en-US" dirty="0"/>
              <a:t>() {</a:t>
            </a:r>
          </a:p>
          <a:p>
            <a:r>
              <a:rPr lang="en-US" dirty="0"/>
              <a:t>  </a:t>
            </a:r>
            <a:r>
              <a:rPr lang="en-US" dirty="0" err="1"/>
              <a:t>start_sending_micros</a:t>
            </a:r>
            <a:r>
              <a:rPr lang="en-US" dirty="0"/>
              <a:t> = micros();</a:t>
            </a:r>
          </a:p>
          <a:p>
            <a:r>
              <a:rPr lang="en-US" dirty="0"/>
              <a:t>  // in order to reduce dead time, data are sent to python all in one time as an array of bytes</a:t>
            </a:r>
          </a:p>
          <a:p>
            <a:r>
              <a:rPr lang="en-US" dirty="0"/>
              <a:t>  </a:t>
            </a:r>
            <a:r>
              <a:rPr lang="en-US" dirty="0" err="1"/>
              <a:t>SerialUSB.write</a:t>
            </a:r>
            <a:r>
              <a:rPr lang="en-US" dirty="0"/>
              <a:t>((byte*)buffer, </a:t>
            </a:r>
            <a:r>
              <a:rPr lang="en-US" dirty="0" err="1"/>
              <a:t>sizeof</a:t>
            </a:r>
            <a:r>
              <a:rPr lang="en-US" dirty="0"/>
              <a:t>(Sample)*(BUFFER_SIZE + 1));</a:t>
            </a:r>
          </a:p>
          <a:p>
            <a:r>
              <a:rPr lang="en-US" dirty="0"/>
              <a:t>  // saves the time needed by </a:t>
            </a:r>
            <a:r>
              <a:rPr lang="en-US" dirty="0" err="1"/>
              <a:t>arduino</a:t>
            </a:r>
            <a:r>
              <a:rPr lang="en-US" dirty="0"/>
              <a:t> to send data</a:t>
            </a:r>
          </a:p>
          <a:p>
            <a:r>
              <a:rPr lang="en-US" dirty="0"/>
              <a:t>  buffer[BUFFER_SIZE].Q = micros() - </a:t>
            </a:r>
            <a:r>
              <a:rPr lang="en-US" dirty="0" err="1"/>
              <a:t>start_sending_micros</a:t>
            </a:r>
            <a:r>
              <a:rPr lang="en-US" dirty="0"/>
              <a:t>;</a:t>
            </a:r>
          </a:p>
          <a:p>
            <a:r>
              <a:rPr lang="en-US" dirty="0"/>
              <a:t>}</a:t>
            </a:r>
          </a:p>
        </p:txBody>
      </p:sp>
      <p:sp>
        <p:nvSpPr>
          <p:cNvPr id="3" name="CasellaDiTesto 2">
            <a:extLst>
              <a:ext uri="{FF2B5EF4-FFF2-40B4-BE49-F238E27FC236}">
                <a16:creationId xmlns:a16="http://schemas.microsoft.com/office/drawing/2014/main" id="{29029C9A-742F-49E8-8B19-D7DE07758316}"/>
              </a:ext>
            </a:extLst>
          </p:cNvPr>
          <p:cNvSpPr txBox="1"/>
          <p:nvPr/>
        </p:nvSpPr>
        <p:spPr>
          <a:xfrm>
            <a:off x="7765367" y="3647152"/>
            <a:ext cx="3784209" cy="923330"/>
          </a:xfrm>
          <a:prstGeom prst="rect">
            <a:avLst/>
          </a:prstGeom>
          <a:noFill/>
        </p:spPr>
        <p:txBody>
          <a:bodyPr wrap="square" rtlCol="0">
            <a:spAutoFit/>
          </a:bodyPr>
          <a:lstStyle/>
          <a:p>
            <a:r>
              <a:rPr lang="it-IT" dirty="0"/>
              <a:t>Here </a:t>
            </a:r>
            <a:r>
              <a:rPr lang="it-IT" dirty="0" err="1"/>
              <a:t>we</a:t>
            </a:r>
            <a:r>
              <a:rPr lang="it-IT" dirty="0"/>
              <a:t> </a:t>
            </a:r>
            <a:r>
              <a:rPr lang="it-IT" dirty="0" err="1"/>
              <a:t>define</a:t>
            </a:r>
            <a:r>
              <a:rPr lang="it-IT" dirty="0"/>
              <a:t> the </a:t>
            </a:r>
            <a:r>
              <a:rPr lang="it-IT" dirty="0" err="1"/>
              <a:t>methods</a:t>
            </a:r>
            <a:r>
              <a:rPr lang="it-IT" dirty="0"/>
              <a:t> </a:t>
            </a:r>
            <a:r>
              <a:rPr lang="it-IT" dirty="0" err="1"/>
              <a:t>used</a:t>
            </a:r>
            <a:r>
              <a:rPr lang="it-IT" dirty="0"/>
              <a:t> to </a:t>
            </a:r>
            <a:r>
              <a:rPr lang="it-IT" dirty="0" err="1"/>
              <a:t>acquire</a:t>
            </a:r>
            <a:r>
              <a:rPr lang="it-IT" dirty="0"/>
              <a:t> from ADC and to </a:t>
            </a:r>
            <a:r>
              <a:rPr lang="it-IT" dirty="0" err="1"/>
              <a:t>send</a:t>
            </a:r>
            <a:r>
              <a:rPr lang="it-IT" dirty="0"/>
              <a:t> data to </a:t>
            </a:r>
            <a:r>
              <a:rPr lang="it-IT" dirty="0" err="1"/>
              <a:t>python</a:t>
            </a:r>
            <a:r>
              <a:rPr lang="it-IT" dirty="0"/>
              <a:t>.</a:t>
            </a:r>
          </a:p>
        </p:txBody>
      </p:sp>
    </p:spTree>
    <p:extLst>
      <p:ext uri="{BB962C8B-B14F-4D97-AF65-F5344CB8AC3E}">
        <p14:creationId xmlns:p14="http://schemas.microsoft.com/office/powerpoint/2010/main" val="67761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FC575A08-5689-48E6-BF53-88CF21647A07}"/>
              </a:ext>
            </a:extLst>
          </p:cNvPr>
          <p:cNvSpPr txBox="1"/>
          <p:nvPr/>
        </p:nvSpPr>
        <p:spPr>
          <a:xfrm>
            <a:off x="576775" y="2136337"/>
            <a:ext cx="4415225" cy="2585323"/>
          </a:xfrm>
          <a:prstGeom prst="rect">
            <a:avLst/>
          </a:prstGeom>
          <a:noFill/>
        </p:spPr>
        <p:txBody>
          <a:bodyPr wrap="square" rtlCol="0">
            <a:spAutoFit/>
          </a:bodyPr>
          <a:lstStyle/>
          <a:p>
            <a:r>
              <a:rPr lang="it-IT" dirty="0"/>
              <a:t>The trigger </a:t>
            </a:r>
            <a:r>
              <a:rPr lang="it-IT" dirty="0" err="1"/>
              <a:t>method</a:t>
            </a:r>
            <a:r>
              <a:rPr lang="it-IT" dirty="0"/>
              <a:t> </a:t>
            </a:r>
            <a:r>
              <a:rPr lang="it-IT" dirty="0" err="1"/>
              <a:t>is</a:t>
            </a:r>
            <a:r>
              <a:rPr lang="it-IT" dirty="0"/>
              <a:t> just a </a:t>
            </a:r>
            <a:r>
              <a:rPr lang="it-IT" dirty="0" err="1"/>
              <a:t>simple</a:t>
            </a:r>
            <a:r>
              <a:rPr lang="it-IT" dirty="0"/>
              <a:t> </a:t>
            </a:r>
            <a:r>
              <a:rPr lang="it-IT" dirty="0" err="1"/>
              <a:t>condition</a:t>
            </a:r>
            <a:r>
              <a:rPr lang="it-IT" dirty="0"/>
              <a:t> on the I </a:t>
            </a:r>
            <a:r>
              <a:rPr lang="it-IT" dirty="0" err="1"/>
              <a:t>channel</a:t>
            </a:r>
            <a:r>
              <a:rPr lang="it-IT" dirty="0"/>
              <a:t> </a:t>
            </a:r>
            <a:r>
              <a:rPr lang="it-IT" dirty="0" err="1"/>
              <a:t>read</a:t>
            </a:r>
            <a:r>
              <a:rPr lang="it-IT" dirty="0"/>
              <a:t> </a:t>
            </a:r>
            <a:r>
              <a:rPr lang="it-IT" dirty="0" err="1"/>
              <a:t>int</a:t>
            </a:r>
            <a:r>
              <a:rPr lang="it-IT" dirty="0"/>
              <a:t> </a:t>
            </a:r>
            <a:r>
              <a:rPr lang="it-IT" dirty="0" err="1"/>
              <a:t>value</a:t>
            </a:r>
            <a:r>
              <a:rPr lang="it-IT" dirty="0"/>
              <a:t>, </a:t>
            </a:r>
            <a:r>
              <a:rPr lang="it-IT" dirty="0" err="1"/>
              <a:t>which</a:t>
            </a:r>
            <a:r>
              <a:rPr lang="it-IT" dirty="0"/>
              <a:t> in </a:t>
            </a:r>
            <a:r>
              <a:rPr lang="it-IT" dirty="0" err="1"/>
              <a:t>this</a:t>
            </a:r>
            <a:r>
              <a:rPr lang="it-IT" dirty="0"/>
              <a:t> case </a:t>
            </a:r>
            <a:r>
              <a:rPr lang="it-IT" dirty="0" err="1"/>
              <a:t>corresponds</a:t>
            </a:r>
            <a:r>
              <a:rPr lang="it-IT" dirty="0"/>
              <a:t> to 20*</a:t>
            </a:r>
            <a:r>
              <a:rPr lang="it-IT" dirty="0" err="1"/>
              <a:t>Vref</a:t>
            </a:r>
            <a:r>
              <a:rPr lang="it-IT" dirty="0"/>
              <a:t>/(4096-1) </a:t>
            </a:r>
            <a:r>
              <a:rPr lang="it-IT" dirty="0" err="1"/>
              <a:t>Volts</a:t>
            </a:r>
            <a:r>
              <a:rPr lang="it-IT" dirty="0"/>
              <a:t>, </a:t>
            </a:r>
            <a:r>
              <a:rPr lang="it-IT" dirty="0" err="1"/>
              <a:t>where</a:t>
            </a:r>
            <a:r>
              <a:rPr lang="it-IT" dirty="0"/>
              <a:t> standard </a:t>
            </a:r>
            <a:r>
              <a:rPr lang="it-IT" dirty="0" err="1"/>
              <a:t>Vref</a:t>
            </a:r>
            <a:r>
              <a:rPr lang="it-IT" dirty="0"/>
              <a:t>=3.3 </a:t>
            </a:r>
            <a:r>
              <a:rPr lang="it-IT" dirty="0" err="1"/>
              <a:t>Volts</a:t>
            </a:r>
            <a:r>
              <a:rPr lang="it-IT" dirty="0"/>
              <a:t> for Arduino Due.</a:t>
            </a:r>
          </a:p>
          <a:p>
            <a:endParaRPr lang="it-IT" dirty="0"/>
          </a:p>
          <a:p>
            <a:r>
              <a:rPr lang="it-IT" dirty="0"/>
              <a:t>In the future the </a:t>
            </a:r>
            <a:r>
              <a:rPr lang="it-IT" dirty="0" err="1"/>
              <a:t>condition</a:t>
            </a:r>
            <a:r>
              <a:rPr lang="it-IT" dirty="0"/>
              <a:t> for </a:t>
            </a:r>
            <a:r>
              <a:rPr lang="it-IT" dirty="0" err="1"/>
              <a:t>triggering</a:t>
            </a:r>
            <a:r>
              <a:rPr lang="it-IT" dirty="0"/>
              <a:t> </a:t>
            </a:r>
            <a:r>
              <a:rPr lang="it-IT" dirty="0" err="1"/>
              <a:t>will</a:t>
            </a:r>
            <a:r>
              <a:rPr lang="it-IT" dirty="0"/>
              <a:t> be </a:t>
            </a:r>
            <a:r>
              <a:rPr lang="it-IT" dirty="0" err="1"/>
              <a:t>developed</a:t>
            </a:r>
            <a:r>
              <a:rPr lang="it-IT" dirty="0"/>
              <a:t> </a:t>
            </a:r>
            <a:r>
              <a:rPr lang="it-IT" dirty="0" err="1"/>
              <a:t>as</a:t>
            </a:r>
            <a:r>
              <a:rPr lang="it-IT" dirty="0"/>
              <a:t> a </a:t>
            </a:r>
            <a:r>
              <a:rPr lang="it-IT" dirty="0" err="1"/>
              <a:t>combination</a:t>
            </a:r>
            <a:r>
              <a:rPr lang="it-IT" dirty="0"/>
              <a:t> of I and Q </a:t>
            </a:r>
            <a:r>
              <a:rPr lang="it-IT" dirty="0" err="1"/>
              <a:t>channel</a:t>
            </a:r>
            <a:r>
              <a:rPr lang="it-IT" dirty="0"/>
              <a:t> (</a:t>
            </a:r>
            <a:r>
              <a:rPr lang="it-IT" dirty="0" err="1"/>
              <a:t>maybe</a:t>
            </a:r>
            <a:r>
              <a:rPr lang="it-IT" dirty="0"/>
              <a:t> I^2+Q^2)</a:t>
            </a:r>
          </a:p>
        </p:txBody>
      </p:sp>
      <p:sp>
        <p:nvSpPr>
          <p:cNvPr id="2" name="CasellaDiTesto 1">
            <a:extLst>
              <a:ext uri="{FF2B5EF4-FFF2-40B4-BE49-F238E27FC236}">
                <a16:creationId xmlns:a16="http://schemas.microsoft.com/office/drawing/2014/main" id="{D4CFBA95-6F5E-46FB-8056-D6B43DABE290}"/>
              </a:ext>
            </a:extLst>
          </p:cNvPr>
          <p:cNvSpPr txBox="1"/>
          <p:nvPr/>
        </p:nvSpPr>
        <p:spPr>
          <a:xfrm>
            <a:off x="5936566" y="1252025"/>
            <a:ext cx="5303520" cy="2308324"/>
          </a:xfrm>
          <a:prstGeom prst="rect">
            <a:avLst/>
          </a:prstGeom>
          <a:noFill/>
        </p:spPr>
        <p:txBody>
          <a:bodyPr wrap="square" rtlCol="0">
            <a:spAutoFit/>
          </a:bodyPr>
          <a:lstStyle/>
          <a:p>
            <a:endParaRPr lang="en-US" dirty="0"/>
          </a:p>
          <a:p>
            <a:r>
              <a:rPr lang="en-US" dirty="0"/>
              <a:t>int trigger(Sample *s) {</a:t>
            </a:r>
          </a:p>
          <a:p>
            <a:r>
              <a:rPr lang="en-US" dirty="0"/>
              <a:t>    if (s-&gt;I &gt; 20){ // just a reasonable number for now</a:t>
            </a:r>
          </a:p>
          <a:p>
            <a:r>
              <a:rPr lang="en-US" dirty="0"/>
              <a:t>      return 1;</a:t>
            </a:r>
          </a:p>
          <a:p>
            <a:r>
              <a:rPr lang="en-US" dirty="0"/>
              <a:t>    }</a:t>
            </a:r>
          </a:p>
          <a:p>
            <a:r>
              <a:rPr lang="en-US" dirty="0"/>
              <a:t>    else return 0;</a:t>
            </a:r>
          </a:p>
          <a:p>
            <a:r>
              <a:rPr lang="en-US" dirty="0"/>
              <a:t>}</a:t>
            </a:r>
          </a:p>
          <a:p>
            <a:endParaRPr lang="it-IT" dirty="0"/>
          </a:p>
        </p:txBody>
      </p:sp>
    </p:spTree>
    <p:extLst>
      <p:ext uri="{BB962C8B-B14F-4D97-AF65-F5344CB8AC3E}">
        <p14:creationId xmlns:p14="http://schemas.microsoft.com/office/powerpoint/2010/main" val="227928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5B168FDC-7BCE-46D9-82CA-BD5417D25066}"/>
              </a:ext>
            </a:extLst>
          </p:cNvPr>
          <p:cNvSpPr txBox="1"/>
          <p:nvPr/>
        </p:nvSpPr>
        <p:spPr>
          <a:xfrm>
            <a:off x="323557" y="2413336"/>
            <a:ext cx="4668443" cy="1477328"/>
          </a:xfrm>
          <a:prstGeom prst="rect">
            <a:avLst/>
          </a:prstGeom>
          <a:noFill/>
        </p:spPr>
        <p:txBody>
          <a:bodyPr wrap="square" rtlCol="0">
            <a:spAutoFit/>
          </a:bodyPr>
          <a:lstStyle/>
          <a:p>
            <a:r>
              <a:rPr lang="en-US" dirty="0"/>
              <a:t>The loop function is designed such that Arduino only reads when Python is</a:t>
            </a:r>
          </a:p>
          <a:p>
            <a:r>
              <a:rPr lang="en-US" dirty="0"/>
              <a:t>ready to save data and exactly for the amount of time dictated by Python.</a:t>
            </a:r>
          </a:p>
          <a:p>
            <a:r>
              <a:rPr lang="en-US" dirty="0"/>
              <a:t>This purpose is achieved by using an handshake.</a:t>
            </a:r>
            <a:endParaRPr lang="it-IT" dirty="0"/>
          </a:p>
        </p:txBody>
      </p:sp>
      <p:sp>
        <p:nvSpPr>
          <p:cNvPr id="2" name="CasellaDiTesto 1">
            <a:extLst>
              <a:ext uri="{FF2B5EF4-FFF2-40B4-BE49-F238E27FC236}">
                <a16:creationId xmlns:a16="http://schemas.microsoft.com/office/drawing/2014/main" id="{7D71E9E4-9BA0-4C2A-AC8B-823349286688}"/>
              </a:ext>
            </a:extLst>
          </p:cNvPr>
          <p:cNvSpPr txBox="1"/>
          <p:nvPr/>
        </p:nvSpPr>
        <p:spPr>
          <a:xfrm>
            <a:off x="5331655" y="618978"/>
            <a:ext cx="6428936" cy="5632311"/>
          </a:xfrm>
          <a:prstGeom prst="rect">
            <a:avLst/>
          </a:prstGeom>
          <a:noFill/>
        </p:spPr>
        <p:txBody>
          <a:bodyPr wrap="square" rtlCol="0">
            <a:spAutoFit/>
          </a:bodyPr>
          <a:lstStyle/>
          <a:p>
            <a:endParaRPr lang="en-US"/>
          </a:p>
          <a:p>
            <a:r>
              <a:rPr lang="en-US"/>
              <a:t>void loop() {</a:t>
            </a:r>
          </a:p>
          <a:p>
            <a:r>
              <a:rPr lang="en-US"/>
              <a:t>  // polls whether anything is ready on the read buffer</a:t>
            </a:r>
          </a:p>
          <a:p>
            <a:r>
              <a:rPr lang="en-US"/>
              <a:t>  // nothing happens until python writes the acquisition time (in s) to the serial</a:t>
            </a:r>
          </a:p>
          <a:p>
            <a:r>
              <a:rPr lang="en-US"/>
              <a:t>  if (SerialUSB.available() &gt; 0) {</a:t>
            </a:r>
          </a:p>
          <a:p>
            <a:r>
              <a:rPr lang="en-US"/>
              <a:t>    // handshake - start ----------------------------</a:t>
            </a:r>
          </a:p>
          <a:p>
            <a:r>
              <a:rPr lang="en-US"/>
              <a:t>    </a:t>
            </a:r>
          </a:p>
          <a:p>
            <a:r>
              <a:rPr lang="en-US"/>
              <a:t>    //waiting a little time for arduino to be ready to receive data</a:t>
            </a:r>
          </a:p>
          <a:p>
            <a:r>
              <a:rPr lang="en-US"/>
              <a:t>    delay(100); // ms</a:t>
            </a:r>
          </a:p>
          <a:p>
            <a:r>
              <a:rPr lang="en-US"/>
              <a:t>    // reads from python the acquisition time in seconds</a:t>
            </a:r>
          </a:p>
          <a:p>
            <a:r>
              <a:rPr lang="en-US"/>
              <a:t>    acquisition_time_millis = SerialUSB.readString().toInt()*1000;</a:t>
            </a:r>
          </a:p>
          <a:p>
            <a:r>
              <a:rPr lang="en-US"/>
              <a:t>    // after receiving the value, sends back it in milliseconds to complete handshake</a:t>
            </a:r>
          </a:p>
          <a:p>
            <a:r>
              <a:rPr lang="en-US"/>
              <a:t>    SerialUSB.println(acquisition_time_millis);</a:t>
            </a:r>
          </a:p>
          <a:p>
            <a:r>
              <a:rPr lang="en-US"/>
              <a:t>    //waiting a little time for python to be ready to receive data</a:t>
            </a:r>
          </a:p>
          <a:p>
            <a:r>
              <a:rPr lang="en-US"/>
              <a:t>    delay(100); // ms</a:t>
            </a:r>
          </a:p>
          <a:p>
            <a:r>
              <a:rPr lang="en-US"/>
              <a:t>    </a:t>
            </a:r>
          </a:p>
          <a:p>
            <a:r>
              <a:rPr lang="en-US"/>
              <a:t>    ...</a:t>
            </a:r>
          </a:p>
          <a:p>
            <a:r>
              <a:rPr lang="en-US"/>
              <a:t>}</a:t>
            </a:r>
            <a:endParaRPr lang="it-IT" dirty="0"/>
          </a:p>
        </p:txBody>
      </p:sp>
    </p:spTree>
    <p:extLst>
      <p:ext uri="{BB962C8B-B14F-4D97-AF65-F5344CB8AC3E}">
        <p14:creationId xmlns:p14="http://schemas.microsoft.com/office/powerpoint/2010/main" val="590160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C0A0A06-BFBC-48DA-8688-BC5C3EAEE78B}"/>
              </a:ext>
            </a:extLst>
          </p:cNvPr>
          <p:cNvSpPr txBox="1"/>
          <p:nvPr/>
        </p:nvSpPr>
        <p:spPr>
          <a:xfrm>
            <a:off x="140677" y="745588"/>
            <a:ext cx="6147582" cy="1754326"/>
          </a:xfrm>
          <a:prstGeom prst="rect">
            <a:avLst/>
          </a:prstGeom>
          <a:noFill/>
        </p:spPr>
        <p:txBody>
          <a:bodyPr wrap="square" rtlCol="0">
            <a:spAutoFit/>
          </a:bodyPr>
          <a:lstStyle/>
          <a:p>
            <a:r>
              <a:rPr lang="en-US" dirty="0"/>
              <a:t>The acquisition is performed with a simple while loop, however, when the trigger gets activated,</a:t>
            </a:r>
          </a:p>
          <a:p>
            <a:r>
              <a:rPr lang="en-US" dirty="0"/>
              <a:t>exactly POST_TRIGGER_SAMPLES_NUM samples (8 </a:t>
            </a:r>
            <a:r>
              <a:rPr lang="en-US" dirty="0" err="1"/>
              <a:t>ms</a:t>
            </a:r>
            <a:r>
              <a:rPr lang="en-US" dirty="0"/>
              <a:t>) of data are recorded with a for loop.</a:t>
            </a:r>
          </a:p>
          <a:p>
            <a:r>
              <a:rPr lang="en-US" dirty="0"/>
              <a:t>At the end of the for loop, the buffer (containing 10 </a:t>
            </a:r>
            <a:r>
              <a:rPr lang="en-US" dirty="0" err="1"/>
              <a:t>ms</a:t>
            </a:r>
            <a:r>
              <a:rPr lang="en-US" dirty="0"/>
              <a:t> of data) is sent over the serial port.</a:t>
            </a:r>
            <a:endParaRPr lang="it-IT" dirty="0"/>
          </a:p>
        </p:txBody>
      </p:sp>
      <p:sp>
        <p:nvSpPr>
          <p:cNvPr id="5" name="CasellaDiTesto 4">
            <a:extLst>
              <a:ext uri="{FF2B5EF4-FFF2-40B4-BE49-F238E27FC236}">
                <a16:creationId xmlns:a16="http://schemas.microsoft.com/office/drawing/2014/main" id="{7F5863D0-96F4-4F28-AC66-16ABF3AEAAAD}"/>
              </a:ext>
            </a:extLst>
          </p:cNvPr>
          <p:cNvSpPr txBox="1"/>
          <p:nvPr/>
        </p:nvSpPr>
        <p:spPr>
          <a:xfrm>
            <a:off x="6625883" y="0"/>
            <a:ext cx="5425440" cy="5909310"/>
          </a:xfrm>
          <a:prstGeom prst="rect">
            <a:avLst/>
          </a:prstGeom>
          <a:noFill/>
        </p:spPr>
        <p:txBody>
          <a:bodyPr wrap="square" rtlCol="0">
            <a:spAutoFit/>
          </a:bodyPr>
          <a:lstStyle/>
          <a:p>
            <a:endParaRPr lang="en-US" dirty="0"/>
          </a:p>
          <a:p>
            <a:r>
              <a:rPr lang="en-US" dirty="0"/>
              <a:t>void loop() {</a:t>
            </a:r>
          </a:p>
          <a:p>
            <a:r>
              <a:rPr lang="en-US" dirty="0"/>
              <a:t>    ...</a:t>
            </a:r>
          </a:p>
          <a:p>
            <a:r>
              <a:rPr lang="en-US" dirty="0"/>
              <a:t>    </a:t>
            </a:r>
          </a:p>
          <a:p>
            <a:r>
              <a:rPr lang="en-US" dirty="0"/>
              <a:t>    </a:t>
            </a:r>
            <a:r>
              <a:rPr lang="en-US" dirty="0" err="1"/>
              <a:t>end_millis</a:t>
            </a:r>
            <a:r>
              <a:rPr lang="en-US" dirty="0"/>
              <a:t> = </a:t>
            </a:r>
            <a:r>
              <a:rPr lang="en-US" dirty="0" err="1"/>
              <a:t>millis</a:t>
            </a:r>
            <a:r>
              <a:rPr lang="en-US" dirty="0"/>
              <a:t>() + </a:t>
            </a:r>
            <a:r>
              <a:rPr lang="en-US" dirty="0" err="1"/>
              <a:t>acquisition_time_millis</a:t>
            </a:r>
            <a:r>
              <a:rPr lang="en-US" dirty="0"/>
              <a:t>;</a:t>
            </a:r>
          </a:p>
          <a:p>
            <a:r>
              <a:rPr lang="en-US" dirty="0"/>
              <a:t>    </a:t>
            </a:r>
            <a:r>
              <a:rPr lang="en-US" dirty="0" err="1"/>
              <a:t>start_micros</a:t>
            </a:r>
            <a:r>
              <a:rPr lang="en-US" dirty="0"/>
              <a:t> = micros();</a:t>
            </a:r>
          </a:p>
          <a:p>
            <a:endParaRPr lang="en-US" dirty="0"/>
          </a:p>
          <a:p>
            <a:r>
              <a:rPr lang="en-US" dirty="0"/>
              <a:t>while (</a:t>
            </a:r>
            <a:r>
              <a:rPr lang="en-US" dirty="0" err="1"/>
              <a:t>millis</a:t>
            </a:r>
            <a:r>
              <a:rPr lang="en-US" dirty="0"/>
              <a:t>() &lt; </a:t>
            </a:r>
            <a:r>
              <a:rPr lang="en-US" dirty="0" err="1"/>
              <a:t>end_millis</a:t>
            </a:r>
            <a:r>
              <a:rPr lang="en-US" dirty="0"/>
              <a:t>) {</a:t>
            </a:r>
          </a:p>
          <a:p>
            <a:endParaRPr lang="en-US" dirty="0"/>
          </a:p>
          <a:p>
            <a:r>
              <a:rPr lang="en-US" dirty="0"/>
              <a:t>     s = </a:t>
            </a:r>
            <a:r>
              <a:rPr lang="en-US" dirty="0" err="1"/>
              <a:t>acquire_data</a:t>
            </a:r>
            <a:r>
              <a:rPr lang="en-US" dirty="0"/>
              <a:t>();</a:t>
            </a:r>
          </a:p>
          <a:p>
            <a:r>
              <a:rPr lang="en-US" dirty="0"/>
              <a:t>      </a:t>
            </a:r>
          </a:p>
          <a:p>
            <a:r>
              <a:rPr lang="en-US" dirty="0"/>
              <a:t>      if (trigger(s)) {</a:t>
            </a:r>
          </a:p>
          <a:p>
            <a:r>
              <a:rPr lang="en-US" dirty="0"/>
              <a:t>          for(</a:t>
            </a:r>
            <a:r>
              <a:rPr lang="en-US" dirty="0" err="1"/>
              <a:t>i</a:t>
            </a:r>
            <a:r>
              <a:rPr lang="en-US" dirty="0"/>
              <a:t>=0; </a:t>
            </a:r>
            <a:r>
              <a:rPr lang="en-US" dirty="0" err="1"/>
              <a:t>i</a:t>
            </a:r>
            <a:r>
              <a:rPr lang="en-US" dirty="0"/>
              <a:t>&lt;POST_TRIGGER_SAMPLES_NUM; </a:t>
            </a:r>
            <a:r>
              <a:rPr lang="en-US" dirty="0" err="1"/>
              <a:t>i</a:t>
            </a:r>
            <a:r>
              <a:rPr lang="en-US" dirty="0"/>
              <a:t>++) {</a:t>
            </a:r>
          </a:p>
          <a:p>
            <a:r>
              <a:rPr lang="en-US" dirty="0"/>
              <a:t>            </a:t>
            </a:r>
            <a:r>
              <a:rPr lang="en-US" dirty="0" err="1"/>
              <a:t>acquire_data</a:t>
            </a:r>
            <a:r>
              <a:rPr lang="en-US" dirty="0"/>
              <a:t>();</a:t>
            </a:r>
          </a:p>
          <a:p>
            <a:r>
              <a:rPr lang="en-US" dirty="0"/>
              <a:t>          }</a:t>
            </a:r>
          </a:p>
          <a:p>
            <a:r>
              <a:rPr lang="en-US" dirty="0"/>
              <a:t>          </a:t>
            </a:r>
            <a:r>
              <a:rPr lang="en-US" dirty="0" err="1"/>
              <a:t>send_data</a:t>
            </a:r>
            <a:r>
              <a:rPr lang="en-US" dirty="0"/>
              <a:t>();</a:t>
            </a:r>
          </a:p>
          <a:p>
            <a:r>
              <a:rPr lang="en-US" dirty="0"/>
              <a:t>      }</a:t>
            </a:r>
          </a:p>
          <a:p>
            <a:r>
              <a:rPr lang="en-US" dirty="0"/>
              <a:t>    ...</a:t>
            </a:r>
          </a:p>
          <a:p>
            <a:r>
              <a:rPr lang="en-US" dirty="0"/>
              <a:t>      </a:t>
            </a:r>
          </a:p>
          <a:p>
            <a:r>
              <a:rPr lang="en-US" dirty="0"/>
              <a:t>}</a:t>
            </a:r>
          </a:p>
          <a:p>
            <a:endParaRPr lang="it-IT" dirty="0"/>
          </a:p>
        </p:txBody>
      </p:sp>
    </p:spTree>
    <p:extLst>
      <p:ext uri="{BB962C8B-B14F-4D97-AF65-F5344CB8AC3E}">
        <p14:creationId xmlns:p14="http://schemas.microsoft.com/office/powerpoint/2010/main" val="363467354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1558</Words>
  <Application>Microsoft Office PowerPoint</Application>
  <PresentationFormat>Widescreen</PresentationFormat>
  <Paragraphs>163</Paragraphs>
  <Slides>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Arial</vt:lpstr>
      <vt:lpstr>Calibri</vt:lpstr>
      <vt:lpstr>Calibri Light</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Orlando Castellano</dc:creator>
  <cp:lastModifiedBy>Orlando Castellano</cp:lastModifiedBy>
  <cp:revision>23</cp:revision>
  <dcterms:created xsi:type="dcterms:W3CDTF">2021-04-15T08:12:52Z</dcterms:created>
  <dcterms:modified xsi:type="dcterms:W3CDTF">2021-04-15T15:00:52Z</dcterms:modified>
</cp:coreProperties>
</file>