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90DE27-5193-445F-A4CC-328CCC88B161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2BDE077-62E2-499F-9200-6FD3B91ACBD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000" dirty="0" smtClean="0"/>
              <a:t>Machine </a:t>
            </a:r>
            <a:r>
              <a:rPr lang="es-CL" sz="4000" dirty="0" err="1" smtClean="0"/>
              <a:t>learning</a:t>
            </a:r>
            <a:r>
              <a:rPr lang="es-CL" sz="4000" dirty="0" smtClean="0"/>
              <a:t/>
            </a:r>
            <a:br>
              <a:rPr lang="es-CL" sz="4000" dirty="0" smtClean="0"/>
            </a:br>
            <a:r>
              <a:rPr lang="es-CL" sz="4000" dirty="0" smtClean="0"/>
              <a:t>Tarea 1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Esteban Hernández</a:t>
            </a:r>
            <a:br>
              <a:rPr lang="es-CL" dirty="0" smtClean="0"/>
            </a:br>
            <a:r>
              <a:rPr lang="es-CL" dirty="0" smtClean="0"/>
              <a:t>Cristian </a:t>
            </a:r>
            <a:r>
              <a:rPr lang="es-CL" dirty="0" err="1" smtClean="0"/>
              <a:t>Yañez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03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Regularización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3826768" cy="4373563"/>
          </a:xfrm>
        </p:spPr>
        <p:txBody>
          <a:bodyPr/>
          <a:lstStyle/>
          <a:p>
            <a:r>
              <a:rPr lang="es-ES" dirty="0" smtClean="0"/>
              <a:t>LASSO </a:t>
            </a:r>
            <a:r>
              <a:rPr lang="es-ES" dirty="0" err="1" smtClean="0"/>
              <a:t>regresion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0" dirty="0"/>
              <a:t>Lasso funciona solo para valores de </a:t>
            </a:r>
            <a:r>
              <a:rPr lang="el-GR" sz="1600" b="0" dirty="0" smtClean="0"/>
              <a:t>λ</a:t>
            </a:r>
            <a:r>
              <a:rPr lang="el-GR" sz="1600" b="0" dirty="0"/>
              <a:t> </a:t>
            </a:r>
            <a:r>
              <a:rPr lang="es-ES" sz="1600" b="0" dirty="0"/>
              <a:t>menores a 1</a:t>
            </a:r>
            <a:endParaRPr lang="es-E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0" dirty="0"/>
              <a:t>La tendencia del modelo permite diferenciar que las variables con un mayor peso son </a:t>
            </a:r>
            <a:r>
              <a:rPr lang="es-ES" sz="1600" b="0" dirty="0" err="1"/>
              <a:t>Lcavol</a:t>
            </a:r>
            <a:r>
              <a:rPr lang="es-ES" sz="1600" b="0" dirty="0"/>
              <a:t>, </a:t>
            </a:r>
            <a:r>
              <a:rPr lang="es-ES" sz="1600" b="0" dirty="0" err="1"/>
              <a:t>Svi</a:t>
            </a:r>
            <a:r>
              <a:rPr lang="es-ES" sz="1600" b="0" dirty="0"/>
              <a:t> y </a:t>
            </a:r>
            <a:r>
              <a:rPr lang="es-ES" sz="1600" b="0" dirty="0" err="1" smtClean="0"/>
              <a:t>Lweight</a:t>
            </a:r>
            <a:endParaRPr lang="es-E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0" dirty="0"/>
              <a:t>S</a:t>
            </a:r>
            <a:r>
              <a:rPr lang="es-ES" sz="1600" b="0" dirty="0" smtClean="0"/>
              <a:t>e </a:t>
            </a:r>
            <a:r>
              <a:rPr lang="es-ES" sz="1600" b="0" dirty="0"/>
              <a:t>puede percibir cierta ventaja al utilizar la regularización Lasso, ya que esta permite la diferenciación de pesos entre las variables de una forma mas </a:t>
            </a:r>
            <a:r>
              <a:rPr lang="es-ES" sz="1600" b="0" dirty="0" smtClean="0"/>
              <a:t>clara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43624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Regularización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r>
              <a:rPr lang="es-ES" dirty="0" smtClean="0"/>
              <a:t>Error 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el menor Error de test se encuentra aproximadamente en </a:t>
            </a:r>
            <a:r>
              <a:rPr lang="es-ES" b="0" dirty="0" smtClean="0"/>
              <a:t>λ=20</a:t>
            </a:r>
            <a:r>
              <a:rPr lang="es-ES" b="0" dirty="0"/>
              <a:t> </a:t>
            </a:r>
            <a:endParaRPr lang="es-ES" b="0" dirty="0" smtClean="0"/>
          </a:p>
          <a:p>
            <a:pPr marL="800100" lvl="1" indent="-342900"/>
            <a:r>
              <a:rPr lang="es-ES" dirty="0"/>
              <a:t>en donde el MSE es aproximadamente </a:t>
            </a:r>
            <a:r>
              <a:rPr lang="es-ES" dirty="0" smtClean="0"/>
              <a:t>0.49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E</a:t>
            </a:r>
            <a:r>
              <a:rPr lang="es-ES" b="0" dirty="0" smtClean="0"/>
              <a:t>mpieza </a:t>
            </a:r>
            <a:r>
              <a:rPr lang="es-ES" b="0" dirty="0"/>
              <a:t>a ocurrir un fenómeno de </a:t>
            </a:r>
            <a:r>
              <a:rPr lang="es-ES" b="0" dirty="0" err="1"/>
              <a:t>Overfitting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16832"/>
            <a:ext cx="404820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28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Regularización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3826768" cy="4373563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Error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 smtClean="0"/>
              <a:t>λ</a:t>
            </a:r>
            <a:r>
              <a:rPr lang="es-ES" b="0" dirty="0"/>
              <a:t> mayores a 1 no se puede obtener una buena </a:t>
            </a:r>
            <a:r>
              <a:rPr lang="es-ES" b="0" dirty="0" smtClean="0"/>
              <a:t>conclusión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E</a:t>
            </a:r>
            <a:r>
              <a:rPr lang="es-ES" b="0" dirty="0" smtClean="0"/>
              <a:t>rror </a:t>
            </a:r>
            <a:r>
              <a:rPr lang="es-ES" b="0" dirty="0"/>
              <a:t>de entrenamiento permanece mayor al de </a:t>
            </a:r>
            <a:r>
              <a:rPr lang="es-ES" b="0" dirty="0" smtClean="0"/>
              <a:t>prueba hasta aproximadamente </a:t>
            </a:r>
            <a:r>
              <a:rPr lang="es-ES" b="0" dirty="0"/>
              <a:t>en </a:t>
            </a:r>
            <a:r>
              <a:rPr lang="es-ES" b="0" dirty="0" smtClean="0"/>
              <a:t>λ=0.03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A</a:t>
            </a:r>
            <a:r>
              <a:rPr lang="es-ES" b="0" dirty="0" smtClean="0"/>
              <a:t>proximadamente </a:t>
            </a:r>
            <a:r>
              <a:rPr lang="es-ES" b="0" dirty="0"/>
              <a:t>en </a:t>
            </a:r>
            <a:r>
              <a:rPr lang="es-ES" b="0" dirty="0" smtClean="0"/>
              <a:t>λ=0.2</a:t>
            </a:r>
            <a:r>
              <a:rPr lang="es-ES" b="0" dirty="0"/>
              <a:t> se encuentra el menor error cuadrático medio de prueba, el cual es aproximadamente de </a:t>
            </a:r>
            <a:r>
              <a:rPr lang="es-ES" b="0" dirty="0" smtClean="0"/>
              <a:t>0.45</a:t>
            </a:r>
            <a:r>
              <a:rPr lang="es-ES" b="0" dirty="0"/>
              <a:t>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35718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63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Regularización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7211144" cy="4373563"/>
          </a:xfrm>
        </p:spPr>
        <p:txBody>
          <a:bodyPr/>
          <a:lstStyle/>
          <a:p>
            <a:r>
              <a:rPr lang="es-CL" dirty="0" smtClean="0"/>
              <a:t>Estimación parámetro de regularización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/>
              <a:t>λ</a:t>
            </a:r>
            <a:r>
              <a:rPr lang="es-ES" b="0" dirty="0" smtClean="0"/>
              <a:t> el cual minimiza el MSE:</a:t>
            </a:r>
          </a:p>
          <a:p>
            <a:pPr marL="800100" lvl="1" indent="-342900"/>
            <a:r>
              <a:rPr lang="es-ES" dirty="0"/>
              <a:t>λ</a:t>
            </a:r>
            <a:r>
              <a:rPr lang="es-ES" dirty="0" smtClean="0"/>
              <a:t> Ridge : 2.33 		MSE Ridge = 0.752</a:t>
            </a:r>
          </a:p>
          <a:p>
            <a:pPr marL="800100" lvl="1" indent="-342900"/>
            <a:r>
              <a:rPr lang="el-GR" dirty="0" smtClean="0"/>
              <a:t>Λ</a:t>
            </a:r>
            <a:r>
              <a:rPr lang="es-ES" dirty="0" smtClean="0"/>
              <a:t> Lasso: 0.01		MSE Lasso = 0.759</a:t>
            </a:r>
            <a:endParaRPr lang="es-C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669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>
            <a:normAutofit/>
          </a:bodyPr>
          <a:lstStyle/>
          <a:p>
            <a:r>
              <a:rPr lang="es-CL" dirty="0" smtClean="0"/>
              <a:t>Predicción de utilidades de películas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00736"/>
          </a:xfrm>
        </p:spPr>
        <p:txBody>
          <a:bodyPr>
            <a:normAutofit fontScale="85000" lnSpcReduction="10000"/>
          </a:bodyPr>
          <a:lstStyle/>
          <a:p>
            <a:r>
              <a:rPr lang="es-CL" sz="3600" dirty="0"/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P</a:t>
            </a:r>
            <a:r>
              <a:rPr lang="es-ES" sz="2800" dirty="0" smtClean="0"/>
              <a:t>redecir </a:t>
            </a:r>
            <a:r>
              <a:rPr lang="es-ES" sz="2800" dirty="0"/>
              <a:t>el volumen de utilidades (en dólares) </a:t>
            </a:r>
            <a:r>
              <a:rPr lang="es-ES" sz="2800" dirty="0" smtClean="0"/>
              <a:t>obtenidas por </a:t>
            </a:r>
            <a:r>
              <a:rPr lang="es-ES" sz="2800" dirty="0"/>
              <a:t>el estreno (al público, en USA) de una </a:t>
            </a:r>
            <a:r>
              <a:rPr lang="es-ES" sz="2800" dirty="0" smtClean="0"/>
              <a:t>película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3600" dirty="0" smtClean="0"/>
              <a:t>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Meta</a:t>
            </a:r>
          </a:p>
          <a:p>
            <a:pPr marL="800100" lvl="1" indent="-342900"/>
            <a:r>
              <a:rPr lang="es-CL" dirty="0" smtClean="0"/>
              <a:t>Origen de la película, presupuesto, puntos de proyección, genero, calificación MPAA, actores con óscar y variable si se estrenó en vacaciones/feriado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Texto</a:t>
            </a:r>
          </a:p>
          <a:p>
            <a:pPr marL="800100" lvl="1" indent="-342900"/>
            <a:r>
              <a:rPr lang="es-ES" dirty="0" smtClean="0"/>
              <a:t>A </a:t>
            </a:r>
            <a:r>
              <a:rPr lang="es-ES" dirty="0"/>
              <a:t>partir de las </a:t>
            </a:r>
            <a:r>
              <a:rPr lang="es-ES" dirty="0" smtClean="0"/>
              <a:t>crıticas </a:t>
            </a:r>
            <a:r>
              <a:rPr lang="es-ES" dirty="0"/>
              <a:t>publicadas para cada </a:t>
            </a:r>
            <a:r>
              <a:rPr lang="es-ES" dirty="0" smtClean="0"/>
              <a:t>película se construyen características </a:t>
            </a:r>
            <a:r>
              <a:rPr lang="es-ES" dirty="0"/>
              <a:t>que corresponden a la frecuencia de </a:t>
            </a:r>
            <a:r>
              <a:rPr lang="es-ES" dirty="0" smtClean="0"/>
              <a:t>palabras, parejas </a:t>
            </a:r>
            <a:r>
              <a:rPr lang="es-ES" dirty="0"/>
              <a:t>de </a:t>
            </a:r>
            <a:r>
              <a:rPr lang="es-ES" dirty="0" smtClean="0"/>
              <a:t>palabras y tríos de palabras </a:t>
            </a:r>
            <a:r>
              <a:rPr lang="es-ES" dirty="0"/>
              <a:t>obtenidas de un </a:t>
            </a:r>
            <a:r>
              <a:rPr lang="es-ES" dirty="0" smtClean="0"/>
              <a:t>vocabulario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71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>
            <a:normAutofit/>
          </a:bodyPr>
          <a:lstStyle/>
          <a:p>
            <a:r>
              <a:rPr lang="es-CL" dirty="0"/>
              <a:t>Predicción de utilidades de películas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</a:t>
            </a:r>
            <a:r>
              <a:rPr lang="es-CL" dirty="0" smtClean="0"/>
              <a:t>odelo: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i="1" dirty="0" err="1" smtClean="0"/>
              <a:t>ElasticNet</a:t>
            </a:r>
            <a:r>
              <a:rPr lang="es-CL" dirty="0" smtClean="0"/>
              <a:t> (</a:t>
            </a:r>
            <a:r>
              <a:rPr lang="en-US" b="0" i="1" dirty="0" smtClean="0"/>
              <a:t>"Movie Reviews and Revenues: An Experiment in Text Regression"</a:t>
            </a:r>
            <a:r>
              <a:rPr lang="es-CL" dirty="0" smtClean="0"/>
              <a:t>)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3744416" cy="128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93" y="4764602"/>
            <a:ext cx="4113965" cy="12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9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Regresión Lineal Ordinaria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1900" dirty="0" smtClean="0"/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dirty="0"/>
              <a:t> </a:t>
            </a:r>
            <a:r>
              <a:rPr lang="es-ES" sz="1600" dirty="0" smtClean="0"/>
              <a:t>Predecir el </a:t>
            </a:r>
            <a:r>
              <a:rPr lang="es-ES" sz="1600" dirty="0"/>
              <a:t>nivel de </a:t>
            </a:r>
            <a:r>
              <a:rPr lang="es-ES" sz="1600" dirty="0" smtClean="0"/>
              <a:t>antígeno </a:t>
            </a:r>
            <a:r>
              <a:rPr lang="es-ES" sz="1600" dirty="0"/>
              <a:t>prostático </a:t>
            </a:r>
            <a:r>
              <a:rPr lang="es-ES" sz="1600" dirty="0" smtClean="0"/>
              <a:t>específico </a:t>
            </a:r>
            <a:r>
              <a:rPr lang="es-ES" sz="1600" dirty="0"/>
              <a:t>(PSA)</a:t>
            </a:r>
            <a:endParaRPr lang="es-CL" sz="1900" dirty="0" smtClean="0"/>
          </a:p>
          <a:p>
            <a:r>
              <a:rPr lang="es-CL" sz="1900" dirty="0" smtClean="0"/>
              <a:t>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lcavol</a:t>
            </a:r>
            <a:r>
              <a:rPr lang="es-ES" sz="1200" b="0" dirty="0"/>
              <a:t>: Logaritmo del volumen de cáncer presente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lweight</a:t>
            </a:r>
            <a:r>
              <a:rPr lang="es-ES" sz="1200" b="0" dirty="0"/>
              <a:t>: Logaritmo del peso de la próstata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age</a:t>
            </a:r>
            <a:r>
              <a:rPr lang="es-ES" sz="1200" b="0" dirty="0"/>
              <a:t>: Edad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lbph</a:t>
            </a:r>
            <a:r>
              <a:rPr lang="es-ES" sz="1200" b="0" dirty="0"/>
              <a:t>: Logaritmo de la cantidad de hiperplasia benigna de próstata.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svi</a:t>
            </a:r>
            <a:r>
              <a:rPr lang="es-ES" sz="1200" b="0" dirty="0"/>
              <a:t>: Indica si existe invasión de la vesícula seminal o 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lcp</a:t>
            </a:r>
            <a:r>
              <a:rPr lang="es-ES" sz="1200" b="0" dirty="0"/>
              <a:t>: Logaritmo de la penetración capsular.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gleason</a:t>
            </a:r>
            <a:r>
              <a:rPr lang="es-ES" sz="1200" b="0" dirty="0"/>
              <a:t>: Medida del grado de agresividad del cáncer, en base a la escala de </a:t>
            </a:r>
            <a:r>
              <a:rPr lang="es-ES" sz="1200" b="0" dirty="0" err="1"/>
              <a:t>Gleason</a:t>
            </a:r>
            <a:r>
              <a:rPr lang="es-ES" sz="12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/>
              <a:t>pgg45: Porcentaje que representa la presencia de los patrones de </a:t>
            </a:r>
            <a:r>
              <a:rPr lang="es-ES" sz="1200" b="0" dirty="0" err="1"/>
              <a:t>Gleason</a:t>
            </a:r>
            <a:r>
              <a:rPr lang="es-ES" sz="1200" b="0" dirty="0"/>
              <a:t> 4 y 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b="0" dirty="0" err="1"/>
              <a:t>lpsa</a:t>
            </a:r>
            <a:r>
              <a:rPr lang="es-ES" sz="1200" b="0" dirty="0"/>
              <a:t>: Logaritmo del nivel de antígeno prostático específico (PSA). </a:t>
            </a:r>
            <a:r>
              <a:rPr lang="es-ES" sz="1200" dirty="0"/>
              <a:t>(Target)</a:t>
            </a:r>
            <a:endParaRPr lang="es-ES" sz="1200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46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Regresión Lineal Ordinaria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0" dirty="0" smtClean="0"/>
              <a:t>Se separan los datos en un conjunto de</a:t>
            </a:r>
            <a:r>
              <a:rPr lang="es-CL" dirty="0" smtClean="0"/>
              <a:t> entrenamiento </a:t>
            </a:r>
            <a:r>
              <a:rPr lang="es-CL" b="0" dirty="0" smtClean="0"/>
              <a:t>y un conjunto de </a:t>
            </a:r>
            <a:r>
              <a:rPr lang="es-CL" dirty="0" smtClean="0"/>
              <a:t>pruebas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0" dirty="0" smtClean="0"/>
              <a:t>Se</a:t>
            </a:r>
            <a:r>
              <a:rPr lang="es-CL" dirty="0" smtClean="0"/>
              <a:t> normalizan </a:t>
            </a:r>
            <a:r>
              <a:rPr lang="es-CL" b="0" dirty="0" smtClean="0"/>
              <a:t>los datos</a:t>
            </a:r>
          </a:p>
          <a:p>
            <a:pPr marL="800100" lvl="1" indent="-342900"/>
            <a:r>
              <a:rPr lang="es-ES" dirty="0" smtClean="0"/>
              <a:t>Estandariza las unidades </a:t>
            </a:r>
            <a:r>
              <a:rPr lang="es-ES" dirty="0"/>
              <a:t>y escalas. </a:t>
            </a:r>
            <a:endParaRPr lang="es-ES" dirty="0" smtClean="0"/>
          </a:p>
          <a:p>
            <a:pPr marL="800100" lvl="1" indent="-342900"/>
            <a:r>
              <a:rPr lang="es-ES" dirty="0"/>
              <a:t>P</a:t>
            </a:r>
            <a:r>
              <a:rPr lang="es-ES" dirty="0" smtClean="0"/>
              <a:t>ermite </a:t>
            </a:r>
            <a:r>
              <a:rPr lang="es-ES" dirty="0"/>
              <a:t>eliminan los efectos de la media y la varianza de cada </a:t>
            </a:r>
            <a:r>
              <a:rPr lang="es-ES" dirty="0" smtClean="0"/>
              <a:t>variable</a:t>
            </a:r>
          </a:p>
          <a:p>
            <a:pPr marL="800100" lvl="1" indent="-342900"/>
            <a:r>
              <a:rPr lang="es-ES" dirty="0" smtClean="0"/>
              <a:t>Esto </a:t>
            </a:r>
            <a:r>
              <a:rPr lang="es-ES" dirty="0"/>
              <a:t>solo se aplica a los </a:t>
            </a:r>
            <a:r>
              <a:rPr lang="es-ES" dirty="0" smtClean="0"/>
              <a:t>predictores.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4227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Regresión Lineal Ordinaria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3682752" cy="4412704"/>
          </a:xfrm>
        </p:spPr>
        <p:txBody>
          <a:bodyPr/>
          <a:lstStyle/>
          <a:p>
            <a:r>
              <a:rPr lang="es-CL" dirty="0" smtClean="0"/>
              <a:t>Z-Score: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 smtClean="0"/>
              <a:t>los </a:t>
            </a:r>
            <a:r>
              <a:rPr lang="es-ES" b="0" dirty="0"/>
              <a:t>predictores con mayor </a:t>
            </a:r>
            <a:r>
              <a:rPr lang="es-ES" b="0" dirty="0" smtClean="0"/>
              <a:t>correlación </a:t>
            </a:r>
            <a:r>
              <a:rPr lang="es-ES" b="0" dirty="0"/>
              <a:t>de </a:t>
            </a:r>
            <a:r>
              <a:rPr lang="es-ES" b="0" dirty="0" smtClean="0"/>
              <a:t>predicción </a:t>
            </a:r>
            <a:r>
              <a:rPr lang="es-ES" b="0" dirty="0"/>
              <a:t>son </a:t>
            </a:r>
            <a:r>
              <a:rPr lang="es-ES" dirty="0" err="1"/>
              <a:t>lcavol</a:t>
            </a:r>
            <a:r>
              <a:rPr lang="es-ES" dirty="0"/>
              <a:t>, </a:t>
            </a:r>
            <a:r>
              <a:rPr lang="es-ES" dirty="0" err="1" smtClean="0"/>
              <a:t>lweight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dirty="0" err="1"/>
              <a:t>svi</a:t>
            </a:r>
            <a:r>
              <a:rPr lang="es-E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429000"/>
            <a:ext cx="38535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79" y="3356992"/>
            <a:ext cx="4027871" cy="30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978762" y="2357170"/>
            <a:ext cx="308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0" dirty="0" smtClean="0"/>
              <a:t>Con una significancia del 5%  -&gt; [-2,2]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4812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Regresión Lineal Ordinaria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Cross </a:t>
            </a:r>
            <a:r>
              <a:rPr lang="es-CL" dirty="0" err="1" smtClean="0"/>
              <a:t>validation</a:t>
            </a:r>
            <a:r>
              <a:rPr lang="es-CL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3998757" cy="12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56686" y="3717032"/>
            <a:ext cx="6867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 posible que el modelo este </a:t>
            </a:r>
            <a:r>
              <a:rPr lang="es-ES" dirty="0" smtClean="0"/>
              <a:t>sobre-ajustado </a:t>
            </a:r>
            <a:r>
              <a:rPr lang="es-ES" dirty="0"/>
              <a:t>a los datos de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418100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Regresión Lineal Ordinaria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Q – Q </a:t>
            </a:r>
            <a:r>
              <a:rPr lang="es-CL" dirty="0" err="1" smtClean="0"/>
              <a:t>Plot</a:t>
            </a:r>
            <a:r>
              <a:rPr lang="es-CL" dirty="0" smtClean="0"/>
              <a:t>: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0872"/>
            <a:ext cx="4756770" cy="31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67544" y="5517232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Es </a:t>
            </a:r>
            <a:r>
              <a:rPr lang="es-ES" dirty="0"/>
              <a:t>correcto señalar que los errores siguen una </a:t>
            </a:r>
            <a:r>
              <a:rPr lang="es-ES" dirty="0" smtClean="0"/>
              <a:t>distribución </a:t>
            </a:r>
            <a:r>
              <a:rPr lang="es-ES" dirty="0"/>
              <a:t>normal.</a:t>
            </a:r>
          </a:p>
        </p:txBody>
      </p:sp>
    </p:spTree>
    <p:extLst>
      <p:ext uri="{BB962C8B-B14F-4D97-AF65-F5344CB8AC3E}">
        <p14:creationId xmlns:p14="http://schemas.microsoft.com/office/powerpoint/2010/main" val="160429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Selección de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FSS (Forward </a:t>
            </a:r>
            <a:r>
              <a:rPr lang="es-CL" dirty="0" err="1"/>
              <a:t>Step-wise</a:t>
            </a:r>
            <a:r>
              <a:rPr lang="es-CL" dirty="0"/>
              <a:t> </a:t>
            </a:r>
            <a:r>
              <a:rPr lang="es-CL" dirty="0" err="1"/>
              <a:t>Selection</a:t>
            </a:r>
            <a:r>
              <a:rPr lang="es-CL" dirty="0" smtClean="0"/>
              <a:t>) + MIS (Mutual </a:t>
            </a:r>
            <a:r>
              <a:rPr lang="es-CL" dirty="0" err="1" smtClean="0"/>
              <a:t>information</a:t>
            </a:r>
            <a:r>
              <a:rPr lang="es-CL" dirty="0" smtClean="0"/>
              <a:t> score)</a:t>
            </a:r>
          </a:p>
          <a:p>
            <a:pPr marL="800100" lvl="1" indent="-342900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4688"/>
            <a:ext cx="39528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3867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96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 de atributos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BSS </a:t>
            </a:r>
            <a:r>
              <a:rPr lang="es-CL" dirty="0"/>
              <a:t>(</a:t>
            </a:r>
            <a:r>
              <a:rPr lang="es-CL" dirty="0" err="1"/>
              <a:t>Backward</a:t>
            </a:r>
            <a:r>
              <a:rPr lang="es-CL" dirty="0"/>
              <a:t> </a:t>
            </a:r>
            <a:r>
              <a:rPr lang="es-CL" dirty="0" err="1"/>
              <a:t>Step-wise</a:t>
            </a:r>
            <a:r>
              <a:rPr lang="es-CL" dirty="0"/>
              <a:t> </a:t>
            </a:r>
            <a:r>
              <a:rPr lang="es-CL" dirty="0" err="1"/>
              <a:t>Selection</a:t>
            </a:r>
            <a:r>
              <a:rPr lang="es-CL" dirty="0"/>
              <a:t>) + MIS (Mutual </a:t>
            </a:r>
            <a:r>
              <a:rPr lang="es-CL" dirty="0" err="1"/>
              <a:t>information</a:t>
            </a:r>
            <a:r>
              <a:rPr lang="es-CL" dirty="0"/>
              <a:t> score</a:t>
            </a:r>
            <a:r>
              <a:rPr lang="es-CL" b="0" dirty="0"/>
              <a:t>)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91962"/>
            <a:ext cx="38290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46" y="2933771"/>
            <a:ext cx="39528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9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Regularización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3754760" cy="4373563"/>
          </a:xfrm>
        </p:spPr>
        <p:txBody>
          <a:bodyPr/>
          <a:lstStyle/>
          <a:p>
            <a:r>
              <a:rPr lang="es-ES" dirty="0" smtClean="0"/>
              <a:t>RIDGE </a:t>
            </a:r>
            <a:r>
              <a:rPr lang="es-ES" dirty="0" err="1" smtClean="0"/>
              <a:t>Regression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600" b="0" dirty="0" smtClean="0"/>
              <a:t>Para </a:t>
            </a:r>
            <a:r>
              <a:rPr lang="el-GR" sz="1600" b="0" dirty="0"/>
              <a:t>λ </a:t>
            </a:r>
            <a:r>
              <a:rPr lang="es-CL" sz="1600" b="0" dirty="0" smtClean="0"/>
              <a:t>muy grandes, es difícil diferenciar los pesos.</a:t>
            </a:r>
            <a:endParaRPr lang="es-E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0" dirty="0"/>
              <a:t>las variables </a:t>
            </a:r>
            <a:r>
              <a:rPr lang="es-ES" sz="1600" b="0" dirty="0" err="1"/>
              <a:t>Lcavol</a:t>
            </a:r>
            <a:r>
              <a:rPr lang="es-ES" sz="1600" b="0" dirty="0"/>
              <a:t>, </a:t>
            </a:r>
            <a:r>
              <a:rPr lang="es-ES" sz="1600" b="0" dirty="0" err="1"/>
              <a:t>Svi</a:t>
            </a:r>
            <a:r>
              <a:rPr lang="es-ES" sz="1600" b="0" dirty="0"/>
              <a:t>, </a:t>
            </a:r>
            <a:r>
              <a:rPr lang="es-ES" sz="1600" b="0" dirty="0" err="1"/>
              <a:t>Lweight</a:t>
            </a:r>
            <a:r>
              <a:rPr lang="es-ES" sz="1600" b="0" dirty="0"/>
              <a:t> y </a:t>
            </a:r>
            <a:r>
              <a:rPr lang="es-ES" sz="1600" b="0" dirty="0" err="1"/>
              <a:t>Lbph</a:t>
            </a:r>
            <a:r>
              <a:rPr lang="es-ES" sz="1600" b="0" dirty="0"/>
              <a:t> son las que poseen mayores </a:t>
            </a:r>
            <a:r>
              <a:rPr lang="es-ES" sz="1600" b="0" dirty="0" smtClean="0"/>
              <a:t>pesos y </a:t>
            </a:r>
            <a:r>
              <a:rPr lang="es-ES" sz="1600" b="0" dirty="0"/>
              <a:t>de menor varianza</a:t>
            </a:r>
            <a:endParaRPr lang="es-E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2"/>
            <a:ext cx="45339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67</TotalTime>
  <Words>422</Words>
  <Application>Microsoft Office PowerPoint</Application>
  <PresentationFormat>Presentación en pantalla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Esencial</vt:lpstr>
      <vt:lpstr>Machine learning Tarea 1</vt:lpstr>
      <vt:lpstr>Regresión Lineal Ordinaria</vt:lpstr>
      <vt:lpstr>Regresión Lineal Ordinaria</vt:lpstr>
      <vt:lpstr>Regresión Lineal Ordinaria</vt:lpstr>
      <vt:lpstr>Regresión Lineal Ordinaria</vt:lpstr>
      <vt:lpstr>Regresión Lineal Ordinaria</vt:lpstr>
      <vt:lpstr>Selección de atributos</vt:lpstr>
      <vt:lpstr>Selección de atributos</vt:lpstr>
      <vt:lpstr>Regularización</vt:lpstr>
      <vt:lpstr>Regularización</vt:lpstr>
      <vt:lpstr>Regularización</vt:lpstr>
      <vt:lpstr>Regularización</vt:lpstr>
      <vt:lpstr>Regularización</vt:lpstr>
      <vt:lpstr>Predicción de utilidades de películas</vt:lpstr>
      <vt:lpstr>Predicción de utilidades de películas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Tarea 1</dc:title>
  <dc:creator>Esteban Hernandez Vargas</dc:creator>
  <cp:lastModifiedBy>Esteban Hernandez Vargas</cp:lastModifiedBy>
  <cp:revision>8</cp:revision>
  <dcterms:created xsi:type="dcterms:W3CDTF">2016-09-09T15:46:02Z</dcterms:created>
  <dcterms:modified xsi:type="dcterms:W3CDTF">2016-09-09T16:55:26Z</dcterms:modified>
</cp:coreProperties>
</file>