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5" r:id="rId4"/>
    <p:sldId id="257" r:id="rId5"/>
    <p:sldId id="264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CECA"/>
          </a:solidFill>
        </a:fill>
      </a:tcStyle>
    </a:wholeTbl>
    <a:band2H>
      <a:tcTxStyle/>
      <a:tcStyle>
        <a:tcBdr/>
        <a:fill>
          <a:solidFill>
            <a:srgbClr val="F7E8E7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DAD3"/>
          </a:solidFill>
        </a:fill>
      </a:tcStyle>
    </a:wholeTbl>
    <a:band2H>
      <a:tcTxStyle/>
      <a:tcStyle>
        <a:tcBdr/>
        <a:fill>
          <a:solidFill>
            <a:srgbClr val="F0EDEA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1D1"/>
          </a:solidFill>
        </a:fill>
      </a:tcStyle>
    </a:wholeTbl>
    <a:band2H>
      <a:tcTxStyle/>
      <a:tcStyle>
        <a:tcBdr/>
        <a:fill>
          <a:solidFill>
            <a:srgbClr val="EDE9E9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5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114800"/>
          </a:xfrm>
          <a:prstGeom prst="rect">
            <a:avLst/>
          </a:prstGeom>
        </p:spPr>
        <p:txBody>
          <a:bodyPr/>
          <a:lstStyle>
            <a:lvl1pPr marL="342900" indent="-342900">
              <a:buSzPct val="100000"/>
              <a:buFont typeface="Arial"/>
              <a:buChar char="•"/>
              <a:defRPr>
                <a:solidFill>
                  <a:srgbClr val="000000"/>
                </a:solidFill>
              </a:defRPr>
            </a:lvl1pPr>
            <a:lvl2pPr marL="783771" indent="-326571">
              <a:buSzPct val="100000"/>
              <a:buFont typeface="Arial"/>
              <a:buChar char="–"/>
              <a:defRPr>
                <a:solidFill>
                  <a:srgbClr val="000000"/>
                </a:solidFill>
              </a:defRPr>
            </a:lvl2pPr>
            <a:lvl3pPr marL="1219200" indent="-304800">
              <a:buSzPct val="100000"/>
              <a:buFont typeface="Arial"/>
              <a:buChar char="•"/>
              <a:defRPr>
                <a:solidFill>
                  <a:srgbClr val="000000"/>
                </a:solidFill>
              </a:defRPr>
            </a:lvl3pPr>
            <a:lvl4pPr marL="1737360" indent="-365760">
              <a:buSzPct val="100000"/>
              <a:buFont typeface="Arial"/>
              <a:buChar char="–"/>
              <a:defRPr>
                <a:solidFill>
                  <a:srgbClr val="000000"/>
                </a:solidFill>
              </a:defRPr>
            </a:lvl4pPr>
            <a:lvl5pPr marL="2194560" indent="-365760">
              <a:buSzPct val="100000"/>
              <a:buFont typeface="Arial"/>
              <a:buChar char="»"/>
              <a:defRPr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85800" y="130175"/>
            <a:ext cx="77724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7772400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888888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1pPr>
      <a:lvl2pPr marL="0" marR="0" indent="457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888888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2pPr>
      <a:lvl3pPr marL="0" marR="0" indent="914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888888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3pPr>
      <a:lvl4pPr marL="0" marR="0" indent="13716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888888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4pPr>
      <a:lvl5pPr marL="0" marR="0" indent="1828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888888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5pPr>
      <a:lvl6pPr marL="0" marR="0" indent="22860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888888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6pPr>
      <a:lvl7pPr marL="0" marR="0" indent="2743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888888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7pPr>
      <a:lvl8pPr marL="0" marR="0" indent="3200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888888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8pPr>
      <a:lvl9pPr marL="0" marR="0" indent="36576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888888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 noGrp="1"/>
          </p:cNvSpPr>
          <p:nvPr>
            <p:ph type="ctrTitle"/>
          </p:nvPr>
        </p:nvSpPr>
        <p:spPr>
          <a:xfrm>
            <a:off x="914400" y="1047622"/>
            <a:ext cx="7772400" cy="1470026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694944">
              <a:defRPr sz="4560"/>
            </a:lvl1pPr>
          </a:lstStyle>
          <a:p>
            <a:r>
              <a:t>Progressive Website Application</a:t>
            </a:r>
          </a:p>
        </p:txBody>
      </p:sp>
      <p:sp>
        <p:nvSpPr>
          <p:cNvPr id="32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698272" y="2743348"/>
            <a:ext cx="7772401" cy="1752601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defRPr sz="2500">
                <a:solidFill>
                  <a:srgbClr val="000000"/>
                </a:solidFill>
              </a:defRPr>
            </a:lvl1pPr>
          </a:lstStyle>
          <a:p>
            <a:r>
              <a:t>Gender Equality Awareness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Functionality</a:t>
            </a:r>
          </a:p>
        </p:txBody>
      </p:sp>
      <p:sp>
        <p:nvSpPr>
          <p:cNvPr id="53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6298" indent="-266298" defTabSz="758951">
              <a:spcBef>
                <a:spcPts val="600"/>
              </a:spcBef>
              <a:buFontTx/>
              <a:defRPr sz="2656"/>
            </a:pPr>
            <a:r>
              <a:t>Visual Appeal:</a:t>
            </a:r>
          </a:p>
          <a:p>
            <a:pPr marL="1022477" lvl="1" indent="-527050" defTabSz="758951">
              <a:spcBef>
                <a:spcPts val="600"/>
              </a:spcBef>
              <a:buClr>
                <a:srgbClr val="ECECEC"/>
              </a:buClr>
              <a:buFont typeface="TimesNewRomanPSMT"/>
              <a:buChar char="•"/>
              <a:defRPr sz="2656"/>
            </a:pPr>
            <a:r>
              <a:t>The application features a visually appealing design with typography, colors, and images to enhance readability and engagement.</a:t>
            </a:r>
          </a:p>
          <a:p>
            <a:pPr marL="1022477" lvl="1" indent="-527050" defTabSz="758951">
              <a:spcBef>
                <a:spcPts val="600"/>
              </a:spcBef>
              <a:buClr>
                <a:srgbClr val="ECECEC"/>
              </a:buClr>
              <a:buFont typeface="TimesNewRomanPSMT"/>
              <a:buChar char="•"/>
              <a:defRPr sz="2656"/>
            </a:pPr>
            <a:r>
              <a:t>It uses external libraries like Bootstrap, Font Awesome, and Google Fonts to style and decorate the interface.</a:t>
            </a:r>
          </a:p>
          <a:p>
            <a:pPr marL="1022477" lvl="1" indent="-527050" defTabSz="758951">
              <a:spcBef>
                <a:spcPts val="600"/>
              </a:spcBef>
              <a:buClr>
                <a:srgbClr val="ECECEC"/>
              </a:buClr>
              <a:buFont typeface="TimesNewRomanPSMT"/>
              <a:buChar char="•"/>
              <a:defRPr sz="2656"/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Web App Install</a:t>
            </a:r>
            <a:endParaRPr dirty="0"/>
          </a:p>
        </p:txBody>
      </p:sp>
      <p:pic>
        <p:nvPicPr>
          <p:cNvPr id="1026" name="Picture 2" descr="No description available.">
            <a:extLst>
              <a:ext uri="{FF2B5EF4-FFF2-40B4-BE49-F238E27FC236}">
                <a16:creationId xmlns:a16="http://schemas.microsoft.com/office/drawing/2014/main" id="{93958D52-60FD-7725-7063-E532FB6B5C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2"/>
          <a:stretch/>
        </p:blipFill>
        <p:spPr bwMode="auto">
          <a:xfrm>
            <a:off x="457200" y="1295400"/>
            <a:ext cx="2145323" cy="409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 description available.">
            <a:extLst>
              <a:ext uri="{FF2B5EF4-FFF2-40B4-BE49-F238E27FC236}">
                <a16:creationId xmlns:a16="http://schemas.microsoft.com/office/drawing/2014/main" id="{677F5EB9-EB0F-4F45-60EE-959DA93C3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1295400"/>
            <a:ext cx="2038056" cy="407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o description available.">
            <a:extLst>
              <a:ext uri="{FF2B5EF4-FFF2-40B4-BE49-F238E27FC236}">
                <a16:creationId xmlns:a16="http://schemas.microsoft.com/office/drawing/2014/main" id="{F373349F-7DD1-B8A4-E2AD-DCFCAA899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28" y="1295400"/>
            <a:ext cx="2038056" cy="4076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9038262-3B03-00A8-713E-4C6BBD7F9AF2}"/>
              </a:ext>
            </a:extLst>
          </p:cNvPr>
          <p:cNvCxnSpPr/>
          <p:nvPr/>
        </p:nvCxnSpPr>
        <p:spPr>
          <a:xfrm flipV="1">
            <a:off x="3257550" y="3717561"/>
            <a:ext cx="609912" cy="76449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Web App Install</a:t>
            </a:r>
            <a:endParaRPr dirty="0"/>
          </a:p>
        </p:txBody>
      </p:sp>
      <p:pic>
        <p:nvPicPr>
          <p:cNvPr id="2050" name="Picture 2" descr="No description available.">
            <a:extLst>
              <a:ext uri="{FF2B5EF4-FFF2-40B4-BE49-F238E27FC236}">
                <a16:creationId xmlns:a16="http://schemas.microsoft.com/office/drawing/2014/main" id="{3331262B-CA02-6190-5BA4-F5893EB62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70" y="1424354"/>
            <a:ext cx="2004646" cy="400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36E66F1-FA08-802B-1BFA-D451CC3C41E3}"/>
              </a:ext>
            </a:extLst>
          </p:cNvPr>
          <p:cNvSpPr/>
          <p:nvPr/>
        </p:nvSpPr>
        <p:spPr>
          <a:xfrm>
            <a:off x="722728" y="1977682"/>
            <a:ext cx="822960" cy="863991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anklin Gothic Book"/>
              <a:ea typeface="Franklin Gothic Book"/>
              <a:cs typeface="Franklin Gothic Book"/>
              <a:sym typeface="Franklin Gothic Book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4DDE505-DBD0-89EA-0C69-7DF46AF4D4DC}"/>
              </a:ext>
            </a:extLst>
          </p:cNvPr>
          <p:cNvCxnSpPr>
            <a:cxnSpLocks/>
          </p:cNvCxnSpPr>
          <p:nvPr/>
        </p:nvCxnSpPr>
        <p:spPr>
          <a:xfrm flipH="1" flipV="1">
            <a:off x="1392702" y="2841673"/>
            <a:ext cx="858129" cy="118168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052" name="Picture 4" descr="No description available.">
            <a:extLst>
              <a:ext uri="{FF2B5EF4-FFF2-40B4-BE49-F238E27FC236}">
                <a16:creationId xmlns:a16="http://schemas.microsoft.com/office/drawing/2014/main" id="{DEBB4739-6213-F081-9CB1-EE2253699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677" y="1424354"/>
            <a:ext cx="2004646" cy="400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o description available.">
            <a:extLst>
              <a:ext uri="{FF2B5EF4-FFF2-40B4-BE49-F238E27FC236}">
                <a16:creationId xmlns:a16="http://schemas.microsoft.com/office/drawing/2014/main" id="{D62B500D-9C8C-FC50-4E25-B66E10333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626" y="1424353"/>
            <a:ext cx="2004646" cy="400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18584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>
            <a:spLocks noGrp="1"/>
          </p:cNvSpPr>
          <p:nvPr>
            <p:ph type="ctrTitle"/>
          </p:nvPr>
        </p:nvSpPr>
        <p:spPr>
          <a:xfrm>
            <a:off x="914400" y="1047622"/>
            <a:ext cx="7772400" cy="1470026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Key Features</a:t>
            </a:r>
          </a:p>
        </p:txBody>
      </p:sp>
      <p:sp>
        <p:nvSpPr>
          <p:cNvPr id="35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-512699" y="3280420"/>
            <a:ext cx="2825354" cy="885182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defRPr sz="2500">
                <a:solidFill>
                  <a:srgbClr val="000000"/>
                </a:solidFill>
              </a:defRPr>
            </a:lvl1pPr>
          </a:lstStyle>
          <a:p>
            <a:r>
              <a:t> 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Key Features</a:t>
            </a:r>
          </a:p>
        </p:txBody>
      </p:sp>
      <p:sp>
        <p:nvSpPr>
          <p:cNvPr id="38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84606" indent="-284606" defTabSz="758951">
              <a:spcBef>
                <a:spcPts val="600"/>
              </a:spcBef>
              <a:defRPr sz="2656"/>
            </a:pPr>
            <a:r>
              <a:rPr dirty="0"/>
              <a:t>Responsive Design: </a:t>
            </a:r>
          </a:p>
          <a:p>
            <a:pPr marL="643000" indent="-527050" defTabSz="758951">
              <a:spcBef>
                <a:spcPts val="600"/>
              </a:spcBef>
              <a:buClr>
                <a:srgbClr val="ECECEC"/>
              </a:buClr>
              <a:buFont typeface="TimesNewRomanPSMT"/>
              <a:defRPr sz="2656"/>
            </a:pPr>
            <a:r>
              <a:rPr dirty="0"/>
              <a:t>The application is designed to be responsive, ensuring that it looks and works well across various devices and screen sizes.</a:t>
            </a:r>
            <a:endParaRPr lang="en-US" dirty="0"/>
          </a:p>
          <a:p>
            <a:pPr marL="440871" lvl="1" indent="0" defTabSz="758951">
              <a:spcBef>
                <a:spcPts val="600"/>
              </a:spcBef>
              <a:buNone/>
              <a:defRPr sz="2656"/>
            </a:pPr>
            <a:endParaRPr dirty="0"/>
          </a:p>
          <a:p>
            <a:pPr marL="266298" indent="-266298" defTabSz="758951">
              <a:spcBef>
                <a:spcPts val="600"/>
              </a:spcBef>
              <a:buFontTx/>
              <a:defRPr sz="2656"/>
            </a:pPr>
            <a:r>
              <a:rPr dirty="0"/>
              <a:t>Offline Support:</a:t>
            </a:r>
          </a:p>
          <a:p>
            <a:pPr marL="643000" indent="-527050" defTabSz="758951">
              <a:spcBef>
                <a:spcPts val="600"/>
              </a:spcBef>
              <a:buClr>
                <a:srgbClr val="ECECEC"/>
              </a:buClr>
              <a:buFont typeface="TimesNewRomanPSMT"/>
              <a:defRPr sz="2656"/>
            </a:pPr>
            <a:r>
              <a:rPr dirty="0"/>
              <a:t>The Service Worker implementation allows the application to work offline by caching essential files (</a:t>
            </a:r>
            <a:r>
              <a:rPr sz="1162" dirty="0"/>
              <a:t>index.html</a:t>
            </a:r>
            <a:r>
              <a:rPr dirty="0"/>
              <a:t>, </a:t>
            </a:r>
            <a:r>
              <a:rPr sz="1162" dirty="0"/>
              <a:t>style.css</a:t>
            </a:r>
            <a:r>
              <a:rPr dirty="0"/>
              <a:t>, etc.).</a:t>
            </a:r>
          </a:p>
        </p:txBody>
      </p:sp>
    </p:spTree>
    <p:extLst>
      <p:ext uri="{BB962C8B-B14F-4D97-AF65-F5344CB8AC3E}">
        <p14:creationId xmlns:p14="http://schemas.microsoft.com/office/powerpoint/2010/main" val="60515780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Key Features</a:t>
            </a:r>
          </a:p>
        </p:txBody>
      </p:sp>
      <p:sp>
        <p:nvSpPr>
          <p:cNvPr id="41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14964" indent="-214964" defTabSz="612648">
              <a:spcBef>
                <a:spcPts val="500"/>
              </a:spcBef>
              <a:buFontTx/>
              <a:defRPr sz="2345"/>
            </a:pPr>
            <a:r>
              <a:rPr dirty="0"/>
              <a:t>App-like Experience:</a:t>
            </a:r>
          </a:p>
          <a:p>
            <a:pPr marL="825372" lvl="1" indent="-425450" defTabSz="612648">
              <a:spcBef>
                <a:spcPts val="500"/>
              </a:spcBef>
              <a:buClr>
                <a:srgbClr val="ECECEC"/>
              </a:buClr>
              <a:buFont typeface="TimesNewRomanPSMT"/>
              <a:buChar char="•"/>
              <a:defRPr sz="2345"/>
            </a:pPr>
            <a:r>
              <a:rPr dirty="0"/>
              <a:t>The PWA is configured to be installable on users' devices, allowing them to add it to their home screens like a native app.</a:t>
            </a:r>
            <a:endParaRPr lang="en-US" dirty="0"/>
          </a:p>
          <a:p>
            <a:pPr marL="399922" lvl="1" indent="0" defTabSz="612648">
              <a:spcBef>
                <a:spcPts val="500"/>
              </a:spcBef>
              <a:buClr>
                <a:srgbClr val="ECECEC"/>
              </a:buClr>
              <a:buNone/>
              <a:defRPr sz="2345"/>
            </a:pPr>
            <a:endParaRPr lang="en-US" dirty="0"/>
          </a:p>
          <a:p>
            <a:pPr marL="214964" indent="-214964" defTabSz="612648">
              <a:spcBef>
                <a:spcPts val="500"/>
              </a:spcBef>
              <a:buFontTx/>
              <a:defRPr sz="2345"/>
            </a:pPr>
            <a:r>
              <a:rPr dirty="0"/>
              <a:t>Manifest File:</a:t>
            </a:r>
          </a:p>
          <a:p>
            <a:pPr marL="825372" lvl="1" indent="-425450" defTabSz="612648">
              <a:spcBef>
                <a:spcPts val="500"/>
              </a:spcBef>
              <a:buClr>
                <a:srgbClr val="ECECEC"/>
              </a:buClr>
              <a:buFont typeface="TimesNewRomanPSMT"/>
              <a:buChar char="•"/>
              <a:defRPr sz="2345"/>
            </a:pPr>
            <a:r>
              <a:rPr dirty="0"/>
              <a:t>The </a:t>
            </a:r>
            <a:r>
              <a:rPr dirty="0" err="1"/>
              <a:t>manifest.json</a:t>
            </a:r>
            <a:r>
              <a:rPr dirty="0"/>
              <a:t> file provides metadata about the PWA, including its name, icons, start URL, display mode, background color, and theme color.</a:t>
            </a:r>
          </a:p>
          <a:p>
            <a:pPr marL="825372" lvl="1" indent="-425450" defTabSz="612648">
              <a:spcBef>
                <a:spcPts val="500"/>
              </a:spcBef>
              <a:buClr>
                <a:srgbClr val="ECECEC"/>
              </a:buClr>
              <a:buFont typeface="TimesNewRomanPSMT"/>
              <a:buChar char="•"/>
              <a:defRPr sz="2144"/>
            </a:pP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Key Features</a:t>
            </a:r>
          </a:p>
        </p:txBody>
      </p:sp>
      <p:sp>
        <p:nvSpPr>
          <p:cNvPr id="4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28336" indent="-128336" defTabSz="365760">
              <a:spcBef>
                <a:spcPts val="300"/>
              </a:spcBef>
              <a:buFontTx/>
              <a:defRPr sz="1920"/>
            </a:pPr>
            <a:r>
              <a:rPr dirty="0"/>
              <a:t>Service Worker Caching:</a:t>
            </a:r>
          </a:p>
          <a:p>
            <a:pPr marL="492759" lvl="1" indent="-253999" defTabSz="365760">
              <a:spcBef>
                <a:spcPts val="300"/>
              </a:spcBef>
              <a:buClr>
                <a:srgbClr val="ECECEC"/>
              </a:buClr>
              <a:buFont typeface="TimesNewRomanPSMT"/>
              <a:buChar char="•"/>
              <a:defRPr sz="1920"/>
            </a:pPr>
            <a:r>
              <a:rPr dirty="0"/>
              <a:t>The Service Worker caches specified files during installation (install event) to improve performance and offline accessibility.</a:t>
            </a:r>
          </a:p>
          <a:p>
            <a:pPr marL="492759" lvl="1" indent="-253999" defTabSz="365760">
              <a:spcBef>
                <a:spcPts val="300"/>
              </a:spcBef>
              <a:buClr>
                <a:srgbClr val="ECECEC"/>
              </a:buClr>
              <a:buFont typeface="TimesNewRomanPSMT"/>
              <a:buChar char="•"/>
              <a:defRPr sz="1920"/>
            </a:pPr>
            <a:r>
              <a:rPr dirty="0"/>
              <a:t>Cached files include the application's HTML, CSS, and JavaScript files, ensuring that the core functionality is available even without an internet connection.</a:t>
            </a:r>
          </a:p>
          <a:p>
            <a:pPr marL="492759" lvl="1" indent="-253999" defTabSz="365760">
              <a:spcBef>
                <a:spcPts val="300"/>
              </a:spcBef>
              <a:buClr>
                <a:srgbClr val="ECECEC"/>
              </a:buClr>
              <a:buFont typeface="TimesNewRomanPSMT"/>
              <a:buChar char="•"/>
              <a:defRPr sz="1920"/>
            </a:pPr>
            <a:endParaRPr dirty="0"/>
          </a:p>
          <a:p>
            <a:pPr marL="128336" indent="-128336" defTabSz="365760">
              <a:spcBef>
                <a:spcPts val="300"/>
              </a:spcBef>
              <a:buFontTx/>
              <a:defRPr sz="1920"/>
            </a:pPr>
            <a:r>
              <a:rPr dirty="0"/>
              <a:t>Dynamic Content Loading:</a:t>
            </a:r>
          </a:p>
          <a:p>
            <a:pPr marL="492759" lvl="1" indent="-253999" defTabSz="365760">
              <a:spcBef>
                <a:spcPts val="300"/>
              </a:spcBef>
              <a:buClr>
                <a:srgbClr val="ECECEC"/>
              </a:buClr>
              <a:buFont typeface="TimesNewRomanPSMT"/>
              <a:buChar char="•"/>
              <a:defRPr sz="1920"/>
            </a:pPr>
            <a:r>
              <a:rPr dirty="0"/>
              <a:t>The fetch event listener in the Service Worker intercepts network requests, allowing the app to serve cached responses when offline and fetch new content when online.</a:t>
            </a:r>
            <a:endParaRPr lang="en-US" dirty="0"/>
          </a:p>
          <a:p>
            <a:pPr marL="238760" lvl="1" indent="0" defTabSz="365760">
              <a:spcBef>
                <a:spcPts val="300"/>
              </a:spcBef>
              <a:buClr>
                <a:srgbClr val="ECECEC"/>
              </a:buClr>
              <a:buNone/>
              <a:defRPr sz="1920"/>
            </a:pPr>
            <a:endParaRPr dirty="0"/>
          </a:p>
          <a:p>
            <a:pPr marL="492759" lvl="1" indent="-254000" defTabSz="365760">
              <a:spcBef>
                <a:spcPts val="300"/>
              </a:spcBef>
              <a:buClr>
                <a:srgbClr val="ECECEC"/>
              </a:buClr>
              <a:buFont typeface="TimesNewRomanPSMT"/>
              <a:buChar char="•"/>
              <a:defRPr sz="1280"/>
            </a:pPr>
            <a:endParaRPr dirty="0"/>
          </a:p>
          <a:p>
            <a:pPr marL="492759" lvl="1" indent="-254000" defTabSz="365760">
              <a:spcBef>
                <a:spcPts val="300"/>
              </a:spcBef>
              <a:buClr>
                <a:srgbClr val="ECECEC"/>
              </a:buClr>
              <a:buFont typeface="TimesNewRomanPSMT"/>
              <a:buChar char="•"/>
              <a:defRPr sz="1400"/>
            </a:pPr>
            <a:endParaRPr dirty="0"/>
          </a:p>
          <a:p>
            <a:pPr marL="492759" lvl="1" indent="-254000" defTabSz="365760">
              <a:spcBef>
                <a:spcPts val="300"/>
              </a:spcBef>
              <a:buClr>
                <a:srgbClr val="ECECEC"/>
              </a:buClr>
              <a:buFont typeface="TimesNewRomanPSMT"/>
              <a:buChar char="•"/>
              <a:defRPr sz="1280"/>
            </a:pPr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/>
          <p:cNvSpPr txBox="1">
            <a:spLocks noGrp="1"/>
          </p:cNvSpPr>
          <p:nvPr>
            <p:ph type="ctrTitle"/>
          </p:nvPr>
        </p:nvSpPr>
        <p:spPr>
          <a:xfrm>
            <a:off x="914400" y="1047622"/>
            <a:ext cx="7772400" cy="1470026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Functionality</a:t>
            </a:r>
          </a:p>
        </p:txBody>
      </p:sp>
      <p:sp>
        <p:nvSpPr>
          <p:cNvPr id="47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-512699" y="3280419"/>
            <a:ext cx="2825354" cy="885183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defRPr sz="2500">
                <a:solidFill>
                  <a:srgbClr val="000000"/>
                </a:solidFill>
              </a:defRPr>
            </a:lvl1pPr>
          </a:lstStyle>
          <a:p>
            <a:r>
              <a:t> 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Functionality</a:t>
            </a:r>
          </a:p>
        </p:txBody>
      </p:sp>
      <p:sp>
        <p:nvSpPr>
          <p:cNvPr id="50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02130" indent="-202130" defTabSz="576072">
              <a:spcBef>
                <a:spcPts val="400"/>
              </a:spcBef>
              <a:buFontTx/>
              <a:defRPr sz="2457"/>
            </a:pPr>
            <a:r>
              <a:t>Content Presentation:</a:t>
            </a:r>
          </a:p>
          <a:p>
            <a:pPr marL="776097" lvl="1" indent="-400050" defTabSz="576072">
              <a:spcBef>
                <a:spcPts val="400"/>
              </a:spcBef>
              <a:buClr>
                <a:srgbClr val="ECECEC"/>
              </a:buClr>
              <a:buFont typeface="TimesNewRomanPSMT"/>
              <a:buChar char="•"/>
              <a:defRPr sz="2457"/>
            </a:pPr>
            <a:r>
              <a:t>The application presents information about gender equality, including its importance, challenges, and actions that individuals can take to promote equality.</a:t>
            </a:r>
          </a:p>
          <a:p>
            <a:pPr marL="776097" lvl="1" indent="-400050" defTabSz="576072">
              <a:spcBef>
                <a:spcPts val="400"/>
              </a:spcBef>
              <a:buClr>
                <a:srgbClr val="ECECEC"/>
              </a:buClr>
              <a:buFont typeface="TimesNewRomanPSMT"/>
              <a:buChar char="•"/>
              <a:defRPr sz="2457"/>
            </a:pPr>
            <a:r>
              <a:t>Content is organized into sections such as "GOAL 5," "Question," and "Development Goals Infographic."</a:t>
            </a:r>
          </a:p>
          <a:p>
            <a:pPr marL="776097" lvl="1" indent="-400050" defTabSz="576072">
              <a:spcBef>
                <a:spcPts val="400"/>
              </a:spcBef>
              <a:buClr>
                <a:srgbClr val="ECECEC"/>
              </a:buClr>
              <a:buFont typeface="TimesNewRomanPSMT"/>
              <a:buChar char="•"/>
              <a:defRPr sz="2205"/>
            </a:pPr>
            <a:endParaRPr/>
          </a:p>
          <a:p>
            <a:pPr marL="776097" lvl="1" indent="-400050" defTabSz="576072">
              <a:spcBef>
                <a:spcPts val="400"/>
              </a:spcBef>
              <a:buClr>
                <a:srgbClr val="ECECEC"/>
              </a:buClr>
              <a:buFont typeface="TimesNewRomanPSMT"/>
              <a:buChar char="•"/>
              <a:defRPr sz="2016"/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ccs powerpoint template">
  <a:themeElements>
    <a:clrScheme name="ccs powerpoint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000FF"/>
      </a:hlink>
      <a:folHlink>
        <a:srgbClr val="FF00FF"/>
      </a:folHlink>
    </a:clrScheme>
    <a:fontScheme name="ccs powerpoint 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ccs powerpoint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cs powerpoint template">
  <a:themeElements>
    <a:clrScheme name="ccs powerpoint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000FF"/>
      </a:hlink>
      <a:folHlink>
        <a:srgbClr val="FF00FF"/>
      </a:folHlink>
    </a:clrScheme>
    <a:fontScheme name="ccs powerpoint 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ccs powerpoint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311</Words>
  <Application>Microsoft Office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Franklin Gothic Book</vt:lpstr>
      <vt:lpstr>Franklin Gothic Medium</vt:lpstr>
      <vt:lpstr>TimesNewRomanPSMT</vt:lpstr>
      <vt:lpstr>ccs powerpoint template</vt:lpstr>
      <vt:lpstr>Progressive Website Application</vt:lpstr>
      <vt:lpstr>Web App Install</vt:lpstr>
      <vt:lpstr>Web App Install</vt:lpstr>
      <vt:lpstr>Key Features</vt:lpstr>
      <vt:lpstr>Key Features</vt:lpstr>
      <vt:lpstr>Key Features</vt:lpstr>
      <vt:lpstr>Key Features</vt:lpstr>
      <vt:lpstr>Functionality</vt:lpstr>
      <vt:lpstr>Functionality</vt:lpstr>
      <vt:lpstr>Functionality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Progressive Website Application</dc:title>
  <cp:lastModifiedBy>Samuel Christian Bigal</cp:lastModifiedBy>
  <cp:revision>4</cp:revision>
  <dcterms:modified xsi:type="dcterms:W3CDTF">2024-04-25T02:06:59Z</dcterms:modified>
</cp:coreProperties>
</file>