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 b="def" i="def"/>
      <a:tcStyle>
        <a:tcBdr/>
        <a:fill>
          <a:solidFill>
            <a:srgbClr val="F0EDE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 b="def" i="def"/>
      <a:tcStyle>
        <a:tcBdr/>
        <a:fill>
          <a:solidFill>
            <a:srgbClr val="EDE9E9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457200" y="1371600"/>
            <a:ext cx="8229600" cy="411480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/>
              <a:buChar char="•"/>
              <a:defRPr>
                <a:solidFill>
                  <a:srgbClr val="000000"/>
                </a:solidFill>
              </a:defRPr>
            </a:lvl1pPr>
            <a:lvl2pPr marL="783771" indent="-326571">
              <a:buSzPct val="100000"/>
              <a:buFont typeface="Arial"/>
              <a:buChar char="–"/>
              <a:defRPr>
                <a:solidFill>
                  <a:srgbClr val="000000"/>
                </a:solidFill>
              </a:defRPr>
            </a:lvl2pPr>
            <a:lvl3pPr marL="1219200" indent="-304800">
              <a:buSzPct val="100000"/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737360" indent="-365760">
              <a:buSzPct val="100000"/>
              <a:buFont typeface="Arial"/>
              <a:buChar char="–"/>
              <a:defRPr>
                <a:solidFill>
                  <a:srgbClr val="000000"/>
                </a:solidFill>
              </a:defRPr>
            </a:lvl4pPr>
            <a:lvl5pPr marL="2194560" indent="-365760">
              <a:buSzPct val="100000"/>
              <a:buFont typeface="Arial"/>
              <a:buChar char="»"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800" y="130175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5800" y="1676400"/>
            <a:ext cx="77724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914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1371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1828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888888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>
            <p:ph type="ctrTitle"/>
          </p:nvPr>
        </p:nvSpPr>
        <p:spPr>
          <a:xfrm>
            <a:off x="914400" y="1047622"/>
            <a:ext cx="7772400" cy="1470026"/>
          </a:xfrm>
          <a:prstGeom prst="rect">
            <a:avLst/>
          </a:prstGeom>
        </p:spPr>
        <p:txBody>
          <a:bodyPr/>
          <a:lstStyle>
            <a:lvl1pPr defTabSz="694944">
              <a:defRPr sz="4560"/>
            </a:lvl1pPr>
          </a:lstStyle>
          <a:p>
            <a:pPr/>
            <a:r>
              <a:t>Progressive Website Application</a:t>
            </a:r>
          </a:p>
        </p:txBody>
      </p:sp>
      <p:sp>
        <p:nvSpPr>
          <p:cNvPr id="32" name="Subtitle 2"/>
          <p:cNvSpPr txBox="1"/>
          <p:nvPr>
            <p:ph type="subTitle" sz="half" idx="1"/>
          </p:nvPr>
        </p:nvSpPr>
        <p:spPr>
          <a:xfrm>
            <a:off x="2698272" y="2743348"/>
            <a:ext cx="7772401" cy="175260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Gender Equality Awareness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ctrTitle"/>
          </p:nvPr>
        </p:nvSpPr>
        <p:spPr>
          <a:xfrm>
            <a:off x="914400" y="1047622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Key Features</a:t>
            </a:r>
          </a:p>
        </p:txBody>
      </p:sp>
      <p:sp>
        <p:nvSpPr>
          <p:cNvPr id="35" name="Subtitle 2"/>
          <p:cNvSpPr txBox="1"/>
          <p:nvPr>
            <p:ph type="subTitle" sz="quarter" idx="1"/>
          </p:nvPr>
        </p:nvSpPr>
        <p:spPr>
          <a:xfrm>
            <a:off x="-512699" y="3280420"/>
            <a:ext cx="2825354" cy="885182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</a:t>
            </a:r>
          </a:p>
        </p:txBody>
      </p:sp>
      <p:sp>
        <p:nvSpPr>
          <p:cNvPr id="3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606" indent="-284606" defTabSz="758951">
              <a:spcBef>
                <a:spcPts val="600"/>
              </a:spcBef>
              <a:defRPr sz="2656"/>
            </a:pPr>
            <a:r>
              <a:t>Responsive Design: </a:t>
            </a:r>
          </a:p>
          <a:p>
            <a:pPr marL="643000" indent="-527050" defTabSz="758951">
              <a:spcBef>
                <a:spcPts val="600"/>
              </a:spcBef>
              <a:buClr>
                <a:srgbClr val="ECECEC"/>
              </a:buClr>
              <a:buFont typeface="TimesNewRomanPSMT"/>
              <a:defRPr sz="2656"/>
            </a:pPr>
            <a:r>
              <a:t>The application is designed to be responsive, ensuring that it looks and works well across various devices and screen sizes.</a:t>
            </a:r>
          </a:p>
          <a:p>
            <a:pPr marL="266298" indent="-266298" defTabSz="758951">
              <a:spcBef>
                <a:spcPts val="600"/>
              </a:spcBef>
              <a:buFontTx/>
              <a:defRPr sz="2656"/>
            </a:pPr>
          </a:p>
          <a:p>
            <a:pPr marL="266298" indent="-266298" defTabSz="758951">
              <a:spcBef>
                <a:spcPts val="600"/>
              </a:spcBef>
              <a:buFontTx/>
              <a:defRPr sz="2656"/>
            </a:pPr>
            <a:r>
              <a:t>Offline Support:</a:t>
            </a:r>
          </a:p>
          <a:p>
            <a:pPr marL="643000" indent="-527050" defTabSz="758951">
              <a:spcBef>
                <a:spcPts val="600"/>
              </a:spcBef>
              <a:buClr>
                <a:srgbClr val="ECECEC"/>
              </a:buClr>
              <a:buFont typeface="TimesNewRomanPSMT"/>
              <a:defRPr sz="2656"/>
            </a:pPr>
            <a:r>
              <a:t>The Service Worker implementation allows the application to work offline by caching essential files (</a:t>
            </a:r>
            <a:r>
              <a:rPr sz="1162"/>
              <a:t>index.html</a:t>
            </a:r>
            <a:r>
              <a:t>, </a:t>
            </a:r>
            <a:r>
              <a:rPr sz="1162"/>
              <a:t>style.css</a:t>
            </a:r>
            <a:r>
              <a:t>, etc.).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</a:t>
            </a:r>
          </a:p>
        </p:txBody>
      </p:sp>
      <p:sp>
        <p:nvSpPr>
          <p:cNvPr id="4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4964" indent="-214964" defTabSz="612648">
              <a:spcBef>
                <a:spcPts val="500"/>
              </a:spcBef>
              <a:buFontTx/>
              <a:defRPr sz="2345"/>
            </a:pPr>
            <a:r>
              <a:t>App-like Experience:</a:t>
            </a:r>
          </a:p>
          <a:p>
            <a:pPr lvl="1" marL="825372" indent="-425450" defTabSz="612648">
              <a:spcBef>
                <a:spcPts val="500"/>
              </a:spcBef>
              <a:buClr>
                <a:srgbClr val="ECECEC"/>
              </a:buClr>
              <a:buFont typeface="TimesNewRomanPSMT"/>
              <a:buChar char="•"/>
              <a:defRPr sz="2345"/>
            </a:pPr>
            <a:r>
              <a:t>The PWA is configured to be installable on users' devices, allowing them to add it to their home screens like a native app.</a:t>
            </a:r>
          </a:p>
          <a:p>
            <a:pPr lvl="1" marL="825372" indent="-425450" defTabSz="612648">
              <a:spcBef>
                <a:spcPts val="500"/>
              </a:spcBef>
              <a:buClr>
                <a:srgbClr val="ECECEC"/>
              </a:buClr>
              <a:buFont typeface="TimesNewRomanPSMT"/>
              <a:buChar char="•"/>
              <a:defRPr sz="2345"/>
            </a:pPr>
          </a:p>
          <a:p>
            <a:pPr marL="214964" indent="-214964" defTabSz="612648">
              <a:spcBef>
                <a:spcPts val="500"/>
              </a:spcBef>
              <a:buFontTx/>
              <a:defRPr sz="2345"/>
            </a:pPr>
            <a:r>
              <a:t>Manifest File:</a:t>
            </a:r>
          </a:p>
          <a:p>
            <a:pPr lvl="1" marL="825372" indent="-425450" defTabSz="612648">
              <a:spcBef>
                <a:spcPts val="500"/>
              </a:spcBef>
              <a:buClr>
                <a:srgbClr val="ECECEC"/>
              </a:buClr>
              <a:buFont typeface="TimesNewRomanPSMT"/>
              <a:buChar char="•"/>
              <a:defRPr sz="2345"/>
            </a:pPr>
            <a:r>
              <a:t>The manifest.json file provides metadata about the PWA, including its name, icons, start URL, display mode, background color, and theme color.</a:t>
            </a:r>
          </a:p>
          <a:p>
            <a:pPr lvl="1" marL="825372" indent="-425450" defTabSz="612648">
              <a:spcBef>
                <a:spcPts val="500"/>
              </a:spcBef>
              <a:buClr>
                <a:srgbClr val="ECECEC"/>
              </a:buClr>
              <a:buFont typeface="TimesNewRomanPSMT"/>
              <a:buChar char="•"/>
              <a:defRPr sz="2144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</a:t>
            </a:r>
          </a:p>
        </p:txBody>
      </p:sp>
      <p:sp>
        <p:nvSpPr>
          <p:cNvPr id="4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8336" indent="-128336" defTabSz="365760">
              <a:spcBef>
                <a:spcPts val="300"/>
              </a:spcBef>
              <a:buFontTx/>
              <a:defRPr sz="1920"/>
            </a:pPr>
            <a:r>
              <a:t>Service Worker Caching:</a:t>
            </a:r>
          </a:p>
          <a:p>
            <a:pPr lvl="1" marL="492759" indent="-253999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920"/>
            </a:pPr>
            <a:r>
              <a:t>The Service Worker caches specified files during installation (</a:t>
            </a:r>
            <a:r>
              <a:t>install</a:t>
            </a:r>
            <a:r>
              <a:t> event) to improve performance and offline accessibility.</a:t>
            </a:r>
          </a:p>
          <a:p>
            <a:pPr lvl="1" marL="492759" indent="-253999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920"/>
            </a:pPr>
            <a:r>
              <a:t>Cached files include the application's HTML, CSS, and JavaScript files, ensuring that the core functionality is available even without an internet connection.</a:t>
            </a:r>
          </a:p>
          <a:p>
            <a:pPr lvl="1" marL="492759" indent="-253999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920"/>
            </a:pPr>
          </a:p>
          <a:p>
            <a:pPr marL="128336" indent="-128336" defTabSz="365760">
              <a:spcBef>
                <a:spcPts val="300"/>
              </a:spcBef>
              <a:buFontTx/>
              <a:defRPr sz="1920"/>
            </a:pPr>
            <a:r>
              <a:t>Dynamic Content Loading:</a:t>
            </a:r>
          </a:p>
          <a:p>
            <a:pPr lvl="1" marL="492759" indent="-253999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920"/>
            </a:pPr>
            <a:r>
              <a:t>The </a:t>
            </a:r>
            <a:r>
              <a:t>fetch</a:t>
            </a:r>
            <a:r>
              <a:t> event listener in the Service Worker intercepts network requests, allowing the app to serve cached responses when offline and fetch new content when online.</a:t>
            </a:r>
          </a:p>
          <a:p>
            <a:pPr lvl="1" marL="492759" indent="-254000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280"/>
            </a:pPr>
          </a:p>
          <a:p>
            <a:pPr lvl="1" marL="492759" indent="-254000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400"/>
            </a:pPr>
          </a:p>
          <a:p>
            <a:pPr lvl="1" marL="492759" indent="-254000" defTabSz="365760">
              <a:spcBef>
                <a:spcPts val="300"/>
              </a:spcBef>
              <a:buClr>
                <a:srgbClr val="ECECEC"/>
              </a:buClr>
              <a:buFont typeface="TimesNewRomanPSMT"/>
              <a:buChar char="•"/>
              <a:defRPr sz="128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/>
          <p:nvPr>
            <p:ph type="ctrTitle"/>
          </p:nvPr>
        </p:nvSpPr>
        <p:spPr>
          <a:xfrm>
            <a:off x="914400" y="1047622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Functionality</a:t>
            </a:r>
          </a:p>
        </p:txBody>
      </p:sp>
      <p:sp>
        <p:nvSpPr>
          <p:cNvPr id="47" name="Subtitle 2"/>
          <p:cNvSpPr txBox="1"/>
          <p:nvPr>
            <p:ph type="subTitle" sz="quarter" idx="1"/>
          </p:nvPr>
        </p:nvSpPr>
        <p:spPr>
          <a:xfrm>
            <a:off x="-512699" y="3280419"/>
            <a:ext cx="2825354" cy="885183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Functionality</a:t>
            </a:r>
          </a:p>
        </p:txBody>
      </p:sp>
      <p:sp>
        <p:nvSpPr>
          <p:cNvPr id="5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2130" indent="-202130" defTabSz="576072">
              <a:spcBef>
                <a:spcPts val="400"/>
              </a:spcBef>
              <a:buFontTx/>
              <a:defRPr sz="2457"/>
            </a:pPr>
            <a:r>
              <a:t>Content Presentation:</a:t>
            </a:r>
          </a:p>
          <a:p>
            <a:pPr lvl="1" marL="776097" indent="-400050" defTabSz="576072">
              <a:spcBef>
                <a:spcPts val="400"/>
              </a:spcBef>
              <a:buClr>
                <a:srgbClr val="ECECEC"/>
              </a:buClr>
              <a:buFont typeface="TimesNewRomanPSMT"/>
              <a:buChar char="•"/>
              <a:defRPr sz="2457"/>
            </a:pPr>
            <a:r>
              <a:t>The application presents information about gender equality, including its importance, challenges, and actions that individuals can take to promote equality.</a:t>
            </a:r>
          </a:p>
          <a:p>
            <a:pPr lvl="1" marL="776097" indent="-400050" defTabSz="576072">
              <a:spcBef>
                <a:spcPts val="400"/>
              </a:spcBef>
              <a:buClr>
                <a:srgbClr val="ECECEC"/>
              </a:buClr>
              <a:buFont typeface="TimesNewRomanPSMT"/>
              <a:buChar char="•"/>
              <a:defRPr sz="2457"/>
            </a:pPr>
            <a:r>
              <a:t>Content is organized into sections such as "GOAL 5," "Question," and "Development Goals Infographic."</a:t>
            </a:r>
          </a:p>
          <a:p>
            <a:pPr lvl="1" marL="776097" indent="-400050" defTabSz="576072">
              <a:spcBef>
                <a:spcPts val="400"/>
              </a:spcBef>
              <a:buClr>
                <a:srgbClr val="ECECEC"/>
              </a:buClr>
              <a:buFont typeface="TimesNewRomanPSMT"/>
              <a:buChar char="•"/>
              <a:defRPr sz="2205"/>
            </a:pPr>
          </a:p>
          <a:p>
            <a:pPr lvl="1" marL="776097" indent="-400050" defTabSz="576072">
              <a:spcBef>
                <a:spcPts val="400"/>
              </a:spcBef>
              <a:buClr>
                <a:srgbClr val="ECECEC"/>
              </a:buClr>
              <a:buFont typeface="TimesNewRomanPSMT"/>
              <a:buChar char="•"/>
              <a:defRPr sz="2016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Functionality</a:t>
            </a:r>
          </a:p>
        </p:txBody>
      </p:sp>
      <p:sp>
        <p:nvSpPr>
          <p:cNvPr id="5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298" indent="-266298" defTabSz="758951">
              <a:spcBef>
                <a:spcPts val="600"/>
              </a:spcBef>
              <a:buFontTx/>
              <a:defRPr sz="2656"/>
            </a:pPr>
            <a:r>
              <a:t>Visual Appeal</a:t>
            </a:r>
            <a:r>
              <a:t>:</a:t>
            </a:r>
          </a:p>
          <a:p>
            <a:pPr lvl="1" marL="1022477" indent="-527050" defTabSz="758951">
              <a:spcBef>
                <a:spcPts val="600"/>
              </a:spcBef>
              <a:buClr>
                <a:srgbClr val="ECECEC"/>
              </a:buClr>
              <a:buFont typeface="TimesNewRomanPSMT"/>
              <a:buChar char="•"/>
              <a:defRPr sz="2656"/>
            </a:pPr>
            <a:r>
              <a:t>The application features a visually appealing design with typography, colors, and images to enhance readability and engagement.</a:t>
            </a:r>
          </a:p>
          <a:p>
            <a:pPr lvl="1" marL="1022477" indent="-527050" defTabSz="758951">
              <a:spcBef>
                <a:spcPts val="600"/>
              </a:spcBef>
              <a:buClr>
                <a:srgbClr val="ECECEC"/>
              </a:buClr>
              <a:buFont typeface="TimesNewRomanPSMT"/>
              <a:buChar char="•"/>
              <a:defRPr sz="2656"/>
            </a:pPr>
            <a:r>
              <a:t>It uses external libraries like Bootstrap, Font Awesome, and Google Fonts to style and decorate the interface.</a:t>
            </a:r>
          </a:p>
          <a:p>
            <a:pPr lvl="1" marL="1022477" indent="-527050" defTabSz="758951">
              <a:spcBef>
                <a:spcPts val="600"/>
              </a:spcBef>
              <a:buClr>
                <a:srgbClr val="ECECEC"/>
              </a:buClr>
              <a:buFont typeface="TimesNewRomanPSMT"/>
              <a:buChar char="•"/>
              <a:defRPr sz="2656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cs powerpoint template">
  <a:themeElements>
    <a:clrScheme name="ccs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ccs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cs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cs powerpoint template">
  <a:themeElements>
    <a:clrScheme name="ccs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ccs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cs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