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580A73-56D8-4F5F-A311-11A4B973F258}" type="doc">
      <dgm:prSet loTypeId="urn:microsoft.com/office/officeart/2005/8/layout/balance1" loCatId="relationship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s-PE"/>
        </a:p>
      </dgm:t>
    </dgm:pt>
    <dgm:pt modelId="{E916E6D3-AA77-49F6-AC4F-00B045928D5D}">
      <dgm:prSet phldrT="[Texto]" custT="1"/>
      <dgm:spPr/>
      <dgm:t>
        <a:bodyPr/>
        <a:lstStyle/>
        <a:p>
          <a:r>
            <a:rPr lang="es-MX" sz="1200" dirty="0">
              <a:latin typeface="Aharoni" panose="02010803020104030203" pitchFamily="2" charset="-79"/>
              <a:cs typeface="Aharoni" panose="02010803020104030203" pitchFamily="2" charset="-79"/>
            </a:rPr>
            <a:t> </a:t>
          </a:r>
          <a:r>
            <a:rPr lang="es-MX" sz="1200" dirty="0">
              <a:solidFill>
                <a:schemeClr val="bg1">
                  <a:lumMod val="95000"/>
                  <a:lumOff val="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rPr>
            <a:t>Y pese a estar en la cima de la pirámide, muy pocas personas lo usan de manera consciente y relevante.</a:t>
          </a:r>
          <a:endParaRPr lang="es-PE" sz="1200" dirty="0">
            <a:solidFill>
              <a:schemeClr val="bg1">
                <a:lumMod val="95000"/>
                <a:lumOff val="5000"/>
              </a:schemeClr>
            </a:solidFill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B3965919-2A30-4BFE-9786-78390CC45C5F}" type="parTrans" cxnId="{59E5D7A8-D492-47A8-8896-0C1DAA6C5F79}">
      <dgm:prSet/>
      <dgm:spPr/>
      <dgm:t>
        <a:bodyPr/>
        <a:lstStyle/>
        <a:p>
          <a:endParaRPr lang="es-PE"/>
        </a:p>
      </dgm:t>
    </dgm:pt>
    <dgm:pt modelId="{CAF15EC7-2F40-48FB-AD7A-6C31B89EE638}" type="sibTrans" cxnId="{59E5D7A8-D492-47A8-8896-0C1DAA6C5F79}">
      <dgm:prSet/>
      <dgm:spPr/>
      <dgm:t>
        <a:bodyPr/>
        <a:lstStyle/>
        <a:p>
          <a:endParaRPr lang="es-PE"/>
        </a:p>
      </dgm:t>
    </dgm:pt>
    <dgm:pt modelId="{2C99B732-128F-46A0-B091-A2E97642385D}">
      <dgm:prSet phldrT="[Texto]"/>
      <dgm:spPr/>
      <dgm:t>
        <a:bodyPr/>
        <a:lstStyle/>
        <a:p>
          <a:r>
            <a:rPr lang="es-MX" dirty="0">
              <a:solidFill>
                <a:schemeClr val="bg1">
                  <a:lumMod val="85000"/>
                  <a:lumOff val="1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rPr>
            <a:t>Por eso el sugiere esta nueva fórmula de enseñar matemáticas</a:t>
          </a:r>
          <a:r>
            <a:rPr lang="es-MX" dirty="0">
              <a:solidFill>
                <a:schemeClr val="bg1">
                  <a:lumMod val="85000"/>
                  <a:lumOff val="15000"/>
                </a:schemeClr>
              </a:solidFill>
            </a:rPr>
            <a:t>.</a:t>
          </a:r>
          <a:endParaRPr lang="es-PE" dirty="0">
            <a:solidFill>
              <a:schemeClr val="bg1">
                <a:lumMod val="85000"/>
                <a:lumOff val="15000"/>
              </a:schemeClr>
            </a:solidFill>
          </a:endParaRPr>
        </a:p>
      </dgm:t>
    </dgm:pt>
    <dgm:pt modelId="{B2640F23-43D4-4C90-88D3-65AB1450C9CF}" type="parTrans" cxnId="{9CFC4801-DC56-4020-8C61-94E0A26C8D49}">
      <dgm:prSet/>
      <dgm:spPr/>
      <dgm:t>
        <a:bodyPr/>
        <a:lstStyle/>
        <a:p>
          <a:endParaRPr lang="es-PE"/>
        </a:p>
      </dgm:t>
    </dgm:pt>
    <dgm:pt modelId="{33E55186-4433-4BC1-BBAF-D6BBCAB1E8CA}" type="sibTrans" cxnId="{9CFC4801-DC56-4020-8C61-94E0A26C8D49}">
      <dgm:prSet/>
      <dgm:spPr/>
      <dgm:t>
        <a:bodyPr/>
        <a:lstStyle/>
        <a:p>
          <a:endParaRPr lang="es-PE"/>
        </a:p>
      </dgm:t>
    </dgm:pt>
    <dgm:pt modelId="{7DD00699-9A6D-4A23-A9AD-D4BA7AE36A84}">
      <dgm:prSet phldrT="[Texto]" custT="1"/>
      <dgm:spPr/>
      <dgm:t>
        <a:bodyPr/>
        <a:lstStyle/>
        <a:p>
          <a:r>
            <a:rPr lang="es-MX" sz="1200" dirty="0">
              <a:solidFill>
                <a:schemeClr val="bg1">
                  <a:lumMod val="85000"/>
                  <a:lumOff val="1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rPr>
            <a:t>Es un paso de lo análogo a lo digital, ya que es utilizado en la vida cotidiana, analiza tendencias, es predecir el futuro.</a:t>
          </a:r>
          <a:endParaRPr lang="es-PE" sz="1200" dirty="0">
            <a:solidFill>
              <a:schemeClr val="bg1">
                <a:lumMod val="85000"/>
                <a:lumOff val="15000"/>
              </a:schemeClr>
            </a:solidFill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F864FE00-7541-4EFE-AE7B-85830D10E41A}" type="parTrans" cxnId="{95888266-781A-4C25-8A06-DEDFE0FC47C2}">
      <dgm:prSet/>
      <dgm:spPr/>
      <dgm:t>
        <a:bodyPr/>
        <a:lstStyle/>
        <a:p>
          <a:endParaRPr lang="es-PE"/>
        </a:p>
      </dgm:t>
    </dgm:pt>
    <dgm:pt modelId="{72828B24-1A99-4EC8-B440-6557676F8E54}" type="sibTrans" cxnId="{95888266-781A-4C25-8A06-DEDFE0FC47C2}">
      <dgm:prSet/>
      <dgm:spPr/>
      <dgm:t>
        <a:bodyPr/>
        <a:lstStyle/>
        <a:p>
          <a:endParaRPr lang="es-PE"/>
        </a:p>
      </dgm:t>
    </dgm:pt>
    <dgm:pt modelId="{B41A859D-AB54-4978-B596-21619E1DC519}">
      <dgm:prSet phldrT="[Texto]" custT="1"/>
      <dgm:spPr/>
      <dgm:t>
        <a:bodyPr/>
        <a:lstStyle/>
        <a:p>
          <a:r>
            <a:rPr lang="es-MX" sz="1600" dirty="0">
              <a:solidFill>
                <a:schemeClr val="bg1">
                  <a:lumMod val="75000"/>
                  <a:lumOff val="2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rPr>
            <a:t>Es un método menos costoso y fácil de implementar.</a:t>
          </a:r>
          <a:endParaRPr lang="es-PE" sz="1600" dirty="0">
            <a:solidFill>
              <a:schemeClr val="bg1">
                <a:lumMod val="75000"/>
                <a:lumOff val="25000"/>
              </a:schemeClr>
            </a:solidFill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8D9225A4-FAD5-4476-B457-39A691A58DFD}" type="parTrans" cxnId="{D3C95358-EFA1-49AF-AF2D-2B37A9315F47}">
      <dgm:prSet/>
      <dgm:spPr/>
      <dgm:t>
        <a:bodyPr/>
        <a:lstStyle/>
        <a:p>
          <a:endParaRPr lang="es-PE"/>
        </a:p>
      </dgm:t>
    </dgm:pt>
    <dgm:pt modelId="{2624AB78-8432-4243-8CFC-CDAE0188C042}" type="sibTrans" cxnId="{D3C95358-EFA1-49AF-AF2D-2B37A9315F47}">
      <dgm:prSet/>
      <dgm:spPr/>
      <dgm:t>
        <a:bodyPr/>
        <a:lstStyle/>
        <a:p>
          <a:endParaRPr lang="es-PE"/>
        </a:p>
      </dgm:t>
    </dgm:pt>
    <dgm:pt modelId="{54E2E9C8-0CB6-44B2-85EC-FA1FE194482B}">
      <dgm:prSet phldrT="[Texto]"/>
      <dgm:spPr/>
      <dgm:t>
        <a:bodyPr/>
        <a:lstStyle/>
        <a:p>
          <a:r>
            <a:rPr lang="es-MX">
              <a:latin typeface="Berlin Sans FB Demi" panose="020E0802020502020306" pitchFamily="34" charset="0"/>
            </a:rPr>
            <a:t>Las estadísticas y las probabilidades.</a:t>
          </a:r>
          <a:endParaRPr lang="es-PE" dirty="0">
            <a:latin typeface="Berlin Sans FB Demi" panose="020E0802020502020306" pitchFamily="34" charset="0"/>
          </a:endParaRPr>
        </a:p>
      </dgm:t>
    </dgm:pt>
    <dgm:pt modelId="{E83EF3AD-FB49-48DE-BE47-23204105B0CF}" type="sibTrans" cxnId="{573E30D5-DFC5-48F3-96E7-EAC82F96E5DD}">
      <dgm:prSet/>
      <dgm:spPr/>
      <dgm:t>
        <a:bodyPr/>
        <a:lstStyle/>
        <a:p>
          <a:endParaRPr lang="es-PE"/>
        </a:p>
      </dgm:t>
    </dgm:pt>
    <dgm:pt modelId="{A2D7C4BB-68C4-41D3-A335-5F17FE0EB65D}" type="parTrans" cxnId="{573E30D5-DFC5-48F3-96E7-EAC82F96E5DD}">
      <dgm:prSet/>
      <dgm:spPr/>
      <dgm:t>
        <a:bodyPr/>
        <a:lstStyle/>
        <a:p>
          <a:endParaRPr lang="es-PE"/>
        </a:p>
      </dgm:t>
    </dgm:pt>
    <dgm:pt modelId="{4FD6629D-CAC7-4886-ACD8-52A8019BC25A}">
      <dgm:prSet phldrT="[Texto]" custT="1"/>
      <dgm:spPr/>
      <dgm:t>
        <a:bodyPr/>
        <a:lstStyle/>
        <a:p>
          <a:r>
            <a:rPr lang="es-MX" sz="2800">
              <a:latin typeface="Bahnschrift SemiBold Condensed" panose="020B0502040204020203" pitchFamily="34" charset="0"/>
            </a:rPr>
            <a:t>El cálculo</a:t>
          </a:r>
          <a:endParaRPr lang="es-PE" sz="2800" dirty="0">
            <a:latin typeface="Bahnschrift SemiBold Condensed" panose="020B0502040204020203" pitchFamily="34" charset="0"/>
          </a:endParaRPr>
        </a:p>
      </dgm:t>
    </dgm:pt>
    <dgm:pt modelId="{74BFD84E-2148-47D7-8C65-908314CE262B}" type="sibTrans" cxnId="{D7F4256F-9605-42B6-9C9F-BB0498D8569D}">
      <dgm:prSet/>
      <dgm:spPr/>
      <dgm:t>
        <a:bodyPr/>
        <a:lstStyle/>
        <a:p>
          <a:endParaRPr lang="es-PE"/>
        </a:p>
      </dgm:t>
    </dgm:pt>
    <dgm:pt modelId="{CEF03A2B-72B5-416F-963B-3F4EF993A38A}" type="parTrans" cxnId="{D7F4256F-9605-42B6-9C9F-BB0498D8569D}">
      <dgm:prSet/>
      <dgm:spPr/>
      <dgm:t>
        <a:bodyPr/>
        <a:lstStyle/>
        <a:p>
          <a:endParaRPr lang="es-PE"/>
        </a:p>
      </dgm:t>
    </dgm:pt>
    <dgm:pt modelId="{E2FD5D6F-E63D-4849-A132-885828C03CD3}">
      <dgm:prSet phldrT="[Texto]" custT="1"/>
      <dgm:spPr/>
      <dgm:t>
        <a:bodyPr/>
        <a:lstStyle/>
        <a:p>
          <a:r>
            <a:rPr lang="es-MX" sz="1400" dirty="0">
              <a:solidFill>
                <a:schemeClr val="bg1">
                  <a:lumMod val="95000"/>
                  <a:lumOff val="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rPr>
            <a:t>Las leyes de la naturaleza están escritas en el leguaje del calculo </a:t>
          </a:r>
          <a:endParaRPr lang="es-PE" sz="1400" dirty="0">
            <a:solidFill>
              <a:schemeClr val="bg1">
                <a:lumMod val="95000"/>
                <a:lumOff val="5000"/>
              </a:schemeClr>
            </a:solidFill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5A8667FB-20C9-4107-BAC4-2050C5D56F00}" type="sibTrans" cxnId="{52DEE3A2-AEA7-481D-88C9-4A4F83E577B2}">
      <dgm:prSet/>
      <dgm:spPr/>
      <dgm:t>
        <a:bodyPr/>
        <a:lstStyle/>
        <a:p>
          <a:endParaRPr lang="es-PE"/>
        </a:p>
      </dgm:t>
    </dgm:pt>
    <dgm:pt modelId="{FE3FBC3F-E534-4CD8-BFC7-43EA002EA04C}" type="parTrans" cxnId="{52DEE3A2-AEA7-481D-88C9-4A4F83E577B2}">
      <dgm:prSet/>
      <dgm:spPr/>
      <dgm:t>
        <a:bodyPr/>
        <a:lstStyle/>
        <a:p>
          <a:endParaRPr lang="es-PE"/>
        </a:p>
      </dgm:t>
    </dgm:pt>
    <dgm:pt modelId="{D4C1B931-5C6A-4557-B1BB-5C7A4B0C7726}" type="pres">
      <dgm:prSet presAssocID="{8C580A73-56D8-4F5F-A311-11A4B973F258}" presName="outerComposite" presStyleCnt="0">
        <dgm:presLayoutVars>
          <dgm:chMax val="2"/>
          <dgm:animLvl val="lvl"/>
          <dgm:resizeHandles val="exact"/>
        </dgm:presLayoutVars>
      </dgm:prSet>
      <dgm:spPr/>
    </dgm:pt>
    <dgm:pt modelId="{9E8545B1-35F6-43C9-B978-6C7B8F1BBA0A}" type="pres">
      <dgm:prSet presAssocID="{8C580A73-56D8-4F5F-A311-11A4B973F258}" presName="dummyMaxCanvas" presStyleCnt="0"/>
      <dgm:spPr/>
    </dgm:pt>
    <dgm:pt modelId="{094BA318-3315-48A0-A94C-E3E0ACD778E3}" type="pres">
      <dgm:prSet presAssocID="{8C580A73-56D8-4F5F-A311-11A4B973F258}" presName="parentComposite" presStyleCnt="0"/>
      <dgm:spPr/>
    </dgm:pt>
    <dgm:pt modelId="{2E3EEE0E-3A10-466E-90A7-6ECE083C1467}" type="pres">
      <dgm:prSet presAssocID="{8C580A73-56D8-4F5F-A311-11A4B973F258}" presName="parent1" presStyleLbl="alignAccFollowNode1" presStyleIdx="0" presStyleCnt="4" custLinFactNeighborX="-4630">
        <dgm:presLayoutVars>
          <dgm:chMax val="4"/>
        </dgm:presLayoutVars>
      </dgm:prSet>
      <dgm:spPr/>
    </dgm:pt>
    <dgm:pt modelId="{9CA56B17-6372-4B7F-A484-3A42CB75A317}" type="pres">
      <dgm:prSet presAssocID="{8C580A73-56D8-4F5F-A311-11A4B973F258}" presName="parent2" presStyleLbl="alignAccFollowNode1" presStyleIdx="1" presStyleCnt="4">
        <dgm:presLayoutVars>
          <dgm:chMax val="4"/>
        </dgm:presLayoutVars>
      </dgm:prSet>
      <dgm:spPr/>
    </dgm:pt>
    <dgm:pt modelId="{B60CCADA-1794-4B21-80F5-48CEC4C07B6B}" type="pres">
      <dgm:prSet presAssocID="{8C580A73-56D8-4F5F-A311-11A4B973F258}" presName="childrenComposite" presStyleCnt="0"/>
      <dgm:spPr/>
    </dgm:pt>
    <dgm:pt modelId="{27B46615-AB08-4413-9425-58B3C512B939}" type="pres">
      <dgm:prSet presAssocID="{8C580A73-56D8-4F5F-A311-11A4B973F258}" presName="dummyMaxCanvas_ChildArea" presStyleCnt="0"/>
      <dgm:spPr/>
    </dgm:pt>
    <dgm:pt modelId="{2678EA60-3519-4058-A1A1-2933358CC1DB}" type="pres">
      <dgm:prSet presAssocID="{8C580A73-56D8-4F5F-A311-11A4B973F258}" presName="fulcrum" presStyleLbl="alignAccFollowNode1" presStyleIdx="2" presStyleCnt="4"/>
      <dgm:spPr/>
    </dgm:pt>
    <dgm:pt modelId="{D036D940-170C-49AD-854F-C6AB4164D896}" type="pres">
      <dgm:prSet presAssocID="{8C580A73-56D8-4F5F-A311-11A4B973F258}" presName="balance_23" presStyleLbl="alignAccFollowNode1" presStyleIdx="3" presStyleCnt="4">
        <dgm:presLayoutVars>
          <dgm:bulletEnabled val="1"/>
        </dgm:presLayoutVars>
      </dgm:prSet>
      <dgm:spPr/>
    </dgm:pt>
    <dgm:pt modelId="{41A22A3C-0BD4-42BE-9EEF-29E2BA9533A0}" type="pres">
      <dgm:prSet presAssocID="{8C580A73-56D8-4F5F-A311-11A4B973F258}" presName="right_23_1" presStyleLbl="node1" presStyleIdx="0" presStyleCnt="5" custScaleX="143337" custLinFactNeighborX="3534" custLinFactNeighborY="-3189">
        <dgm:presLayoutVars>
          <dgm:bulletEnabled val="1"/>
        </dgm:presLayoutVars>
      </dgm:prSet>
      <dgm:spPr/>
    </dgm:pt>
    <dgm:pt modelId="{B9E14755-00BD-4D5C-9595-80F82DE16BB0}" type="pres">
      <dgm:prSet presAssocID="{8C580A73-56D8-4F5F-A311-11A4B973F258}" presName="right_23_2" presStyleLbl="node1" presStyleIdx="1" presStyleCnt="5" custScaleX="152089" custLinFactNeighborX="4666" custLinFactNeighborY="3372">
        <dgm:presLayoutVars>
          <dgm:bulletEnabled val="1"/>
        </dgm:presLayoutVars>
      </dgm:prSet>
      <dgm:spPr/>
    </dgm:pt>
    <dgm:pt modelId="{723EC111-69E5-440C-A8D3-547D8178363F}" type="pres">
      <dgm:prSet presAssocID="{8C580A73-56D8-4F5F-A311-11A4B973F258}" presName="right_23_3" presStyleLbl="node1" presStyleIdx="2" presStyleCnt="5" custScaleX="148911" custLinFactNeighborX="4116" custLinFactNeighborY="2248">
        <dgm:presLayoutVars>
          <dgm:bulletEnabled val="1"/>
        </dgm:presLayoutVars>
      </dgm:prSet>
      <dgm:spPr/>
    </dgm:pt>
    <dgm:pt modelId="{828735FA-1F16-479C-826C-038F0F12FD97}" type="pres">
      <dgm:prSet presAssocID="{8C580A73-56D8-4F5F-A311-11A4B973F258}" presName="left_23_1" presStyleLbl="node1" presStyleIdx="3" presStyleCnt="5" custScaleX="137368">
        <dgm:presLayoutVars>
          <dgm:bulletEnabled val="1"/>
        </dgm:presLayoutVars>
      </dgm:prSet>
      <dgm:spPr/>
    </dgm:pt>
    <dgm:pt modelId="{067C5F68-9210-46F1-92D6-BAB2D93FAB3F}" type="pres">
      <dgm:prSet presAssocID="{8C580A73-56D8-4F5F-A311-11A4B973F258}" presName="left_23_2" presStyleLbl="node1" presStyleIdx="4" presStyleCnt="5" custScaleX="134705" custScaleY="104709">
        <dgm:presLayoutVars>
          <dgm:bulletEnabled val="1"/>
        </dgm:presLayoutVars>
      </dgm:prSet>
      <dgm:spPr/>
    </dgm:pt>
  </dgm:ptLst>
  <dgm:cxnLst>
    <dgm:cxn modelId="{9CFC4801-DC56-4020-8C61-94E0A26C8D49}" srcId="{54E2E9C8-0CB6-44B2-85EC-FA1FE194482B}" destId="{2C99B732-128F-46A0-B091-A2E97642385D}" srcOrd="0" destOrd="0" parTransId="{B2640F23-43D4-4C90-88D3-65AB1450C9CF}" sibTransId="{33E55186-4433-4BC1-BBAF-D6BBCAB1E8CA}"/>
    <dgm:cxn modelId="{0A0AEB22-CD55-4EDF-A73B-FEE893AFBD63}" type="presOf" srcId="{54E2E9C8-0CB6-44B2-85EC-FA1FE194482B}" destId="{9CA56B17-6372-4B7F-A484-3A42CB75A317}" srcOrd="0" destOrd="0" presId="urn:microsoft.com/office/officeart/2005/8/layout/balance1"/>
    <dgm:cxn modelId="{97F98E2A-7763-43AD-9057-2F7001FEEA33}" type="presOf" srcId="{E2FD5D6F-E63D-4849-A132-885828C03CD3}" destId="{067C5F68-9210-46F1-92D6-BAB2D93FAB3F}" srcOrd="0" destOrd="0" presId="urn:microsoft.com/office/officeart/2005/8/layout/balance1"/>
    <dgm:cxn modelId="{95888266-781A-4C25-8A06-DEDFE0FC47C2}" srcId="{54E2E9C8-0CB6-44B2-85EC-FA1FE194482B}" destId="{7DD00699-9A6D-4A23-A9AD-D4BA7AE36A84}" srcOrd="1" destOrd="0" parTransId="{F864FE00-7541-4EFE-AE7B-85830D10E41A}" sibTransId="{72828B24-1A99-4EC8-B440-6557676F8E54}"/>
    <dgm:cxn modelId="{D7F4256F-9605-42B6-9C9F-BB0498D8569D}" srcId="{8C580A73-56D8-4F5F-A311-11A4B973F258}" destId="{4FD6629D-CAC7-4886-ACD8-52A8019BC25A}" srcOrd="0" destOrd="0" parTransId="{CEF03A2B-72B5-416F-963B-3F4EF993A38A}" sibTransId="{74BFD84E-2148-47D7-8C65-908314CE262B}"/>
    <dgm:cxn modelId="{D3C95358-EFA1-49AF-AF2D-2B37A9315F47}" srcId="{54E2E9C8-0CB6-44B2-85EC-FA1FE194482B}" destId="{B41A859D-AB54-4978-B596-21619E1DC519}" srcOrd="2" destOrd="0" parTransId="{8D9225A4-FAD5-4476-B457-39A691A58DFD}" sibTransId="{2624AB78-8432-4243-8CFC-CDAE0188C042}"/>
    <dgm:cxn modelId="{3259E458-1C33-4399-BC88-1A82DE8AB2D2}" type="presOf" srcId="{E916E6D3-AA77-49F6-AC4F-00B045928D5D}" destId="{828735FA-1F16-479C-826C-038F0F12FD97}" srcOrd="0" destOrd="0" presId="urn:microsoft.com/office/officeart/2005/8/layout/balance1"/>
    <dgm:cxn modelId="{B52D2696-E7D0-43BE-AC53-6CA75FC40547}" type="presOf" srcId="{B41A859D-AB54-4978-B596-21619E1DC519}" destId="{723EC111-69E5-440C-A8D3-547D8178363F}" srcOrd="0" destOrd="0" presId="urn:microsoft.com/office/officeart/2005/8/layout/balance1"/>
    <dgm:cxn modelId="{52DEE3A2-AEA7-481D-88C9-4A4F83E577B2}" srcId="{4FD6629D-CAC7-4886-ACD8-52A8019BC25A}" destId="{E2FD5D6F-E63D-4849-A132-885828C03CD3}" srcOrd="1" destOrd="0" parTransId="{FE3FBC3F-E534-4CD8-BFC7-43EA002EA04C}" sibTransId="{5A8667FB-20C9-4107-BAC4-2050C5D56F00}"/>
    <dgm:cxn modelId="{59E5D7A8-D492-47A8-8896-0C1DAA6C5F79}" srcId="{4FD6629D-CAC7-4886-ACD8-52A8019BC25A}" destId="{E916E6D3-AA77-49F6-AC4F-00B045928D5D}" srcOrd="0" destOrd="0" parTransId="{B3965919-2A30-4BFE-9786-78390CC45C5F}" sibTransId="{CAF15EC7-2F40-48FB-AD7A-6C31B89EE638}"/>
    <dgm:cxn modelId="{23DDC1AD-608F-4DEC-B066-E3A14286A290}" type="presOf" srcId="{8C580A73-56D8-4F5F-A311-11A4B973F258}" destId="{D4C1B931-5C6A-4557-B1BB-5C7A4B0C7726}" srcOrd="0" destOrd="0" presId="urn:microsoft.com/office/officeart/2005/8/layout/balance1"/>
    <dgm:cxn modelId="{F9BBC0CF-B6BE-47AF-9E56-0035ADFFB5AF}" type="presOf" srcId="{7DD00699-9A6D-4A23-A9AD-D4BA7AE36A84}" destId="{B9E14755-00BD-4D5C-9595-80F82DE16BB0}" srcOrd="0" destOrd="0" presId="urn:microsoft.com/office/officeart/2005/8/layout/balance1"/>
    <dgm:cxn modelId="{573E30D5-DFC5-48F3-96E7-EAC82F96E5DD}" srcId="{8C580A73-56D8-4F5F-A311-11A4B973F258}" destId="{54E2E9C8-0CB6-44B2-85EC-FA1FE194482B}" srcOrd="1" destOrd="0" parTransId="{A2D7C4BB-68C4-41D3-A335-5F17FE0EB65D}" sibTransId="{E83EF3AD-FB49-48DE-BE47-23204105B0CF}"/>
    <dgm:cxn modelId="{3B5433F4-90E6-4D8E-9CB2-AFFFE6B653B3}" type="presOf" srcId="{4FD6629D-CAC7-4886-ACD8-52A8019BC25A}" destId="{2E3EEE0E-3A10-466E-90A7-6ECE083C1467}" srcOrd="0" destOrd="0" presId="urn:microsoft.com/office/officeart/2005/8/layout/balance1"/>
    <dgm:cxn modelId="{A2E0F4F5-F148-4CEE-B29D-DBF79E835176}" type="presOf" srcId="{2C99B732-128F-46A0-B091-A2E97642385D}" destId="{41A22A3C-0BD4-42BE-9EEF-29E2BA9533A0}" srcOrd="0" destOrd="0" presId="urn:microsoft.com/office/officeart/2005/8/layout/balance1"/>
    <dgm:cxn modelId="{F1B7D1F0-387B-4E7D-B216-FF1D3E1F395C}" type="presParOf" srcId="{D4C1B931-5C6A-4557-B1BB-5C7A4B0C7726}" destId="{9E8545B1-35F6-43C9-B978-6C7B8F1BBA0A}" srcOrd="0" destOrd="0" presId="urn:microsoft.com/office/officeart/2005/8/layout/balance1"/>
    <dgm:cxn modelId="{34E75585-3BDD-447D-996F-65B1EFA33F57}" type="presParOf" srcId="{D4C1B931-5C6A-4557-B1BB-5C7A4B0C7726}" destId="{094BA318-3315-48A0-A94C-E3E0ACD778E3}" srcOrd="1" destOrd="0" presId="urn:microsoft.com/office/officeart/2005/8/layout/balance1"/>
    <dgm:cxn modelId="{C89C1720-B61D-4594-875A-A2CE7EAE054C}" type="presParOf" srcId="{094BA318-3315-48A0-A94C-E3E0ACD778E3}" destId="{2E3EEE0E-3A10-466E-90A7-6ECE083C1467}" srcOrd="0" destOrd="0" presId="urn:microsoft.com/office/officeart/2005/8/layout/balance1"/>
    <dgm:cxn modelId="{03F36F46-B527-4E21-BF7A-762B7699483D}" type="presParOf" srcId="{094BA318-3315-48A0-A94C-E3E0ACD778E3}" destId="{9CA56B17-6372-4B7F-A484-3A42CB75A317}" srcOrd="1" destOrd="0" presId="urn:microsoft.com/office/officeart/2005/8/layout/balance1"/>
    <dgm:cxn modelId="{19E1F2AA-B85F-4BAD-9958-160E01DAB845}" type="presParOf" srcId="{D4C1B931-5C6A-4557-B1BB-5C7A4B0C7726}" destId="{B60CCADA-1794-4B21-80F5-48CEC4C07B6B}" srcOrd="2" destOrd="0" presId="urn:microsoft.com/office/officeart/2005/8/layout/balance1"/>
    <dgm:cxn modelId="{B4AB6944-88CD-454E-B6D6-47E9869A8D27}" type="presParOf" srcId="{B60CCADA-1794-4B21-80F5-48CEC4C07B6B}" destId="{27B46615-AB08-4413-9425-58B3C512B939}" srcOrd="0" destOrd="0" presId="urn:microsoft.com/office/officeart/2005/8/layout/balance1"/>
    <dgm:cxn modelId="{78E68789-B9D6-4445-976D-D528EF2BBA19}" type="presParOf" srcId="{B60CCADA-1794-4B21-80F5-48CEC4C07B6B}" destId="{2678EA60-3519-4058-A1A1-2933358CC1DB}" srcOrd="1" destOrd="0" presId="urn:microsoft.com/office/officeart/2005/8/layout/balance1"/>
    <dgm:cxn modelId="{64CDF2AF-09F4-48A1-861D-CE141F932979}" type="presParOf" srcId="{B60CCADA-1794-4B21-80F5-48CEC4C07B6B}" destId="{D036D940-170C-49AD-854F-C6AB4164D896}" srcOrd="2" destOrd="0" presId="urn:microsoft.com/office/officeart/2005/8/layout/balance1"/>
    <dgm:cxn modelId="{949E3E1B-B0CF-4515-AF9B-0B98B7B271BA}" type="presParOf" srcId="{B60CCADA-1794-4B21-80F5-48CEC4C07B6B}" destId="{41A22A3C-0BD4-42BE-9EEF-29E2BA9533A0}" srcOrd="3" destOrd="0" presId="urn:microsoft.com/office/officeart/2005/8/layout/balance1"/>
    <dgm:cxn modelId="{46406C26-92A9-4F74-A953-1F7F4F35CB68}" type="presParOf" srcId="{B60CCADA-1794-4B21-80F5-48CEC4C07B6B}" destId="{B9E14755-00BD-4D5C-9595-80F82DE16BB0}" srcOrd="4" destOrd="0" presId="urn:microsoft.com/office/officeart/2005/8/layout/balance1"/>
    <dgm:cxn modelId="{85116D96-781C-48E7-B432-5104003C5AB3}" type="presParOf" srcId="{B60CCADA-1794-4B21-80F5-48CEC4C07B6B}" destId="{723EC111-69E5-440C-A8D3-547D8178363F}" srcOrd="5" destOrd="0" presId="urn:microsoft.com/office/officeart/2005/8/layout/balance1"/>
    <dgm:cxn modelId="{C3DC6124-945C-4AB3-AD5A-B1C15C0E44A7}" type="presParOf" srcId="{B60CCADA-1794-4B21-80F5-48CEC4C07B6B}" destId="{828735FA-1F16-479C-826C-038F0F12FD97}" srcOrd="6" destOrd="0" presId="urn:microsoft.com/office/officeart/2005/8/layout/balance1"/>
    <dgm:cxn modelId="{C6C85258-2B4A-45D1-96E6-08E4E5862AF2}" type="presParOf" srcId="{B60CCADA-1794-4B21-80F5-48CEC4C07B6B}" destId="{067C5F68-9210-46F1-92D6-BAB2D93FAB3F}" srcOrd="7" destOrd="0" presId="urn:microsoft.com/office/officeart/2005/8/layout/balanc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3EEE0E-3A10-466E-90A7-6ECE083C1467}">
      <dsp:nvSpPr>
        <dsp:cNvPr id="0" name=""/>
        <dsp:cNvSpPr/>
      </dsp:nvSpPr>
      <dsp:spPr>
        <a:xfrm>
          <a:off x="3063619" y="85867"/>
          <a:ext cx="1729713" cy="96095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800" kern="1200">
              <a:latin typeface="Bahnschrift SemiBold Condensed" panose="020B0502040204020203" pitchFamily="34" charset="0"/>
            </a:rPr>
            <a:t>El cálculo</a:t>
          </a:r>
          <a:endParaRPr lang="es-PE" sz="2800" kern="1200" dirty="0">
            <a:latin typeface="Bahnschrift SemiBold Condensed" panose="020B0502040204020203" pitchFamily="34" charset="0"/>
          </a:endParaRPr>
        </a:p>
      </dsp:txBody>
      <dsp:txXfrm>
        <a:off x="3091764" y="114012"/>
        <a:ext cx="1673423" cy="904662"/>
      </dsp:txXfrm>
    </dsp:sp>
    <dsp:sp modelId="{9CA56B17-6372-4B7F-A484-3A42CB75A317}">
      <dsp:nvSpPr>
        <dsp:cNvPr id="0" name=""/>
        <dsp:cNvSpPr/>
      </dsp:nvSpPr>
      <dsp:spPr>
        <a:xfrm>
          <a:off x="5642180" y="85867"/>
          <a:ext cx="1729713" cy="96095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700" kern="1200">
              <a:latin typeface="Berlin Sans FB Demi" panose="020E0802020502020306" pitchFamily="34" charset="0"/>
            </a:rPr>
            <a:t>Las estadísticas y las probabilidades.</a:t>
          </a:r>
          <a:endParaRPr lang="es-PE" sz="1700" kern="1200" dirty="0">
            <a:latin typeface="Berlin Sans FB Demi" panose="020E0802020502020306" pitchFamily="34" charset="0"/>
          </a:endParaRPr>
        </a:p>
      </dsp:txBody>
      <dsp:txXfrm>
        <a:off x="5670325" y="114012"/>
        <a:ext cx="1673423" cy="904662"/>
      </dsp:txXfrm>
    </dsp:sp>
    <dsp:sp modelId="{2678EA60-3519-4058-A1A1-2933358CC1DB}">
      <dsp:nvSpPr>
        <dsp:cNvPr id="0" name=""/>
        <dsp:cNvSpPr/>
      </dsp:nvSpPr>
      <dsp:spPr>
        <a:xfrm>
          <a:off x="4725708" y="4169913"/>
          <a:ext cx="720714" cy="720714"/>
        </a:xfrm>
        <a:prstGeom prst="triangl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036D940-170C-49AD-854F-C6AB4164D896}">
      <dsp:nvSpPr>
        <dsp:cNvPr id="0" name=""/>
        <dsp:cNvSpPr/>
      </dsp:nvSpPr>
      <dsp:spPr>
        <a:xfrm rot="240000">
          <a:off x="2923262" y="3861079"/>
          <a:ext cx="4325604" cy="30247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1A22A3C-0BD4-42BE-9EEF-29E2BA9533A0}">
      <dsp:nvSpPr>
        <dsp:cNvPr id="0" name=""/>
        <dsp:cNvSpPr/>
      </dsp:nvSpPr>
      <dsp:spPr>
        <a:xfrm rot="240000">
          <a:off x="5195186" y="3102532"/>
          <a:ext cx="2501980" cy="74981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kern="1200" dirty="0">
              <a:solidFill>
                <a:schemeClr val="bg1">
                  <a:lumMod val="85000"/>
                  <a:lumOff val="1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rPr>
            <a:t>Por eso el sugiere esta nueva fórmula de enseñar matemáticas</a:t>
          </a:r>
          <a:r>
            <a:rPr lang="es-MX" sz="1500" kern="1200" dirty="0">
              <a:solidFill>
                <a:schemeClr val="bg1">
                  <a:lumMod val="85000"/>
                  <a:lumOff val="15000"/>
                </a:schemeClr>
              </a:solidFill>
            </a:rPr>
            <a:t>.</a:t>
          </a:r>
          <a:endParaRPr lang="es-PE" sz="1500" kern="1200" dirty="0">
            <a:solidFill>
              <a:schemeClr val="bg1">
                <a:lumMod val="85000"/>
                <a:lumOff val="15000"/>
              </a:schemeClr>
            </a:solidFill>
          </a:endParaRPr>
        </a:p>
      </dsp:txBody>
      <dsp:txXfrm>
        <a:off x="5231789" y="3139135"/>
        <a:ext cx="2428774" cy="676605"/>
      </dsp:txXfrm>
    </dsp:sp>
    <dsp:sp modelId="{B9E14755-00BD-4D5C-9595-80F82DE16BB0}">
      <dsp:nvSpPr>
        <dsp:cNvPr id="0" name=""/>
        <dsp:cNvSpPr/>
      </dsp:nvSpPr>
      <dsp:spPr>
        <a:xfrm rot="240000">
          <a:off x="5199404" y="2303681"/>
          <a:ext cx="2658716" cy="73885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>
              <a:solidFill>
                <a:schemeClr val="bg1">
                  <a:lumMod val="85000"/>
                  <a:lumOff val="1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rPr>
            <a:t>Es un paso de lo análogo a lo digital, ya que es utilizado en la vida cotidiana, analiza tendencias, es predecir el futuro.</a:t>
          </a:r>
          <a:endParaRPr lang="es-PE" sz="1200" kern="1200" dirty="0">
            <a:solidFill>
              <a:schemeClr val="bg1">
                <a:lumMod val="85000"/>
                <a:lumOff val="15000"/>
              </a:schemeClr>
            </a:solidFill>
            <a:latin typeface="Aharoni" panose="02010803020104030203" pitchFamily="2" charset="-79"/>
            <a:cs typeface="Aharoni" panose="02010803020104030203" pitchFamily="2" charset="-79"/>
          </a:endParaRPr>
        </a:p>
      </dsp:txBody>
      <dsp:txXfrm>
        <a:off x="5235472" y="2339749"/>
        <a:ext cx="2586580" cy="666715"/>
      </dsp:txXfrm>
    </dsp:sp>
    <dsp:sp modelId="{723EC111-69E5-440C-A8D3-547D8178363F}">
      <dsp:nvSpPr>
        <dsp:cNvPr id="0" name=""/>
        <dsp:cNvSpPr/>
      </dsp:nvSpPr>
      <dsp:spPr>
        <a:xfrm rot="240000">
          <a:off x="5280545" y="1445684"/>
          <a:ext cx="2601802" cy="74283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>
              <a:solidFill>
                <a:schemeClr val="bg1">
                  <a:lumMod val="75000"/>
                  <a:lumOff val="2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rPr>
            <a:t>Es un método menos costoso y fácil de implementar.</a:t>
          </a:r>
          <a:endParaRPr lang="es-PE" sz="1600" kern="1200" dirty="0">
            <a:solidFill>
              <a:schemeClr val="bg1">
                <a:lumMod val="75000"/>
                <a:lumOff val="25000"/>
              </a:schemeClr>
            </a:solidFill>
            <a:latin typeface="Aharoni" panose="02010803020104030203" pitchFamily="2" charset="-79"/>
            <a:cs typeface="Aharoni" panose="02010803020104030203" pitchFamily="2" charset="-79"/>
          </a:endParaRPr>
        </a:p>
      </dsp:txBody>
      <dsp:txXfrm>
        <a:off x="5316807" y="1481946"/>
        <a:ext cx="2529278" cy="670306"/>
      </dsp:txXfrm>
    </dsp:sp>
    <dsp:sp modelId="{828735FA-1F16-479C-826C-038F0F12FD97}">
      <dsp:nvSpPr>
        <dsp:cNvPr id="0" name=""/>
        <dsp:cNvSpPr/>
      </dsp:nvSpPr>
      <dsp:spPr>
        <a:xfrm rot="240000">
          <a:off x="2711356" y="2955242"/>
          <a:ext cx="2395083" cy="75728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>
              <a:latin typeface="Aharoni" panose="02010803020104030203" pitchFamily="2" charset="-79"/>
              <a:cs typeface="Aharoni" panose="02010803020104030203" pitchFamily="2" charset="-79"/>
            </a:rPr>
            <a:t> </a:t>
          </a:r>
          <a:r>
            <a:rPr lang="es-MX" sz="1200" kern="1200" dirty="0">
              <a:solidFill>
                <a:schemeClr val="bg1">
                  <a:lumMod val="95000"/>
                  <a:lumOff val="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rPr>
            <a:t>Y pese a estar en la cima de la pirámide, muy pocas personas lo usan de manera consciente y relevante.</a:t>
          </a:r>
          <a:endParaRPr lang="es-PE" sz="1200" kern="1200" dirty="0">
            <a:solidFill>
              <a:schemeClr val="bg1">
                <a:lumMod val="95000"/>
                <a:lumOff val="5000"/>
              </a:schemeClr>
            </a:solidFill>
            <a:latin typeface="Aharoni" panose="02010803020104030203" pitchFamily="2" charset="-79"/>
            <a:cs typeface="Aharoni" panose="02010803020104030203" pitchFamily="2" charset="-79"/>
          </a:endParaRPr>
        </a:p>
      </dsp:txBody>
      <dsp:txXfrm>
        <a:off x="2748324" y="2992210"/>
        <a:ext cx="2321147" cy="683350"/>
      </dsp:txXfrm>
    </dsp:sp>
    <dsp:sp modelId="{067C5F68-9210-46F1-92D6-BAB2D93FAB3F}">
      <dsp:nvSpPr>
        <dsp:cNvPr id="0" name=""/>
        <dsp:cNvSpPr/>
      </dsp:nvSpPr>
      <dsp:spPr>
        <a:xfrm rot="240000">
          <a:off x="2799194" y="2066837"/>
          <a:ext cx="2344333" cy="80438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 dirty="0">
              <a:solidFill>
                <a:schemeClr val="bg1">
                  <a:lumMod val="95000"/>
                  <a:lumOff val="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rPr>
            <a:t>Las leyes de la naturaleza están escritas en el leguaje del calculo </a:t>
          </a:r>
          <a:endParaRPr lang="es-PE" sz="1400" kern="1200" dirty="0">
            <a:solidFill>
              <a:schemeClr val="bg1">
                <a:lumMod val="95000"/>
                <a:lumOff val="5000"/>
              </a:schemeClr>
            </a:solidFill>
            <a:latin typeface="Aharoni" panose="02010803020104030203" pitchFamily="2" charset="-79"/>
            <a:cs typeface="Aharoni" panose="02010803020104030203" pitchFamily="2" charset="-79"/>
          </a:endParaRPr>
        </a:p>
      </dsp:txBody>
      <dsp:txXfrm>
        <a:off x="2838461" y="2106104"/>
        <a:ext cx="2265799" cy="7258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C1502D1E-6913-4170-9DC8-66F3518BE8F4}" type="datetimeFigureOut">
              <a:rPr lang="es-PE" smtClean="0"/>
              <a:t>31/08/2021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1AD1BC6-83E3-469D-8EF4-E03058B74BE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50808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02D1E-6913-4170-9DC8-66F3518BE8F4}" type="datetimeFigureOut">
              <a:rPr lang="es-PE" smtClean="0"/>
              <a:t>31/08/2021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D1BC6-83E3-469D-8EF4-E03058B74BE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52759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02D1E-6913-4170-9DC8-66F3518BE8F4}" type="datetimeFigureOut">
              <a:rPr lang="es-PE" smtClean="0"/>
              <a:t>31/08/2021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D1BC6-83E3-469D-8EF4-E03058B74BE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746045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02D1E-6913-4170-9DC8-66F3518BE8F4}" type="datetimeFigureOut">
              <a:rPr lang="es-PE" smtClean="0"/>
              <a:t>31/08/2021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D1BC6-83E3-469D-8EF4-E03058B74BED}" type="slidenum">
              <a:rPr lang="es-PE" smtClean="0"/>
              <a:t>‹Nº›</a:t>
            </a:fld>
            <a:endParaRPr lang="es-PE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372585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02D1E-6913-4170-9DC8-66F3518BE8F4}" type="datetimeFigureOut">
              <a:rPr lang="es-PE" smtClean="0"/>
              <a:t>31/08/2021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D1BC6-83E3-469D-8EF4-E03058B74BE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230974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02D1E-6913-4170-9DC8-66F3518BE8F4}" type="datetimeFigureOut">
              <a:rPr lang="es-PE" smtClean="0"/>
              <a:t>31/08/2021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D1BC6-83E3-469D-8EF4-E03058B74BE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539459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02D1E-6913-4170-9DC8-66F3518BE8F4}" type="datetimeFigureOut">
              <a:rPr lang="es-PE" smtClean="0"/>
              <a:t>31/08/2021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D1BC6-83E3-469D-8EF4-E03058B74BE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973923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02D1E-6913-4170-9DC8-66F3518BE8F4}" type="datetimeFigureOut">
              <a:rPr lang="es-PE" smtClean="0"/>
              <a:t>31/08/2021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D1BC6-83E3-469D-8EF4-E03058B74BE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533593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02D1E-6913-4170-9DC8-66F3518BE8F4}" type="datetimeFigureOut">
              <a:rPr lang="es-PE" smtClean="0"/>
              <a:t>31/08/2021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D1BC6-83E3-469D-8EF4-E03058B74BE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28827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02D1E-6913-4170-9DC8-66F3518BE8F4}" type="datetimeFigureOut">
              <a:rPr lang="es-PE" smtClean="0"/>
              <a:t>31/08/2021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D1BC6-83E3-469D-8EF4-E03058B74BE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90783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02D1E-6913-4170-9DC8-66F3518BE8F4}" type="datetimeFigureOut">
              <a:rPr lang="es-PE" smtClean="0"/>
              <a:t>31/08/2021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D1BC6-83E3-469D-8EF4-E03058B74BE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46338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02D1E-6913-4170-9DC8-66F3518BE8F4}" type="datetimeFigureOut">
              <a:rPr lang="es-PE" smtClean="0"/>
              <a:t>31/08/2021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D1BC6-83E3-469D-8EF4-E03058B74BE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94861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02D1E-6913-4170-9DC8-66F3518BE8F4}" type="datetimeFigureOut">
              <a:rPr lang="es-PE" smtClean="0"/>
              <a:t>31/08/2021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D1BC6-83E3-469D-8EF4-E03058B74BE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29988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02D1E-6913-4170-9DC8-66F3518BE8F4}" type="datetimeFigureOut">
              <a:rPr lang="es-PE" smtClean="0"/>
              <a:t>31/08/2021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D1BC6-83E3-469D-8EF4-E03058B74BE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14879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02D1E-6913-4170-9DC8-66F3518BE8F4}" type="datetimeFigureOut">
              <a:rPr lang="es-PE" smtClean="0"/>
              <a:t>31/08/2021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D1BC6-83E3-469D-8EF4-E03058B74BE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86927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02D1E-6913-4170-9DC8-66F3518BE8F4}" type="datetimeFigureOut">
              <a:rPr lang="es-PE" smtClean="0"/>
              <a:t>31/08/2021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D1BC6-83E3-469D-8EF4-E03058B74BE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81005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02D1E-6913-4170-9DC8-66F3518BE8F4}" type="datetimeFigureOut">
              <a:rPr lang="es-PE" smtClean="0"/>
              <a:t>31/08/2021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D1BC6-83E3-469D-8EF4-E03058B74BE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97157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02D1E-6913-4170-9DC8-66F3518BE8F4}" type="datetimeFigureOut">
              <a:rPr lang="es-PE" smtClean="0"/>
              <a:t>31/08/2021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D1BC6-83E3-469D-8EF4-E03058B74BE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960251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4">
            <a:extLst>
              <a:ext uri="{FF2B5EF4-FFF2-40B4-BE49-F238E27FC236}">
                <a16:creationId xmlns:a16="http://schemas.microsoft.com/office/drawing/2014/main" id="{A285ADDE-C8DB-4109-959C-57910C76E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025" y="2762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MX" sz="4000" dirty="0">
                <a:solidFill>
                  <a:schemeClr val="accent5">
                    <a:lumMod val="50000"/>
                  </a:schemeClr>
                </a:solidFill>
                <a:latin typeface="Bernard MT Condensed" panose="02050806060905020404" pitchFamily="18" charset="0"/>
              </a:rPr>
              <a:t>La fórmula de Arthur </a:t>
            </a:r>
            <a:r>
              <a:rPr lang="es-MX" sz="4000" dirty="0" err="1">
                <a:solidFill>
                  <a:schemeClr val="accent5">
                    <a:lumMod val="50000"/>
                  </a:schemeClr>
                </a:solidFill>
                <a:latin typeface="Bernard MT Condensed" panose="02050806060905020404" pitchFamily="18" charset="0"/>
              </a:rPr>
              <a:t>Benjamin</a:t>
            </a:r>
            <a:r>
              <a:rPr lang="es-MX" sz="4000" dirty="0">
                <a:solidFill>
                  <a:schemeClr val="accent5">
                    <a:lumMod val="50000"/>
                  </a:schemeClr>
                </a:solidFill>
                <a:latin typeface="Bernard MT Condensed" panose="02050806060905020404" pitchFamily="18" charset="0"/>
              </a:rPr>
              <a:t> para cambiar la enseñanza de las matemáticas.</a:t>
            </a:r>
            <a:endParaRPr lang="es-PE" sz="4000" dirty="0">
              <a:solidFill>
                <a:schemeClr val="accent5">
                  <a:lumMod val="50000"/>
                </a:schemeClr>
              </a:solidFill>
              <a:latin typeface="Bernard MT Condensed" panose="02050806060905020404" pitchFamily="18" charset="0"/>
            </a:endParaRPr>
          </a:p>
        </p:txBody>
      </p:sp>
      <p:graphicFrame>
        <p:nvGraphicFramePr>
          <p:cNvPr id="17" name="Marcador de contenido 16">
            <a:extLst>
              <a:ext uri="{FF2B5EF4-FFF2-40B4-BE49-F238E27FC236}">
                <a16:creationId xmlns:a16="http://schemas.microsoft.com/office/drawing/2014/main" id="{76D26FFE-EA03-4DE3-9EF9-FBD967E9FD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5617286"/>
              </p:ext>
            </p:extLst>
          </p:nvPr>
        </p:nvGraphicFramePr>
        <p:xfrm>
          <a:off x="838200" y="1605280"/>
          <a:ext cx="10515600" cy="49764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915901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51</TotalTime>
  <Words>104</Words>
  <Application>Microsoft Office PowerPoint</Application>
  <PresentationFormat>Panorámica</PresentationFormat>
  <Paragraphs>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8" baseType="lpstr">
      <vt:lpstr>Aharoni</vt:lpstr>
      <vt:lpstr>Arial</vt:lpstr>
      <vt:lpstr>Bahnschrift SemiBold Condensed</vt:lpstr>
      <vt:lpstr>Berlin Sans FB Demi</vt:lpstr>
      <vt:lpstr>Bernard MT Condensed</vt:lpstr>
      <vt:lpstr>Tw Cen MT</vt:lpstr>
      <vt:lpstr>Circuito</vt:lpstr>
      <vt:lpstr>La fórmula de Arthur Benjamin para cambiar la enseñanza de las matemáticas.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fórmula de Arthur Benjamin para cambiar la enseñanza de las matemáticas.</dc:title>
  <dc:creator>rafael palomino soncco</dc:creator>
  <cp:lastModifiedBy>rafael palomino soncco</cp:lastModifiedBy>
  <cp:revision>1</cp:revision>
  <dcterms:created xsi:type="dcterms:W3CDTF">2021-09-01T00:30:54Z</dcterms:created>
  <dcterms:modified xsi:type="dcterms:W3CDTF">2021-09-01T01:22:25Z</dcterms:modified>
</cp:coreProperties>
</file>