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62" r:id="rId3"/>
    <p:sldId id="263" r:id="rId4"/>
    <p:sldId id="303" r:id="rId5"/>
    <p:sldId id="264" r:id="rId6"/>
    <p:sldId id="265" r:id="rId7"/>
    <p:sldId id="266" r:id="rId8"/>
    <p:sldId id="304" r:id="rId9"/>
    <p:sldId id="305" r:id="rId10"/>
    <p:sldId id="302"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9" d="100"/>
          <a:sy n="109" d="100"/>
        </p:scale>
        <p:origin x="636" y="10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6/22/2024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rgbClr val="538235"/>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3200" b="1" i="0">
                <a:solidFill>
                  <a:schemeClr val="tx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6/22/2024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rgbClr val="538235"/>
                </a:solidFill>
                <a:latin typeface="Arial"/>
                <a:cs typeface="Arial"/>
              </a:defRPr>
            </a:lvl1pPr>
          </a:lstStyle>
          <a:p>
            <a:endParaRPr/>
          </a:p>
        </p:txBody>
      </p:sp>
      <p:sp>
        <p:nvSpPr>
          <p:cNvPr id="3" name="Holder 3"/>
          <p:cNvSpPr>
            <a:spLocks noGrp="1"/>
          </p:cNvSpPr>
          <p:nvPr>
            <p:ph sz="half" idx="2"/>
          </p:nvPr>
        </p:nvSpPr>
        <p:spPr>
          <a:xfrm>
            <a:off x="163474" y="2090369"/>
            <a:ext cx="5078095" cy="4057650"/>
          </a:xfrm>
          <a:prstGeom prst="rect">
            <a:avLst/>
          </a:prstGeom>
        </p:spPr>
        <p:txBody>
          <a:bodyPr wrap="square" lIns="0" tIns="0" rIns="0" bIns="0">
            <a:spAutoFit/>
          </a:bodyPr>
          <a:lstStyle>
            <a:lvl1pPr>
              <a:defRPr sz="2800" b="0" i="0">
                <a:solidFill>
                  <a:schemeClr val="tx1"/>
                </a:solidFill>
                <a:latin typeface="Calibri"/>
                <a:cs typeface="Calibri"/>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6/22/2024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12192000" cy="6857999"/>
          </a:xfrm>
          <a:prstGeom prst="rect">
            <a:avLst/>
          </a:prstGeom>
        </p:spPr>
      </p:pic>
      <p:pic>
        <p:nvPicPr>
          <p:cNvPr id="17" name="bg object 17"/>
          <p:cNvPicPr/>
          <p:nvPr/>
        </p:nvPicPr>
        <p:blipFill>
          <a:blip r:embed="rId3" cstate="print"/>
          <a:stretch>
            <a:fillRect/>
          </a:stretch>
        </p:blipFill>
        <p:spPr>
          <a:xfrm>
            <a:off x="472440" y="5094732"/>
            <a:ext cx="8132826" cy="677418"/>
          </a:xfrm>
          <a:prstGeom prst="rect">
            <a:avLst/>
          </a:prstGeom>
        </p:spPr>
      </p:pic>
      <p:pic>
        <p:nvPicPr>
          <p:cNvPr id="18" name="bg object 18"/>
          <p:cNvPicPr/>
          <p:nvPr/>
        </p:nvPicPr>
        <p:blipFill>
          <a:blip r:embed="rId4" cstate="print"/>
          <a:stretch>
            <a:fillRect/>
          </a:stretch>
        </p:blipFill>
        <p:spPr>
          <a:xfrm>
            <a:off x="472440" y="5460492"/>
            <a:ext cx="7672578" cy="677418"/>
          </a:xfrm>
          <a:prstGeom prst="rect">
            <a:avLst/>
          </a:prstGeom>
        </p:spPr>
      </p:pic>
      <p:sp>
        <p:nvSpPr>
          <p:cNvPr id="2" name="Holder 2"/>
          <p:cNvSpPr>
            <a:spLocks noGrp="1"/>
          </p:cNvSpPr>
          <p:nvPr>
            <p:ph type="title"/>
          </p:nvPr>
        </p:nvSpPr>
        <p:spPr/>
        <p:txBody>
          <a:bodyPr lIns="0" tIns="0" rIns="0" bIns="0"/>
          <a:lstStyle>
            <a:lvl1pPr>
              <a:defRPr sz="2800" b="1" i="0">
                <a:solidFill>
                  <a:srgbClr val="538235"/>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6/22/2024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6/22/2024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0"/>
            <a:ext cx="12192000" cy="6857999"/>
          </a:xfrm>
          <a:prstGeom prst="rect">
            <a:avLst/>
          </a:prstGeom>
        </p:spPr>
      </p:pic>
      <p:pic>
        <p:nvPicPr>
          <p:cNvPr id="17" name="bg object 17"/>
          <p:cNvPicPr/>
          <p:nvPr/>
        </p:nvPicPr>
        <p:blipFill>
          <a:blip r:embed="rId8" cstate="print"/>
          <a:stretch>
            <a:fillRect/>
          </a:stretch>
        </p:blipFill>
        <p:spPr>
          <a:xfrm>
            <a:off x="245363" y="6120384"/>
            <a:ext cx="562356" cy="563880"/>
          </a:xfrm>
          <a:prstGeom prst="rect">
            <a:avLst/>
          </a:prstGeom>
        </p:spPr>
      </p:pic>
      <p:pic>
        <p:nvPicPr>
          <p:cNvPr id="18" name="bg object 18"/>
          <p:cNvPicPr/>
          <p:nvPr/>
        </p:nvPicPr>
        <p:blipFill>
          <a:blip r:embed="rId9" cstate="print"/>
          <a:stretch>
            <a:fillRect/>
          </a:stretch>
        </p:blipFill>
        <p:spPr>
          <a:xfrm>
            <a:off x="880872" y="6120383"/>
            <a:ext cx="563879" cy="563880"/>
          </a:xfrm>
          <a:prstGeom prst="rect">
            <a:avLst/>
          </a:prstGeom>
        </p:spPr>
      </p:pic>
      <p:sp>
        <p:nvSpPr>
          <p:cNvPr id="2" name="Holder 2"/>
          <p:cNvSpPr>
            <a:spLocks noGrp="1"/>
          </p:cNvSpPr>
          <p:nvPr>
            <p:ph type="title"/>
          </p:nvPr>
        </p:nvSpPr>
        <p:spPr>
          <a:xfrm>
            <a:off x="371856" y="1031747"/>
            <a:ext cx="11405870" cy="523240"/>
          </a:xfrm>
          <a:prstGeom prst="rect">
            <a:avLst/>
          </a:prstGeom>
        </p:spPr>
        <p:txBody>
          <a:bodyPr wrap="square" lIns="0" tIns="0" rIns="0" bIns="0">
            <a:spAutoFit/>
          </a:bodyPr>
          <a:lstStyle>
            <a:lvl1pPr>
              <a:defRPr sz="2800" b="1" i="0">
                <a:solidFill>
                  <a:srgbClr val="538235"/>
                </a:solidFill>
                <a:latin typeface="Arial"/>
                <a:cs typeface="Arial"/>
              </a:defRPr>
            </a:lvl1pPr>
          </a:lstStyle>
          <a:p>
            <a:endParaRPr/>
          </a:p>
        </p:txBody>
      </p:sp>
      <p:sp>
        <p:nvSpPr>
          <p:cNvPr id="3" name="Holder 3"/>
          <p:cNvSpPr>
            <a:spLocks noGrp="1"/>
          </p:cNvSpPr>
          <p:nvPr>
            <p:ph type="body" idx="1"/>
          </p:nvPr>
        </p:nvSpPr>
        <p:spPr>
          <a:xfrm>
            <a:off x="451205" y="1461513"/>
            <a:ext cx="11450320" cy="4676775"/>
          </a:xfrm>
          <a:prstGeom prst="rect">
            <a:avLst/>
          </a:prstGeom>
        </p:spPr>
        <p:txBody>
          <a:bodyPr wrap="square" lIns="0" tIns="0" rIns="0" bIns="0">
            <a:spAutoFit/>
          </a:bodyPr>
          <a:lstStyle>
            <a:lvl1pPr>
              <a:defRPr sz="3200" b="1" i="0">
                <a:solidFill>
                  <a:schemeClr val="tx1"/>
                </a:solidFill>
                <a:latin typeface="Calibri"/>
                <a:cs typeface="Calibri"/>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6/22/2024</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‹Nº›</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gif"/><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49630" y="5181091"/>
            <a:ext cx="7750175" cy="756920"/>
          </a:xfrm>
          <a:prstGeom prst="rect">
            <a:avLst/>
          </a:prstGeom>
        </p:spPr>
        <p:txBody>
          <a:bodyPr vert="horz" wrap="square" lIns="0" tIns="12700" rIns="0" bIns="0" rtlCol="0">
            <a:spAutoFit/>
          </a:bodyPr>
          <a:lstStyle/>
          <a:p>
            <a:pPr marL="12700" marR="5080">
              <a:lnSpc>
                <a:spcPct val="100000"/>
              </a:lnSpc>
              <a:spcBef>
                <a:spcPts val="100"/>
              </a:spcBef>
            </a:pPr>
            <a:r>
              <a:rPr sz="2400" spc="-5" dirty="0">
                <a:solidFill>
                  <a:srgbClr val="FFC000"/>
                </a:solidFill>
                <a:latin typeface="Tahoma"/>
                <a:cs typeface="Tahoma"/>
              </a:rPr>
              <a:t>ESPECIALIZACION EN INGENIERIA DE </a:t>
            </a:r>
            <a:r>
              <a:rPr sz="2400" spc="-5" dirty="0" smtClean="0">
                <a:solidFill>
                  <a:srgbClr val="FFC000"/>
                </a:solidFill>
                <a:latin typeface="Tahoma"/>
                <a:cs typeface="Tahoma"/>
              </a:rPr>
              <a:t>SOFTWARE </a:t>
            </a:r>
            <a:r>
              <a:rPr sz="2400" spc="-690" dirty="0" smtClean="0">
                <a:solidFill>
                  <a:srgbClr val="FFC000"/>
                </a:solidFill>
                <a:latin typeface="Tahoma"/>
                <a:cs typeface="Tahoma"/>
              </a:rPr>
              <a:t> </a:t>
            </a:r>
            <a:r>
              <a:rPr sz="2400" spc="-5" dirty="0" smtClean="0">
                <a:solidFill>
                  <a:srgbClr val="66FF66"/>
                </a:solidFill>
                <a:latin typeface="Tahoma"/>
                <a:cs typeface="Tahoma"/>
              </a:rPr>
              <a:t>MODULO</a:t>
            </a:r>
            <a:r>
              <a:rPr sz="2400" spc="-15" dirty="0" smtClean="0">
                <a:solidFill>
                  <a:srgbClr val="66FF66"/>
                </a:solidFill>
                <a:latin typeface="Tahoma"/>
                <a:cs typeface="Tahoma"/>
              </a:rPr>
              <a:t> </a:t>
            </a:r>
            <a:r>
              <a:rPr sz="2400" spc="-10" dirty="0" smtClean="0">
                <a:solidFill>
                  <a:srgbClr val="66FF66"/>
                </a:solidFill>
                <a:latin typeface="Tahoma"/>
                <a:cs typeface="Tahoma"/>
              </a:rPr>
              <a:t>PATRONES </a:t>
            </a:r>
            <a:r>
              <a:rPr sz="2400" spc="-5" dirty="0" smtClean="0">
                <a:solidFill>
                  <a:srgbClr val="66FF66"/>
                </a:solidFill>
                <a:latin typeface="Tahoma"/>
                <a:cs typeface="Tahoma"/>
              </a:rPr>
              <a:t>DE</a:t>
            </a:r>
            <a:r>
              <a:rPr sz="2400" spc="-10" dirty="0" smtClean="0">
                <a:solidFill>
                  <a:srgbClr val="66FF66"/>
                </a:solidFill>
                <a:latin typeface="Tahoma"/>
                <a:cs typeface="Tahoma"/>
              </a:rPr>
              <a:t> </a:t>
            </a:r>
            <a:r>
              <a:rPr sz="2400" spc="-5" dirty="0" smtClean="0">
                <a:solidFill>
                  <a:srgbClr val="66FF66"/>
                </a:solidFill>
                <a:latin typeface="Tahoma"/>
                <a:cs typeface="Tahoma"/>
              </a:rPr>
              <a:t>DISEÑO</a:t>
            </a:r>
            <a:r>
              <a:rPr sz="2400" spc="-15" dirty="0" smtClean="0">
                <a:solidFill>
                  <a:srgbClr val="66FF66"/>
                </a:solidFill>
                <a:latin typeface="Tahoma"/>
                <a:cs typeface="Tahoma"/>
              </a:rPr>
              <a:t> </a:t>
            </a:r>
            <a:r>
              <a:rPr sz="2400" spc="-5" dirty="0" smtClean="0">
                <a:solidFill>
                  <a:srgbClr val="66FF66"/>
                </a:solidFill>
                <a:latin typeface="Tahoma"/>
                <a:cs typeface="Tahoma"/>
              </a:rPr>
              <a:t>DE</a:t>
            </a:r>
            <a:r>
              <a:rPr sz="2400" spc="-10" dirty="0" smtClean="0">
                <a:solidFill>
                  <a:srgbClr val="66FF66"/>
                </a:solidFill>
                <a:latin typeface="Tahoma"/>
                <a:cs typeface="Tahoma"/>
              </a:rPr>
              <a:t> </a:t>
            </a:r>
            <a:r>
              <a:rPr sz="2400" spc="-5" dirty="0" smtClean="0">
                <a:solidFill>
                  <a:srgbClr val="66FF66"/>
                </a:solidFill>
                <a:latin typeface="Tahoma"/>
                <a:cs typeface="Tahoma"/>
              </a:rPr>
              <a:t>SOFTWARE</a:t>
            </a:r>
            <a:endParaRPr sz="2400" dirty="0">
              <a:latin typeface="Tahoma"/>
              <a:cs typeface="Tahom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12192000" cy="6857999"/>
          </a:xfrm>
          <a:prstGeom prst="rect">
            <a:avLst/>
          </a:prstGeom>
        </p:spPr>
      </p:pic>
      <p:sp>
        <p:nvSpPr>
          <p:cNvPr id="3" name="Rectángulo 2"/>
          <p:cNvSpPr/>
          <p:nvPr/>
        </p:nvSpPr>
        <p:spPr>
          <a:xfrm>
            <a:off x="457200" y="7543800"/>
            <a:ext cx="6096000" cy="646331"/>
          </a:xfrm>
          <a:prstGeom prst="rect">
            <a:avLst/>
          </a:prstGeom>
        </p:spPr>
        <p:txBody>
          <a:bodyPr>
            <a:spAutoFit/>
          </a:bodyPr>
          <a:lstStyle/>
          <a:p>
            <a:r>
              <a:rPr lang="en-US" dirty="0" smtClean="0"/>
              <a:t>https://reactiveprogramming.io/blog/es/patrones-de-diseno/interpreter</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371856" y="1031747"/>
            <a:ext cx="11405870" cy="466794"/>
          </a:xfrm>
          <a:prstGeom prst="rect">
            <a:avLst/>
          </a:prstGeom>
          <a:solidFill>
            <a:srgbClr val="D9D9D9"/>
          </a:solidFill>
        </p:spPr>
        <p:txBody>
          <a:bodyPr vert="horz" wrap="square" lIns="0" tIns="35560" rIns="0" bIns="0" rtlCol="0">
            <a:spAutoFit/>
          </a:bodyPr>
          <a:lstStyle/>
          <a:p>
            <a:pPr marL="91440">
              <a:lnSpc>
                <a:spcPct val="100000"/>
              </a:lnSpc>
              <a:spcBef>
                <a:spcPts val="280"/>
              </a:spcBef>
            </a:pPr>
            <a:r>
              <a:rPr spc="-5" dirty="0" err="1"/>
              <a:t>Patrones</a:t>
            </a:r>
            <a:r>
              <a:rPr spc="25" dirty="0"/>
              <a:t> </a:t>
            </a:r>
            <a:r>
              <a:rPr lang="es-CO" spc="-5" dirty="0" smtClean="0"/>
              <a:t>Diseño</a:t>
            </a:r>
            <a:r>
              <a:rPr spc="40" dirty="0" smtClean="0"/>
              <a:t> </a:t>
            </a:r>
            <a:r>
              <a:rPr spc="-5" dirty="0"/>
              <a:t>–</a:t>
            </a:r>
            <a:r>
              <a:rPr spc="-105" dirty="0"/>
              <a:t> </a:t>
            </a:r>
            <a:r>
              <a:rPr lang="es-CO" spc="-5" dirty="0" err="1" smtClean="0">
                <a:solidFill>
                  <a:srgbClr val="FF0000"/>
                </a:solidFill>
              </a:rPr>
              <a:t>Interpreter</a:t>
            </a:r>
            <a:endParaRPr spc="-5" dirty="0">
              <a:solidFill>
                <a:srgbClr val="FF0000"/>
              </a:solidFill>
            </a:endParaRPr>
          </a:p>
        </p:txBody>
      </p:sp>
      <p:sp>
        <p:nvSpPr>
          <p:cNvPr id="4" name="object 4"/>
          <p:cNvSpPr txBox="1"/>
          <p:nvPr/>
        </p:nvSpPr>
        <p:spPr>
          <a:xfrm>
            <a:off x="152400" y="2247205"/>
            <a:ext cx="3667125" cy="2981585"/>
          </a:xfrm>
          <a:prstGeom prst="rect">
            <a:avLst/>
          </a:prstGeom>
          <a:solidFill>
            <a:srgbClr val="FFE699"/>
          </a:solidFill>
        </p:spPr>
        <p:txBody>
          <a:bodyPr vert="horz" wrap="square" lIns="0" tIns="26670" rIns="0" bIns="0" rtlCol="0">
            <a:spAutoFit/>
          </a:bodyPr>
          <a:lstStyle/>
          <a:p>
            <a:pPr marL="102870" marR="95885" indent="-2540" algn="ctr">
              <a:lnSpc>
                <a:spcPct val="100000"/>
              </a:lnSpc>
              <a:spcBef>
                <a:spcPts val="210"/>
              </a:spcBef>
            </a:pPr>
            <a:r>
              <a:rPr sz="2400" b="1" spc="-10" dirty="0">
                <a:latin typeface="Calibri"/>
                <a:cs typeface="Calibri"/>
              </a:rPr>
              <a:t>Adapter </a:t>
            </a:r>
            <a:r>
              <a:rPr lang="es-419" sz="2400" dirty="0" smtClean="0"/>
              <a:t>es un patrón de diseño de comportamiento que define una gramática para interpretar un lenguaje y proporciona una forma de evaluar sentencias en dicho lenguaje.</a:t>
            </a:r>
            <a:r>
              <a:rPr sz="2400" spc="-5" dirty="0" smtClean="0">
                <a:latin typeface="Calibri"/>
                <a:cs typeface="Calibri"/>
              </a:rPr>
              <a:t>.</a:t>
            </a:r>
            <a:endParaRPr sz="2400" dirty="0">
              <a:latin typeface="Calibri"/>
              <a:cs typeface="Calibri"/>
            </a:endParaRPr>
          </a:p>
        </p:txBody>
      </p:sp>
      <p:pic>
        <p:nvPicPr>
          <p:cNvPr id="7" name="Picture 2" descr="Estructura del patrón de diseño Interpret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4800" y="1805939"/>
            <a:ext cx="7767105" cy="421727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371856" y="1031747"/>
            <a:ext cx="11405870" cy="466794"/>
          </a:xfrm>
          <a:prstGeom prst="rect">
            <a:avLst/>
          </a:prstGeom>
          <a:solidFill>
            <a:srgbClr val="D9D9D9"/>
          </a:solidFill>
        </p:spPr>
        <p:txBody>
          <a:bodyPr vert="horz" wrap="square" lIns="0" tIns="35560" rIns="0" bIns="0" rtlCol="0">
            <a:spAutoFit/>
          </a:bodyPr>
          <a:lstStyle/>
          <a:p>
            <a:pPr marL="91440">
              <a:lnSpc>
                <a:spcPct val="100000"/>
              </a:lnSpc>
              <a:spcBef>
                <a:spcPts val="280"/>
              </a:spcBef>
            </a:pPr>
            <a:r>
              <a:rPr spc="-5" dirty="0" err="1"/>
              <a:t>Patrones</a:t>
            </a:r>
            <a:r>
              <a:rPr spc="25" dirty="0"/>
              <a:t> </a:t>
            </a:r>
            <a:r>
              <a:rPr lang="es-CO" spc="-5" dirty="0" smtClean="0"/>
              <a:t>diseño</a:t>
            </a:r>
            <a:r>
              <a:rPr spc="45" dirty="0" smtClean="0"/>
              <a:t> </a:t>
            </a:r>
            <a:r>
              <a:rPr spc="-5" dirty="0"/>
              <a:t>–</a:t>
            </a:r>
            <a:r>
              <a:rPr spc="-110" dirty="0"/>
              <a:t> </a:t>
            </a:r>
            <a:r>
              <a:rPr lang="es-CO" spc="-5" dirty="0" err="1" smtClean="0">
                <a:solidFill>
                  <a:srgbClr val="FF0000"/>
                </a:solidFill>
              </a:rPr>
              <a:t>Interpreter</a:t>
            </a:r>
            <a:endParaRPr spc="-5" dirty="0">
              <a:solidFill>
                <a:srgbClr val="FF0000"/>
              </a:solidFill>
            </a:endParaRPr>
          </a:p>
        </p:txBody>
      </p:sp>
      <p:sp>
        <p:nvSpPr>
          <p:cNvPr id="4" name="object 4"/>
          <p:cNvSpPr txBox="1"/>
          <p:nvPr/>
        </p:nvSpPr>
        <p:spPr>
          <a:xfrm>
            <a:off x="323494" y="1963292"/>
            <a:ext cx="4180840" cy="3613810"/>
          </a:xfrm>
          <a:prstGeom prst="rect">
            <a:avLst/>
          </a:prstGeom>
        </p:spPr>
        <p:txBody>
          <a:bodyPr vert="horz" wrap="square" lIns="0" tIns="12700" rIns="0" bIns="0" rtlCol="0">
            <a:spAutoFit/>
          </a:bodyPr>
          <a:lstStyle/>
          <a:p>
            <a:pPr algn="just">
              <a:buFont typeface="Arial" panose="020B0604020202020204" pitchFamily="34" charset="0"/>
              <a:buChar char="•"/>
            </a:pPr>
            <a:r>
              <a:rPr lang="es-419" b="1" i="0" dirty="0" err="1" smtClean="0">
                <a:solidFill>
                  <a:srgbClr val="333333"/>
                </a:solidFill>
                <a:effectLst/>
                <a:latin typeface="DM Sans"/>
              </a:rPr>
              <a:t>Client</a:t>
            </a:r>
            <a:r>
              <a:rPr lang="es-419" b="0" i="0" dirty="0" err="1" smtClean="0">
                <a:solidFill>
                  <a:srgbClr val="333333"/>
                </a:solidFill>
                <a:effectLst/>
                <a:latin typeface="DM Sans"/>
              </a:rPr>
              <a:t>:Actor</a:t>
            </a:r>
            <a:r>
              <a:rPr lang="es-419" b="0" i="0" dirty="0" smtClean="0">
                <a:solidFill>
                  <a:srgbClr val="333333"/>
                </a:solidFill>
                <a:effectLst/>
                <a:latin typeface="DM Sans"/>
              </a:rPr>
              <a:t> que dispara la ejecución del </a:t>
            </a:r>
            <a:r>
              <a:rPr lang="es-419" b="0" i="0" dirty="0" err="1" smtClean="0">
                <a:solidFill>
                  <a:srgbClr val="333333"/>
                </a:solidFill>
                <a:effectLst/>
                <a:latin typeface="DM Sans"/>
              </a:rPr>
              <a:t>interpreter</a:t>
            </a:r>
            <a:r>
              <a:rPr lang="es-419" b="0" i="0" dirty="0" smtClean="0">
                <a:solidFill>
                  <a:srgbClr val="333333"/>
                </a:solidFill>
                <a:effectLst/>
                <a:latin typeface="DM Sans"/>
              </a:rPr>
              <a:t>.</a:t>
            </a:r>
          </a:p>
          <a:p>
            <a:pPr algn="just"/>
            <a:endParaRPr lang="es-419" b="0" i="0" dirty="0" smtClean="0">
              <a:solidFill>
                <a:srgbClr val="333333"/>
              </a:solidFill>
              <a:effectLst/>
              <a:latin typeface="DM Sans"/>
            </a:endParaRPr>
          </a:p>
          <a:p>
            <a:pPr algn="just">
              <a:buFont typeface="Arial" panose="020B0604020202020204" pitchFamily="34" charset="0"/>
              <a:buChar char="•"/>
            </a:pPr>
            <a:r>
              <a:rPr lang="es-419" b="1" i="0" dirty="0" err="1" smtClean="0">
                <a:solidFill>
                  <a:srgbClr val="333333"/>
                </a:solidFill>
                <a:effectLst/>
                <a:latin typeface="DM Sans"/>
              </a:rPr>
              <a:t>Context</a:t>
            </a:r>
            <a:r>
              <a:rPr lang="es-419" b="0" i="0" dirty="0" err="1" smtClean="0">
                <a:solidFill>
                  <a:srgbClr val="333333"/>
                </a:solidFill>
                <a:effectLst/>
                <a:latin typeface="DM Sans"/>
              </a:rPr>
              <a:t>:Objeto</a:t>
            </a:r>
            <a:r>
              <a:rPr lang="es-419" b="0" i="0" dirty="0" smtClean="0">
                <a:solidFill>
                  <a:srgbClr val="333333"/>
                </a:solidFill>
                <a:effectLst/>
                <a:latin typeface="DM Sans"/>
              </a:rPr>
              <a:t> con información global que será utilizada por el intérprete para leer y almacenar información global entre todas las clases que conforman el patrón, este es enviado al </a:t>
            </a:r>
            <a:r>
              <a:rPr lang="es-419" b="0" i="0" dirty="0" err="1" smtClean="0">
                <a:solidFill>
                  <a:srgbClr val="333333"/>
                </a:solidFill>
                <a:effectLst/>
                <a:latin typeface="DM Sans"/>
              </a:rPr>
              <a:t>interpreter</a:t>
            </a:r>
            <a:r>
              <a:rPr lang="es-419" b="0" i="0" dirty="0" smtClean="0">
                <a:solidFill>
                  <a:srgbClr val="333333"/>
                </a:solidFill>
                <a:effectLst/>
                <a:latin typeface="DM Sans"/>
              </a:rPr>
              <a:t> el cual lo replica por toda la estructura.</a:t>
            </a:r>
          </a:p>
          <a:p>
            <a:pPr algn="just">
              <a:buFont typeface="Arial" panose="020B0604020202020204" pitchFamily="34" charset="0"/>
              <a:buChar char="•"/>
            </a:pPr>
            <a:endParaRPr lang="es-419" b="0" i="0" dirty="0" smtClean="0">
              <a:solidFill>
                <a:srgbClr val="333333"/>
              </a:solidFill>
              <a:effectLst/>
              <a:latin typeface="DM Sans"/>
            </a:endParaRPr>
          </a:p>
          <a:p>
            <a:pPr algn="just">
              <a:buFont typeface="Arial" panose="020B0604020202020204" pitchFamily="34" charset="0"/>
              <a:buChar char="•"/>
            </a:pPr>
            <a:r>
              <a:rPr lang="es-419" b="1" i="0" dirty="0" err="1" smtClean="0">
                <a:solidFill>
                  <a:srgbClr val="333333"/>
                </a:solidFill>
                <a:effectLst/>
                <a:latin typeface="DM Sans"/>
              </a:rPr>
              <a:t>AbstractExpression</a:t>
            </a:r>
            <a:r>
              <a:rPr lang="es-419" b="0" i="0" dirty="0" err="1" smtClean="0">
                <a:solidFill>
                  <a:srgbClr val="333333"/>
                </a:solidFill>
                <a:effectLst/>
                <a:latin typeface="DM Sans"/>
              </a:rPr>
              <a:t>:Interface</a:t>
            </a:r>
            <a:r>
              <a:rPr lang="es-419" b="0" i="0" dirty="0" smtClean="0">
                <a:solidFill>
                  <a:srgbClr val="333333"/>
                </a:solidFill>
                <a:effectLst/>
                <a:latin typeface="DM Sans"/>
              </a:rPr>
              <a:t> que define la estructura mínima de una expresión.</a:t>
            </a:r>
            <a:endParaRPr lang="es-419" b="0" i="0" dirty="0">
              <a:solidFill>
                <a:srgbClr val="333333"/>
              </a:solidFill>
              <a:effectLst/>
              <a:latin typeface="DM Sans"/>
            </a:endParaRPr>
          </a:p>
        </p:txBody>
      </p:sp>
      <p:pic>
        <p:nvPicPr>
          <p:cNvPr id="6" name="Picture 2" descr="Estructura del patrón de diseño Interpret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99864" y="1828800"/>
            <a:ext cx="7187336" cy="390247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371856" y="1031747"/>
            <a:ext cx="11405870" cy="466794"/>
          </a:xfrm>
          <a:prstGeom prst="rect">
            <a:avLst/>
          </a:prstGeom>
          <a:solidFill>
            <a:srgbClr val="D9D9D9"/>
          </a:solidFill>
        </p:spPr>
        <p:txBody>
          <a:bodyPr vert="horz" wrap="square" lIns="0" tIns="35560" rIns="0" bIns="0" rtlCol="0">
            <a:spAutoFit/>
          </a:bodyPr>
          <a:lstStyle/>
          <a:p>
            <a:pPr marL="91440">
              <a:lnSpc>
                <a:spcPct val="100000"/>
              </a:lnSpc>
              <a:spcBef>
                <a:spcPts val="280"/>
              </a:spcBef>
            </a:pPr>
            <a:r>
              <a:rPr spc="-5" dirty="0" err="1"/>
              <a:t>Patrones</a:t>
            </a:r>
            <a:r>
              <a:rPr spc="25" dirty="0"/>
              <a:t> </a:t>
            </a:r>
            <a:r>
              <a:rPr lang="es-CO" spc="-5" dirty="0" smtClean="0"/>
              <a:t>diseño</a:t>
            </a:r>
            <a:r>
              <a:rPr spc="45" dirty="0" smtClean="0"/>
              <a:t> </a:t>
            </a:r>
            <a:r>
              <a:rPr spc="-5" dirty="0"/>
              <a:t>–</a:t>
            </a:r>
            <a:r>
              <a:rPr spc="-110" dirty="0"/>
              <a:t> </a:t>
            </a:r>
            <a:r>
              <a:rPr lang="es-CO" spc="-5" dirty="0" err="1" smtClean="0">
                <a:solidFill>
                  <a:srgbClr val="FF0000"/>
                </a:solidFill>
              </a:rPr>
              <a:t>Interpreter</a:t>
            </a:r>
            <a:endParaRPr spc="-5" dirty="0">
              <a:solidFill>
                <a:srgbClr val="FF0000"/>
              </a:solidFill>
            </a:endParaRPr>
          </a:p>
        </p:txBody>
      </p:sp>
      <p:sp>
        <p:nvSpPr>
          <p:cNvPr id="4" name="object 4"/>
          <p:cNvSpPr txBox="1"/>
          <p:nvPr/>
        </p:nvSpPr>
        <p:spPr>
          <a:xfrm>
            <a:off x="323494" y="1963292"/>
            <a:ext cx="4180840" cy="3890809"/>
          </a:xfrm>
          <a:prstGeom prst="rect">
            <a:avLst/>
          </a:prstGeom>
        </p:spPr>
        <p:txBody>
          <a:bodyPr vert="horz" wrap="square" lIns="0" tIns="12700" rIns="0" bIns="0" rtlCol="0">
            <a:spAutoFit/>
          </a:bodyPr>
          <a:lstStyle/>
          <a:p>
            <a:pPr algn="just">
              <a:buFont typeface="Arial" panose="020B0604020202020204" pitchFamily="34" charset="0"/>
              <a:buChar char="•"/>
            </a:pPr>
            <a:r>
              <a:rPr lang="es-419" b="1" i="0" dirty="0" err="1" smtClean="0">
                <a:solidFill>
                  <a:srgbClr val="333333"/>
                </a:solidFill>
                <a:effectLst/>
                <a:latin typeface="DM Sans"/>
              </a:rPr>
              <a:t>TerminalExpression</a:t>
            </a:r>
            <a:r>
              <a:rPr lang="es-419" b="0" i="0" dirty="0" err="1" smtClean="0">
                <a:solidFill>
                  <a:srgbClr val="333333"/>
                </a:solidFill>
                <a:effectLst/>
                <a:latin typeface="DM Sans"/>
              </a:rPr>
              <a:t>:Se</a:t>
            </a:r>
            <a:r>
              <a:rPr lang="es-419" b="0" i="0" dirty="0" smtClean="0">
                <a:solidFill>
                  <a:srgbClr val="333333"/>
                </a:solidFill>
                <a:effectLst/>
                <a:latin typeface="DM Sans"/>
              </a:rPr>
              <a:t> refiere a expresiones que no tienen más continuidad y al ser evaluadas o interpretadas terminan la ejecución de esa rama. Estas expresiones marcan el final de la ejecución de un sub-árbol de la expresión.</a:t>
            </a:r>
          </a:p>
          <a:p>
            <a:pPr algn="just">
              <a:buFont typeface="Arial" panose="020B0604020202020204" pitchFamily="34" charset="0"/>
              <a:buChar char="•"/>
            </a:pPr>
            <a:endParaRPr lang="es-419" b="0" i="0" dirty="0" smtClean="0">
              <a:solidFill>
                <a:srgbClr val="333333"/>
              </a:solidFill>
              <a:effectLst/>
              <a:latin typeface="DM Sans"/>
            </a:endParaRPr>
          </a:p>
          <a:p>
            <a:pPr algn="just">
              <a:buFont typeface="Arial" panose="020B0604020202020204" pitchFamily="34" charset="0"/>
              <a:buChar char="•"/>
            </a:pPr>
            <a:r>
              <a:rPr lang="es-419" b="1" i="0" dirty="0" err="1" smtClean="0">
                <a:solidFill>
                  <a:srgbClr val="333333"/>
                </a:solidFill>
                <a:effectLst/>
                <a:latin typeface="DM Sans"/>
              </a:rPr>
              <a:t>NonTerminalExpression</a:t>
            </a:r>
            <a:r>
              <a:rPr lang="es-419" b="0" i="0" dirty="0" err="1" smtClean="0">
                <a:solidFill>
                  <a:srgbClr val="333333"/>
                </a:solidFill>
                <a:effectLst/>
                <a:latin typeface="DM Sans"/>
              </a:rPr>
              <a:t>:Son</a:t>
            </a:r>
            <a:r>
              <a:rPr lang="es-419" b="0" i="0" dirty="0" smtClean="0">
                <a:solidFill>
                  <a:srgbClr val="333333"/>
                </a:solidFill>
                <a:effectLst/>
                <a:latin typeface="DM Sans"/>
              </a:rPr>
              <a:t> expresiones compuestas y dentro de ellas existen más expresiones que deben ser evaluadas. Estas estructuras son interpretadas utilizando recursividad hasta llegar a una expresión Terminal.</a:t>
            </a:r>
            <a:endParaRPr lang="es-419" b="0" i="0" dirty="0">
              <a:solidFill>
                <a:srgbClr val="333333"/>
              </a:solidFill>
              <a:effectLst/>
              <a:latin typeface="DM Sans"/>
            </a:endParaRPr>
          </a:p>
        </p:txBody>
      </p:sp>
      <p:pic>
        <p:nvPicPr>
          <p:cNvPr id="6" name="Picture 2" descr="Estructura del patrón de diseño Interpret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0600" y="1955271"/>
            <a:ext cx="7180617" cy="38988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41067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371856" y="1031747"/>
            <a:ext cx="11405870" cy="466794"/>
          </a:xfrm>
          <a:prstGeom prst="rect">
            <a:avLst/>
          </a:prstGeom>
          <a:solidFill>
            <a:srgbClr val="D9D9D9"/>
          </a:solidFill>
        </p:spPr>
        <p:txBody>
          <a:bodyPr vert="horz" wrap="square" lIns="0" tIns="35560" rIns="0" bIns="0" rtlCol="0">
            <a:spAutoFit/>
          </a:bodyPr>
          <a:lstStyle/>
          <a:p>
            <a:pPr marL="91440">
              <a:lnSpc>
                <a:spcPct val="100000"/>
              </a:lnSpc>
              <a:spcBef>
                <a:spcPts val="280"/>
              </a:spcBef>
            </a:pPr>
            <a:r>
              <a:rPr spc="-5" dirty="0"/>
              <a:t>Patrones</a:t>
            </a:r>
            <a:r>
              <a:rPr spc="25" dirty="0"/>
              <a:t> </a:t>
            </a:r>
            <a:r>
              <a:rPr spc="-5" dirty="0"/>
              <a:t>estructurales</a:t>
            </a:r>
            <a:r>
              <a:rPr spc="45" dirty="0"/>
              <a:t> </a:t>
            </a:r>
            <a:r>
              <a:rPr spc="-5" dirty="0"/>
              <a:t>–</a:t>
            </a:r>
            <a:r>
              <a:rPr spc="-110" dirty="0"/>
              <a:t> </a:t>
            </a:r>
            <a:r>
              <a:rPr lang="es-CO" spc="-5" dirty="0" err="1" smtClean="0">
                <a:solidFill>
                  <a:srgbClr val="FF0000"/>
                </a:solidFill>
              </a:rPr>
              <a:t>Interpreter</a:t>
            </a:r>
            <a:endParaRPr spc="-5" dirty="0">
              <a:solidFill>
                <a:srgbClr val="FF0000"/>
              </a:solidFill>
            </a:endParaRPr>
          </a:p>
        </p:txBody>
      </p:sp>
      <p:pic>
        <p:nvPicPr>
          <p:cNvPr id="6" name="Picture 4" descr="Diagrama de secuencia del patrón Interpret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1752600"/>
            <a:ext cx="8053343" cy="48006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371856" y="1031747"/>
            <a:ext cx="11405870" cy="466794"/>
          </a:xfrm>
          <a:prstGeom prst="rect">
            <a:avLst/>
          </a:prstGeom>
          <a:solidFill>
            <a:srgbClr val="D9D9D9"/>
          </a:solidFill>
        </p:spPr>
        <p:txBody>
          <a:bodyPr vert="horz" wrap="square" lIns="0" tIns="35560" rIns="0" bIns="0" rtlCol="0">
            <a:spAutoFit/>
          </a:bodyPr>
          <a:lstStyle/>
          <a:p>
            <a:pPr marL="91440">
              <a:lnSpc>
                <a:spcPct val="100000"/>
              </a:lnSpc>
              <a:spcBef>
                <a:spcPts val="280"/>
              </a:spcBef>
            </a:pPr>
            <a:r>
              <a:rPr spc="-5" dirty="0"/>
              <a:t>Patrones</a:t>
            </a:r>
            <a:r>
              <a:rPr spc="25" dirty="0"/>
              <a:t> </a:t>
            </a:r>
            <a:r>
              <a:rPr spc="-5" dirty="0"/>
              <a:t>estructurales</a:t>
            </a:r>
            <a:r>
              <a:rPr spc="45" dirty="0"/>
              <a:t> </a:t>
            </a:r>
            <a:r>
              <a:rPr spc="-5" dirty="0"/>
              <a:t>–</a:t>
            </a:r>
            <a:r>
              <a:rPr spc="-110" dirty="0"/>
              <a:t> </a:t>
            </a:r>
            <a:r>
              <a:rPr lang="es-CO" spc="-5" dirty="0" err="1" smtClean="0">
                <a:solidFill>
                  <a:srgbClr val="FF0000"/>
                </a:solidFill>
              </a:rPr>
              <a:t>Interpreter</a:t>
            </a:r>
            <a:endParaRPr spc="-5" dirty="0">
              <a:solidFill>
                <a:srgbClr val="FF0000"/>
              </a:solidFill>
            </a:endParaRPr>
          </a:p>
        </p:txBody>
      </p:sp>
      <p:sp>
        <p:nvSpPr>
          <p:cNvPr id="4" name="object 4"/>
          <p:cNvSpPr txBox="1"/>
          <p:nvPr/>
        </p:nvSpPr>
        <p:spPr>
          <a:xfrm>
            <a:off x="188772" y="1820113"/>
            <a:ext cx="4209415" cy="3114314"/>
          </a:xfrm>
          <a:prstGeom prst="rect">
            <a:avLst/>
          </a:prstGeom>
        </p:spPr>
        <p:txBody>
          <a:bodyPr vert="horz" wrap="square" lIns="0" tIns="13335" rIns="0" bIns="0" rtlCol="0">
            <a:spAutoFit/>
          </a:bodyPr>
          <a:lstStyle/>
          <a:p>
            <a:pPr marL="12700">
              <a:lnSpc>
                <a:spcPct val="100000"/>
              </a:lnSpc>
              <a:spcBef>
                <a:spcPts val="105"/>
              </a:spcBef>
            </a:pPr>
            <a:r>
              <a:rPr sz="2000" b="1" spc="-5" dirty="0">
                <a:latin typeface="Calibri"/>
                <a:cs typeface="Calibri"/>
              </a:rPr>
              <a:t>Cuando</a:t>
            </a:r>
            <a:r>
              <a:rPr sz="2000" b="1" spc="-20" dirty="0">
                <a:latin typeface="Calibri"/>
                <a:cs typeface="Calibri"/>
              </a:rPr>
              <a:t> </a:t>
            </a:r>
            <a:r>
              <a:rPr sz="2000" b="1" spc="-5" dirty="0">
                <a:latin typeface="Calibri"/>
                <a:cs typeface="Calibri"/>
              </a:rPr>
              <a:t>implementarlo:</a:t>
            </a:r>
            <a:endParaRPr sz="2000" dirty="0">
              <a:latin typeface="Calibri"/>
              <a:cs typeface="Calibri"/>
            </a:endParaRPr>
          </a:p>
          <a:p>
            <a:pPr>
              <a:lnSpc>
                <a:spcPct val="100000"/>
              </a:lnSpc>
              <a:spcBef>
                <a:spcPts val="30"/>
              </a:spcBef>
            </a:pPr>
            <a:endParaRPr sz="1950" dirty="0">
              <a:latin typeface="Calibri"/>
              <a:cs typeface="Calibri"/>
            </a:endParaRPr>
          </a:p>
          <a:p>
            <a:pPr marL="299085" marR="5080" indent="-287020">
              <a:lnSpc>
                <a:spcPct val="100000"/>
              </a:lnSpc>
              <a:buFont typeface="Arial MT"/>
              <a:buChar char="•"/>
              <a:tabLst>
                <a:tab pos="299085" algn="l"/>
                <a:tab pos="299720" algn="l"/>
              </a:tabLst>
            </a:pPr>
            <a:r>
              <a:rPr lang="es-419" dirty="0" smtClean="0"/>
              <a:t>El patrón </a:t>
            </a:r>
            <a:r>
              <a:rPr lang="es-419" dirty="0" err="1" smtClean="0"/>
              <a:t>Interpreter</a:t>
            </a:r>
            <a:r>
              <a:rPr lang="es-419" dirty="0" smtClean="0"/>
              <a:t> es valioso cuando se necesita interpretar y evaluar expresiones complejas definidas en un lenguaje específico dentro de una aplicación. Proporciona una estructura clara y extensible para implementar la lógica de interpretación, facilitando el procesamiento de datos estructurados según reglas definidas.</a:t>
            </a:r>
            <a:endParaRPr lang="es-419" dirty="0">
              <a:cs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371856" y="1031747"/>
            <a:ext cx="11405870" cy="466794"/>
          </a:xfrm>
          <a:prstGeom prst="rect">
            <a:avLst/>
          </a:prstGeom>
          <a:solidFill>
            <a:srgbClr val="D9D9D9"/>
          </a:solidFill>
        </p:spPr>
        <p:txBody>
          <a:bodyPr vert="horz" wrap="square" lIns="0" tIns="35560" rIns="0" bIns="0" rtlCol="0">
            <a:spAutoFit/>
          </a:bodyPr>
          <a:lstStyle/>
          <a:p>
            <a:pPr marL="91440">
              <a:lnSpc>
                <a:spcPct val="100000"/>
              </a:lnSpc>
              <a:spcBef>
                <a:spcPts val="280"/>
              </a:spcBef>
            </a:pPr>
            <a:r>
              <a:rPr spc="-5" dirty="0"/>
              <a:t>Patrones</a:t>
            </a:r>
            <a:r>
              <a:rPr spc="25" dirty="0"/>
              <a:t> </a:t>
            </a:r>
            <a:r>
              <a:rPr spc="-5" dirty="0"/>
              <a:t>estructurales</a:t>
            </a:r>
            <a:r>
              <a:rPr spc="45" dirty="0"/>
              <a:t> </a:t>
            </a:r>
            <a:r>
              <a:rPr spc="-5" dirty="0"/>
              <a:t>–</a:t>
            </a:r>
            <a:r>
              <a:rPr spc="-110" dirty="0"/>
              <a:t> </a:t>
            </a:r>
            <a:r>
              <a:rPr lang="es-CO" spc="-5" dirty="0" err="1" smtClean="0">
                <a:solidFill>
                  <a:srgbClr val="FF0000"/>
                </a:solidFill>
              </a:rPr>
              <a:t>Interpreter</a:t>
            </a:r>
            <a:endParaRPr spc="-5" dirty="0">
              <a:solidFill>
                <a:srgbClr val="FF0000"/>
              </a:solidFill>
            </a:endParaRPr>
          </a:p>
        </p:txBody>
      </p:sp>
      <p:sp>
        <p:nvSpPr>
          <p:cNvPr id="4" name="object 4"/>
          <p:cNvSpPr txBox="1"/>
          <p:nvPr/>
        </p:nvSpPr>
        <p:spPr>
          <a:xfrm>
            <a:off x="451205" y="1820113"/>
            <a:ext cx="4371975" cy="3922228"/>
          </a:xfrm>
          <a:prstGeom prst="rect">
            <a:avLst/>
          </a:prstGeom>
        </p:spPr>
        <p:txBody>
          <a:bodyPr vert="horz" wrap="square" lIns="0" tIns="13335" rIns="0" bIns="0" rtlCol="0">
            <a:spAutoFit/>
          </a:bodyPr>
          <a:lstStyle/>
          <a:p>
            <a:pPr marL="12700">
              <a:lnSpc>
                <a:spcPct val="100000"/>
              </a:lnSpc>
              <a:spcBef>
                <a:spcPts val="105"/>
              </a:spcBef>
            </a:pPr>
            <a:r>
              <a:rPr sz="2000" b="1" spc="-5" dirty="0" err="1">
                <a:latin typeface="Calibri"/>
                <a:cs typeface="Calibri"/>
              </a:rPr>
              <a:t>Ejemplo</a:t>
            </a:r>
            <a:r>
              <a:rPr sz="2000" b="1" spc="-5" dirty="0" smtClean="0">
                <a:latin typeface="Calibri"/>
                <a:cs typeface="Calibri"/>
              </a:rPr>
              <a:t>:</a:t>
            </a:r>
            <a:endParaRPr sz="1750" dirty="0">
              <a:latin typeface="Calibri"/>
              <a:cs typeface="Calibri"/>
            </a:endParaRPr>
          </a:p>
          <a:p>
            <a:pPr algn="just"/>
            <a:r>
              <a:rPr lang="es-419" b="0" i="0" dirty="0" smtClean="0">
                <a:solidFill>
                  <a:srgbClr val="333333"/>
                </a:solidFill>
                <a:effectLst/>
                <a:latin typeface="DM Sans"/>
              </a:rPr>
              <a:t>Mediante la implementación del patrón de diseño </a:t>
            </a:r>
            <a:r>
              <a:rPr lang="es-419" b="0" i="0" dirty="0" err="1" smtClean="0">
                <a:solidFill>
                  <a:srgbClr val="333333"/>
                </a:solidFill>
                <a:effectLst/>
                <a:latin typeface="DM Sans"/>
              </a:rPr>
              <a:t>Interpreter</a:t>
            </a:r>
            <a:r>
              <a:rPr lang="es-419" b="0" i="0" dirty="0" smtClean="0">
                <a:solidFill>
                  <a:srgbClr val="333333"/>
                </a:solidFill>
                <a:effectLst/>
                <a:latin typeface="DM Sans"/>
              </a:rPr>
              <a:t> construiremos una aplicación que interprete comandos SQL para realizar consultas sobre una Archivo de Excel, como si este se tratara de una base de datos relacional, en donde cada Hoja será vista como una tabla y las columnas de la hoja como columnas de la tabla. Para esto construiremos nuestra propia estructura de clases para representar el Lenguaje SQL, para finalmente ser interpretadas y nos arroje un resultado.</a:t>
            </a:r>
          </a:p>
        </p:txBody>
      </p:sp>
      <p:pic>
        <p:nvPicPr>
          <p:cNvPr id="8" name="Picture 2" descr="Descubre como el patrón Interpreter nos ayuda a resolver este problem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2600" y="1848187"/>
            <a:ext cx="6000635" cy="435133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371856" y="1031747"/>
            <a:ext cx="11405870" cy="466794"/>
          </a:xfrm>
          <a:prstGeom prst="rect">
            <a:avLst/>
          </a:prstGeom>
          <a:solidFill>
            <a:srgbClr val="D9D9D9"/>
          </a:solidFill>
        </p:spPr>
        <p:txBody>
          <a:bodyPr vert="horz" wrap="square" lIns="0" tIns="35560" rIns="0" bIns="0" rtlCol="0">
            <a:spAutoFit/>
          </a:bodyPr>
          <a:lstStyle/>
          <a:p>
            <a:pPr marL="91440">
              <a:lnSpc>
                <a:spcPct val="100000"/>
              </a:lnSpc>
              <a:spcBef>
                <a:spcPts val="280"/>
              </a:spcBef>
            </a:pPr>
            <a:r>
              <a:rPr spc="-5" dirty="0"/>
              <a:t>Patrones</a:t>
            </a:r>
            <a:r>
              <a:rPr spc="25" dirty="0"/>
              <a:t> </a:t>
            </a:r>
            <a:r>
              <a:rPr spc="-5" dirty="0"/>
              <a:t>estructurales</a:t>
            </a:r>
            <a:r>
              <a:rPr spc="45" dirty="0"/>
              <a:t> </a:t>
            </a:r>
            <a:r>
              <a:rPr spc="-5" dirty="0"/>
              <a:t>–</a:t>
            </a:r>
            <a:r>
              <a:rPr spc="-110" dirty="0"/>
              <a:t> </a:t>
            </a:r>
            <a:r>
              <a:rPr lang="es-CO" spc="-5" dirty="0" err="1" smtClean="0">
                <a:solidFill>
                  <a:srgbClr val="FF0000"/>
                </a:solidFill>
              </a:rPr>
              <a:t>Interpreter</a:t>
            </a:r>
            <a:endParaRPr spc="-5" dirty="0">
              <a:solidFill>
                <a:srgbClr val="FF0000"/>
              </a:solidFill>
            </a:endParaRPr>
          </a:p>
        </p:txBody>
      </p:sp>
      <p:pic>
        <p:nvPicPr>
          <p:cNvPr id="1026" name="Picture 2" descr="SQL Translation Framework Overvie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01001" y="1833485"/>
            <a:ext cx="4276725" cy="340995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340.500+ Ai Fotografías de stock, fotos e imágenes libres de derechos -  iStock | Robot, Realidad aumentada, Cybor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2209800"/>
            <a:ext cx="3962400" cy="247973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Solicitud de Mathematic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22075" y="2643111"/>
            <a:ext cx="2381250" cy="2600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29207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n-US"/>
          </a:p>
        </p:txBody>
      </p:sp>
      <p:sp>
        <p:nvSpPr>
          <p:cNvPr id="3" name="Marcador de texto 2"/>
          <p:cNvSpPr>
            <a:spLocks noGrp="1"/>
          </p:cNvSpPr>
          <p:nvPr>
            <p:ph type="body" idx="1"/>
          </p:nvPr>
        </p:nvSpPr>
        <p:spPr>
          <a:xfrm>
            <a:off x="451205" y="1461513"/>
            <a:ext cx="11450320" cy="3877985"/>
          </a:xfrm>
        </p:spPr>
        <p:txBody>
          <a:bodyPr/>
          <a:lstStyle/>
          <a:p>
            <a:r>
              <a:rPr lang="es-419" sz="1200" dirty="0" smtClean="0"/>
              <a:t>El patrón de diseño </a:t>
            </a:r>
            <a:r>
              <a:rPr lang="es-419" sz="1200" dirty="0" err="1" smtClean="0"/>
              <a:t>Interpreter</a:t>
            </a:r>
            <a:r>
              <a:rPr lang="es-419" sz="1200" dirty="0" smtClean="0"/>
              <a:t> se utiliza ampliamente en aplicaciones y sistemas donde es necesario interpretar y ejecutar expresiones o comandos en un lenguaje específico. Aunque las implementaciones exactas pueden variar según el contexto y la necesidad específica del proyecto, aquí te menciono algunos ejemplos de cómo y dónde se utiliza este patrón en empresas reconocidas:</a:t>
            </a:r>
          </a:p>
          <a:p>
            <a:r>
              <a:rPr lang="es-419" sz="1200" dirty="0" smtClean="0"/>
              <a:t>Oracle </a:t>
            </a:r>
            <a:r>
              <a:rPr lang="es-419" sz="1200" dirty="0" err="1" smtClean="0"/>
              <a:t>Database</a:t>
            </a:r>
            <a:r>
              <a:rPr lang="es-419" sz="1200" dirty="0" smtClean="0"/>
              <a:t> (SQL </a:t>
            </a:r>
            <a:r>
              <a:rPr lang="es-419" sz="1200" dirty="0" err="1" smtClean="0"/>
              <a:t>Interpreter</a:t>
            </a:r>
            <a:r>
              <a:rPr lang="es-419" sz="1200" dirty="0" smtClean="0"/>
              <a:t>):</a:t>
            </a:r>
          </a:p>
          <a:p>
            <a:pPr lvl="1"/>
            <a:r>
              <a:rPr lang="es-419" sz="1200" dirty="0" smtClean="0"/>
              <a:t>En el contexto de bases de datos relacionales como Oracle, el lenguaje SQL (</a:t>
            </a:r>
            <a:r>
              <a:rPr lang="es-419" sz="1200" dirty="0" err="1" smtClean="0"/>
              <a:t>Structured</a:t>
            </a:r>
            <a:r>
              <a:rPr lang="es-419" sz="1200" dirty="0" smtClean="0"/>
              <a:t> </a:t>
            </a:r>
            <a:r>
              <a:rPr lang="es-419" sz="1200" dirty="0" err="1" smtClean="0"/>
              <a:t>Query</a:t>
            </a:r>
            <a:r>
              <a:rPr lang="es-419" sz="1200" dirty="0" smtClean="0"/>
              <a:t> </a:t>
            </a:r>
            <a:r>
              <a:rPr lang="es-419" sz="1200" dirty="0" err="1" smtClean="0"/>
              <a:t>Language</a:t>
            </a:r>
            <a:r>
              <a:rPr lang="es-419" sz="1200" dirty="0" smtClean="0"/>
              <a:t>) se interpreta utilizando un motor de consultas que sigue principios similares al patrón </a:t>
            </a:r>
            <a:r>
              <a:rPr lang="es-419" sz="1200" dirty="0" err="1" smtClean="0"/>
              <a:t>Interpreter</a:t>
            </a:r>
            <a:r>
              <a:rPr lang="es-419" sz="1200" dirty="0" smtClean="0"/>
              <a:t>. Esto permite ejecutar consultas complejas y manipular datos de manera eficiente.</a:t>
            </a:r>
          </a:p>
          <a:p>
            <a:r>
              <a:rPr lang="es-419" sz="1200" dirty="0" smtClean="0"/>
              <a:t>Google </a:t>
            </a:r>
            <a:r>
              <a:rPr lang="es-419" sz="1200" dirty="0"/>
              <a:t>Cloud </a:t>
            </a:r>
            <a:r>
              <a:rPr lang="es-419" sz="1200" dirty="0" err="1"/>
              <a:t>Dataflow</a:t>
            </a:r>
            <a:r>
              <a:rPr lang="es-419" sz="1200" dirty="0"/>
              <a:t>:</a:t>
            </a:r>
          </a:p>
          <a:p>
            <a:pPr lvl="1"/>
            <a:r>
              <a:rPr lang="es-419" sz="1200" dirty="0"/>
              <a:t>Google Cloud </a:t>
            </a:r>
            <a:r>
              <a:rPr lang="es-419" sz="1200" dirty="0" err="1"/>
              <a:t>Dataflow</a:t>
            </a:r>
            <a:r>
              <a:rPr lang="es-419" sz="1200" dirty="0"/>
              <a:t> utiliza un modelo de programación de datos basado en transformaciones (como </a:t>
            </a:r>
            <a:r>
              <a:rPr lang="es-419" sz="1200" dirty="0" err="1"/>
              <a:t>map</a:t>
            </a:r>
            <a:r>
              <a:rPr lang="es-419" sz="1200" dirty="0"/>
              <a:t> y reduce) que se pueden definir utilizando un DSL (</a:t>
            </a:r>
            <a:r>
              <a:rPr lang="es-419" sz="1200" dirty="0" err="1"/>
              <a:t>Domain-Specific</a:t>
            </a:r>
            <a:r>
              <a:rPr lang="es-419" sz="1200" dirty="0"/>
              <a:t> </a:t>
            </a:r>
            <a:r>
              <a:rPr lang="es-419" sz="1200" dirty="0" err="1"/>
              <a:t>Language</a:t>
            </a:r>
            <a:r>
              <a:rPr lang="es-419" sz="1200" dirty="0"/>
              <a:t>). El motor de ejecución interpreta estas transformaciones según las reglas definidas, facilitando el procesamiento de datos a gran escala de manera eficiente</a:t>
            </a:r>
            <a:r>
              <a:rPr lang="es-419" sz="1200" dirty="0" smtClean="0"/>
              <a:t>.</a:t>
            </a:r>
          </a:p>
          <a:p>
            <a:r>
              <a:rPr lang="es-419" sz="1200" dirty="0" smtClean="0"/>
              <a:t>Adobe </a:t>
            </a:r>
            <a:r>
              <a:rPr lang="es-419" sz="1200" dirty="0" err="1" smtClean="0"/>
              <a:t>Experience</a:t>
            </a:r>
            <a:r>
              <a:rPr lang="es-419" sz="1200" dirty="0" smtClean="0"/>
              <a:t> Manager (AEM):</a:t>
            </a:r>
          </a:p>
          <a:p>
            <a:pPr lvl="1"/>
            <a:r>
              <a:rPr lang="es-419" sz="1200" dirty="0" smtClean="0"/>
              <a:t>AEM utiliza el patrón </a:t>
            </a:r>
            <a:r>
              <a:rPr lang="es-419" sz="1200" dirty="0" err="1" smtClean="0"/>
              <a:t>Interpreter</a:t>
            </a:r>
            <a:r>
              <a:rPr lang="es-419" sz="1200" dirty="0" smtClean="0"/>
              <a:t> en su motor de </a:t>
            </a:r>
            <a:r>
              <a:rPr lang="es-419" sz="1200" dirty="0" err="1" smtClean="0"/>
              <a:t>templates</a:t>
            </a:r>
            <a:r>
              <a:rPr lang="es-419" sz="1200" dirty="0" smtClean="0"/>
              <a:t> y scripts para procesar y </a:t>
            </a:r>
            <a:r>
              <a:rPr lang="es-419" sz="1200" dirty="0" err="1" smtClean="0"/>
              <a:t>renderizar</a:t>
            </a:r>
            <a:r>
              <a:rPr lang="es-419" sz="1200" dirty="0" smtClean="0"/>
              <a:t> contenido web dinámico. Los desarrolladores pueden definir expresiones y lógica de negocio dentro de plantillas que AEM interpreta y ejecuta para generar páginas web personalizadas.</a:t>
            </a:r>
          </a:p>
          <a:p>
            <a:r>
              <a:rPr lang="es-419" sz="1200" dirty="0" smtClean="0"/>
              <a:t>Sistemas de Inteligencia Artificial y Procesamiento de Lenguaje Natural:</a:t>
            </a:r>
          </a:p>
          <a:p>
            <a:pPr lvl="1"/>
            <a:r>
              <a:rPr lang="es-419" sz="1200" dirty="0" smtClean="0"/>
              <a:t>En empresas como Google (con Google AI) o Microsoft (con </a:t>
            </a:r>
            <a:r>
              <a:rPr lang="es-419" sz="1200" dirty="0" err="1" smtClean="0"/>
              <a:t>Azure</a:t>
            </a:r>
            <a:r>
              <a:rPr lang="es-419" sz="1200" dirty="0" smtClean="0"/>
              <a:t> </a:t>
            </a:r>
            <a:r>
              <a:rPr lang="es-419" sz="1200" dirty="0" err="1" smtClean="0"/>
              <a:t>Cognitive</a:t>
            </a:r>
            <a:r>
              <a:rPr lang="es-419" sz="1200" dirty="0" smtClean="0"/>
              <a:t> </a:t>
            </a:r>
            <a:r>
              <a:rPr lang="es-419" sz="1200" dirty="0" err="1" smtClean="0"/>
              <a:t>Services</a:t>
            </a:r>
            <a:r>
              <a:rPr lang="es-419" sz="1200" dirty="0" smtClean="0"/>
              <a:t>), se implementan </a:t>
            </a:r>
            <a:r>
              <a:rPr lang="es-419" sz="1200" dirty="0" err="1" smtClean="0"/>
              <a:t>interpreters</a:t>
            </a:r>
            <a:r>
              <a:rPr lang="es-419" sz="1200" dirty="0" smtClean="0"/>
              <a:t> para procesar y ejecutar modelos de inteligencia artificial y procesamiento de lenguaje natural. Estos sistemas interpretan y ejecutan comandos o consultas que permiten interactuar con capacidades avanzadas de IA.</a:t>
            </a:r>
          </a:p>
          <a:p>
            <a:r>
              <a:rPr lang="es-419" sz="1200" dirty="0" smtClean="0"/>
              <a:t>Software de Matemática Simbólica y Cálculo Automático:</a:t>
            </a:r>
          </a:p>
          <a:p>
            <a:pPr lvl="1"/>
            <a:r>
              <a:rPr lang="es-419" sz="1200" dirty="0" smtClean="0"/>
              <a:t>En aplicaciones como </a:t>
            </a:r>
            <a:r>
              <a:rPr lang="es-419" sz="1200" dirty="0" err="1" smtClean="0"/>
              <a:t>Wolfram</a:t>
            </a:r>
            <a:r>
              <a:rPr lang="es-419" sz="1200" dirty="0" smtClean="0"/>
              <a:t> </a:t>
            </a:r>
            <a:r>
              <a:rPr lang="es-419" sz="1200" dirty="0" err="1" smtClean="0"/>
              <a:t>Mathematica</a:t>
            </a:r>
            <a:r>
              <a:rPr lang="es-419" sz="1200" dirty="0" smtClean="0"/>
              <a:t>, que se utiliza para cálculos matemáticos avanzados y simbólicos, el patrón </a:t>
            </a:r>
            <a:r>
              <a:rPr lang="es-419" sz="1200" dirty="0" err="1" smtClean="0"/>
              <a:t>Interpreter</a:t>
            </a:r>
            <a:r>
              <a:rPr lang="es-419" sz="1200" dirty="0" smtClean="0"/>
              <a:t> puede utilizarse para interpretar y evaluar expresiones matemáticas complejas definidas por los usuarios.</a:t>
            </a:r>
          </a:p>
          <a:p>
            <a:r>
              <a:rPr lang="es-419" sz="1200" dirty="0" smtClean="0"/>
              <a:t>Estos ejemplos ilustran cómo el patrón de diseño </a:t>
            </a:r>
            <a:r>
              <a:rPr lang="es-419" sz="1200" dirty="0" err="1" smtClean="0"/>
              <a:t>Interpreter</a:t>
            </a:r>
            <a:r>
              <a:rPr lang="es-419" sz="1200" dirty="0" smtClean="0"/>
              <a:t> se aplica en contextos variados y en empresas reconocidas para mejorar la flexibilidad, modularidad y capacidad de manejo de lenguajes o expresiones dentro de sus sistemas y aplicaciones.</a:t>
            </a:r>
          </a:p>
          <a:p>
            <a:endParaRPr lang="en-US" sz="1200" dirty="0"/>
          </a:p>
        </p:txBody>
      </p:sp>
    </p:spTree>
    <p:extLst>
      <p:ext uri="{BB962C8B-B14F-4D97-AF65-F5344CB8AC3E}">
        <p14:creationId xmlns:p14="http://schemas.microsoft.com/office/powerpoint/2010/main" val="31238920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27</TotalTime>
  <Words>683</Words>
  <Application>Microsoft Office PowerPoint</Application>
  <PresentationFormat>Panorámica</PresentationFormat>
  <Paragraphs>35</Paragraphs>
  <Slides>10</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10</vt:i4>
      </vt:variant>
    </vt:vector>
  </HeadingPairs>
  <TitlesOfParts>
    <vt:vector size="16" baseType="lpstr">
      <vt:lpstr>Arial</vt:lpstr>
      <vt:lpstr>Arial MT</vt:lpstr>
      <vt:lpstr>Calibri</vt:lpstr>
      <vt:lpstr>DM Sans</vt:lpstr>
      <vt:lpstr>Tahoma</vt:lpstr>
      <vt:lpstr>Office Theme</vt:lpstr>
      <vt:lpstr>ESPECIALIZACION EN INGENIERIA DE SOFTWARE  MODULO PATRONES DE DISEÑO DE SOFTWARE</vt:lpstr>
      <vt:lpstr>Patrones Diseño – Interpreter</vt:lpstr>
      <vt:lpstr>Patrones diseño – Interpreter</vt:lpstr>
      <vt:lpstr>Patrones diseño – Interpreter</vt:lpstr>
      <vt:lpstr>Patrones estructurales – Interpreter</vt:lpstr>
      <vt:lpstr>Patrones estructurales – Interpreter</vt:lpstr>
      <vt:lpstr>Patrones estructurales – Interpreter</vt:lpstr>
      <vt:lpstr>Patrones estructurales – Interpreter</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Tomas Eduardo Quiroz Lpez</dc:creator>
  <cp:lastModifiedBy>ESTUDIANTES</cp:lastModifiedBy>
  <cp:revision>4</cp:revision>
  <dcterms:created xsi:type="dcterms:W3CDTF">2024-06-22T14:34:41Z</dcterms:created>
  <dcterms:modified xsi:type="dcterms:W3CDTF">2024-06-22T15:06:05Z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2024-06-21T00:00:00Z</vt:filetime>
  </property>
  <property fmtid="{D5CDD505-2E9C-101B-9397-08002B2CF9AE}" pid="3" name="Creator">
    <vt:lpwstr>Microsoft® PowerPoint® 2019</vt:lpwstr>
  </property>
  <property fmtid="{D5CDD505-2E9C-101B-9397-08002B2CF9AE}" pid="4" name="LastSaved">
    <vt:filetime>2024-06-22T00:00:00Z</vt:filetime>
  </property>
</Properties>
</file>