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58" r:id="rId9"/>
    <p:sldId id="260" r:id="rId10"/>
    <p:sldId id="268" r:id="rId11"/>
    <p:sldId id="269" r:id="rId12"/>
    <p:sldId id="270" r:id="rId13"/>
    <p:sldId id="261" r:id="rId14"/>
    <p:sldId id="267" r:id="rId15"/>
    <p:sldId id="271" r:id="rId16"/>
    <p:sldId id="272" r:id="rId17"/>
    <p:sldId id="273" r:id="rId18"/>
    <p:sldId id="274" r:id="rId19"/>
    <p:sldId id="26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6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1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_OO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Voo2.0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afa7lima/SistemaVoo2.0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pt-BR" dirty="0" smtClean="0"/>
              <a:t>Sistema de </a:t>
            </a:r>
            <a:r>
              <a:rPr lang="pt-BR" dirty="0" smtClean="0"/>
              <a:t>controle de </a:t>
            </a:r>
            <a:r>
              <a:rPr lang="pt-BR" dirty="0" smtClean="0"/>
              <a:t>Voo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890" y="3429000"/>
            <a:ext cx="6915176" cy="2614634"/>
          </a:xfrm>
        </p:spPr>
        <p:txBody>
          <a:bodyPr>
            <a:normAutofit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Dennis </a:t>
            </a:r>
            <a:r>
              <a:rPr lang="pt-BR" dirty="0" err="1" smtClean="0"/>
              <a:t>Merli</a:t>
            </a:r>
            <a:r>
              <a:rPr lang="pt-BR" dirty="0" smtClean="0"/>
              <a:t>	</a:t>
            </a:r>
          </a:p>
          <a:p>
            <a:r>
              <a:rPr lang="pt-BR" dirty="0" smtClean="0"/>
              <a:t>Iago Mendes</a:t>
            </a:r>
          </a:p>
          <a:p>
            <a:r>
              <a:rPr lang="pt-BR" dirty="0" smtClean="0"/>
              <a:t>Rafael Valença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Inicialmente: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Sistema_OO</a:t>
            </a:r>
            <a:r>
              <a:rPr lang="en-US" sz="2000" dirty="0" smtClean="0"/>
              <a:t> </a:t>
            </a:r>
            <a:endParaRPr lang="pt-BR" sz="2000" dirty="0" smtClean="0"/>
          </a:p>
        </p:txBody>
      </p:sp>
      <p:pic>
        <p:nvPicPr>
          <p:cNvPr id="3" name="Picture 2" descr="Captura de Tela 2013-12-03 às 00.2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6531350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...Ent</a:t>
            </a:r>
            <a:r>
              <a:rPr lang="pt-BR" sz="2000" dirty="0" smtClean="0"/>
              <a:t>ão</a:t>
            </a:r>
            <a:r>
              <a:rPr lang="pt-BR" sz="2000" dirty="0" smtClean="0"/>
              <a:t>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SistemaVoo2.0</a:t>
            </a:r>
            <a:r>
              <a:rPr lang="en-US" sz="2000" dirty="0" smtClean="0"/>
              <a:t> </a:t>
            </a:r>
            <a:endParaRPr lang="pt-BR" sz="2000" dirty="0" smtClean="0"/>
          </a:p>
        </p:txBody>
      </p:sp>
      <p:pic>
        <p:nvPicPr>
          <p:cNvPr id="5" name="Picture 4" descr="Captura de Tela 2013-12-03 às 00.2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27416"/>
            <a:ext cx="7236296" cy="38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Reposit</a:t>
            </a:r>
            <a:r>
              <a:rPr lang="pt-BR" sz="6000" dirty="0" smtClean="0"/>
              <a:t>órios </a:t>
            </a:r>
            <a:r>
              <a:rPr lang="pt-BR" sz="6000" dirty="0" err="1" smtClean="0"/>
              <a:t>GitHub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488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...Ent</a:t>
            </a:r>
            <a:r>
              <a:rPr lang="pt-BR" sz="2000" dirty="0" smtClean="0"/>
              <a:t>ão</a:t>
            </a:r>
            <a:r>
              <a:rPr lang="pt-BR" sz="2000" dirty="0" smtClean="0"/>
              <a:t>: </a:t>
            </a:r>
            <a:r>
              <a:rPr lang="en-US" sz="2000" dirty="0">
                <a:hlinkClick r:id="rId2"/>
              </a:rPr>
              <a:t>https://github.com/rafa7lima/</a:t>
            </a:r>
            <a:r>
              <a:rPr lang="en-US" sz="2000" dirty="0" smtClean="0">
                <a:hlinkClick r:id="rId2"/>
              </a:rPr>
              <a:t>SistemaVoo2.0</a:t>
            </a:r>
            <a:r>
              <a:rPr lang="en-US" sz="2000" dirty="0" smtClean="0"/>
              <a:t>  </a:t>
            </a:r>
            <a:endParaRPr lang="pt-BR" sz="2000" dirty="0" smtClean="0"/>
          </a:p>
        </p:txBody>
      </p:sp>
      <p:pic>
        <p:nvPicPr>
          <p:cNvPr id="3" name="Picture 2" descr="Captura de Tela 2013-12-03 às 00.3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68960"/>
            <a:ext cx="7092280" cy="33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59832" y="6454380"/>
            <a:ext cx="331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Fig. 01 </a:t>
            </a:r>
            <a:r>
              <a:rPr lang="pt-BR" dirty="0" smtClean="0"/>
              <a:t>Modelagem em UML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397500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Inicialmente, e durante praticamente todo o semestre, todas as implementa</a:t>
            </a:r>
            <a:r>
              <a:rPr lang="pt-BR" sz="2000" dirty="0" smtClean="0"/>
              <a:t>ções realizadas </a:t>
            </a:r>
            <a:r>
              <a:rPr lang="pt-BR" sz="2000" dirty="0" smtClean="0"/>
              <a:t>apareciam na </a:t>
            </a:r>
            <a:r>
              <a:rPr lang="pt-BR" sz="2000" i="1" dirty="0" err="1" smtClean="0"/>
              <a:t>main</a:t>
            </a:r>
            <a:r>
              <a:rPr lang="pt-BR" sz="2000" i="1" dirty="0" smtClean="0"/>
              <a:t>. </a:t>
            </a:r>
            <a:r>
              <a:rPr lang="pt-BR" sz="2000" dirty="0" smtClean="0"/>
              <a:t>A </a:t>
            </a:r>
            <a:r>
              <a:rPr lang="pt-BR" sz="2000" i="1" dirty="0" err="1" smtClean="0"/>
              <a:t>main</a:t>
            </a:r>
            <a:r>
              <a:rPr lang="pt-BR" sz="2000" i="1" dirty="0"/>
              <a:t> </a:t>
            </a:r>
            <a:r>
              <a:rPr lang="pt-BR" sz="2000" dirty="0" smtClean="0"/>
              <a:t>consiste em um </a:t>
            </a:r>
            <a:r>
              <a:rPr lang="pt-BR" sz="2000" i="1" dirty="0" smtClean="0"/>
              <a:t>Loop</a:t>
            </a:r>
            <a:r>
              <a:rPr lang="pt-BR" sz="2000" dirty="0" smtClean="0"/>
              <a:t>, gerado por </a:t>
            </a:r>
            <a:r>
              <a:rPr lang="pt-BR" sz="2000" i="1" dirty="0" smtClean="0"/>
              <a:t>Switch(case) </a:t>
            </a:r>
            <a:r>
              <a:rPr lang="pt-BR" sz="2000" dirty="0" smtClean="0"/>
              <a:t>que permite acessar as funcionalidades do Sistema via Console: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3756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3" name="Picture 2" descr="Captura de Tela 2013-12-03 às 00.3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2"/>
            <a:ext cx="4580866" cy="5143249"/>
          </a:xfrm>
          <a:prstGeom prst="rect">
            <a:avLst/>
          </a:prstGeom>
        </p:spPr>
      </p:pic>
      <p:pic>
        <p:nvPicPr>
          <p:cNvPr id="4" name="Picture 3" descr="Captura de Tela 2013-12-03 às 00.36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4198662" cy="24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pic>
        <p:nvPicPr>
          <p:cNvPr id="5" name="Picture 4" descr="Captura de Tela 2013-12-03 às 00.3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5029200" cy="1485900"/>
          </a:xfrm>
          <a:prstGeom prst="rect">
            <a:avLst/>
          </a:prstGeom>
        </p:spPr>
      </p:pic>
      <p:pic>
        <p:nvPicPr>
          <p:cNvPr id="6" name="Picture 5" descr="Captura de Tela 2013-12-03 às 00.39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3276600" cy="1003300"/>
          </a:xfrm>
          <a:prstGeom prst="rect">
            <a:avLst/>
          </a:prstGeom>
        </p:spPr>
      </p:pic>
      <p:pic>
        <p:nvPicPr>
          <p:cNvPr id="7" name="Picture 6" descr="Captura de Tela 2013-12-03 às 00.39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013176"/>
            <a:ext cx="4826000" cy="406400"/>
          </a:xfrm>
          <a:prstGeom prst="rect">
            <a:avLst/>
          </a:prstGeom>
        </p:spPr>
      </p:pic>
      <p:pic>
        <p:nvPicPr>
          <p:cNvPr id="8" name="Picture 7" descr="Captura de Tela 2013-12-03 às 00.40.1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733256"/>
            <a:ext cx="2311400" cy="4318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5508104" y="2776116"/>
            <a:ext cx="1278260" cy="101292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6786364" y="2776116"/>
            <a:ext cx="17884" cy="202103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59832" y="5373216"/>
            <a:ext cx="576064" cy="2880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3528" y="3933056"/>
            <a:ext cx="1008112" cy="144016"/>
          </a:xfrm>
          <a:prstGeom prst="rect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2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7" name="CaixaDeTexto 3"/>
          <p:cNvSpPr txBox="1"/>
          <p:nvPr/>
        </p:nvSpPr>
        <p:spPr>
          <a:xfrm>
            <a:off x="827584" y="206084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Alguns m</a:t>
            </a:r>
            <a:r>
              <a:rPr lang="pt-BR" sz="2000" dirty="0" smtClean="0"/>
              <a:t>étodos implementados: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Ler: </a:t>
            </a:r>
            <a:r>
              <a:rPr lang="pt-BR" sz="2000" dirty="0" err="1" smtClean="0"/>
              <a:t>lerString</a:t>
            </a:r>
            <a:r>
              <a:rPr lang="pt-BR" sz="2000" dirty="0" smtClean="0"/>
              <a:t>() e </a:t>
            </a:r>
            <a:r>
              <a:rPr lang="pt-BR" sz="2000" dirty="0" err="1" smtClean="0"/>
              <a:t>ler.LerInteiro</a:t>
            </a:r>
            <a:r>
              <a:rPr lang="pt-BR" sz="2000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Menus do cliente e de cada tipo de funcion</a:t>
            </a:r>
            <a:r>
              <a:rPr lang="pt-BR" sz="2000" dirty="0" smtClean="0"/>
              <a:t>ário;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Entidades: cadastrar(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cpf</a:t>
            </a:r>
            <a:r>
              <a:rPr lang="pt-BR" sz="2000" dirty="0" smtClean="0"/>
              <a:t>);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TesteCpf</a:t>
            </a:r>
            <a:r>
              <a:rPr lang="pt-BR" sz="2000" dirty="0" smtClean="0"/>
              <a:t>: </a:t>
            </a:r>
            <a:r>
              <a:rPr lang="pt-BR" sz="2000" dirty="0" err="1" smtClean="0"/>
              <a:t>validarCpf</a:t>
            </a:r>
            <a:r>
              <a:rPr lang="pt-BR" sz="2000" dirty="0" smtClean="0"/>
              <a:t>(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cpf</a:t>
            </a:r>
            <a:r>
              <a:rPr lang="pt-BR" sz="2000" dirty="0" smtClean="0"/>
              <a:t>);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Pesquisa: pesquisar();</a:t>
            </a:r>
          </a:p>
        </p:txBody>
      </p:sp>
    </p:spTree>
    <p:extLst>
      <p:ext uri="{BB962C8B-B14F-4D97-AF65-F5344CB8AC3E}">
        <p14:creationId xmlns:p14="http://schemas.microsoft.com/office/powerpoint/2010/main" val="270085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Testes </a:t>
            </a:r>
            <a:r>
              <a:rPr lang="pt-BR" sz="6000" dirty="0" err="1" smtClean="0"/>
              <a:t>JUnit</a:t>
            </a:r>
            <a:endParaRPr lang="pt-BR" sz="6000" dirty="0"/>
          </a:p>
        </p:txBody>
      </p:sp>
      <p:pic>
        <p:nvPicPr>
          <p:cNvPr id="3" name="Picture 2" descr="Captura de Tela 2013-12-03 às 00.49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-7355"/>
            <a:ext cx="2808312" cy="3276364"/>
          </a:xfrm>
          <a:prstGeom prst="rect">
            <a:avLst/>
          </a:prstGeom>
        </p:spPr>
      </p:pic>
      <p:pic>
        <p:nvPicPr>
          <p:cNvPr id="4" name="Picture 3" descr="Captura de Tela 2013-12-03 às 00.50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" y="3544601"/>
            <a:ext cx="9144000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sz="6000" dirty="0" smtClean="0"/>
              <a:t>Objetivos Futuros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4414" y="3000372"/>
            <a:ext cx="235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Melhorar Teste de unidade;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Utilizar um banco de Dados;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4876" y="3000372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Aprimorar relacionamentos entre as classes;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Melhorar interfaces(swing) para com o publico final.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dirty="0" smtClean="0"/>
              <a:t>Sum</a:t>
            </a:r>
            <a:r>
              <a:rPr lang="pt-BR" dirty="0" smtClean="0"/>
              <a:t>á</a:t>
            </a:r>
            <a:r>
              <a:rPr lang="pt-BR" dirty="0" smtClean="0"/>
              <a:t>rio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00372"/>
            <a:ext cx="4655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Introdu</a:t>
            </a:r>
            <a:r>
              <a:rPr lang="pt-BR" sz="2000" dirty="0" smtClean="0"/>
              <a:t>ção e Motivação;</a:t>
            </a:r>
          </a:p>
          <a:p>
            <a:endParaRPr lang="pt-BR" sz="2000" dirty="0"/>
          </a:p>
          <a:p>
            <a:r>
              <a:rPr lang="pt-BR" sz="2000" dirty="0" smtClean="0"/>
              <a:t>Metodologia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000" dirty="0" smtClean="0"/>
              <a:t>Cronograma;</a:t>
            </a:r>
          </a:p>
          <a:p>
            <a:endParaRPr lang="pt-BR" sz="2000" dirty="0" smtClean="0"/>
          </a:p>
          <a:p>
            <a:r>
              <a:rPr lang="pt-BR" sz="2000" dirty="0" smtClean="0"/>
              <a:t>Dificuldades enfrentadas;</a:t>
            </a:r>
          </a:p>
          <a:p>
            <a:endParaRPr lang="pt-BR" sz="2000" dirty="0" smtClean="0"/>
          </a:p>
          <a:p>
            <a:r>
              <a:rPr lang="pt-BR" sz="2000" dirty="0" smtClean="0"/>
              <a:t>Resultado Obtido;</a:t>
            </a:r>
          </a:p>
          <a:p>
            <a:endParaRPr lang="pt-BR" sz="2000" dirty="0"/>
          </a:p>
          <a:p>
            <a:r>
              <a:rPr lang="pt-BR" sz="2000" dirty="0" smtClean="0"/>
              <a:t>Projeção Futura;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82089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</a:t>
            </a:r>
            <a:r>
              <a:rPr lang="pt-BR" sz="2000" dirty="0" smtClean="0"/>
              <a:t>Modelar e implementar um sistema de compra (possivelmente online) de passagens a</a:t>
            </a:r>
            <a:r>
              <a:rPr lang="pt-BR" sz="2000" dirty="0" smtClean="0"/>
              <a:t>éreas de uma empresa fictícia.</a:t>
            </a:r>
            <a:endParaRPr lang="pt-BR" sz="2000" dirty="0" smtClean="0"/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b="1" dirty="0" smtClean="0"/>
              <a:t>Requisitos (para o cliente):</a:t>
            </a:r>
            <a:endParaRPr lang="pt-BR" sz="2000" b="1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Permitir uma </a:t>
            </a:r>
            <a:r>
              <a:rPr lang="pt-BR" sz="2000" dirty="0" smtClean="0"/>
              <a:t>busca detalhada dos voos dispon</a:t>
            </a:r>
            <a:r>
              <a:rPr lang="pt-BR" sz="2000" dirty="0" smtClean="0"/>
              <a:t>íveis;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O usuário pode escolher entre buscar somente voo de ida ou buscar o par de passagens de ida e volta;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 busca é baseada nos aeroportos de origem e destino, nas datas de ida e de volta, e na quantidade de passageiros que comprarão passagens;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Registrar novos clientes e permitir </a:t>
            </a:r>
            <a:r>
              <a:rPr lang="pt-BR" sz="2000" dirty="0" err="1" smtClean="0"/>
              <a:t>login</a:t>
            </a:r>
            <a:r>
              <a:rPr lang="pt-BR" sz="2000" dirty="0" smtClean="0"/>
              <a:t> de clientes cadastrados;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Permitir a compra de passagens.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57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7488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b="1" dirty="0" smtClean="0"/>
              <a:t>Requisitos (para os funcion</a:t>
            </a:r>
            <a:r>
              <a:rPr lang="pt-BR" sz="2000" b="1" dirty="0" smtClean="0"/>
              <a:t>ários da empresa</a:t>
            </a:r>
            <a:r>
              <a:rPr lang="pt-BR" sz="2000" b="1" dirty="0" smtClean="0"/>
              <a:t>):</a:t>
            </a:r>
            <a:endParaRPr lang="pt-BR" sz="2000" b="1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Atendente: permitir </a:t>
            </a:r>
            <a:r>
              <a:rPr lang="pt-BR" sz="2000" dirty="0" smtClean="0"/>
              <a:t>a</a:t>
            </a:r>
            <a:r>
              <a:rPr lang="pt-BR" sz="2000" dirty="0" smtClean="0"/>
              <a:t>ções como realizar check-in, despachar bagagens, etc.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Operador: permitir cadastrar voos no banco de dados;</a:t>
            </a:r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Administrador: permitir remover voos que foram cadastrados, remover passageiros, etc.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40160"/>
          </a:xfrm>
        </p:spPr>
        <p:txBody>
          <a:bodyPr/>
          <a:lstStyle/>
          <a:p>
            <a:r>
              <a:rPr lang="pt-BR" sz="6000" dirty="0" smtClean="0"/>
              <a:t>Alguns exemplos</a:t>
            </a:r>
            <a:endParaRPr lang="pt-BR" sz="6000" dirty="0"/>
          </a:p>
        </p:txBody>
      </p:sp>
      <p:pic>
        <p:nvPicPr>
          <p:cNvPr id="3" name="Picture 2" descr="Captura de Tela 2013-12-03 às 00.1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3797300" cy="31369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Captura de Tela 2013-12-03 às 00.1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2832472" cy="44566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Captura de Tela 2013-12-03 às 00.1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52" y="1988840"/>
            <a:ext cx="2890648" cy="45811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714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33843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b="1" dirty="0" smtClean="0"/>
              <a:t>Motiv</a:t>
            </a:r>
            <a:r>
              <a:rPr lang="pt-BR" sz="2400" b="1" dirty="0" smtClean="0"/>
              <a:t>ação</a:t>
            </a:r>
            <a:r>
              <a:rPr lang="pt-BR" sz="2400" dirty="0" smtClean="0"/>
              <a:t>: limitação nos recursos oferecidos por esses serviços, principalmente nos sites das empresas brasileiras.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pic>
        <p:nvPicPr>
          <p:cNvPr id="3" name="Picture 2" descr="Captura de Tela 2013-12-03 às 00.1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75" y="2348880"/>
            <a:ext cx="3970927" cy="43204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589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7488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Processo Evolutivo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Ferramentas utilizadas</a:t>
            </a:r>
            <a:r>
              <a:rPr lang="pt-BR" sz="2000" dirty="0"/>
              <a:t>: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smtClean="0"/>
              <a:t>Eclipse (IDE).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Github</a:t>
            </a:r>
            <a:r>
              <a:rPr lang="pt-BR" sz="2000" dirty="0"/>
              <a:t> </a:t>
            </a:r>
            <a:r>
              <a:rPr lang="pt-BR" sz="2000" dirty="0" smtClean="0"/>
              <a:t> (Repositório remoto)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JUnit</a:t>
            </a:r>
            <a:r>
              <a:rPr lang="pt-BR" sz="2000" dirty="0"/>
              <a:t> </a:t>
            </a:r>
            <a:r>
              <a:rPr lang="pt-BR" sz="2000" dirty="0" smtClean="0"/>
              <a:t>(Testes de unidade).</a:t>
            </a:r>
            <a:endParaRPr lang="pt-BR" sz="2000" dirty="0" smtClean="0"/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Eclemma</a:t>
            </a:r>
            <a:r>
              <a:rPr lang="pt-BR" sz="2000" dirty="0" smtClean="0"/>
              <a:t> (Cobertura da parte de testes)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Astah</a:t>
            </a:r>
            <a:r>
              <a:rPr lang="pt-BR" sz="2000" dirty="0" smtClean="0"/>
              <a:t> </a:t>
            </a:r>
            <a:r>
              <a:rPr lang="pt-BR" sz="2000" dirty="0" smtClean="0"/>
              <a:t>(Ferramenta para a modelagem em UML)</a:t>
            </a:r>
            <a:r>
              <a:rPr lang="pt-BR" sz="20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sz="2000" dirty="0" err="1" smtClean="0"/>
              <a:t>WindowBuilder</a:t>
            </a:r>
            <a:r>
              <a:rPr lang="pt-BR" sz="2000" dirty="0" smtClean="0"/>
              <a:t> </a:t>
            </a:r>
            <a:r>
              <a:rPr lang="pt-BR" sz="2000" dirty="0" smtClean="0"/>
              <a:t>(Construir a interface gráfica).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2400" cy="1470025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64974"/>
              </p:ext>
            </p:extLst>
          </p:nvPr>
        </p:nvGraphicFramePr>
        <p:xfrm>
          <a:off x="755576" y="2924944"/>
          <a:ext cx="3528392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13061"/>
                <a:gridCol w="1815331"/>
              </a:tblGrid>
              <a:tr h="48363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Dia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221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C</a:t>
                      </a:r>
                      <a:r>
                        <a:rPr lang="pt-BR" sz="1400" u="none" strike="noStrike" dirty="0" smtClean="0"/>
                        <a:t>riação </a:t>
                      </a:r>
                      <a:r>
                        <a:rPr lang="pt-BR" sz="1400" u="none" strike="noStrike" dirty="0"/>
                        <a:t>do repositório </a:t>
                      </a:r>
                      <a:r>
                        <a:rPr lang="pt-BR" sz="1400" u="none" strike="noStrike" dirty="0" err="1" smtClean="0"/>
                        <a:t>Git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12/set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1º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18/set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2º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3º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07/out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4º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38509"/>
              </p:ext>
            </p:extLst>
          </p:nvPr>
        </p:nvGraphicFramePr>
        <p:xfrm>
          <a:off x="4644008" y="2924944"/>
          <a:ext cx="3384376" cy="324036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52885"/>
                <a:gridCol w="2231491"/>
              </a:tblGrid>
              <a:tr h="5119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 smtClean="0"/>
                        <a:t>Dia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807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Mudança </a:t>
                      </a:r>
                      <a:r>
                        <a:rPr lang="pt-BR" sz="1400" u="none" strike="noStrike" dirty="0"/>
                        <a:t>de repositório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5º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21/out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6º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26/out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7º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03/dez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Apresentação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Dificuldades enfrentadas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14096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Aplicação dos conceitos aprendidos na disciplina para o contexto do trabalho.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Entendimento de como funciona um sistema para controle de voo e as nomenclaturas.</a:t>
            </a:r>
          </a:p>
          <a:p>
            <a:endParaRPr lang="pt-BR" sz="2000" dirty="0" smtClean="0"/>
          </a:p>
          <a:p>
            <a:pPr marL="285750" indent="-285750">
              <a:buFontTx/>
              <a:buChar char="-"/>
            </a:pPr>
            <a:r>
              <a:rPr lang="pt-BR" sz="2000" dirty="0" smtClean="0"/>
              <a:t>Outras...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522</Words>
  <Application>Microsoft Macintosh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Íon</vt:lpstr>
      <vt:lpstr>Sistema de controle de Voo</vt:lpstr>
      <vt:lpstr>Sumário</vt:lpstr>
      <vt:lpstr>Introdução e Motivação</vt:lpstr>
      <vt:lpstr>Introdução e Motivação</vt:lpstr>
      <vt:lpstr>Alguns exemplos</vt:lpstr>
      <vt:lpstr>Introdução e Motivação</vt:lpstr>
      <vt:lpstr>Metodologia</vt:lpstr>
      <vt:lpstr>Cronograma</vt:lpstr>
      <vt:lpstr>Dificuldades enfrentadas</vt:lpstr>
      <vt:lpstr>Repositórios GitHub</vt:lpstr>
      <vt:lpstr>Repositórios GitHub</vt:lpstr>
      <vt:lpstr>Repositórios GitHub</vt:lpstr>
      <vt:lpstr>Resultados obtidos</vt:lpstr>
      <vt:lpstr>Resultados obtidos</vt:lpstr>
      <vt:lpstr>Resultados obtidos</vt:lpstr>
      <vt:lpstr>Resultados obtidos</vt:lpstr>
      <vt:lpstr>Resultados obtidos</vt:lpstr>
      <vt:lpstr>Testes JUnit</vt:lpstr>
      <vt:lpstr>Objetivos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Voo</dc:title>
  <dc:creator>Iago</dc:creator>
  <cp:lastModifiedBy>Oi Oi Oi</cp:lastModifiedBy>
  <cp:revision>26</cp:revision>
  <dcterms:created xsi:type="dcterms:W3CDTF">2013-12-02T04:21:46Z</dcterms:created>
  <dcterms:modified xsi:type="dcterms:W3CDTF">2013-12-03T02:51:37Z</dcterms:modified>
</cp:coreProperties>
</file>