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5" r:id="rId5"/>
    <p:sldId id="259" r:id="rId6"/>
    <p:sldId id="260" r:id="rId7"/>
    <p:sldId id="266" r:id="rId8"/>
    <p:sldId id="268" r:id="rId9"/>
    <p:sldId id="267" r:id="rId10"/>
    <p:sldId id="269" r:id="rId11"/>
    <p:sldId id="261" r:id="rId12"/>
    <p:sldId id="262" r:id="rId13"/>
    <p:sldId id="263"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33" autoAdjust="0"/>
    <p:restoredTop sz="94660"/>
  </p:normalViewPr>
  <p:slideViewPr>
    <p:cSldViewPr snapToGrid="0">
      <p:cViewPr varScale="1">
        <p:scale>
          <a:sx n="39" d="100"/>
          <a:sy n="39" d="100"/>
        </p:scale>
        <p:origin x="1200"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9/20/2018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9/20/2018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9/20/2018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9/20/2018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9/20/2018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29567" y="1840820"/>
            <a:ext cx="8791575" cy="2387600"/>
          </a:xfrm>
        </p:spPr>
        <p:txBody>
          <a:bodyPr>
            <a:normAutofit fontScale="90000"/>
          </a:bodyPr>
          <a:lstStyle/>
          <a:p>
            <a:r>
              <a:rPr lang="es-MX" dirty="0"/>
              <a:t>Seminario de solución de problemas de redes y protocolo de comunicaciones</a:t>
            </a:r>
          </a:p>
        </p:txBody>
      </p:sp>
      <p:sp>
        <p:nvSpPr>
          <p:cNvPr id="3" name="Subtítulo 2"/>
          <p:cNvSpPr>
            <a:spLocks noGrp="1"/>
          </p:cNvSpPr>
          <p:nvPr>
            <p:ph type="subTitle" idx="1"/>
          </p:nvPr>
        </p:nvSpPr>
        <p:spPr>
          <a:xfrm>
            <a:off x="5589639" y="6061587"/>
            <a:ext cx="6449960" cy="523568"/>
          </a:xfrm>
        </p:spPr>
        <p:txBody>
          <a:bodyPr/>
          <a:lstStyle/>
          <a:p>
            <a:r>
              <a:rPr lang="es-MX" dirty="0"/>
              <a:t>Dra. Blanca Lorena Reynoso Gómez</a:t>
            </a:r>
          </a:p>
        </p:txBody>
      </p:sp>
    </p:spTree>
    <p:extLst>
      <p:ext uri="{BB962C8B-B14F-4D97-AF65-F5344CB8AC3E}">
        <p14:creationId xmlns:p14="http://schemas.microsoft.com/office/powerpoint/2010/main" val="3661486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A502EDBC-8334-4B5F-867C-1309EA222A9C}"/>
              </a:ext>
            </a:extLst>
          </p:cNvPr>
          <p:cNvPicPr>
            <a:picLocks noGrp="1" noChangeAspect="1"/>
          </p:cNvPicPr>
          <p:nvPr>
            <p:ph idx="1"/>
          </p:nvPr>
        </p:nvPicPr>
        <p:blipFill rotWithShape="1">
          <a:blip r:embed="rId2"/>
          <a:srcRect t="19749"/>
          <a:stretch/>
        </p:blipFill>
        <p:spPr>
          <a:xfrm>
            <a:off x="2025196" y="1036864"/>
            <a:ext cx="8464725" cy="4784272"/>
          </a:xfrm>
          <a:prstGeom prst="rect">
            <a:avLst/>
          </a:prstGeom>
        </p:spPr>
      </p:pic>
    </p:spTree>
    <p:extLst>
      <p:ext uri="{BB962C8B-B14F-4D97-AF65-F5344CB8AC3E}">
        <p14:creationId xmlns:p14="http://schemas.microsoft.com/office/powerpoint/2010/main" val="2777593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Formato petición ARP</a:t>
            </a:r>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2829739108"/>
              </p:ext>
            </p:extLst>
          </p:nvPr>
        </p:nvGraphicFramePr>
        <p:xfrm>
          <a:off x="2098431" y="2825263"/>
          <a:ext cx="7772400" cy="1880881"/>
        </p:xfrm>
        <a:graphic>
          <a:graphicData uri="http://schemas.openxmlformats.org/drawingml/2006/table">
            <a:tbl>
              <a:tblPr/>
              <a:tblGrid>
                <a:gridCol w="1554480">
                  <a:extLst>
                    <a:ext uri="{9D8B030D-6E8A-4147-A177-3AD203B41FA5}">
                      <a16:colId xmlns:a16="http://schemas.microsoft.com/office/drawing/2014/main" val="20000"/>
                    </a:ext>
                  </a:extLst>
                </a:gridCol>
                <a:gridCol w="1554480">
                  <a:extLst>
                    <a:ext uri="{9D8B030D-6E8A-4147-A177-3AD203B41FA5}">
                      <a16:colId xmlns:a16="http://schemas.microsoft.com/office/drawing/2014/main" val="20001"/>
                    </a:ext>
                  </a:extLst>
                </a:gridCol>
                <a:gridCol w="1554480">
                  <a:extLst>
                    <a:ext uri="{9D8B030D-6E8A-4147-A177-3AD203B41FA5}">
                      <a16:colId xmlns:a16="http://schemas.microsoft.com/office/drawing/2014/main" val="20002"/>
                    </a:ext>
                  </a:extLst>
                </a:gridCol>
                <a:gridCol w="1554480">
                  <a:extLst>
                    <a:ext uri="{9D8B030D-6E8A-4147-A177-3AD203B41FA5}">
                      <a16:colId xmlns:a16="http://schemas.microsoft.com/office/drawing/2014/main" val="20003"/>
                    </a:ext>
                  </a:extLst>
                </a:gridCol>
                <a:gridCol w="1554480">
                  <a:extLst>
                    <a:ext uri="{9D8B030D-6E8A-4147-A177-3AD203B41FA5}">
                      <a16:colId xmlns:a16="http://schemas.microsoft.com/office/drawing/2014/main" val="20004"/>
                    </a:ext>
                  </a:extLst>
                </a:gridCol>
              </a:tblGrid>
              <a:tr h="376176">
                <a:tc gridSpan="4">
                  <a:txBody>
                    <a:bodyPr/>
                    <a:lstStyle/>
                    <a:p>
                      <a:pPr>
                        <a:lnSpc>
                          <a:spcPct val="150000"/>
                        </a:lnSpc>
                      </a:pPr>
                      <a:r>
                        <a:rPr lang="es-MX" sz="1200" dirty="0">
                          <a:solidFill>
                            <a:schemeClr val="bg1"/>
                          </a:solidFill>
                          <a:effectLst/>
                          <a:latin typeface="Arial"/>
                        </a:rPr>
                        <a:t>Encabezado</a:t>
                      </a:r>
                      <a:endParaRPr lang="es-MX" dirty="0">
                        <a:solidFill>
                          <a:schemeClr val="bg1"/>
                        </a:solidFill>
                        <a:effectLst/>
                      </a:endParaRPr>
                    </a:p>
                  </a:txBody>
                  <a:tcPr marL="44450" marR="4445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pattFill prst="pct20">
                      <a:fgClr>
                        <a:srgbClr val="FFFFFF"/>
                      </a:fgClr>
                      <a:bgClr>
                        <a:srgbClr val="CCCCCC"/>
                      </a:bgClr>
                    </a:pattFill>
                  </a:tcPr>
                </a:tc>
                <a:tc hMerge="1">
                  <a:txBody>
                    <a:bodyPr/>
                    <a:lstStyle/>
                    <a:p>
                      <a:endParaRPr lang="es-MX"/>
                    </a:p>
                  </a:txBody>
                  <a:tcPr/>
                </a:tc>
                <a:tc hMerge="1">
                  <a:txBody>
                    <a:bodyPr/>
                    <a:lstStyle/>
                    <a:p>
                      <a:endParaRPr lang="es-MX"/>
                    </a:p>
                  </a:txBody>
                  <a:tcPr/>
                </a:tc>
                <a:tc hMerge="1">
                  <a:txBody>
                    <a:bodyPr/>
                    <a:lstStyle/>
                    <a:p>
                      <a:endParaRPr lang="es-MX"/>
                    </a:p>
                  </a:txBody>
                  <a:tcPr/>
                </a:tc>
                <a:tc rowSpan="2">
                  <a:txBody>
                    <a:bodyPr/>
                    <a:lstStyle/>
                    <a:p>
                      <a:pPr>
                        <a:lnSpc>
                          <a:spcPct val="150000"/>
                        </a:lnSpc>
                      </a:pPr>
                      <a:r>
                        <a:rPr lang="es-MX" sz="1200">
                          <a:solidFill>
                            <a:schemeClr val="bg1"/>
                          </a:solidFill>
                          <a:effectLst/>
                          <a:latin typeface="Arial"/>
                        </a:rPr>
                        <a:t>Mensaje</a:t>
                      </a:r>
                      <a:endParaRPr lang="es-MX">
                        <a:solidFill>
                          <a:schemeClr val="bg1"/>
                        </a:solidFill>
                        <a:effectLst/>
                      </a:endParaRPr>
                    </a:p>
                    <a:p>
                      <a:pPr>
                        <a:lnSpc>
                          <a:spcPct val="150000"/>
                        </a:lnSpc>
                      </a:pPr>
                      <a:r>
                        <a:rPr lang="es-MX" sz="1200">
                          <a:solidFill>
                            <a:schemeClr val="bg1"/>
                          </a:solidFill>
                          <a:effectLst/>
                          <a:latin typeface="Arial"/>
                        </a:rPr>
                        <a:t>ARP</a:t>
                      </a:r>
                      <a:endParaRPr lang="es-MX">
                        <a:solidFill>
                          <a:schemeClr val="bg1"/>
                        </a:solidFill>
                        <a:effectLst/>
                      </a:endParaRPr>
                    </a:p>
                  </a:txBody>
                  <a:tcPr marL="44450" marR="4445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pattFill prst="pct20">
                      <a:fgClr>
                        <a:srgbClr val="FFFFFF"/>
                      </a:fgClr>
                      <a:bgClr>
                        <a:srgbClr val="CCCCCC"/>
                      </a:bgClr>
                    </a:pattFill>
                  </a:tcPr>
                </a:tc>
                <a:extLst>
                  <a:ext uri="{0D108BD9-81ED-4DB2-BD59-A6C34878D82A}">
                    <a16:rowId xmlns:a16="http://schemas.microsoft.com/office/drawing/2014/main" val="10000"/>
                  </a:ext>
                </a:extLst>
              </a:tr>
              <a:tr h="376176">
                <a:tc gridSpan="2">
                  <a:txBody>
                    <a:bodyPr/>
                    <a:lstStyle/>
                    <a:p>
                      <a:pPr>
                        <a:lnSpc>
                          <a:spcPct val="150000"/>
                        </a:lnSpc>
                      </a:pPr>
                      <a:r>
                        <a:rPr lang="es-MX" sz="1200">
                          <a:solidFill>
                            <a:schemeClr val="bg1"/>
                          </a:solidFill>
                          <a:effectLst/>
                          <a:latin typeface="Arial"/>
                        </a:rPr>
                        <a:t>Encabezado MAC</a:t>
                      </a:r>
                      <a:endParaRPr lang="es-MX">
                        <a:solidFill>
                          <a:schemeClr val="bg1"/>
                        </a:solidFill>
                        <a:effectLst/>
                      </a:endParaRPr>
                    </a:p>
                  </a:txBody>
                  <a:tcPr marL="44450" marR="4445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pattFill prst="pct20">
                      <a:fgClr>
                        <a:srgbClr val="FFFFFF"/>
                      </a:fgClr>
                      <a:bgClr>
                        <a:srgbClr val="CCCCCC"/>
                      </a:bgClr>
                    </a:pattFill>
                  </a:tcPr>
                </a:tc>
                <a:tc hMerge="1">
                  <a:txBody>
                    <a:bodyPr/>
                    <a:lstStyle/>
                    <a:p>
                      <a:endParaRPr lang="es-MX"/>
                    </a:p>
                  </a:txBody>
                  <a:tcPr/>
                </a:tc>
                <a:tc gridSpan="2">
                  <a:txBody>
                    <a:bodyPr/>
                    <a:lstStyle/>
                    <a:p>
                      <a:pPr>
                        <a:lnSpc>
                          <a:spcPct val="150000"/>
                        </a:lnSpc>
                      </a:pPr>
                      <a:r>
                        <a:rPr lang="es-MX" sz="1200">
                          <a:solidFill>
                            <a:schemeClr val="bg1"/>
                          </a:solidFill>
                          <a:effectLst/>
                          <a:latin typeface="Arial"/>
                        </a:rPr>
                        <a:t>Encabezado IP</a:t>
                      </a:r>
                      <a:endParaRPr lang="es-MX">
                        <a:solidFill>
                          <a:schemeClr val="bg1"/>
                        </a:solidFill>
                        <a:effectLst/>
                      </a:endParaRPr>
                    </a:p>
                  </a:txBody>
                  <a:tcPr marL="44450" marR="4445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pattFill prst="pct20">
                      <a:fgClr>
                        <a:srgbClr val="FFFFFF"/>
                      </a:fgClr>
                      <a:bgClr>
                        <a:srgbClr val="CCCCCC"/>
                      </a:bgClr>
                    </a:pattFill>
                  </a:tcPr>
                </a:tc>
                <a:tc hMerge="1">
                  <a:txBody>
                    <a:bodyPr/>
                    <a:lstStyle/>
                    <a:p>
                      <a:endParaRPr lang="es-MX"/>
                    </a:p>
                  </a:txBody>
                  <a:tcPr/>
                </a:tc>
                <a:tc vMerge="1">
                  <a:txBody>
                    <a:bodyPr/>
                    <a:lstStyle/>
                    <a:p>
                      <a:endParaRPr lang="es-MX"/>
                    </a:p>
                  </a:txBody>
                  <a:tcPr/>
                </a:tc>
                <a:extLst>
                  <a:ext uri="{0D108BD9-81ED-4DB2-BD59-A6C34878D82A}">
                    <a16:rowId xmlns:a16="http://schemas.microsoft.com/office/drawing/2014/main" val="10001"/>
                  </a:ext>
                </a:extLst>
              </a:tr>
              <a:tr h="376176">
                <a:tc>
                  <a:txBody>
                    <a:bodyPr/>
                    <a:lstStyle/>
                    <a:p>
                      <a:pPr>
                        <a:lnSpc>
                          <a:spcPct val="150000"/>
                        </a:lnSpc>
                      </a:pPr>
                      <a:r>
                        <a:rPr lang="es-MX" sz="1200">
                          <a:solidFill>
                            <a:schemeClr val="bg1"/>
                          </a:solidFill>
                          <a:effectLst/>
                          <a:latin typeface="Arial"/>
                        </a:rPr>
                        <a:t>MAC Destino</a:t>
                      </a:r>
                      <a:endParaRPr lang="es-MX">
                        <a:solidFill>
                          <a:schemeClr val="bg1"/>
                        </a:solidFill>
                        <a:effectLst/>
                      </a:endParaRPr>
                    </a:p>
                  </a:txBody>
                  <a:tcPr marL="44450" marR="4445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pattFill prst="pct20">
                      <a:fgClr>
                        <a:srgbClr val="FFFFFF"/>
                      </a:fgClr>
                      <a:bgClr>
                        <a:srgbClr val="CCCCCC"/>
                      </a:bgClr>
                    </a:pattFill>
                  </a:tcPr>
                </a:tc>
                <a:tc>
                  <a:txBody>
                    <a:bodyPr/>
                    <a:lstStyle/>
                    <a:p>
                      <a:pPr>
                        <a:lnSpc>
                          <a:spcPct val="150000"/>
                        </a:lnSpc>
                      </a:pPr>
                      <a:r>
                        <a:rPr lang="es-MX" sz="1200">
                          <a:solidFill>
                            <a:schemeClr val="bg1"/>
                          </a:solidFill>
                          <a:effectLst/>
                          <a:latin typeface="Arial"/>
                        </a:rPr>
                        <a:t>MAC Origen</a:t>
                      </a:r>
                      <a:endParaRPr lang="es-MX">
                        <a:solidFill>
                          <a:schemeClr val="bg1"/>
                        </a:solidFill>
                        <a:effectLst/>
                      </a:endParaRPr>
                    </a:p>
                  </a:txBody>
                  <a:tcPr marL="44450" marR="4445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pattFill prst="pct20">
                      <a:fgClr>
                        <a:srgbClr val="FFFFFF"/>
                      </a:fgClr>
                      <a:bgClr>
                        <a:srgbClr val="CCCCCC"/>
                      </a:bgClr>
                    </a:pattFill>
                  </a:tcPr>
                </a:tc>
                <a:tc>
                  <a:txBody>
                    <a:bodyPr/>
                    <a:lstStyle/>
                    <a:p>
                      <a:pPr>
                        <a:lnSpc>
                          <a:spcPct val="150000"/>
                        </a:lnSpc>
                      </a:pPr>
                      <a:r>
                        <a:rPr lang="es-MX" sz="1200">
                          <a:solidFill>
                            <a:schemeClr val="bg1"/>
                          </a:solidFill>
                          <a:effectLst/>
                          <a:latin typeface="Arial"/>
                        </a:rPr>
                        <a:t>IP Destino</a:t>
                      </a:r>
                      <a:endParaRPr lang="es-MX">
                        <a:solidFill>
                          <a:schemeClr val="bg1"/>
                        </a:solidFill>
                        <a:effectLst/>
                      </a:endParaRPr>
                    </a:p>
                  </a:txBody>
                  <a:tcPr marL="44450" marR="4445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pattFill prst="pct20">
                      <a:fgClr>
                        <a:srgbClr val="FFFFFF"/>
                      </a:fgClr>
                      <a:bgClr>
                        <a:srgbClr val="CCCCCC"/>
                      </a:bgClr>
                    </a:pattFill>
                  </a:tcPr>
                </a:tc>
                <a:tc>
                  <a:txBody>
                    <a:bodyPr/>
                    <a:lstStyle/>
                    <a:p>
                      <a:pPr>
                        <a:lnSpc>
                          <a:spcPct val="150000"/>
                        </a:lnSpc>
                      </a:pPr>
                      <a:r>
                        <a:rPr lang="es-MX" sz="1200">
                          <a:solidFill>
                            <a:schemeClr val="bg1"/>
                          </a:solidFill>
                          <a:effectLst/>
                          <a:latin typeface="Arial"/>
                        </a:rPr>
                        <a:t>IP Origen</a:t>
                      </a:r>
                      <a:endParaRPr lang="es-MX">
                        <a:solidFill>
                          <a:schemeClr val="bg1"/>
                        </a:solidFill>
                        <a:effectLst/>
                      </a:endParaRPr>
                    </a:p>
                  </a:txBody>
                  <a:tcPr marL="44450" marR="4445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pattFill prst="pct20">
                      <a:fgClr>
                        <a:srgbClr val="FFFFFF"/>
                      </a:fgClr>
                      <a:bgClr>
                        <a:srgbClr val="CCCCCC"/>
                      </a:bgClr>
                    </a:pattFill>
                  </a:tcPr>
                </a:tc>
                <a:tc rowSpan="2">
                  <a:txBody>
                    <a:bodyPr/>
                    <a:lstStyle/>
                    <a:p>
                      <a:pPr>
                        <a:lnSpc>
                          <a:spcPct val="150000"/>
                        </a:lnSpc>
                      </a:pPr>
                      <a:r>
                        <a:rPr lang="es-MX" sz="1200" dirty="0">
                          <a:solidFill>
                            <a:schemeClr val="bg1"/>
                          </a:solidFill>
                          <a:effectLst/>
                          <a:latin typeface="Arial"/>
                        </a:rPr>
                        <a:t>¿Cual es tu dirección MAC?</a:t>
                      </a:r>
                      <a:endParaRPr lang="es-MX" dirty="0">
                        <a:solidFill>
                          <a:schemeClr val="bg1"/>
                        </a:solidFill>
                        <a:effectLst/>
                      </a:endParaRPr>
                    </a:p>
                  </a:txBody>
                  <a:tcPr marL="44450" marR="4445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pattFill prst="pct20">
                      <a:fgClr>
                        <a:srgbClr val="FFFFFF"/>
                      </a:fgClr>
                      <a:bgClr>
                        <a:srgbClr val="CCCCCC"/>
                      </a:bgClr>
                    </a:pattFill>
                  </a:tcPr>
                </a:tc>
                <a:extLst>
                  <a:ext uri="{0D108BD9-81ED-4DB2-BD59-A6C34878D82A}">
                    <a16:rowId xmlns:a16="http://schemas.microsoft.com/office/drawing/2014/main" val="10002"/>
                  </a:ext>
                </a:extLst>
              </a:tr>
              <a:tr h="752353">
                <a:tc>
                  <a:txBody>
                    <a:bodyPr/>
                    <a:lstStyle/>
                    <a:p>
                      <a:pPr>
                        <a:lnSpc>
                          <a:spcPct val="150000"/>
                        </a:lnSpc>
                      </a:pPr>
                      <a:r>
                        <a:rPr lang="es-MX" sz="1200">
                          <a:solidFill>
                            <a:schemeClr val="bg1"/>
                          </a:solidFill>
                          <a:effectLst/>
                          <a:latin typeface="Arial"/>
                        </a:rPr>
                        <a:t>FF:FF:FF:FF:FF:FF</a:t>
                      </a:r>
                      <a:endParaRPr lang="es-MX">
                        <a:solidFill>
                          <a:schemeClr val="bg1"/>
                        </a:solidFill>
                        <a:effectLst/>
                      </a:endParaRPr>
                    </a:p>
                  </a:txBody>
                  <a:tcPr marL="44450" marR="4445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pattFill prst="pct20">
                      <a:fgClr>
                        <a:srgbClr val="FFFFFF"/>
                      </a:fgClr>
                      <a:bgClr>
                        <a:srgbClr val="CCCCCC"/>
                      </a:bgClr>
                    </a:pattFill>
                  </a:tcPr>
                </a:tc>
                <a:tc>
                  <a:txBody>
                    <a:bodyPr/>
                    <a:lstStyle/>
                    <a:p>
                      <a:pPr>
                        <a:lnSpc>
                          <a:spcPct val="150000"/>
                        </a:lnSpc>
                      </a:pPr>
                      <a:r>
                        <a:rPr lang="es-MX" sz="1200" dirty="0">
                          <a:solidFill>
                            <a:schemeClr val="bg1"/>
                          </a:solidFill>
                          <a:effectLst/>
                          <a:latin typeface="Arial"/>
                        </a:rPr>
                        <a:t>01:00:D1:B5:D4:F1</a:t>
                      </a:r>
                      <a:endParaRPr lang="es-MX" dirty="0">
                        <a:solidFill>
                          <a:schemeClr val="bg1"/>
                        </a:solidFill>
                        <a:effectLst/>
                      </a:endParaRPr>
                    </a:p>
                  </a:txBody>
                  <a:tcPr marL="44450" marR="4445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pattFill prst="pct20">
                      <a:fgClr>
                        <a:srgbClr val="FFFFFF"/>
                      </a:fgClr>
                      <a:bgClr>
                        <a:srgbClr val="CCCCCC"/>
                      </a:bgClr>
                    </a:pattFill>
                  </a:tcPr>
                </a:tc>
                <a:tc>
                  <a:txBody>
                    <a:bodyPr/>
                    <a:lstStyle/>
                    <a:p>
                      <a:pPr>
                        <a:lnSpc>
                          <a:spcPct val="150000"/>
                        </a:lnSpc>
                      </a:pPr>
                      <a:r>
                        <a:rPr lang="es-MX" sz="1200" dirty="0">
                          <a:solidFill>
                            <a:schemeClr val="bg1"/>
                          </a:solidFill>
                          <a:effectLst/>
                          <a:latin typeface="Arial"/>
                        </a:rPr>
                        <a:t>200.59.4.5</a:t>
                      </a:r>
                      <a:endParaRPr lang="es-MX" dirty="0">
                        <a:solidFill>
                          <a:schemeClr val="bg1"/>
                        </a:solidFill>
                        <a:effectLst/>
                      </a:endParaRPr>
                    </a:p>
                  </a:txBody>
                  <a:tcPr marL="44450" marR="4445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pattFill prst="pct20">
                      <a:fgClr>
                        <a:srgbClr val="FFFFFF"/>
                      </a:fgClr>
                      <a:bgClr>
                        <a:srgbClr val="CCCCCC"/>
                      </a:bgClr>
                    </a:pattFill>
                  </a:tcPr>
                </a:tc>
                <a:tc>
                  <a:txBody>
                    <a:bodyPr/>
                    <a:lstStyle/>
                    <a:p>
                      <a:pPr>
                        <a:lnSpc>
                          <a:spcPct val="150000"/>
                        </a:lnSpc>
                      </a:pPr>
                      <a:r>
                        <a:rPr lang="es-MX" sz="1200" dirty="0">
                          <a:solidFill>
                            <a:schemeClr val="bg1"/>
                          </a:solidFill>
                          <a:effectLst/>
                          <a:latin typeface="Arial"/>
                        </a:rPr>
                        <a:t>200.59.4.1</a:t>
                      </a:r>
                      <a:endParaRPr lang="es-MX" dirty="0">
                        <a:solidFill>
                          <a:schemeClr val="bg1"/>
                        </a:solidFill>
                        <a:effectLst/>
                      </a:endParaRPr>
                    </a:p>
                  </a:txBody>
                  <a:tcPr marL="44450" marR="4445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pattFill prst="pct20">
                      <a:fgClr>
                        <a:srgbClr val="FFFFFF"/>
                      </a:fgClr>
                      <a:bgClr>
                        <a:srgbClr val="CCCCCC"/>
                      </a:bgClr>
                    </a:pattFill>
                  </a:tcPr>
                </a:tc>
                <a:tc vMerge="1">
                  <a:txBody>
                    <a:bodyPr/>
                    <a:lstStyle/>
                    <a:p>
                      <a:endParaRPr lang="es-MX"/>
                    </a:p>
                  </a:txBody>
                  <a:tcPr/>
                </a:tc>
                <a:extLst>
                  <a:ext uri="{0D108BD9-81ED-4DB2-BD59-A6C34878D82A}">
                    <a16:rowId xmlns:a16="http://schemas.microsoft.com/office/drawing/2014/main" val="10003"/>
                  </a:ext>
                </a:extLst>
              </a:tr>
            </a:tbl>
          </a:graphicData>
        </a:graphic>
      </p:graphicFrame>
      <p:sp>
        <p:nvSpPr>
          <p:cNvPr id="5" name="Rectangle 1"/>
          <p:cNvSpPr>
            <a:spLocks noChangeArrowheads="1"/>
          </p:cNvSpPr>
          <p:nvPr/>
        </p:nvSpPr>
        <p:spPr bwMode="auto">
          <a:xfrm>
            <a:off x="3244850" y="33353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itchFamily="34" charset="0"/>
                <a:cs typeface="Arial" pitchFamily="34" charset="0"/>
              </a:rPr>
            </a:br>
            <a:endParaRPr kumimoji="0" lang="es-MX" altLang="es-MX"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itchFamily="34" charset="0"/>
                <a:cs typeface="Arial" pitchFamily="34" charset="0"/>
              </a:rPr>
            </a:br>
            <a:endParaRPr kumimoji="0" lang="es-MX" altLang="es-MX" sz="1800" b="0" i="0" u="none" strike="noStrike" cap="none" normalizeH="0" baseline="0">
              <a:ln>
                <a:noFill/>
              </a:ln>
              <a:solidFill>
                <a:schemeClr val="tx1"/>
              </a:solidFill>
              <a:effectLst/>
              <a:latin typeface="Arial" pitchFamily="34" charset="0"/>
              <a:cs typeface="Arial" pitchFamily="34" charset="0"/>
            </a:endParaRPr>
          </a:p>
        </p:txBody>
      </p:sp>
      <p:sp>
        <p:nvSpPr>
          <p:cNvPr id="6" name="5 CuadroTexto"/>
          <p:cNvSpPr txBox="1"/>
          <p:nvPr/>
        </p:nvSpPr>
        <p:spPr>
          <a:xfrm>
            <a:off x="2133600" y="5193323"/>
            <a:ext cx="6588369" cy="646331"/>
          </a:xfrm>
          <a:prstGeom prst="rect">
            <a:avLst/>
          </a:prstGeom>
          <a:noFill/>
        </p:spPr>
        <p:txBody>
          <a:bodyPr wrap="square" rtlCol="0">
            <a:spAutoFit/>
          </a:bodyPr>
          <a:lstStyle/>
          <a:p>
            <a:r>
              <a:rPr lang="es-MX" dirty="0"/>
              <a:t>La trama ARP se empaqueta con una dirección MAC </a:t>
            </a:r>
            <a:r>
              <a:rPr lang="es-MX" dirty="0" err="1"/>
              <a:t>broadcast</a:t>
            </a:r>
            <a:r>
              <a:rPr lang="es-MX" dirty="0"/>
              <a:t> (FF:FF:FF:FF:FF:FF) en el campo de dirección destino.</a:t>
            </a:r>
          </a:p>
        </p:txBody>
      </p:sp>
    </p:spTree>
    <p:extLst>
      <p:ext uri="{BB962C8B-B14F-4D97-AF65-F5344CB8AC3E}">
        <p14:creationId xmlns:p14="http://schemas.microsoft.com/office/powerpoint/2010/main" val="2837066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Respuesta ARP</a:t>
            </a:r>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1913755303"/>
              </p:ext>
            </p:extLst>
          </p:nvPr>
        </p:nvGraphicFramePr>
        <p:xfrm>
          <a:off x="1758460" y="2848709"/>
          <a:ext cx="7185515" cy="1857435"/>
        </p:xfrm>
        <a:graphic>
          <a:graphicData uri="http://schemas.openxmlformats.org/drawingml/2006/table">
            <a:tbl>
              <a:tblPr/>
              <a:tblGrid>
                <a:gridCol w="1437103">
                  <a:extLst>
                    <a:ext uri="{9D8B030D-6E8A-4147-A177-3AD203B41FA5}">
                      <a16:colId xmlns:a16="http://schemas.microsoft.com/office/drawing/2014/main" val="20000"/>
                    </a:ext>
                  </a:extLst>
                </a:gridCol>
                <a:gridCol w="1437103">
                  <a:extLst>
                    <a:ext uri="{9D8B030D-6E8A-4147-A177-3AD203B41FA5}">
                      <a16:colId xmlns:a16="http://schemas.microsoft.com/office/drawing/2014/main" val="20001"/>
                    </a:ext>
                  </a:extLst>
                </a:gridCol>
                <a:gridCol w="1437103">
                  <a:extLst>
                    <a:ext uri="{9D8B030D-6E8A-4147-A177-3AD203B41FA5}">
                      <a16:colId xmlns:a16="http://schemas.microsoft.com/office/drawing/2014/main" val="20002"/>
                    </a:ext>
                  </a:extLst>
                </a:gridCol>
                <a:gridCol w="1437103">
                  <a:extLst>
                    <a:ext uri="{9D8B030D-6E8A-4147-A177-3AD203B41FA5}">
                      <a16:colId xmlns:a16="http://schemas.microsoft.com/office/drawing/2014/main" val="20003"/>
                    </a:ext>
                  </a:extLst>
                </a:gridCol>
                <a:gridCol w="1437103">
                  <a:extLst>
                    <a:ext uri="{9D8B030D-6E8A-4147-A177-3AD203B41FA5}">
                      <a16:colId xmlns:a16="http://schemas.microsoft.com/office/drawing/2014/main" val="20004"/>
                    </a:ext>
                  </a:extLst>
                </a:gridCol>
              </a:tblGrid>
              <a:tr h="371487">
                <a:tc gridSpan="4">
                  <a:txBody>
                    <a:bodyPr/>
                    <a:lstStyle/>
                    <a:p>
                      <a:pPr>
                        <a:lnSpc>
                          <a:spcPct val="150000"/>
                        </a:lnSpc>
                      </a:pPr>
                      <a:r>
                        <a:rPr lang="es-MX" sz="1200">
                          <a:solidFill>
                            <a:schemeClr val="bg1"/>
                          </a:solidFill>
                          <a:effectLst/>
                          <a:latin typeface="Arial"/>
                        </a:rPr>
                        <a:t>Encabezado</a:t>
                      </a:r>
                      <a:endParaRPr lang="es-MX">
                        <a:solidFill>
                          <a:schemeClr val="bg1"/>
                        </a:solidFill>
                        <a:effectLst/>
                      </a:endParaRPr>
                    </a:p>
                  </a:txBody>
                  <a:tcPr marL="44450" marR="4445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pattFill prst="pct20">
                      <a:fgClr>
                        <a:srgbClr val="FFFFFF"/>
                      </a:fgClr>
                      <a:bgClr>
                        <a:srgbClr val="CCCCCC"/>
                      </a:bgClr>
                    </a:pattFill>
                  </a:tcPr>
                </a:tc>
                <a:tc hMerge="1">
                  <a:txBody>
                    <a:bodyPr/>
                    <a:lstStyle/>
                    <a:p>
                      <a:endParaRPr lang="es-MX"/>
                    </a:p>
                  </a:txBody>
                  <a:tcPr/>
                </a:tc>
                <a:tc hMerge="1">
                  <a:txBody>
                    <a:bodyPr/>
                    <a:lstStyle/>
                    <a:p>
                      <a:endParaRPr lang="es-MX"/>
                    </a:p>
                  </a:txBody>
                  <a:tcPr/>
                </a:tc>
                <a:tc hMerge="1">
                  <a:txBody>
                    <a:bodyPr/>
                    <a:lstStyle/>
                    <a:p>
                      <a:endParaRPr lang="es-MX"/>
                    </a:p>
                  </a:txBody>
                  <a:tcPr/>
                </a:tc>
                <a:tc rowSpan="2">
                  <a:txBody>
                    <a:bodyPr/>
                    <a:lstStyle/>
                    <a:p>
                      <a:pPr>
                        <a:lnSpc>
                          <a:spcPct val="150000"/>
                        </a:lnSpc>
                      </a:pPr>
                      <a:r>
                        <a:rPr lang="es-MX" sz="1200">
                          <a:solidFill>
                            <a:schemeClr val="bg1"/>
                          </a:solidFill>
                          <a:effectLst/>
                          <a:latin typeface="Arial"/>
                        </a:rPr>
                        <a:t>Mensaje</a:t>
                      </a:r>
                      <a:endParaRPr lang="es-MX">
                        <a:solidFill>
                          <a:schemeClr val="bg1"/>
                        </a:solidFill>
                        <a:effectLst/>
                      </a:endParaRPr>
                    </a:p>
                    <a:p>
                      <a:pPr>
                        <a:lnSpc>
                          <a:spcPct val="150000"/>
                        </a:lnSpc>
                      </a:pPr>
                      <a:r>
                        <a:rPr lang="es-MX" sz="1200">
                          <a:solidFill>
                            <a:schemeClr val="bg1"/>
                          </a:solidFill>
                          <a:effectLst/>
                          <a:latin typeface="Arial"/>
                        </a:rPr>
                        <a:t>ARP</a:t>
                      </a:r>
                      <a:endParaRPr lang="es-MX">
                        <a:solidFill>
                          <a:schemeClr val="bg1"/>
                        </a:solidFill>
                        <a:effectLst/>
                      </a:endParaRPr>
                    </a:p>
                  </a:txBody>
                  <a:tcPr marL="44450" marR="4445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pattFill prst="pct20">
                      <a:fgClr>
                        <a:srgbClr val="FFFFFF"/>
                      </a:fgClr>
                      <a:bgClr>
                        <a:srgbClr val="CCCCCC"/>
                      </a:bgClr>
                    </a:pattFill>
                  </a:tcPr>
                </a:tc>
                <a:extLst>
                  <a:ext uri="{0D108BD9-81ED-4DB2-BD59-A6C34878D82A}">
                    <a16:rowId xmlns:a16="http://schemas.microsoft.com/office/drawing/2014/main" val="10000"/>
                  </a:ext>
                </a:extLst>
              </a:tr>
              <a:tr h="371487">
                <a:tc gridSpan="2">
                  <a:txBody>
                    <a:bodyPr/>
                    <a:lstStyle/>
                    <a:p>
                      <a:pPr>
                        <a:lnSpc>
                          <a:spcPct val="150000"/>
                        </a:lnSpc>
                      </a:pPr>
                      <a:r>
                        <a:rPr lang="es-MX" sz="1200">
                          <a:solidFill>
                            <a:schemeClr val="bg1"/>
                          </a:solidFill>
                          <a:effectLst/>
                          <a:latin typeface="Arial"/>
                        </a:rPr>
                        <a:t>Encabezado MAC</a:t>
                      </a:r>
                      <a:endParaRPr lang="es-MX">
                        <a:solidFill>
                          <a:schemeClr val="bg1"/>
                        </a:solidFill>
                        <a:effectLst/>
                      </a:endParaRPr>
                    </a:p>
                  </a:txBody>
                  <a:tcPr marL="44450" marR="4445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pattFill prst="pct20">
                      <a:fgClr>
                        <a:srgbClr val="FFFFFF"/>
                      </a:fgClr>
                      <a:bgClr>
                        <a:srgbClr val="CCCCCC"/>
                      </a:bgClr>
                    </a:pattFill>
                  </a:tcPr>
                </a:tc>
                <a:tc hMerge="1">
                  <a:txBody>
                    <a:bodyPr/>
                    <a:lstStyle/>
                    <a:p>
                      <a:endParaRPr lang="es-MX"/>
                    </a:p>
                  </a:txBody>
                  <a:tcPr/>
                </a:tc>
                <a:tc gridSpan="2">
                  <a:txBody>
                    <a:bodyPr/>
                    <a:lstStyle/>
                    <a:p>
                      <a:pPr>
                        <a:lnSpc>
                          <a:spcPct val="150000"/>
                        </a:lnSpc>
                      </a:pPr>
                      <a:r>
                        <a:rPr lang="es-MX" sz="1200">
                          <a:solidFill>
                            <a:schemeClr val="bg1"/>
                          </a:solidFill>
                          <a:effectLst/>
                          <a:latin typeface="Arial"/>
                        </a:rPr>
                        <a:t>Encabezado IP</a:t>
                      </a:r>
                      <a:endParaRPr lang="es-MX">
                        <a:solidFill>
                          <a:schemeClr val="bg1"/>
                        </a:solidFill>
                        <a:effectLst/>
                      </a:endParaRPr>
                    </a:p>
                  </a:txBody>
                  <a:tcPr marL="44450" marR="4445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pattFill prst="pct20">
                      <a:fgClr>
                        <a:srgbClr val="FFFFFF"/>
                      </a:fgClr>
                      <a:bgClr>
                        <a:srgbClr val="CCCCCC"/>
                      </a:bgClr>
                    </a:pattFill>
                  </a:tcPr>
                </a:tc>
                <a:tc hMerge="1">
                  <a:txBody>
                    <a:bodyPr/>
                    <a:lstStyle/>
                    <a:p>
                      <a:endParaRPr lang="es-MX"/>
                    </a:p>
                  </a:txBody>
                  <a:tcPr/>
                </a:tc>
                <a:tc vMerge="1">
                  <a:txBody>
                    <a:bodyPr/>
                    <a:lstStyle/>
                    <a:p>
                      <a:endParaRPr lang="es-MX"/>
                    </a:p>
                  </a:txBody>
                  <a:tcPr/>
                </a:tc>
                <a:extLst>
                  <a:ext uri="{0D108BD9-81ED-4DB2-BD59-A6C34878D82A}">
                    <a16:rowId xmlns:a16="http://schemas.microsoft.com/office/drawing/2014/main" val="10001"/>
                  </a:ext>
                </a:extLst>
              </a:tr>
              <a:tr h="371487">
                <a:tc>
                  <a:txBody>
                    <a:bodyPr/>
                    <a:lstStyle/>
                    <a:p>
                      <a:pPr>
                        <a:lnSpc>
                          <a:spcPct val="150000"/>
                        </a:lnSpc>
                      </a:pPr>
                      <a:r>
                        <a:rPr lang="es-MX" sz="1200">
                          <a:solidFill>
                            <a:schemeClr val="bg1"/>
                          </a:solidFill>
                          <a:effectLst/>
                          <a:latin typeface="Arial"/>
                        </a:rPr>
                        <a:t>MAC Destino</a:t>
                      </a:r>
                      <a:endParaRPr lang="es-MX">
                        <a:solidFill>
                          <a:schemeClr val="bg1"/>
                        </a:solidFill>
                        <a:effectLst/>
                      </a:endParaRPr>
                    </a:p>
                  </a:txBody>
                  <a:tcPr marL="44450" marR="4445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pattFill prst="pct20">
                      <a:fgClr>
                        <a:srgbClr val="FFFFFF"/>
                      </a:fgClr>
                      <a:bgClr>
                        <a:srgbClr val="CCCCCC"/>
                      </a:bgClr>
                    </a:pattFill>
                  </a:tcPr>
                </a:tc>
                <a:tc>
                  <a:txBody>
                    <a:bodyPr/>
                    <a:lstStyle/>
                    <a:p>
                      <a:pPr>
                        <a:lnSpc>
                          <a:spcPct val="150000"/>
                        </a:lnSpc>
                      </a:pPr>
                      <a:r>
                        <a:rPr lang="es-MX" sz="1200">
                          <a:solidFill>
                            <a:schemeClr val="bg1"/>
                          </a:solidFill>
                          <a:effectLst/>
                          <a:latin typeface="Arial"/>
                        </a:rPr>
                        <a:t>MAC Origen</a:t>
                      </a:r>
                      <a:endParaRPr lang="es-MX">
                        <a:solidFill>
                          <a:schemeClr val="bg1"/>
                        </a:solidFill>
                        <a:effectLst/>
                      </a:endParaRPr>
                    </a:p>
                  </a:txBody>
                  <a:tcPr marL="44450" marR="4445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pattFill prst="pct20">
                      <a:fgClr>
                        <a:srgbClr val="FFFFFF"/>
                      </a:fgClr>
                      <a:bgClr>
                        <a:srgbClr val="CCCCCC"/>
                      </a:bgClr>
                    </a:pattFill>
                  </a:tcPr>
                </a:tc>
                <a:tc>
                  <a:txBody>
                    <a:bodyPr/>
                    <a:lstStyle/>
                    <a:p>
                      <a:pPr>
                        <a:lnSpc>
                          <a:spcPct val="150000"/>
                        </a:lnSpc>
                      </a:pPr>
                      <a:r>
                        <a:rPr lang="es-MX" sz="1200">
                          <a:solidFill>
                            <a:schemeClr val="bg1"/>
                          </a:solidFill>
                          <a:effectLst/>
                          <a:latin typeface="Arial"/>
                        </a:rPr>
                        <a:t>IP Destino</a:t>
                      </a:r>
                      <a:endParaRPr lang="es-MX">
                        <a:solidFill>
                          <a:schemeClr val="bg1"/>
                        </a:solidFill>
                        <a:effectLst/>
                      </a:endParaRPr>
                    </a:p>
                  </a:txBody>
                  <a:tcPr marL="44450" marR="4445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pattFill prst="pct20">
                      <a:fgClr>
                        <a:srgbClr val="FFFFFF"/>
                      </a:fgClr>
                      <a:bgClr>
                        <a:srgbClr val="CCCCCC"/>
                      </a:bgClr>
                    </a:pattFill>
                  </a:tcPr>
                </a:tc>
                <a:tc>
                  <a:txBody>
                    <a:bodyPr/>
                    <a:lstStyle/>
                    <a:p>
                      <a:pPr>
                        <a:lnSpc>
                          <a:spcPct val="150000"/>
                        </a:lnSpc>
                      </a:pPr>
                      <a:r>
                        <a:rPr lang="es-MX" sz="1200">
                          <a:solidFill>
                            <a:schemeClr val="bg1"/>
                          </a:solidFill>
                          <a:effectLst/>
                          <a:latin typeface="Arial"/>
                        </a:rPr>
                        <a:t>IP Origen</a:t>
                      </a:r>
                      <a:endParaRPr lang="es-MX">
                        <a:solidFill>
                          <a:schemeClr val="bg1"/>
                        </a:solidFill>
                        <a:effectLst/>
                      </a:endParaRPr>
                    </a:p>
                  </a:txBody>
                  <a:tcPr marL="44450" marR="4445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pattFill prst="pct20">
                      <a:fgClr>
                        <a:srgbClr val="FFFFFF"/>
                      </a:fgClr>
                      <a:bgClr>
                        <a:srgbClr val="CCCCCC"/>
                      </a:bgClr>
                    </a:pattFill>
                  </a:tcPr>
                </a:tc>
                <a:tc rowSpan="2">
                  <a:txBody>
                    <a:bodyPr/>
                    <a:lstStyle/>
                    <a:p>
                      <a:pPr>
                        <a:lnSpc>
                          <a:spcPct val="150000"/>
                        </a:lnSpc>
                      </a:pPr>
                      <a:r>
                        <a:rPr lang="es-MX" sz="1200" dirty="0">
                          <a:solidFill>
                            <a:schemeClr val="bg1"/>
                          </a:solidFill>
                          <a:effectLst/>
                          <a:latin typeface="Arial"/>
                        </a:rPr>
                        <a:t>¿Cual es tu dirección MAC?</a:t>
                      </a:r>
                      <a:endParaRPr lang="es-MX" dirty="0">
                        <a:solidFill>
                          <a:schemeClr val="bg1"/>
                        </a:solidFill>
                        <a:effectLst/>
                      </a:endParaRPr>
                    </a:p>
                  </a:txBody>
                  <a:tcPr marL="44450" marR="4445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pattFill prst="pct20">
                      <a:fgClr>
                        <a:srgbClr val="FFFFFF"/>
                      </a:fgClr>
                      <a:bgClr>
                        <a:srgbClr val="CCCCCC"/>
                      </a:bgClr>
                    </a:pattFill>
                  </a:tcPr>
                </a:tc>
                <a:extLst>
                  <a:ext uri="{0D108BD9-81ED-4DB2-BD59-A6C34878D82A}">
                    <a16:rowId xmlns:a16="http://schemas.microsoft.com/office/drawing/2014/main" val="10002"/>
                  </a:ext>
                </a:extLst>
              </a:tr>
              <a:tr h="742974">
                <a:tc>
                  <a:txBody>
                    <a:bodyPr/>
                    <a:lstStyle/>
                    <a:p>
                      <a:pPr>
                        <a:lnSpc>
                          <a:spcPct val="150000"/>
                        </a:lnSpc>
                      </a:pPr>
                      <a:r>
                        <a:rPr lang="es-MX" sz="1200">
                          <a:solidFill>
                            <a:schemeClr val="bg1"/>
                          </a:solidFill>
                          <a:effectLst/>
                          <a:latin typeface="Arial"/>
                        </a:rPr>
                        <a:t>01:00:D1:B5:D4:F1</a:t>
                      </a:r>
                      <a:endParaRPr lang="es-MX">
                        <a:solidFill>
                          <a:schemeClr val="bg1"/>
                        </a:solidFill>
                        <a:effectLst/>
                      </a:endParaRPr>
                    </a:p>
                  </a:txBody>
                  <a:tcPr marL="44450" marR="4445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pattFill prst="pct20">
                      <a:fgClr>
                        <a:srgbClr val="FFFFFF"/>
                      </a:fgClr>
                      <a:bgClr>
                        <a:srgbClr val="CCCCCC"/>
                      </a:bgClr>
                    </a:pattFill>
                  </a:tcPr>
                </a:tc>
                <a:tc>
                  <a:txBody>
                    <a:bodyPr/>
                    <a:lstStyle/>
                    <a:p>
                      <a:pPr>
                        <a:lnSpc>
                          <a:spcPct val="150000"/>
                        </a:lnSpc>
                      </a:pPr>
                      <a:r>
                        <a:rPr lang="es-MX" sz="1200">
                          <a:solidFill>
                            <a:schemeClr val="bg1"/>
                          </a:solidFill>
                          <a:effectLst/>
                          <a:latin typeface="Arial"/>
                        </a:rPr>
                        <a:t>F1:01:E1:B5:F4:14</a:t>
                      </a:r>
                      <a:endParaRPr lang="es-MX">
                        <a:solidFill>
                          <a:schemeClr val="bg1"/>
                        </a:solidFill>
                        <a:effectLst/>
                      </a:endParaRPr>
                    </a:p>
                  </a:txBody>
                  <a:tcPr marL="44450" marR="4445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pattFill prst="pct20">
                      <a:fgClr>
                        <a:srgbClr val="FFFFFF"/>
                      </a:fgClr>
                      <a:bgClr>
                        <a:srgbClr val="CCCCCC"/>
                      </a:bgClr>
                    </a:pattFill>
                  </a:tcPr>
                </a:tc>
                <a:tc>
                  <a:txBody>
                    <a:bodyPr/>
                    <a:lstStyle/>
                    <a:p>
                      <a:pPr>
                        <a:lnSpc>
                          <a:spcPct val="150000"/>
                        </a:lnSpc>
                      </a:pPr>
                      <a:r>
                        <a:rPr lang="es-MX" sz="1200">
                          <a:solidFill>
                            <a:schemeClr val="bg1"/>
                          </a:solidFill>
                          <a:effectLst/>
                          <a:latin typeface="Arial"/>
                        </a:rPr>
                        <a:t>200.59.4.1</a:t>
                      </a:r>
                      <a:endParaRPr lang="es-MX">
                        <a:solidFill>
                          <a:schemeClr val="bg1"/>
                        </a:solidFill>
                        <a:effectLst/>
                      </a:endParaRPr>
                    </a:p>
                  </a:txBody>
                  <a:tcPr marL="44450" marR="4445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pattFill prst="pct20">
                      <a:fgClr>
                        <a:srgbClr val="FFFFFF"/>
                      </a:fgClr>
                      <a:bgClr>
                        <a:srgbClr val="CCCCCC"/>
                      </a:bgClr>
                    </a:pattFill>
                  </a:tcPr>
                </a:tc>
                <a:tc>
                  <a:txBody>
                    <a:bodyPr/>
                    <a:lstStyle/>
                    <a:p>
                      <a:pPr>
                        <a:lnSpc>
                          <a:spcPct val="150000"/>
                        </a:lnSpc>
                      </a:pPr>
                      <a:r>
                        <a:rPr lang="es-MX" sz="1200" dirty="0">
                          <a:solidFill>
                            <a:schemeClr val="bg1"/>
                          </a:solidFill>
                          <a:effectLst/>
                          <a:latin typeface="Arial"/>
                        </a:rPr>
                        <a:t>200.59.4.5</a:t>
                      </a:r>
                      <a:endParaRPr lang="es-MX" dirty="0">
                        <a:solidFill>
                          <a:schemeClr val="bg1"/>
                        </a:solidFill>
                        <a:effectLst/>
                      </a:endParaRPr>
                    </a:p>
                  </a:txBody>
                  <a:tcPr marL="44450" marR="4445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pattFill prst="pct20">
                      <a:fgClr>
                        <a:srgbClr val="FFFFFF"/>
                      </a:fgClr>
                      <a:bgClr>
                        <a:srgbClr val="CCCCCC"/>
                      </a:bgClr>
                    </a:pattFill>
                  </a:tcPr>
                </a:tc>
                <a:tc vMerge="1">
                  <a:txBody>
                    <a:bodyPr/>
                    <a:lstStyle/>
                    <a:p>
                      <a:endParaRPr lang="es-MX"/>
                    </a:p>
                  </a:txBody>
                  <a:tcPr/>
                </a:tc>
                <a:extLst>
                  <a:ext uri="{0D108BD9-81ED-4DB2-BD59-A6C34878D82A}">
                    <a16:rowId xmlns:a16="http://schemas.microsoft.com/office/drawing/2014/main" val="10003"/>
                  </a:ext>
                </a:extLst>
              </a:tr>
            </a:tbl>
          </a:graphicData>
        </a:graphic>
      </p:graphicFrame>
      <p:sp>
        <p:nvSpPr>
          <p:cNvPr id="5" name="Rectangle 1"/>
          <p:cNvSpPr>
            <a:spLocks noChangeArrowheads="1"/>
          </p:cNvSpPr>
          <p:nvPr/>
        </p:nvSpPr>
        <p:spPr bwMode="auto">
          <a:xfrm>
            <a:off x="3244850" y="33353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itchFamily="34" charset="0"/>
                <a:cs typeface="Arial" pitchFamily="34" charset="0"/>
              </a:rPr>
            </a:br>
            <a:endParaRPr kumimoji="0" lang="es-MX" altLang="es-MX"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200" b="0" i="0" u="none" strike="noStrike" cap="none" normalizeH="0" baseline="0">
                <a:ln>
                  <a:noFill/>
                </a:ln>
                <a:solidFill>
                  <a:schemeClr val="tx1"/>
                </a:solidFill>
                <a:effectLst/>
                <a:latin typeface="Arial"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itchFamily="34" charset="0"/>
                <a:cs typeface="Arial" pitchFamily="34" charset="0"/>
              </a:rPr>
            </a:br>
            <a:endParaRPr kumimoji="0" lang="es-MX" altLang="es-MX" sz="1800" b="0" i="0" u="none" strike="noStrike" cap="none" normalizeH="0" baseline="0">
              <a:ln>
                <a:noFill/>
              </a:ln>
              <a:solidFill>
                <a:schemeClr val="tx1"/>
              </a:solidFill>
              <a:effectLst/>
              <a:latin typeface="Arial" pitchFamily="34" charset="0"/>
              <a:cs typeface="Arial" pitchFamily="34" charset="0"/>
            </a:endParaRPr>
          </a:p>
        </p:txBody>
      </p:sp>
      <p:sp>
        <p:nvSpPr>
          <p:cNvPr id="6" name="5 CuadroTexto"/>
          <p:cNvSpPr txBox="1"/>
          <p:nvPr/>
        </p:nvSpPr>
        <p:spPr>
          <a:xfrm>
            <a:off x="1617785" y="5146431"/>
            <a:ext cx="8370277" cy="923330"/>
          </a:xfrm>
          <a:prstGeom prst="rect">
            <a:avLst/>
          </a:prstGeom>
          <a:noFill/>
        </p:spPr>
        <p:txBody>
          <a:bodyPr wrap="square" rtlCol="0">
            <a:spAutoFit/>
          </a:bodyPr>
          <a:lstStyle/>
          <a:p>
            <a:r>
              <a:rPr lang="es-MX" dirty="0"/>
              <a:t>Una vez hecho todo este proceso ya conoceremos la dirección MAC origen y destino, y la dirección IP origen y destino, por lo que se pueden enviar paquetes de datos a la computadora destino que pasaran a las capas superiores (Transporte y Aplicación). </a:t>
            </a:r>
          </a:p>
        </p:txBody>
      </p:sp>
    </p:spTree>
    <p:extLst>
      <p:ext uri="{BB962C8B-B14F-4D97-AF65-F5344CB8AC3E}">
        <p14:creationId xmlns:p14="http://schemas.microsoft.com/office/powerpoint/2010/main" val="1543785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Interrogación RARP</a:t>
            </a:r>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2893619411"/>
              </p:ext>
            </p:extLst>
          </p:nvPr>
        </p:nvGraphicFramePr>
        <p:xfrm>
          <a:off x="1617786" y="2731477"/>
          <a:ext cx="7326190" cy="2111827"/>
        </p:xfrm>
        <a:graphic>
          <a:graphicData uri="http://schemas.openxmlformats.org/drawingml/2006/table">
            <a:tbl>
              <a:tblPr/>
              <a:tblGrid>
                <a:gridCol w="1465238">
                  <a:extLst>
                    <a:ext uri="{9D8B030D-6E8A-4147-A177-3AD203B41FA5}">
                      <a16:colId xmlns:a16="http://schemas.microsoft.com/office/drawing/2014/main" val="20000"/>
                    </a:ext>
                  </a:extLst>
                </a:gridCol>
                <a:gridCol w="1465238">
                  <a:extLst>
                    <a:ext uri="{9D8B030D-6E8A-4147-A177-3AD203B41FA5}">
                      <a16:colId xmlns:a16="http://schemas.microsoft.com/office/drawing/2014/main" val="20001"/>
                    </a:ext>
                  </a:extLst>
                </a:gridCol>
                <a:gridCol w="1465238">
                  <a:extLst>
                    <a:ext uri="{9D8B030D-6E8A-4147-A177-3AD203B41FA5}">
                      <a16:colId xmlns:a16="http://schemas.microsoft.com/office/drawing/2014/main" val="20002"/>
                    </a:ext>
                  </a:extLst>
                </a:gridCol>
                <a:gridCol w="1465238">
                  <a:extLst>
                    <a:ext uri="{9D8B030D-6E8A-4147-A177-3AD203B41FA5}">
                      <a16:colId xmlns:a16="http://schemas.microsoft.com/office/drawing/2014/main" val="20003"/>
                    </a:ext>
                  </a:extLst>
                </a:gridCol>
                <a:gridCol w="1465238">
                  <a:extLst>
                    <a:ext uri="{9D8B030D-6E8A-4147-A177-3AD203B41FA5}">
                      <a16:colId xmlns:a16="http://schemas.microsoft.com/office/drawing/2014/main" val="20004"/>
                    </a:ext>
                  </a:extLst>
                </a:gridCol>
              </a:tblGrid>
              <a:tr h="351971">
                <a:tc gridSpan="4">
                  <a:txBody>
                    <a:bodyPr/>
                    <a:lstStyle/>
                    <a:p>
                      <a:pPr>
                        <a:lnSpc>
                          <a:spcPct val="150000"/>
                        </a:lnSpc>
                      </a:pPr>
                      <a:r>
                        <a:rPr lang="es-MX" sz="1200" dirty="0">
                          <a:solidFill>
                            <a:schemeClr val="bg1"/>
                          </a:solidFill>
                          <a:effectLst/>
                          <a:latin typeface="Arial"/>
                        </a:rPr>
                        <a:t>Encabezado</a:t>
                      </a:r>
                      <a:endParaRPr lang="es-MX" dirty="0">
                        <a:solidFill>
                          <a:schemeClr val="bg1"/>
                        </a:solidFill>
                        <a:effectLst/>
                      </a:endParaRPr>
                    </a:p>
                  </a:txBody>
                  <a:tcPr marL="44450" marR="4445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pattFill prst="pct20">
                      <a:fgClr>
                        <a:srgbClr val="FFFFFF"/>
                      </a:fgClr>
                      <a:bgClr>
                        <a:srgbClr val="CCCCCC"/>
                      </a:bgClr>
                    </a:pattFill>
                  </a:tcPr>
                </a:tc>
                <a:tc hMerge="1">
                  <a:txBody>
                    <a:bodyPr/>
                    <a:lstStyle/>
                    <a:p>
                      <a:endParaRPr lang="es-MX"/>
                    </a:p>
                  </a:txBody>
                  <a:tcPr/>
                </a:tc>
                <a:tc hMerge="1">
                  <a:txBody>
                    <a:bodyPr/>
                    <a:lstStyle/>
                    <a:p>
                      <a:endParaRPr lang="es-MX"/>
                    </a:p>
                  </a:txBody>
                  <a:tcPr/>
                </a:tc>
                <a:tc hMerge="1">
                  <a:txBody>
                    <a:bodyPr/>
                    <a:lstStyle/>
                    <a:p>
                      <a:endParaRPr lang="es-MX"/>
                    </a:p>
                  </a:txBody>
                  <a:tcPr/>
                </a:tc>
                <a:tc rowSpan="2">
                  <a:txBody>
                    <a:bodyPr/>
                    <a:lstStyle/>
                    <a:p>
                      <a:pPr>
                        <a:lnSpc>
                          <a:spcPct val="150000"/>
                        </a:lnSpc>
                      </a:pPr>
                      <a:r>
                        <a:rPr lang="es-MX" sz="1200">
                          <a:solidFill>
                            <a:schemeClr val="bg1"/>
                          </a:solidFill>
                          <a:effectLst/>
                          <a:latin typeface="Arial"/>
                        </a:rPr>
                        <a:t>Mensaje</a:t>
                      </a:r>
                      <a:endParaRPr lang="es-MX">
                        <a:solidFill>
                          <a:schemeClr val="bg1"/>
                        </a:solidFill>
                        <a:effectLst/>
                      </a:endParaRPr>
                    </a:p>
                    <a:p>
                      <a:pPr>
                        <a:lnSpc>
                          <a:spcPct val="150000"/>
                        </a:lnSpc>
                      </a:pPr>
                      <a:r>
                        <a:rPr lang="es-MX" sz="1200">
                          <a:solidFill>
                            <a:schemeClr val="bg1"/>
                          </a:solidFill>
                          <a:effectLst/>
                          <a:latin typeface="Arial"/>
                        </a:rPr>
                        <a:t>RARP</a:t>
                      </a:r>
                      <a:endParaRPr lang="es-MX">
                        <a:solidFill>
                          <a:schemeClr val="bg1"/>
                        </a:solidFill>
                        <a:effectLst/>
                      </a:endParaRPr>
                    </a:p>
                  </a:txBody>
                  <a:tcPr marL="44450" marR="4445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pattFill prst="pct20">
                      <a:fgClr>
                        <a:srgbClr val="FFFFFF"/>
                      </a:fgClr>
                      <a:bgClr>
                        <a:srgbClr val="CCCCCC"/>
                      </a:bgClr>
                    </a:pattFill>
                  </a:tcPr>
                </a:tc>
                <a:extLst>
                  <a:ext uri="{0D108BD9-81ED-4DB2-BD59-A6C34878D82A}">
                    <a16:rowId xmlns:a16="http://schemas.microsoft.com/office/drawing/2014/main" val="10000"/>
                  </a:ext>
                </a:extLst>
              </a:tr>
              <a:tr h="351971">
                <a:tc gridSpan="2">
                  <a:txBody>
                    <a:bodyPr/>
                    <a:lstStyle/>
                    <a:p>
                      <a:pPr>
                        <a:lnSpc>
                          <a:spcPct val="150000"/>
                        </a:lnSpc>
                      </a:pPr>
                      <a:r>
                        <a:rPr lang="es-MX" sz="1200">
                          <a:solidFill>
                            <a:schemeClr val="bg1"/>
                          </a:solidFill>
                          <a:effectLst/>
                          <a:latin typeface="Arial"/>
                        </a:rPr>
                        <a:t>Encabezado MAC</a:t>
                      </a:r>
                      <a:endParaRPr lang="es-MX">
                        <a:solidFill>
                          <a:schemeClr val="bg1"/>
                        </a:solidFill>
                        <a:effectLst/>
                      </a:endParaRPr>
                    </a:p>
                  </a:txBody>
                  <a:tcPr marL="44450" marR="4445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pattFill prst="pct20">
                      <a:fgClr>
                        <a:srgbClr val="FFFFFF"/>
                      </a:fgClr>
                      <a:bgClr>
                        <a:srgbClr val="CCCCCC"/>
                      </a:bgClr>
                    </a:pattFill>
                  </a:tcPr>
                </a:tc>
                <a:tc hMerge="1">
                  <a:txBody>
                    <a:bodyPr/>
                    <a:lstStyle/>
                    <a:p>
                      <a:endParaRPr lang="es-MX"/>
                    </a:p>
                  </a:txBody>
                  <a:tcPr/>
                </a:tc>
                <a:tc gridSpan="2">
                  <a:txBody>
                    <a:bodyPr/>
                    <a:lstStyle/>
                    <a:p>
                      <a:pPr>
                        <a:lnSpc>
                          <a:spcPct val="150000"/>
                        </a:lnSpc>
                      </a:pPr>
                      <a:r>
                        <a:rPr lang="es-MX" sz="1200">
                          <a:solidFill>
                            <a:schemeClr val="bg1"/>
                          </a:solidFill>
                          <a:effectLst/>
                          <a:latin typeface="Arial"/>
                        </a:rPr>
                        <a:t>Encabezado IP</a:t>
                      </a:r>
                      <a:endParaRPr lang="es-MX">
                        <a:solidFill>
                          <a:schemeClr val="bg1"/>
                        </a:solidFill>
                        <a:effectLst/>
                      </a:endParaRPr>
                    </a:p>
                  </a:txBody>
                  <a:tcPr marL="44450" marR="4445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pattFill prst="pct20">
                      <a:fgClr>
                        <a:srgbClr val="FFFFFF"/>
                      </a:fgClr>
                      <a:bgClr>
                        <a:srgbClr val="CCCCCC"/>
                      </a:bgClr>
                    </a:pattFill>
                  </a:tcPr>
                </a:tc>
                <a:tc hMerge="1">
                  <a:txBody>
                    <a:bodyPr/>
                    <a:lstStyle/>
                    <a:p>
                      <a:endParaRPr lang="es-MX"/>
                    </a:p>
                  </a:txBody>
                  <a:tcPr/>
                </a:tc>
                <a:tc vMerge="1">
                  <a:txBody>
                    <a:bodyPr/>
                    <a:lstStyle/>
                    <a:p>
                      <a:endParaRPr lang="es-MX"/>
                    </a:p>
                  </a:txBody>
                  <a:tcPr/>
                </a:tc>
                <a:extLst>
                  <a:ext uri="{0D108BD9-81ED-4DB2-BD59-A6C34878D82A}">
                    <a16:rowId xmlns:a16="http://schemas.microsoft.com/office/drawing/2014/main" val="10001"/>
                  </a:ext>
                </a:extLst>
              </a:tr>
              <a:tr h="351971">
                <a:tc>
                  <a:txBody>
                    <a:bodyPr/>
                    <a:lstStyle/>
                    <a:p>
                      <a:pPr>
                        <a:lnSpc>
                          <a:spcPct val="150000"/>
                        </a:lnSpc>
                      </a:pPr>
                      <a:r>
                        <a:rPr lang="es-MX" sz="1200">
                          <a:solidFill>
                            <a:schemeClr val="bg1"/>
                          </a:solidFill>
                          <a:effectLst/>
                          <a:latin typeface="Arial"/>
                        </a:rPr>
                        <a:t>MAC Destino</a:t>
                      </a:r>
                      <a:endParaRPr lang="es-MX">
                        <a:solidFill>
                          <a:schemeClr val="bg1"/>
                        </a:solidFill>
                        <a:effectLst/>
                      </a:endParaRPr>
                    </a:p>
                  </a:txBody>
                  <a:tcPr marL="44450" marR="4445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pattFill prst="pct20">
                      <a:fgClr>
                        <a:srgbClr val="FFFFFF"/>
                      </a:fgClr>
                      <a:bgClr>
                        <a:srgbClr val="CCCCCC"/>
                      </a:bgClr>
                    </a:pattFill>
                  </a:tcPr>
                </a:tc>
                <a:tc>
                  <a:txBody>
                    <a:bodyPr/>
                    <a:lstStyle/>
                    <a:p>
                      <a:pPr>
                        <a:lnSpc>
                          <a:spcPct val="150000"/>
                        </a:lnSpc>
                      </a:pPr>
                      <a:r>
                        <a:rPr lang="es-MX" sz="1200">
                          <a:solidFill>
                            <a:schemeClr val="bg1"/>
                          </a:solidFill>
                          <a:effectLst/>
                          <a:latin typeface="Arial"/>
                        </a:rPr>
                        <a:t>MAC Origen</a:t>
                      </a:r>
                      <a:endParaRPr lang="es-MX">
                        <a:solidFill>
                          <a:schemeClr val="bg1"/>
                        </a:solidFill>
                        <a:effectLst/>
                      </a:endParaRPr>
                    </a:p>
                  </a:txBody>
                  <a:tcPr marL="44450" marR="4445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pattFill prst="pct20">
                      <a:fgClr>
                        <a:srgbClr val="FFFFFF"/>
                      </a:fgClr>
                      <a:bgClr>
                        <a:srgbClr val="CCCCCC"/>
                      </a:bgClr>
                    </a:pattFill>
                  </a:tcPr>
                </a:tc>
                <a:tc>
                  <a:txBody>
                    <a:bodyPr/>
                    <a:lstStyle/>
                    <a:p>
                      <a:pPr>
                        <a:lnSpc>
                          <a:spcPct val="150000"/>
                        </a:lnSpc>
                      </a:pPr>
                      <a:r>
                        <a:rPr lang="es-MX" sz="1200">
                          <a:solidFill>
                            <a:schemeClr val="bg1"/>
                          </a:solidFill>
                          <a:effectLst/>
                          <a:latin typeface="Arial"/>
                        </a:rPr>
                        <a:t>IP Destino</a:t>
                      </a:r>
                      <a:endParaRPr lang="es-MX">
                        <a:solidFill>
                          <a:schemeClr val="bg1"/>
                        </a:solidFill>
                        <a:effectLst/>
                      </a:endParaRPr>
                    </a:p>
                  </a:txBody>
                  <a:tcPr marL="44450" marR="4445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pattFill prst="pct20">
                      <a:fgClr>
                        <a:srgbClr val="FFFFFF"/>
                      </a:fgClr>
                      <a:bgClr>
                        <a:srgbClr val="CCCCCC"/>
                      </a:bgClr>
                    </a:pattFill>
                  </a:tcPr>
                </a:tc>
                <a:tc>
                  <a:txBody>
                    <a:bodyPr/>
                    <a:lstStyle/>
                    <a:p>
                      <a:pPr>
                        <a:lnSpc>
                          <a:spcPct val="150000"/>
                        </a:lnSpc>
                      </a:pPr>
                      <a:r>
                        <a:rPr lang="es-MX" sz="1200">
                          <a:solidFill>
                            <a:schemeClr val="bg1"/>
                          </a:solidFill>
                          <a:effectLst/>
                          <a:latin typeface="Arial"/>
                        </a:rPr>
                        <a:t>IP Origen</a:t>
                      </a:r>
                      <a:endParaRPr lang="es-MX">
                        <a:solidFill>
                          <a:schemeClr val="bg1"/>
                        </a:solidFill>
                        <a:effectLst/>
                      </a:endParaRPr>
                    </a:p>
                  </a:txBody>
                  <a:tcPr marL="44450" marR="4445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pattFill prst="pct20">
                      <a:fgClr>
                        <a:srgbClr val="FFFFFF"/>
                      </a:fgClr>
                      <a:bgClr>
                        <a:srgbClr val="CCCCCC"/>
                      </a:bgClr>
                    </a:pattFill>
                  </a:tcPr>
                </a:tc>
                <a:tc rowSpan="2">
                  <a:txBody>
                    <a:bodyPr/>
                    <a:lstStyle/>
                    <a:p>
                      <a:pPr>
                        <a:lnSpc>
                          <a:spcPct val="150000"/>
                        </a:lnSpc>
                      </a:pPr>
                      <a:r>
                        <a:rPr lang="es-MX" sz="1200" dirty="0">
                          <a:solidFill>
                            <a:schemeClr val="bg1"/>
                          </a:solidFill>
                          <a:effectLst/>
                          <a:latin typeface="Arial"/>
                        </a:rPr>
                        <a:t>¿Cual es mi dirección IP?</a:t>
                      </a:r>
                      <a:endParaRPr lang="es-MX" dirty="0">
                        <a:solidFill>
                          <a:schemeClr val="bg1"/>
                        </a:solidFill>
                        <a:effectLst/>
                      </a:endParaRPr>
                    </a:p>
                  </a:txBody>
                  <a:tcPr marL="44450" marR="4445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pattFill prst="pct20">
                      <a:fgClr>
                        <a:srgbClr val="FFFFFF"/>
                      </a:fgClr>
                      <a:bgClr>
                        <a:srgbClr val="CCCCCC"/>
                      </a:bgClr>
                    </a:pattFill>
                  </a:tcPr>
                </a:tc>
                <a:extLst>
                  <a:ext uri="{0D108BD9-81ED-4DB2-BD59-A6C34878D82A}">
                    <a16:rowId xmlns:a16="http://schemas.microsoft.com/office/drawing/2014/main" val="10002"/>
                  </a:ext>
                </a:extLst>
              </a:tr>
              <a:tr h="1055914">
                <a:tc>
                  <a:txBody>
                    <a:bodyPr/>
                    <a:lstStyle/>
                    <a:p>
                      <a:pPr>
                        <a:lnSpc>
                          <a:spcPct val="150000"/>
                        </a:lnSpc>
                      </a:pPr>
                      <a:r>
                        <a:rPr lang="es-MX" sz="1200" dirty="0">
                          <a:solidFill>
                            <a:schemeClr val="bg1"/>
                          </a:solidFill>
                          <a:effectLst/>
                          <a:latin typeface="Arial"/>
                        </a:rPr>
                        <a:t>F1:01:E1:B5:F4:14</a:t>
                      </a:r>
                      <a:endParaRPr lang="es-MX" sz="1200" dirty="0">
                        <a:solidFill>
                          <a:schemeClr val="bg1"/>
                        </a:solidFill>
                        <a:effectLst/>
                      </a:endParaRPr>
                    </a:p>
                  </a:txBody>
                  <a:tcPr marL="44450" marR="4445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pattFill prst="pct20">
                      <a:fgClr>
                        <a:srgbClr val="FFFFFF"/>
                      </a:fgClr>
                      <a:bgClr>
                        <a:srgbClr val="CCCCCC"/>
                      </a:bgClr>
                    </a:pattFill>
                  </a:tcPr>
                </a:tc>
                <a:tc>
                  <a:txBody>
                    <a:bodyPr/>
                    <a:lstStyle/>
                    <a:p>
                      <a:pPr>
                        <a:lnSpc>
                          <a:spcPct val="150000"/>
                        </a:lnSpc>
                      </a:pPr>
                      <a:r>
                        <a:rPr lang="es-MX" sz="1200" dirty="0">
                          <a:solidFill>
                            <a:schemeClr val="bg1"/>
                          </a:solidFill>
                          <a:effectLst/>
                          <a:latin typeface="Arial"/>
                        </a:rPr>
                        <a:t>01:00:D3:B5:D3:F1</a:t>
                      </a:r>
                      <a:endParaRPr lang="es-MX" sz="1200" dirty="0">
                        <a:solidFill>
                          <a:schemeClr val="bg1"/>
                        </a:solidFill>
                        <a:effectLst/>
                      </a:endParaRPr>
                    </a:p>
                  </a:txBody>
                  <a:tcPr marL="44450" marR="4445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pattFill prst="pct20">
                      <a:fgClr>
                        <a:srgbClr val="FFFFFF"/>
                      </a:fgClr>
                      <a:bgClr>
                        <a:srgbClr val="CCCCCC"/>
                      </a:bgClr>
                    </a:patt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s-MX" sz="1200" dirty="0">
                          <a:solidFill>
                            <a:schemeClr val="bg1"/>
                          </a:solidFill>
                          <a:effectLst/>
                          <a:latin typeface="Arial"/>
                        </a:rPr>
                        <a:t>200.59.4.5</a:t>
                      </a:r>
                      <a:endParaRPr lang="es-MX" sz="1200" dirty="0">
                        <a:solidFill>
                          <a:schemeClr val="bg1"/>
                        </a:solidFill>
                        <a:effectLst/>
                      </a:endParaRPr>
                    </a:p>
                  </a:txBody>
                  <a:tcPr marL="44450" marR="4445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pattFill prst="pct20">
                      <a:fgClr>
                        <a:srgbClr val="FFFFFF"/>
                      </a:fgClr>
                      <a:bgClr>
                        <a:srgbClr val="CCCCCC"/>
                      </a:bgClr>
                    </a:pattFill>
                  </a:tcPr>
                </a:tc>
                <a:tc>
                  <a:txBody>
                    <a:bodyPr/>
                    <a:lstStyle/>
                    <a:p>
                      <a:pPr>
                        <a:lnSpc>
                          <a:spcPct val="150000"/>
                        </a:lnSpc>
                      </a:pPr>
                      <a:br>
                        <a:rPr lang="es-MX" dirty="0">
                          <a:solidFill>
                            <a:schemeClr val="bg1"/>
                          </a:solidFill>
                          <a:effectLst/>
                        </a:rPr>
                      </a:br>
                      <a:endParaRPr lang="es-MX" dirty="0">
                        <a:solidFill>
                          <a:schemeClr val="bg1"/>
                        </a:solidFill>
                        <a:effectLst/>
                      </a:endParaRPr>
                    </a:p>
                  </a:txBody>
                  <a:tcPr marL="44450" marR="4445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pattFill prst="pct20">
                      <a:fgClr>
                        <a:srgbClr val="FFFFFF"/>
                      </a:fgClr>
                      <a:bgClr>
                        <a:srgbClr val="CCCCCC"/>
                      </a:bgClr>
                    </a:pattFill>
                  </a:tcPr>
                </a:tc>
                <a:tc vMerge="1">
                  <a:txBody>
                    <a:bodyPr/>
                    <a:lstStyle/>
                    <a:p>
                      <a:endParaRPr lang="es-MX"/>
                    </a:p>
                  </a:txBody>
                  <a:tcPr/>
                </a:tc>
                <a:extLst>
                  <a:ext uri="{0D108BD9-81ED-4DB2-BD59-A6C34878D82A}">
                    <a16:rowId xmlns:a16="http://schemas.microsoft.com/office/drawing/2014/main" val="10003"/>
                  </a:ext>
                </a:extLst>
              </a:tr>
            </a:tbl>
          </a:graphicData>
        </a:graphic>
      </p:graphicFrame>
      <p:sp>
        <p:nvSpPr>
          <p:cNvPr id="5" name="Rectangle 1"/>
          <p:cNvSpPr>
            <a:spLocks noChangeArrowheads="1"/>
          </p:cNvSpPr>
          <p:nvPr/>
        </p:nvSpPr>
        <p:spPr bwMode="auto">
          <a:xfrm>
            <a:off x="3244850" y="31972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itchFamily="34" charset="0"/>
                <a:cs typeface="Arial" pitchFamily="34" charset="0"/>
              </a:rPr>
            </a:br>
            <a:endParaRPr kumimoji="0" lang="es-MX" altLang="es-MX"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itchFamily="34" charset="0"/>
                <a:cs typeface="Arial" pitchFamily="34" charset="0"/>
              </a:rPr>
            </a:br>
            <a:endParaRPr kumimoji="0" lang="es-MX" altLang="es-MX"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itchFamily="34" charset="0"/>
                <a:cs typeface="Arial" pitchFamily="34" charset="0"/>
              </a:rPr>
            </a:br>
            <a:endParaRPr kumimoji="0" lang="es-MX" altLang="es-MX"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itchFamily="34" charset="0"/>
                <a:cs typeface="Arial" pitchFamily="34" charset="0"/>
              </a:rPr>
            </a:br>
            <a:endParaRPr kumimoji="0" lang="es-MX" altLang="es-MX" sz="1800" b="0" i="0" u="none" strike="noStrike" cap="none" normalizeH="0" baseline="0">
              <a:ln>
                <a:noFill/>
              </a:ln>
              <a:solidFill>
                <a:schemeClr val="tx1"/>
              </a:solidFill>
              <a:effectLst/>
              <a:latin typeface="Arial" pitchFamily="34" charset="0"/>
              <a:cs typeface="Arial" pitchFamily="34" charset="0"/>
            </a:endParaRPr>
          </a:p>
        </p:txBody>
      </p:sp>
      <p:sp>
        <p:nvSpPr>
          <p:cNvPr id="6" name="5 CuadroTexto"/>
          <p:cNvSpPr txBox="1"/>
          <p:nvPr/>
        </p:nvSpPr>
        <p:spPr>
          <a:xfrm>
            <a:off x="1676400" y="5169877"/>
            <a:ext cx="7901354" cy="923330"/>
          </a:xfrm>
          <a:prstGeom prst="rect">
            <a:avLst/>
          </a:prstGeom>
          <a:noFill/>
        </p:spPr>
        <p:txBody>
          <a:bodyPr wrap="square" rtlCol="0">
            <a:spAutoFit/>
          </a:bodyPr>
          <a:lstStyle/>
          <a:p>
            <a:r>
              <a:rPr lang="es-MX" dirty="0"/>
              <a:t>El campo dirección IP origen permanece en blanco (es lo que deseamos averiguar). Tanto dirección MAC origen y destino deben ser  completados por con dirección MAC Origen y Destino</a:t>
            </a:r>
          </a:p>
        </p:txBody>
      </p:sp>
    </p:spTree>
    <p:extLst>
      <p:ext uri="{BB962C8B-B14F-4D97-AF65-F5344CB8AC3E}">
        <p14:creationId xmlns:p14="http://schemas.microsoft.com/office/powerpoint/2010/main" val="2963857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Respuesta RARP</a:t>
            </a:r>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4048748458"/>
              </p:ext>
            </p:extLst>
          </p:nvPr>
        </p:nvGraphicFramePr>
        <p:xfrm>
          <a:off x="1477108" y="2154573"/>
          <a:ext cx="7863742" cy="2361530"/>
        </p:xfrm>
        <a:graphic>
          <a:graphicData uri="http://schemas.openxmlformats.org/drawingml/2006/table">
            <a:tbl>
              <a:tblPr/>
              <a:tblGrid>
                <a:gridCol w="1428178">
                  <a:extLst>
                    <a:ext uri="{9D8B030D-6E8A-4147-A177-3AD203B41FA5}">
                      <a16:colId xmlns:a16="http://schemas.microsoft.com/office/drawing/2014/main" val="20000"/>
                    </a:ext>
                  </a:extLst>
                </a:gridCol>
                <a:gridCol w="1717320">
                  <a:extLst>
                    <a:ext uri="{9D8B030D-6E8A-4147-A177-3AD203B41FA5}">
                      <a16:colId xmlns:a16="http://schemas.microsoft.com/office/drawing/2014/main" val="20001"/>
                    </a:ext>
                  </a:extLst>
                </a:gridCol>
                <a:gridCol w="1572748">
                  <a:extLst>
                    <a:ext uri="{9D8B030D-6E8A-4147-A177-3AD203B41FA5}">
                      <a16:colId xmlns:a16="http://schemas.microsoft.com/office/drawing/2014/main" val="20002"/>
                    </a:ext>
                  </a:extLst>
                </a:gridCol>
                <a:gridCol w="1572748">
                  <a:extLst>
                    <a:ext uri="{9D8B030D-6E8A-4147-A177-3AD203B41FA5}">
                      <a16:colId xmlns:a16="http://schemas.microsoft.com/office/drawing/2014/main" val="20003"/>
                    </a:ext>
                  </a:extLst>
                </a:gridCol>
                <a:gridCol w="1572748">
                  <a:extLst>
                    <a:ext uri="{9D8B030D-6E8A-4147-A177-3AD203B41FA5}">
                      <a16:colId xmlns:a16="http://schemas.microsoft.com/office/drawing/2014/main" val="20004"/>
                    </a:ext>
                  </a:extLst>
                </a:gridCol>
              </a:tblGrid>
              <a:tr h="472306">
                <a:tc gridSpan="4">
                  <a:txBody>
                    <a:bodyPr/>
                    <a:lstStyle/>
                    <a:p>
                      <a:pPr>
                        <a:lnSpc>
                          <a:spcPct val="150000"/>
                        </a:lnSpc>
                      </a:pPr>
                      <a:r>
                        <a:rPr lang="es-MX" sz="1200" dirty="0">
                          <a:solidFill>
                            <a:schemeClr val="bg1"/>
                          </a:solidFill>
                          <a:effectLst/>
                          <a:latin typeface="Arial"/>
                        </a:rPr>
                        <a:t>Encabezado</a:t>
                      </a:r>
                      <a:endParaRPr lang="es-MX" dirty="0">
                        <a:solidFill>
                          <a:schemeClr val="bg1"/>
                        </a:solidFill>
                        <a:effectLst/>
                      </a:endParaRPr>
                    </a:p>
                  </a:txBody>
                  <a:tcPr marL="44450" marR="4445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pattFill prst="pct20">
                      <a:fgClr>
                        <a:srgbClr val="FFFFFF"/>
                      </a:fgClr>
                      <a:bgClr>
                        <a:srgbClr val="CCCCCC"/>
                      </a:bgClr>
                    </a:pattFill>
                  </a:tcPr>
                </a:tc>
                <a:tc hMerge="1">
                  <a:txBody>
                    <a:bodyPr/>
                    <a:lstStyle/>
                    <a:p>
                      <a:endParaRPr lang="es-MX"/>
                    </a:p>
                  </a:txBody>
                  <a:tcPr/>
                </a:tc>
                <a:tc hMerge="1">
                  <a:txBody>
                    <a:bodyPr/>
                    <a:lstStyle/>
                    <a:p>
                      <a:endParaRPr lang="es-MX"/>
                    </a:p>
                  </a:txBody>
                  <a:tcPr/>
                </a:tc>
                <a:tc hMerge="1">
                  <a:txBody>
                    <a:bodyPr/>
                    <a:lstStyle/>
                    <a:p>
                      <a:endParaRPr lang="es-MX"/>
                    </a:p>
                  </a:txBody>
                  <a:tcPr/>
                </a:tc>
                <a:tc rowSpan="2">
                  <a:txBody>
                    <a:bodyPr/>
                    <a:lstStyle/>
                    <a:p>
                      <a:pPr>
                        <a:lnSpc>
                          <a:spcPct val="150000"/>
                        </a:lnSpc>
                      </a:pPr>
                      <a:r>
                        <a:rPr lang="es-MX" sz="1200">
                          <a:solidFill>
                            <a:schemeClr val="bg1"/>
                          </a:solidFill>
                          <a:effectLst/>
                          <a:latin typeface="Arial"/>
                        </a:rPr>
                        <a:t>Mensaje</a:t>
                      </a:r>
                      <a:endParaRPr lang="es-MX">
                        <a:solidFill>
                          <a:schemeClr val="bg1"/>
                        </a:solidFill>
                        <a:effectLst/>
                      </a:endParaRPr>
                    </a:p>
                    <a:p>
                      <a:pPr>
                        <a:lnSpc>
                          <a:spcPct val="150000"/>
                        </a:lnSpc>
                      </a:pPr>
                      <a:r>
                        <a:rPr lang="es-MX" sz="1200">
                          <a:solidFill>
                            <a:schemeClr val="bg1"/>
                          </a:solidFill>
                          <a:effectLst/>
                          <a:latin typeface="Arial"/>
                        </a:rPr>
                        <a:t>RARP</a:t>
                      </a:r>
                      <a:endParaRPr lang="es-MX">
                        <a:solidFill>
                          <a:schemeClr val="bg1"/>
                        </a:solidFill>
                        <a:effectLst/>
                      </a:endParaRPr>
                    </a:p>
                  </a:txBody>
                  <a:tcPr marL="44450" marR="4445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pattFill prst="pct20">
                      <a:fgClr>
                        <a:srgbClr val="FFFFFF"/>
                      </a:fgClr>
                      <a:bgClr>
                        <a:srgbClr val="CCCCCC"/>
                      </a:bgClr>
                    </a:pattFill>
                  </a:tcPr>
                </a:tc>
                <a:extLst>
                  <a:ext uri="{0D108BD9-81ED-4DB2-BD59-A6C34878D82A}">
                    <a16:rowId xmlns:a16="http://schemas.microsoft.com/office/drawing/2014/main" val="10000"/>
                  </a:ext>
                </a:extLst>
              </a:tr>
              <a:tr h="472306">
                <a:tc gridSpan="2">
                  <a:txBody>
                    <a:bodyPr/>
                    <a:lstStyle/>
                    <a:p>
                      <a:pPr>
                        <a:lnSpc>
                          <a:spcPct val="150000"/>
                        </a:lnSpc>
                      </a:pPr>
                      <a:r>
                        <a:rPr lang="es-MX" sz="1200">
                          <a:solidFill>
                            <a:schemeClr val="bg1"/>
                          </a:solidFill>
                          <a:effectLst/>
                          <a:latin typeface="Arial"/>
                        </a:rPr>
                        <a:t>Encabezado MAC</a:t>
                      </a:r>
                      <a:endParaRPr lang="es-MX">
                        <a:solidFill>
                          <a:schemeClr val="bg1"/>
                        </a:solidFill>
                        <a:effectLst/>
                      </a:endParaRPr>
                    </a:p>
                  </a:txBody>
                  <a:tcPr marL="44450" marR="4445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pattFill prst="pct20">
                      <a:fgClr>
                        <a:srgbClr val="FFFFFF"/>
                      </a:fgClr>
                      <a:bgClr>
                        <a:srgbClr val="CCCCCC"/>
                      </a:bgClr>
                    </a:pattFill>
                  </a:tcPr>
                </a:tc>
                <a:tc hMerge="1">
                  <a:txBody>
                    <a:bodyPr/>
                    <a:lstStyle/>
                    <a:p>
                      <a:endParaRPr lang="es-MX"/>
                    </a:p>
                  </a:txBody>
                  <a:tcPr/>
                </a:tc>
                <a:tc gridSpan="2">
                  <a:txBody>
                    <a:bodyPr/>
                    <a:lstStyle/>
                    <a:p>
                      <a:pPr>
                        <a:lnSpc>
                          <a:spcPct val="150000"/>
                        </a:lnSpc>
                      </a:pPr>
                      <a:r>
                        <a:rPr lang="es-MX" sz="1200">
                          <a:solidFill>
                            <a:schemeClr val="bg1"/>
                          </a:solidFill>
                          <a:effectLst/>
                          <a:latin typeface="Arial"/>
                        </a:rPr>
                        <a:t>Encabezado IP</a:t>
                      </a:r>
                      <a:endParaRPr lang="es-MX">
                        <a:solidFill>
                          <a:schemeClr val="bg1"/>
                        </a:solidFill>
                        <a:effectLst/>
                      </a:endParaRPr>
                    </a:p>
                  </a:txBody>
                  <a:tcPr marL="44450" marR="4445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pattFill prst="pct20">
                      <a:fgClr>
                        <a:srgbClr val="FFFFFF"/>
                      </a:fgClr>
                      <a:bgClr>
                        <a:srgbClr val="CCCCCC"/>
                      </a:bgClr>
                    </a:pattFill>
                  </a:tcPr>
                </a:tc>
                <a:tc hMerge="1">
                  <a:txBody>
                    <a:bodyPr/>
                    <a:lstStyle/>
                    <a:p>
                      <a:endParaRPr lang="es-MX"/>
                    </a:p>
                  </a:txBody>
                  <a:tcPr/>
                </a:tc>
                <a:tc vMerge="1">
                  <a:txBody>
                    <a:bodyPr/>
                    <a:lstStyle/>
                    <a:p>
                      <a:endParaRPr lang="es-MX"/>
                    </a:p>
                  </a:txBody>
                  <a:tcPr/>
                </a:tc>
                <a:extLst>
                  <a:ext uri="{0D108BD9-81ED-4DB2-BD59-A6C34878D82A}">
                    <a16:rowId xmlns:a16="http://schemas.microsoft.com/office/drawing/2014/main" val="10001"/>
                  </a:ext>
                </a:extLst>
              </a:tr>
              <a:tr h="472306">
                <a:tc>
                  <a:txBody>
                    <a:bodyPr/>
                    <a:lstStyle/>
                    <a:p>
                      <a:pPr>
                        <a:lnSpc>
                          <a:spcPct val="150000"/>
                        </a:lnSpc>
                      </a:pPr>
                      <a:r>
                        <a:rPr lang="es-MX" sz="1200">
                          <a:solidFill>
                            <a:schemeClr val="bg1"/>
                          </a:solidFill>
                          <a:effectLst/>
                          <a:latin typeface="Arial"/>
                        </a:rPr>
                        <a:t>MAC Destino</a:t>
                      </a:r>
                      <a:endParaRPr lang="es-MX">
                        <a:solidFill>
                          <a:schemeClr val="bg1"/>
                        </a:solidFill>
                        <a:effectLst/>
                      </a:endParaRPr>
                    </a:p>
                  </a:txBody>
                  <a:tcPr marL="44450" marR="4445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pattFill prst="pct20">
                      <a:fgClr>
                        <a:srgbClr val="FFFFFF"/>
                      </a:fgClr>
                      <a:bgClr>
                        <a:srgbClr val="CCCCCC"/>
                      </a:bgClr>
                    </a:pattFill>
                  </a:tcPr>
                </a:tc>
                <a:tc>
                  <a:txBody>
                    <a:bodyPr/>
                    <a:lstStyle/>
                    <a:p>
                      <a:pPr>
                        <a:lnSpc>
                          <a:spcPct val="150000"/>
                        </a:lnSpc>
                      </a:pPr>
                      <a:r>
                        <a:rPr lang="es-MX" sz="1200">
                          <a:solidFill>
                            <a:schemeClr val="bg1"/>
                          </a:solidFill>
                          <a:effectLst/>
                          <a:latin typeface="Arial"/>
                        </a:rPr>
                        <a:t>MAC Origen</a:t>
                      </a:r>
                      <a:endParaRPr lang="es-MX">
                        <a:solidFill>
                          <a:schemeClr val="bg1"/>
                        </a:solidFill>
                        <a:effectLst/>
                      </a:endParaRPr>
                    </a:p>
                  </a:txBody>
                  <a:tcPr marL="44450" marR="4445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pattFill prst="pct20">
                      <a:fgClr>
                        <a:srgbClr val="FFFFFF"/>
                      </a:fgClr>
                      <a:bgClr>
                        <a:srgbClr val="CCCCCC"/>
                      </a:bgClr>
                    </a:pattFill>
                  </a:tcPr>
                </a:tc>
                <a:tc>
                  <a:txBody>
                    <a:bodyPr/>
                    <a:lstStyle/>
                    <a:p>
                      <a:pPr>
                        <a:lnSpc>
                          <a:spcPct val="150000"/>
                        </a:lnSpc>
                      </a:pPr>
                      <a:r>
                        <a:rPr lang="es-MX" sz="1200">
                          <a:solidFill>
                            <a:schemeClr val="bg1"/>
                          </a:solidFill>
                          <a:effectLst/>
                          <a:latin typeface="Arial"/>
                        </a:rPr>
                        <a:t>IP Destino</a:t>
                      </a:r>
                      <a:endParaRPr lang="es-MX">
                        <a:solidFill>
                          <a:schemeClr val="bg1"/>
                        </a:solidFill>
                        <a:effectLst/>
                      </a:endParaRPr>
                    </a:p>
                  </a:txBody>
                  <a:tcPr marL="44450" marR="4445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pattFill prst="pct20">
                      <a:fgClr>
                        <a:srgbClr val="FFFFFF"/>
                      </a:fgClr>
                      <a:bgClr>
                        <a:srgbClr val="CCCCCC"/>
                      </a:bgClr>
                    </a:pattFill>
                  </a:tcPr>
                </a:tc>
                <a:tc>
                  <a:txBody>
                    <a:bodyPr/>
                    <a:lstStyle/>
                    <a:p>
                      <a:pPr>
                        <a:lnSpc>
                          <a:spcPct val="150000"/>
                        </a:lnSpc>
                      </a:pPr>
                      <a:r>
                        <a:rPr lang="es-MX" sz="1200">
                          <a:solidFill>
                            <a:schemeClr val="bg1"/>
                          </a:solidFill>
                          <a:effectLst/>
                          <a:latin typeface="Arial"/>
                        </a:rPr>
                        <a:t>IP Origen</a:t>
                      </a:r>
                      <a:endParaRPr lang="es-MX">
                        <a:solidFill>
                          <a:schemeClr val="bg1"/>
                        </a:solidFill>
                        <a:effectLst/>
                      </a:endParaRPr>
                    </a:p>
                  </a:txBody>
                  <a:tcPr marL="44450" marR="4445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pattFill prst="pct20">
                      <a:fgClr>
                        <a:srgbClr val="FFFFFF"/>
                      </a:fgClr>
                      <a:bgClr>
                        <a:srgbClr val="CCCCCC"/>
                      </a:bgClr>
                    </a:pattFill>
                  </a:tcPr>
                </a:tc>
                <a:tc rowSpan="2">
                  <a:txBody>
                    <a:bodyPr/>
                    <a:lstStyle/>
                    <a:p>
                      <a:pPr>
                        <a:lnSpc>
                          <a:spcPct val="150000"/>
                        </a:lnSpc>
                      </a:pPr>
                      <a:r>
                        <a:rPr lang="es-MX" sz="1200" dirty="0">
                          <a:solidFill>
                            <a:schemeClr val="bg1"/>
                          </a:solidFill>
                          <a:effectLst/>
                          <a:latin typeface="Arial"/>
                        </a:rPr>
                        <a:t>¿Cual es tu dirección IP?</a:t>
                      </a:r>
                      <a:endParaRPr lang="es-MX" dirty="0">
                        <a:solidFill>
                          <a:schemeClr val="bg1"/>
                        </a:solidFill>
                        <a:effectLst/>
                      </a:endParaRPr>
                    </a:p>
                  </a:txBody>
                  <a:tcPr marL="44450" marR="4445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pattFill prst="pct20">
                      <a:fgClr>
                        <a:srgbClr val="FFFFFF"/>
                      </a:fgClr>
                      <a:bgClr>
                        <a:srgbClr val="CCCCCC"/>
                      </a:bgClr>
                    </a:pattFill>
                  </a:tcPr>
                </a:tc>
                <a:extLst>
                  <a:ext uri="{0D108BD9-81ED-4DB2-BD59-A6C34878D82A}">
                    <a16:rowId xmlns:a16="http://schemas.microsoft.com/office/drawing/2014/main" val="10002"/>
                  </a:ext>
                </a:extLst>
              </a:tr>
              <a:tr h="944612">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s-MX" sz="1200" dirty="0">
                          <a:solidFill>
                            <a:schemeClr val="bg1"/>
                          </a:solidFill>
                          <a:effectLst/>
                          <a:latin typeface="Arial"/>
                        </a:rPr>
                        <a:t>01:00:D3:B5:D3:F1</a:t>
                      </a:r>
                      <a:endParaRPr lang="es-MX" sz="1200" dirty="0">
                        <a:solidFill>
                          <a:schemeClr val="bg1"/>
                        </a:solidFill>
                        <a:effectLst/>
                      </a:endParaRPr>
                    </a:p>
                  </a:txBody>
                  <a:tcPr marL="44450" marR="4445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pattFill prst="pct20">
                      <a:fgClr>
                        <a:srgbClr val="FFFFFF"/>
                      </a:fgClr>
                      <a:bgClr>
                        <a:srgbClr val="CCCCCC"/>
                      </a:bgClr>
                    </a:patt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s-MX" sz="1200" kern="1200" dirty="0">
                          <a:solidFill>
                            <a:schemeClr val="bg1"/>
                          </a:solidFill>
                          <a:effectLst/>
                          <a:latin typeface="Arial"/>
                          <a:ea typeface="+mn-ea"/>
                          <a:cs typeface="+mn-cs"/>
                        </a:rPr>
                        <a:t>F1:01:E1:B5:F4:14</a:t>
                      </a:r>
                    </a:p>
                    <a:p>
                      <a:pPr>
                        <a:lnSpc>
                          <a:spcPct val="150000"/>
                        </a:lnSpc>
                      </a:pPr>
                      <a:endParaRPr lang="es-MX" dirty="0">
                        <a:solidFill>
                          <a:schemeClr val="bg1"/>
                        </a:solidFill>
                        <a:effectLst/>
                      </a:endParaRPr>
                    </a:p>
                  </a:txBody>
                  <a:tcPr marL="44450" marR="4445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pattFill prst="pct20">
                      <a:fgClr>
                        <a:srgbClr val="FFFFFF"/>
                      </a:fgClr>
                      <a:bgClr>
                        <a:srgbClr val="CCCCCC"/>
                      </a:bgClr>
                    </a:patt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s-MX" sz="1200" kern="1200" dirty="0">
                          <a:solidFill>
                            <a:schemeClr val="bg1"/>
                          </a:solidFill>
                          <a:effectLst/>
                          <a:latin typeface="Arial"/>
                          <a:ea typeface="+mn-ea"/>
                          <a:cs typeface="+mn-cs"/>
                        </a:rPr>
                        <a:t>200.59.4.1</a:t>
                      </a:r>
                    </a:p>
                  </a:txBody>
                  <a:tcPr marL="44450" marR="4445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pattFill prst="pct20">
                      <a:fgClr>
                        <a:srgbClr val="FFFFFF"/>
                      </a:fgClr>
                      <a:bgClr>
                        <a:srgbClr val="CCCCCC"/>
                      </a:bgClr>
                    </a:patt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s-MX" sz="1200" kern="1200" dirty="0">
                          <a:solidFill>
                            <a:schemeClr val="bg1"/>
                          </a:solidFill>
                          <a:effectLst/>
                          <a:latin typeface="Arial"/>
                          <a:ea typeface="+mn-ea"/>
                          <a:cs typeface="+mn-cs"/>
                        </a:rPr>
                        <a:t>200.59.4.5</a:t>
                      </a:r>
                    </a:p>
                    <a:p>
                      <a:pPr>
                        <a:lnSpc>
                          <a:spcPct val="150000"/>
                        </a:lnSpc>
                      </a:pPr>
                      <a:endParaRPr lang="es-MX" dirty="0">
                        <a:solidFill>
                          <a:schemeClr val="bg1"/>
                        </a:solidFill>
                        <a:effectLst/>
                      </a:endParaRPr>
                    </a:p>
                  </a:txBody>
                  <a:tcPr marL="44450" marR="4445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pattFill prst="pct20">
                      <a:fgClr>
                        <a:srgbClr val="FFFFFF"/>
                      </a:fgClr>
                      <a:bgClr>
                        <a:srgbClr val="CCCCCC"/>
                      </a:bgClr>
                    </a:pattFill>
                  </a:tcPr>
                </a:tc>
                <a:tc vMerge="1">
                  <a:txBody>
                    <a:bodyPr/>
                    <a:lstStyle/>
                    <a:p>
                      <a:endParaRPr lang="es-MX"/>
                    </a:p>
                  </a:txBody>
                  <a:tcPr/>
                </a:tc>
                <a:extLst>
                  <a:ext uri="{0D108BD9-81ED-4DB2-BD59-A6C34878D82A}">
                    <a16:rowId xmlns:a16="http://schemas.microsoft.com/office/drawing/2014/main" val="10003"/>
                  </a:ext>
                </a:extLst>
              </a:tr>
            </a:tbl>
          </a:graphicData>
        </a:graphic>
      </p:graphicFrame>
      <p:sp>
        <p:nvSpPr>
          <p:cNvPr id="5" name="Rectangle 1"/>
          <p:cNvSpPr>
            <a:spLocks noChangeArrowheads="1"/>
          </p:cNvSpPr>
          <p:nvPr/>
        </p:nvSpPr>
        <p:spPr bwMode="auto">
          <a:xfrm>
            <a:off x="3244850" y="33353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itchFamily="34" charset="0"/>
                <a:cs typeface="Arial" pitchFamily="34" charset="0"/>
              </a:rPr>
            </a:br>
            <a:endParaRPr kumimoji="0" lang="es-MX" altLang="es-MX"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itchFamily="34" charset="0"/>
                <a:cs typeface="Arial" pitchFamily="34" charset="0"/>
              </a:rPr>
            </a:br>
            <a:endParaRPr kumimoji="0" lang="es-MX" altLang="es-MX"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itchFamily="34" charset="0"/>
                <a:cs typeface="Arial" pitchFamily="34" charset="0"/>
              </a:rPr>
            </a:br>
            <a:endParaRPr kumimoji="0" lang="es-MX" altLang="es-MX" sz="1800" b="0" i="0" u="none" strike="noStrike" cap="none" normalizeH="0" baseline="0">
              <a:ln>
                <a:noFill/>
              </a:ln>
              <a:solidFill>
                <a:schemeClr val="tx1"/>
              </a:solidFill>
              <a:effectLst/>
              <a:latin typeface="Arial" pitchFamily="34" charset="0"/>
              <a:cs typeface="Arial" pitchFamily="34" charset="0"/>
            </a:endParaRPr>
          </a:p>
        </p:txBody>
      </p:sp>
      <p:sp>
        <p:nvSpPr>
          <p:cNvPr id="6" name="5 CuadroTexto"/>
          <p:cNvSpPr txBox="1"/>
          <p:nvPr/>
        </p:nvSpPr>
        <p:spPr>
          <a:xfrm>
            <a:off x="1758462" y="4900136"/>
            <a:ext cx="8077200" cy="1477328"/>
          </a:xfrm>
          <a:prstGeom prst="rect">
            <a:avLst/>
          </a:prstGeom>
          <a:noFill/>
        </p:spPr>
        <p:txBody>
          <a:bodyPr wrap="square" rtlCol="0">
            <a:spAutoFit/>
          </a:bodyPr>
          <a:lstStyle/>
          <a:p>
            <a:r>
              <a:rPr lang="es-MX" dirty="0"/>
              <a:t>El único autorizado a responder una petición RARAP es el servidor RARP designado, él contiene una tabla ARP de la red , la cual no es caché por lo tanto no se borra al reiniciar el servidor. Una vez que el Servidor RARP toma la trama de interrogación compara la dirección MAC origen con su tabla , la asocia con la IP correspondiente y arma el RARP </a:t>
            </a:r>
            <a:r>
              <a:rPr lang="es-MX" dirty="0" err="1"/>
              <a:t>reply</a:t>
            </a:r>
            <a:r>
              <a:rPr lang="es-MX" dirty="0"/>
              <a:t> </a:t>
            </a:r>
          </a:p>
        </p:txBody>
      </p:sp>
    </p:spTree>
    <p:extLst>
      <p:ext uri="{BB962C8B-B14F-4D97-AF65-F5344CB8AC3E}">
        <p14:creationId xmlns:p14="http://schemas.microsoft.com/office/powerpoint/2010/main" val="547174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444" y="180636"/>
            <a:ext cx="9905998" cy="1478570"/>
          </a:xfrm>
        </p:spPr>
        <p:txBody>
          <a:bodyPr/>
          <a:lstStyle/>
          <a:p>
            <a:r>
              <a:rPr lang="es-MX" dirty="0"/>
              <a:t>Paquete </a:t>
            </a:r>
            <a:r>
              <a:rPr lang="es-MX" dirty="0" err="1"/>
              <a:t>arp</a:t>
            </a:r>
            <a:r>
              <a:rPr lang="es-MX" dirty="0"/>
              <a:t> y RARP</a:t>
            </a:r>
          </a:p>
        </p:txBody>
      </p:sp>
      <p:sp>
        <p:nvSpPr>
          <p:cNvPr id="3" name="Marcador de contenido 2"/>
          <p:cNvSpPr>
            <a:spLocks noGrp="1"/>
          </p:cNvSpPr>
          <p:nvPr>
            <p:ph idx="1"/>
          </p:nvPr>
        </p:nvSpPr>
        <p:spPr>
          <a:xfrm>
            <a:off x="1141412" y="1893194"/>
            <a:ext cx="9905999" cy="4559121"/>
          </a:xfrm>
        </p:spPr>
        <p:txBody>
          <a:bodyPr>
            <a:normAutofit fontScale="92500" lnSpcReduction="10000"/>
          </a:bodyPr>
          <a:lstStyle/>
          <a:p>
            <a:pPr marL="0" indent="0" algn="just">
              <a:buNone/>
            </a:pPr>
            <a:r>
              <a:rPr lang="es-MX" dirty="0"/>
              <a:t>El protocolo ARP es un protocolo estándar específico de las redes. Su status es electivo. El protocolo de resolución de direcciones es responsable de convertir las dirección de protocolo de alto nivel(direcciones IP) a direcciones de red físicas. Primero, consideremos algunas cuestiones generales acerca de Ethernet. </a:t>
            </a:r>
          </a:p>
          <a:p>
            <a:pPr marL="0" indent="0" algn="just">
              <a:buNone/>
            </a:pPr>
            <a:r>
              <a:rPr lang="es-MX" dirty="0"/>
              <a:t>ARP se emplea en redes IEEE 802 además de en las viejas redes DIX Ethernet para mapear direcciones IP a dirección hardware. Para hacer esto, ha de estar estrechamente relacionado con el manejador de dispositivo de red. De hecho, las especificaciones de ARP en RFC 826 sólo describen su funcionalidad, no su implementación, que depende en gran medida del manejador de dispositivo para el tipo de red correspondiente, que suele estar codificado en el </a:t>
            </a:r>
            <a:r>
              <a:rPr lang="es-MX" dirty="0" err="1"/>
              <a:t>microcódigo</a:t>
            </a:r>
            <a:r>
              <a:rPr lang="es-MX" dirty="0"/>
              <a:t> del adaptador.</a:t>
            </a:r>
          </a:p>
          <a:p>
            <a:pPr marL="0" indent="0">
              <a:buNone/>
            </a:pPr>
            <a:endParaRPr lang="es-MX" dirty="0"/>
          </a:p>
        </p:txBody>
      </p:sp>
    </p:spTree>
    <p:extLst>
      <p:ext uri="{BB962C8B-B14F-4D97-AF65-F5344CB8AC3E}">
        <p14:creationId xmlns:p14="http://schemas.microsoft.com/office/powerpoint/2010/main" val="3237637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1412" y="798490"/>
            <a:ext cx="9905999" cy="5705341"/>
          </a:xfrm>
        </p:spPr>
        <p:txBody>
          <a:bodyPr>
            <a:normAutofit/>
          </a:bodyPr>
          <a:lstStyle/>
          <a:p>
            <a:pPr marL="0" indent="0" algn="just">
              <a:buNone/>
            </a:pPr>
            <a:r>
              <a:rPr lang="es-MX" dirty="0"/>
              <a:t>Si una aplicación desea enviar datos a una determinado dirección IP de destino, el mecanismo de encaminamiento IP determina primero la dirección IP del siguiente salto del paquete (que puede ser el propio host de destino o un "</a:t>
            </a:r>
            <a:r>
              <a:rPr lang="es-MX" dirty="0" err="1"/>
              <a:t>router</a:t>
            </a:r>
            <a:r>
              <a:rPr lang="es-MX" dirty="0"/>
              <a:t>") y el dispositivo hardware al que se debería enviar. Si se trata de una red 802.3/4/5, deberá consultarse el módulo ARP para mapear el par &lt;tipo de protocolo, dirección de destino&gt; a una dirección física. </a:t>
            </a:r>
          </a:p>
          <a:p>
            <a:pPr marL="0" indent="0" algn="just">
              <a:buNone/>
            </a:pPr>
            <a:endParaRPr lang="es-MX" dirty="0"/>
          </a:p>
          <a:p>
            <a:pPr marL="0" indent="0" algn="just">
              <a:buNone/>
            </a:pPr>
            <a:r>
              <a:rPr lang="es-MX" dirty="0"/>
              <a:t>El módulo ARP intenta hallar la dirección en su caché. Si encuentra el par buscado, devuelve la correspondiente dirección física de 48 bits al llamador(el manejador de dispositivo). Si no lo encuentra, descarta el paquete (se asume que al ser un protocolo de alto nivel volverá a transmitirlo) y genera un </a:t>
            </a:r>
            <a:r>
              <a:rPr lang="es-MX" dirty="0" err="1"/>
              <a:t>broadcast</a:t>
            </a:r>
            <a:r>
              <a:rPr lang="es-MX" dirty="0"/>
              <a:t> de red para una solicitud ARP. </a:t>
            </a:r>
          </a:p>
          <a:p>
            <a:pPr marL="0" indent="0">
              <a:buNone/>
            </a:pPr>
            <a:endParaRPr lang="es-MX" dirty="0"/>
          </a:p>
        </p:txBody>
      </p:sp>
    </p:spTree>
    <p:extLst>
      <p:ext uri="{BB962C8B-B14F-4D97-AF65-F5344CB8AC3E}">
        <p14:creationId xmlns:p14="http://schemas.microsoft.com/office/powerpoint/2010/main" val="44442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657647" y="596202"/>
            <a:ext cx="9702434" cy="5665595"/>
          </a:xfrm>
        </p:spPr>
        <p:txBody>
          <a:bodyPr>
            <a:normAutofit fontScale="77500" lnSpcReduction="20000"/>
          </a:bodyPr>
          <a:lstStyle/>
          <a:p>
            <a:pPr marL="0" indent="0">
              <a:buNone/>
            </a:pPr>
            <a:r>
              <a:rPr lang="es-MX" sz="2900" dirty="0"/>
              <a:t>Para facilitar este proceso, existen dos protocolos para la obtención de la dirección MAC de una dirección IP dada (</a:t>
            </a:r>
            <a:r>
              <a:rPr lang="es-MX" sz="2900" b="1" i="1" dirty="0"/>
              <a:t>ARP</a:t>
            </a:r>
            <a:r>
              <a:rPr lang="es-MX" sz="2900" dirty="0"/>
              <a:t>) y otro para la obtención de la dirección IP de una dirección MAC (</a:t>
            </a:r>
            <a:r>
              <a:rPr lang="es-MX" sz="2900" b="1" i="1" dirty="0"/>
              <a:t>RARP</a:t>
            </a:r>
            <a:r>
              <a:rPr lang="es-MX" sz="2900" dirty="0"/>
              <a:t>)-</a:t>
            </a:r>
          </a:p>
          <a:p>
            <a:pPr marL="0" indent="0">
              <a:buNone/>
            </a:pPr>
            <a:r>
              <a:rPr lang="es-MX" sz="2900" dirty="0"/>
              <a:t>• </a:t>
            </a:r>
            <a:r>
              <a:rPr lang="es-MX" sz="2900" b="1" dirty="0"/>
              <a:t>ARP </a:t>
            </a:r>
            <a:r>
              <a:rPr lang="es-MX" sz="2900" dirty="0"/>
              <a:t>(</a:t>
            </a:r>
            <a:r>
              <a:rPr lang="es-MX" sz="2900" i="1" dirty="0" err="1"/>
              <a:t>Address</a:t>
            </a:r>
            <a:r>
              <a:rPr lang="es-MX" sz="2900" i="1" dirty="0"/>
              <a:t> </a:t>
            </a:r>
            <a:r>
              <a:rPr lang="es-MX" sz="2900" i="1" dirty="0" err="1"/>
              <a:t>Resolution</a:t>
            </a:r>
            <a:r>
              <a:rPr lang="es-MX" sz="2900" i="1" dirty="0"/>
              <a:t> </a:t>
            </a:r>
            <a:r>
              <a:rPr lang="es-MX" sz="2900" i="1" dirty="0" err="1"/>
              <a:t>Protocol</a:t>
            </a:r>
            <a:r>
              <a:rPr lang="es-MX" sz="2900" dirty="0"/>
              <a:t>): Obtención de la dirección MAC de una dirección IP. Al recibir un paquete IP para X.Y.Z.T, el </a:t>
            </a:r>
            <a:r>
              <a:rPr lang="es-MX" sz="2900" dirty="0" err="1"/>
              <a:t>router</a:t>
            </a:r>
            <a:r>
              <a:rPr lang="es-MX" sz="2900" dirty="0"/>
              <a:t> pregunta cual es la dirección MAC de esta dirección IP para enviarla por la red local.</a:t>
            </a:r>
          </a:p>
          <a:p>
            <a:pPr marL="0" indent="0">
              <a:buNone/>
            </a:pPr>
            <a:br>
              <a:rPr lang="es-MX" sz="2900" dirty="0"/>
            </a:br>
            <a:r>
              <a:rPr lang="es-MX" sz="2900" dirty="0"/>
              <a:t>• </a:t>
            </a:r>
            <a:r>
              <a:rPr lang="es-MX" sz="2900" b="1" dirty="0"/>
              <a:t>RARP </a:t>
            </a:r>
            <a:r>
              <a:rPr lang="es-MX" sz="2900" dirty="0"/>
              <a:t>(</a:t>
            </a:r>
            <a:r>
              <a:rPr lang="es-MX" sz="2900" i="1" dirty="0"/>
              <a:t>Reverse ARP</a:t>
            </a:r>
            <a:r>
              <a:rPr lang="es-MX" sz="2900" dirty="0"/>
              <a:t>): Obtención de la dirección IP correspondiente a una dirección MAC dada. Usado por ejemplo en las máquinas que usan DCHP para la obtención de una dirección IP automática.</a:t>
            </a:r>
            <a:br>
              <a:rPr lang="es-MX" sz="2900" dirty="0"/>
            </a:br>
            <a:endParaRPr lang="es-MX" sz="2900" dirty="0"/>
          </a:p>
          <a:p>
            <a:pPr marL="0" indent="0">
              <a:buNone/>
            </a:pPr>
            <a:r>
              <a:rPr lang="es-MX" sz="2900" dirty="0"/>
              <a:t>El uso de los protocolos ARP y RARP propaga mensajes a todos los ordenadores conectados en la red local, ya que el destinatario debe identificarse de entre todos los posibles candidatos. Los ordenadores que no responden ignoran estas peticiones.</a:t>
            </a:r>
          </a:p>
          <a:p>
            <a:pPr marL="0" indent="0">
              <a:buNone/>
            </a:pPr>
            <a:endParaRPr lang="es-MX" dirty="0"/>
          </a:p>
        </p:txBody>
      </p:sp>
    </p:spTree>
    <p:extLst>
      <p:ext uri="{BB962C8B-B14F-4D97-AF65-F5344CB8AC3E}">
        <p14:creationId xmlns:p14="http://schemas.microsoft.com/office/powerpoint/2010/main" val="4259102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08838" y="309425"/>
            <a:ext cx="9905998" cy="1478570"/>
          </a:xfrm>
        </p:spPr>
        <p:txBody>
          <a:bodyPr/>
          <a:lstStyle/>
          <a:p>
            <a:r>
              <a:rPr lang="es-MX" dirty="0"/>
              <a:t>CAMPOS del encabezado ARP/RARP</a:t>
            </a:r>
          </a:p>
        </p:txBody>
      </p:sp>
      <p:pic>
        <p:nvPicPr>
          <p:cNvPr id="4" name="Marcador de contenido 3"/>
          <p:cNvPicPr>
            <a:picLocks noGrp="1" noChangeAspect="1"/>
          </p:cNvPicPr>
          <p:nvPr>
            <p:ph idx="1"/>
          </p:nvPr>
        </p:nvPicPr>
        <p:blipFill rotWithShape="1">
          <a:blip r:embed="rId2"/>
          <a:srcRect b="8242"/>
          <a:stretch/>
        </p:blipFill>
        <p:spPr>
          <a:xfrm>
            <a:off x="2628810" y="1787995"/>
            <a:ext cx="7266053" cy="4522653"/>
          </a:xfrm>
          <a:prstGeom prst="rect">
            <a:avLst/>
          </a:prstGeom>
        </p:spPr>
      </p:pic>
    </p:spTree>
    <p:extLst>
      <p:ext uri="{BB962C8B-B14F-4D97-AF65-F5344CB8AC3E}">
        <p14:creationId xmlns:p14="http://schemas.microsoft.com/office/powerpoint/2010/main" val="1283404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1018710" y="200055"/>
            <a:ext cx="10607233" cy="645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lnSpc>
                <a:spcPct val="100000"/>
              </a:lnSpc>
              <a:buSzTx/>
            </a:pPr>
            <a:r>
              <a:rPr kumimoji="0" lang="es-MX" altLang="es-MX" sz="1800" b="1" i="0" u="sng" strike="noStrike" cap="none" normalizeH="0" baseline="0" dirty="0">
                <a:ln>
                  <a:noFill/>
                </a:ln>
                <a:solidFill>
                  <a:schemeClr val="tx1"/>
                </a:solidFill>
                <a:effectLst/>
                <a:latin typeface="Arial" panose="020B0604020202020204" pitchFamily="34" charset="0"/>
              </a:rPr>
              <a:t>Tipo de hardware (decimal): </a:t>
            </a:r>
            <a:r>
              <a:rPr kumimoji="0" lang="es-MX" altLang="es-MX" sz="1800" b="0" i="0" u="none" strike="noStrike" cap="none" normalizeH="0" baseline="0" dirty="0">
                <a:ln>
                  <a:noFill/>
                </a:ln>
                <a:solidFill>
                  <a:schemeClr val="tx1"/>
                </a:solidFill>
                <a:effectLst/>
                <a:latin typeface="Arial" panose="020B0604020202020204" pitchFamily="34" charset="0"/>
              </a:rPr>
              <a:t>Especifica el tipo de hardware. </a:t>
            </a:r>
          </a:p>
          <a:p>
            <a:pPr marL="0" marR="0" lvl="0" indent="0" algn="just" defTabSz="914400" rtl="0" eaLnBrk="0" fontAlgn="base" latinLnBrk="0" hangingPunct="0">
              <a:lnSpc>
                <a:spcPct val="100000"/>
              </a:lnSpc>
              <a:spcBef>
                <a:spcPct val="0"/>
              </a:spcBef>
              <a:spcAft>
                <a:spcPct val="0"/>
              </a:spcAft>
              <a:buClrTx/>
              <a:buSzTx/>
              <a:buNone/>
              <a:tabLst/>
            </a:pPr>
            <a:endParaRPr kumimoji="0" lang="es-MX" altLang="es-MX" sz="1800" b="0" i="0" u="none" strike="noStrike" cap="none" normalizeH="0" baseline="0" dirty="0">
              <a:ln>
                <a:noFill/>
              </a:ln>
              <a:solidFill>
                <a:schemeClr val="tx1"/>
              </a:solidFill>
              <a:effectLst/>
              <a:latin typeface="Arial" panose="020B0604020202020204" pitchFamily="34" charset="0"/>
            </a:endParaRPr>
          </a:p>
          <a:p>
            <a:pPr algn="just">
              <a:lnSpc>
                <a:spcPct val="100000"/>
              </a:lnSpc>
              <a:buSzTx/>
            </a:pPr>
            <a:r>
              <a:rPr kumimoji="0" lang="es-MX" altLang="es-MX" sz="1800" b="1" i="0" u="sng" strike="noStrike" cap="none" normalizeH="0" baseline="0" dirty="0">
                <a:ln>
                  <a:noFill/>
                </a:ln>
                <a:solidFill>
                  <a:schemeClr val="tx1"/>
                </a:solidFill>
                <a:effectLst/>
                <a:latin typeface="Arial" panose="020B0604020202020204" pitchFamily="34" charset="0"/>
              </a:rPr>
              <a:t>Tipo de protocolo (hexadecimal): </a:t>
            </a:r>
            <a:r>
              <a:rPr kumimoji="0" lang="es-MX" altLang="es-MX" sz="1800" b="0" i="0" u="none" strike="noStrike" cap="none" normalizeH="0" baseline="0" dirty="0">
                <a:ln>
                  <a:noFill/>
                </a:ln>
                <a:solidFill>
                  <a:schemeClr val="tx1"/>
                </a:solidFill>
                <a:effectLst/>
                <a:latin typeface="Arial" panose="020B0604020202020204" pitchFamily="34" charset="0"/>
              </a:rPr>
              <a:t>Especifica el tipo de protocolo, de la misma manera que el campo </a:t>
            </a:r>
            <a:r>
              <a:rPr kumimoji="0" lang="es-MX" altLang="es-MX" sz="1800" b="0" i="0" u="sng" strike="noStrike" cap="none" normalizeH="0" baseline="0" dirty="0">
                <a:ln>
                  <a:noFill/>
                </a:ln>
                <a:solidFill>
                  <a:schemeClr val="tx1"/>
                </a:solidFill>
                <a:effectLst/>
                <a:latin typeface="Arial" panose="020B0604020202020204" pitchFamily="34" charset="0"/>
              </a:rPr>
              <a:t>Tipo</a:t>
            </a:r>
            <a:r>
              <a:rPr kumimoji="0" lang="es-MX" altLang="es-MX" sz="1800" b="0" i="0" u="none" strike="noStrike" cap="none" normalizeH="0" baseline="0" dirty="0">
                <a:ln>
                  <a:noFill/>
                </a:ln>
                <a:solidFill>
                  <a:schemeClr val="tx1"/>
                </a:solidFill>
                <a:effectLst/>
                <a:latin typeface="Arial" panose="020B0604020202020204" pitchFamily="34" charset="0"/>
              </a:rPr>
              <a:t> en la cabecera ethernet (</a:t>
            </a:r>
            <a:r>
              <a:rPr kumimoji="0" lang="es-MX" altLang="es-MX" sz="1800" b="1" i="0" u="none" strike="noStrike" cap="none" normalizeH="0" baseline="0" dirty="0">
                <a:ln>
                  <a:noFill/>
                </a:ln>
                <a:solidFill>
                  <a:schemeClr val="tx1"/>
                </a:solidFill>
                <a:effectLst/>
                <a:latin typeface="Arial" panose="020B0604020202020204" pitchFamily="34" charset="0"/>
              </a:rPr>
              <a:t>0800</a:t>
            </a:r>
            <a:r>
              <a:rPr kumimoji="0" lang="es-MX" altLang="es-MX" sz="1800" b="0" i="0" u="none" strike="noStrike" cap="none" normalizeH="0" baseline="0" dirty="0">
                <a:ln>
                  <a:noFill/>
                </a:ln>
                <a:solidFill>
                  <a:schemeClr val="tx1"/>
                </a:solidFill>
                <a:effectLst/>
                <a:latin typeface="Arial" panose="020B0604020202020204" pitchFamily="34" charset="0"/>
              </a:rPr>
              <a:t> para IPv4; </a:t>
            </a:r>
            <a:r>
              <a:rPr kumimoji="0" lang="es-MX" altLang="es-MX" sz="1800" b="1" i="0" u="none" strike="noStrike" cap="none" normalizeH="0" baseline="0" dirty="0">
                <a:ln>
                  <a:noFill/>
                </a:ln>
                <a:solidFill>
                  <a:schemeClr val="tx1"/>
                </a:solidFill>
                <a:effectLst/>
                <a:latin typeface="Arial" panose="020B0604020202020204" pitchFamily="34" charset="0"/>
              </a:rPr>
              <a:t>0806</a:t>
            </a:r>
            <a:r>
              <a:rPr kumimoji="0" lang="es-MX" altLang="es-MX" sz="1800" b="0" i="0" u="none" strike="noStrike" cap="none" normalizeH="0" baseline="0" dirty="0">
                <a:ln>
                  <a:noFill/>
                </a:ln>
                <a:solidFill>
                  <a:schemeClr val="tx1"/>
                </a:solidFill>
                <a:effectLst/>
                <a:latin typeface="Arial" panose="020B0604020202020204" pitchFamily="34" charset="0"/>
              </a:rPr>
              <a:t> para ARP; </a:t>
            </a:r>
            <a:r>
              <a:rPr kumimoji="0" lang="es-MX" altLang="es-MX" sz="1800" b="1" i="0" u="none" strike="noStrike" cap="none" normalizeH="0" baseline="0" dirty="0">
                <a:ln>
                  <a:noFill/>
                </a:ln>
                <a:solidFill>
                  <a:schemeClr val="tx1"/>
                </a:solidFill>
                <a:effectLst/>
                <a:latin typeface="Arial" panose="020B0604020202020204" pitchFamily="34" charset="0"/>
              </a:rPr>
              <a:t>8035</a:t>
            </a:r>
            <a:r>
              <a:rPr kumimoji="0" lang="es-MX" altLang="es-MX" sz="1800" b="0" i="0" u="none" strike="noStrike" cap="none" normalizeH="0" baseline="0" dirty="0">
                <a:ln>
                  <a:noFill/>
                </a:ln>
                <a:solidFill>
                  <a:schemeClr val="tx1"/>
                </a:solidFill>
                <a:effectLst/>
                <a:latin typeface="Arial" panose="020B0604020202020204" pitchFamily="34" charset="0"/>
              </a:rPr>
              <a:t> para RARP; </a:t>
            </a:r>
            <a:r>
              <a:rPr kumimoji="0" lang="es-MX" altLang="es-MX" sz="1800" b="1" i="0" u="none" strike="noStrike" cap="none" normalizeH="0" baseline="0" dirty="0">
                <a:ln>
                  <a:noFill/>
                </a:ln>
                <a:solidFill>
                  <a:schemeClr val="tx1"/>
                </a:solidFill>
                <a:effectLst/>
                <a:latin typeface="Arial" panose="020B0604020202020204" pitchFamily="34" charset="0"/>
              </a:rPr>
              <a:t>86DD</a:t>
            </a:r>
            <a:r>
              <a:rPr kumimoji="0" lang="es-MX" altLang="es-MX" sz="1800" b="0" i="0" u="none" strike="noStrike" cap="none" normalizeH="0" baseline="0" dirty="0">
                <a:ln>
                  <a:noFill/>
                </a:ln>
                <a:solidFill>
                  <a:schemeClr val="tx1"/>
                </a:solidFill>
                <a:effectLst/>
                <a:latin typeface="Arial" panose="020B0604020202020204" pitchFamily="34" charset="0"/>
              </a:rPr>
              <a:t> para IPv6).</a:t>
            </a:r>
          </a:p>
          <a:p>
            <a:pPr algn="just">
              <a:lnSpc>
                <a:spcPct val="100000"/>
              </a:lnSpc>
              <a:buSzTx/>
            </a:pPr>
            <a:endParaRPr lang="es-MX" altLang="es-MX" sz="1800" b="1" u="sng" dirty="0"/>
          </a:p>
          <a:p>
            <a:pPr algn="just">
              <a:lnSpc>
                <a:spcPct val="100000"/>
              </a:lnSpc>
              <a:buSzTx/>
            </a:pPr>
            <a:r>
              <a:rPr lang="es-MX" altLang="es-MX" sz="1800" b="1" u="sng" dirty="0"/>
              <a:t>Longitud de la dirección hardware (decimal): </a:t>
            </a:r>
            <a:r>
              <a:rPr kumimoji="0" lang="es-MX" altLang="es-MX" sz="1800" b="0" i="0" u="none" strike="noStrike" cap="none" normalizeH="0" baseline="0" dirty="0">
                <a:ln>
                  <a:noFill/>
                </a:ln>
                <a:solidFill>
                  <a:schemeClr val="tx1"/>
                </a:solidFill>
                <a:effectLst/>
                <a:latin typeface="Arial" panose="020B0604020202020204" pitchFamily="34" charset="0"/>
              </a:rPr>
              <a:t>Especifica la longitud en bytes de la direcciones hardware incluidas en el datagrama. Para IEEE 802.3 es 6.</a:t>
            </a:r>
          </a:p>
          <a:p>
            <a:pPr algn="just">
              <a:lnSpc>
                <a:spcPct val="100000"/>
              </a:lnSpc>
              <a:buSzTx/>
            </a:pPr>
            <a:endParaRPr lang="es-MX" altLang="es-MX" sz="1800" dirty="0"/>
          </a:p>
          <a:p>
            <a:pPr algn="just">
              <a:lnSpc>
                <a:spcPct val="100000"/>
              </a:lnSpc>
              <a:buSzTx/>
            </a:pPr>
            <a:r>
              <a:rPr lang="es-MX" altLang="es-MX" sz="1800" b="1" u="sng" dirty="0"/>
              <a:t>Longitud de la dirección de protocolo (decimal): </a:t>
            </a:r>
            <a:r>
              <a:rPr kumimoji="0" lang="es-MX" altLang="es-MX" sz="1800" b="0" i="0" u="none" strike="noStrike" cap="none" normalizeH="0" baseline="0" dirty="0">
                <a:ln>
                  <a:noFill/>
                </a:ln>
                <a:solidFill>
                  <a:schemeClr val="tx1"/>
                </a:solidFill>
                <a:effectLst/>
                <a:latin typeface="Arial" panose="020B0604020202020204" pitchFamily="34" charset="0"/>
              </a:rPr>
              <a:t>Especifica la longitud en bytes de la dirección de protocolo en el datagrama. Para IP es 4.</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dirty="0">
              <a:ln>
                <a:noFill/>
              </a:ln>
              <a:solidFill>
                <a:schemeClr val="tx1"/>
              </a:solidFill>
              <a:effectLst/>
              <a:latin typeface="Arial" panose="020B0604020202020204" pitchFamily="34" charset="0"/>
            </a:endParaRPr>
          </a:p>
          <a:p>
            <a:pPr algn="just">
              <a:lnSpc>
                <a:spcPct val="100000"/>
              </a:lnSpc>
              <a:buSzTx/>
            </a:pPr>
            <a:r>
              <a:rPr lang="es-MX" altLang="es-MX" sz="1800" b="1" u="sng" dirty="0"/>
              <a:t>Código de operación (decimal): </a:t>
            </a:r>
            <a:r>
              <a:rPr kumimoji="0" lang="es-MX" altLang="es-MX" sz="1800" b="0" i="0" u="none" strike="noStrike" cap="none" normalizeH="0" baseline="0" dirty="0">
                <a:ln>
                  <a:noFill/>
                </a:ln>
                <a:solidFill>
                  <a:schemeClr val="tx1"/>
                </a:solidFill>
                <a:effectLst/>
                <a:latin typeface="Arial" panose="020B0604020202020204" pitchFamily="34" charset="0"/>
              </a:rPr>
              <a:t>Especifica si el datagrama es una </a:t>
            </a:r>
          </a:p>
          <a:p>
            <a:pPr lvl="1" algn="just">
              <a:lnSpc>
                <a:spcPct val="100000"/>
              </a:lnSpc>
              <a:buSzTx/>
            </a:pPr>
            <a:r>
              <a:rPr kumimoji="0" lang="es-MX" altLang="es-MX" sz="1600" b="1" i="0" u="none" strike="noStrike" cap="none" normalizeH="0" baseline="0" dirty="0">
                <a:ln>
                  <a:noFill/>
                </a:ln>
                <a:solidFill>
                  <a:schemeClr val="tx1"/>
                </a:solidFill>
                <a:effectLst/>
                <a:latin typeface="Arial" panose="020B0604020202020204" pitchFamily="34" charset="0"/>
              </a:rPr>
              <a:t>solicitud</a:t>
            </a:r>
            <a:r>
              <a:rPr kumimoji="0" lang="es-MX" altLang="es-MX" sz="1600" b="0" i="0" u="none" strike="noStrike" cap="none" normalizeH="0" baseline="0" dirty="0">
                <a:ln>
                  <a:noFill/>
                </a:ln>
                <a:solidFill>
                  <a:schemeClr val="tx1"/>
                </a:solidFill>
                <a:effectLst/>
                <a:latin typeface="Arial" panose="020B0604020202020204" pitchFamily="34" charset="0"/>
              </a:rPr>
              <a:t> </a:t>
            </a:r>
            <a:r>
              <a:rPr kumimoji="0" lang="es-MX" altLang="es-MX" sz="1600" b="1" i="0" u="none" strike="noStrike" cap="none" normalizeH="0" baseline="0" dirty="0">
                <a:ln>
                  <a:noFill/>
                </a:ln>
                <a:solidFill>
                  <a:schemeClr val="tx1"/>
                </a:solidFill>
                <a:effectLst/>
              </a:rPr>
              <a:t>ARP (1)</a:t>
            </a:r>
          </a:p>
          <a:p>
            <a:pPr lvl="1" algn="just">
              <a:lnSpc>
                <a:spcPct val="100000"/>
              </a:lnSpc>
              <a:buSzTx/>
            </a:pPr>
            <a:r>
              <a:rPr kumimoji="0" lang="es-MX" altLang="es-MX" sz="1600" b="1" i="0" u="none" strike="noStrike" cap="none" normalizeH="0" baseline="0" dirty="0">
                <a:ln>
                  <a:noFill/>
                </a:ln>
                <a:solidFill>
                  <a:schemeClr val="tx1"/>
                </a:solidFill>
                <a:effectLst/>
              </a:rPr>
              <a:t>una respuesta ARP (2)</a:t>
            </a:r>
          </a:p>
          <a:p>
            <a:pPr lvl="1" algn="just">
              <a:lnSpc>
                <a:spcPct val="100000"/>
              </a:lnSpc>
              <a:buSzTx/>
            </a:pPr>
            <a:r>
              <a:rPr lang="es-MX" altLang="es-MX" sz="1600" b="1" dirty="0"/>
              <a:t>solicitud RARP (3) </a:t>
            </a:r>
          </a:p>
          <a:p>
            <a:pPr lvl="1" algn="just">
              <a:lnSpc>
                <a:spcPct val="100000"/>
              </a:lnSpc>
              <a:buSzTx/>
            </a:pPr>
            <a:r>
              <a:rPr lang="es-MX" altLang="es-MX" sz="1600" b="1" dirty="0"/>
              <a:t>respuesta RARP (4)</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dirty="0">
              <a:ln>
                <a:noFill/>
              </a:ln>
              <a:solidFill>
                <a:schemeClr val="tx1"/>
              </a:solidFill>
              <a:effectLst/>
              <a:latin typeface="Arial" panose="020B0604020202020204" pitchFamily="34" charset="0"/>
            </a:endParaRPr>
          </a:p>
          <a:p>
            <a:pPr marL="285750" indent="-285750" algn="jus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MX" altLang="es-MX" sz="1800" b="1" u="sng" dirty="0"/>
              <a:t>Dirección hardware del emisor/receptor (MAC): </a:t>
            </a:r>
            <a:r>
              <a:rPr kumimoji="0" lang="es-MX" altLang="es-MX" sz="1800" b="0" i="0" u="none" strike="noStrike" cap="none" normalizeH="0" baseline="0" dirty="0">
                <a:ln>
                  <a:noFill/>
                </a:ln>
                <a:solidFill>
                  <a:schemeClr val="tx1"/>
                </a:solidFill>
                <a:effectLst/>
                <a:latin typeface="Arial" panose="020B0604020202020204" pitchFamily="34" charset="0"/>
              </a:rPr>
              <a:t>Contiene la dirección hardware del dispositivo emisor/receptor. </a:t>
            </a:r>
            <a:r>
              <a:rPr kumimoji="0" lang="es-ES" altLang="es-MX" sz="1800" b="0" i="0" u="none" strike="noStrike" cap="none" normalizeH="0" baseline="0" dirty="0">
                <a:ln>
                  <a:noFill/>
                </a:ln>
                <a:solidFill>
                  <a:schemeClr val="tx1"/>
                </a:solidFill>
                <a:effectLst/>
                <a:latin typeface="Arial" panose="020B0604020202020204" pitchFamily="34" charset="0"/>
              </a:rPr>
              <a:t>E</a:t>
            </a:r>
            <a:r>
              <a:rPr lang="es-ES" sz="1800" dirty="0"/>
              <a:t>n hexadecimal, formato: FF:FF:FF:FF:FF:FF o FF-FF-FF-FF-FF-FF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dirty="0">
              <a:ln>
                <a:noFill/>
              </a:ln>
              <a:solidFill>
                <a:schemeClr val="tx1"/>
              </a:solidFill>
              <a:effectLst/>
              <a:latin typeface="Arial" panose="020B0604020202020204" pitchFamily="34" charset="0"/>
            </a:endParaRPr>
          </a:p>
          <a:p>
            <a:pPr algn="just">
              <a:lnSpc>
                <a:spcPct val="100000"/>
              </a:lnSpc>
              <a:buSzTx/>
            </a:pPr>
            <a:r>
              <a:rPr lang="es-MX" altLang="es-MX" sz="1800" b="1" u="sng" dirty="0"/>
              <a:t>Dirección IP del emisor/receptor : </a:t>
            </a:r>
            <a:r>
              <a:rPr kumimoji="0" lang="es-MX" altLang="es-MX" sz="1800" b="0" i="0" u="none" strike="noStrike" cap="none" normalizeH="0" baseline="0" dirty="0">
                <a:ln>
                  <a:noFill/>
                </a:ln>
                <a:solidFill>
                  <a:schemeClr val="tx1"/>
                </a:solidFill>
                <a:effectLst/>
                <a:latin typeface="Arial" panose="020B0604020202020204" pitchFamily="34" charset="0"/>
              </a:rPr>
              <a:t>Contiene las direcciones IP del emisor/receptor. Son direcciones de 32 bit. </a:t>
            </a:r>
            <a:r>
              <a:rPr lang="es-MX" sz="1800" dirty="0"/>
              <a:t>(0.0.0.0 en decimal).</a:t>
            </a: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92219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p:cNvSpPr/>
          <p:nvPr/>
        </p:nvSpPr>
        <p:spPr>
          <a:xfrm>
            <a:off x="1246227" y="276999"/>
            <a:ext cx="5443608" cy="6186309"/>
          </a:xfrm>
          <a:prstGeom prst="rect">
            <a:avLst/>
          </a:prstGeom>
        </p:spPr>
        <p:txBody>
          <a:bodyPr wrap="square">
            <a:spAutoFit/>
          </a:bodyPr>
          <a:lstStyle/>
          <a:p>
            <a:r>
              <a:rPr lang="es-ES_tradnl" b="1" u="sng" dirty="0">
                <a:latin typeface="Times New Roman" charset="0"/>
              </a:rPr>
              <a:t>Número   Tipo Hardware</a:t>
            </a:r>
            <a:endParaRPr lang="es-ES_tradnl" b="1" dirty="0">
              <a:latin typeface="Times New Roman" charset="0"/>
            </a:endParaRPr>
          </a:p>
          <a:p>
            <a:r>
              <a:rPr lang="es-ES_tradnl" dirty="0">
                <a:latin typeface="Times New Roman" charset="0"/>
              </a:rPr>
              <a:t>0	</a:t>
            </a:r>
            <a:r>
              <a:rPr lang="es-ES_tradnl" dirty="0" err="1">
                <a:latin typeface="Times New Roman" charset="0"/>
              </a:rPr>
              <a:t>Reserved</a:t>
            </a:r>
            <a:r>
              <a:rPr lang="es-ES_tradnl" dirty="0">
                <a:latin typeface="Times New Roman" charset="0"/>
              </a:rPr>
              <a:t>	</a:t>
            </a:r>
          </a:p>
          <a:p>
            <a:r>
              <a:rPr lang="es-ES_tradnl" dirty="0">
                <a:latin typeface="Times New Roman" charset="0"/>
              </a:rPr>
              <a:t>1	Ethernet (10Mb)	</a:t>
            </a:r>
          </a:p>
          <a:p>
            <a:r>
              <a:rPr lang="es-ES_tradnl" dirty="0">
                <a:latin typeface="Times New Roman" charset="0"/>
              </a:rPr>
              <a:t>2	Experimental Ethernet (3Mb)	</a:t>
            </a:r>
          </a:p>
          <a:p>
            <a:r>
              <a:rPr lang="es-ES_tradnl" dirty="0">
                <a:latin typeface="Times New Roman" charset="0"/>
              </a:rPr>
              <a:t>3	Amateur Radio AX.25	</a:t>
            </a:r>
          </a:p>
          <a:p>
            <a:r>
              <a:rPr lang="es-ES_tradnl" dirty="0">
                <a:latin typeface="Times New Roman" charset="0"/>
              </a:rPr>
              <a:t>4	</a:t>
            </a:r>
            <a:r>
              <a:rPr lang="es-ES_tradnl" dirty="0" err="1">
                <a:latin typeface="Times New Roman" charset="0"/>
              </a:rPr>
              <a:t>Proteon</a:t>
            </a:r>
            <a:r>
              <a:rPr lang="es-ES_tradnl" dirty="0">
                <a:latin typeface="Times New Roman" charset="0"/>
              </a:rPr>
              <a:t> </a:t>
            </a:r>
            <a:r>
              <a:rPr lang="es-ES_tradnl" dirty="0" err="1">
                <a:latin typeface="Times New Roman" charset="0"/>
              </a:rPr>
              <a:t>ProNET</a:t>
            </a:r>
            <a:r>
              <a:rPr lang="es-ES_tradnl" dirty="0">
                <a:latin typeface="Times New Roman" charset="0"/>
              </a:rPr>
              <a:t> </a:t>
            </a:r>
            <a:r>
              <a:rPr lang="es-ES_tradnl" dirty="0" err="1">
                <a:latin typeface="Times New Roman" charset="0"/>
              </a:rPr>
              <a:t>Token</a:t>
            </a:r>
            <a:r>
              <a:rPr lang="es-ES_tradnl" dirty="0">
                <a:latin typeface="Times New Roman" charset="0"/>
              </a:rPr>
              <a:t> Ring	</a:t>
            </a:r>
          </a:p>
          <a:p>
            <a:r>
              <a:rPr lang="es-ES_tradnl" dirty="0">
                <a:latin typeface="Times New Roman" charset="0"/>
              </a:rPr>
              <a:t>5	Chaos	</a:t>
            </a:r>
          </a:p>
          <a:p>
            <a:r>
              <a:rPr lang="es-ES_tradnl" dirty="0">
                <a:latin typeface="Times New Roman" charset="0"/>
              </a:rPr>
              <a:t>6	IEEE 802 Networks	</a:t>
            </a:r>
          </a:p>
          <a:p>
            <a:r>
              <a:rPr lang="es-ES_tradnl" dirty="0">
                <a:latin typeface="Times New Roman" charset="0"/>
              </a:rPr>
              <a:t>7	ARCNET	</a:t>
            </a:r>
          </a:p>
          <a:p>
            <a:r>
              <a:rPr lang="es-ES_tradnl" dirty="0">
                <a:latin typeface="Times New Roman" charset="0"/>
              </a:rPr>
              <a:t>8	</a:t>
            </a:r>
            <a:r>
              <a:rPr lang="es-ES_tradnl" dirty="0" err="1">
                <a:latin typeface="Times New Roman" charset="0"/>
              </a:rPr>
              <a:t>Hyperchannel</a:t>
            </a:r>
            <a:r>
              <a:rPr lang="es-ES_tradnl" dirty="0">
                <a:latin typeface="Times New Roman" charset="0"/>
              </a:rPr>
              <a:t>	</a:t>
            </a:r>
          </a:p>
          <a:p>
            <a:r>
              <a:rPr lang="es-ES_tradnl" dirty="0">
                <a:latin typeface="Times New Roman" charset="0"/>
              </a:rPr>
              <a:t>9	</a:t>
            </a:r>
            <a:r>
              <a:rPr lang="es-ES_tradnl" dirty="0" err="1">
                <a:latin typeface="Times New Roman" charset="0"/>
              </a:rPr>
              <a:t>Lanstar</a:t>
            </a:r>
            <a:r>
              <a:rPr lang="es-ES_tradnl" dirty="0">
                <a:latin typeface="Times New Roman" charset="0"/>
              </a:rPr>
              <a:t>	</a:t>
            </a:r>
          </a:p>
          <a:p>
            <a:r>
              <a:rPr lang="es-ES_tradnl" dirty="0">
                <a:latin typeface="Times New Roman" charset="0"/>
              </a:rPr>
              <a:t>10	</a:t>
            </a:r>
            <a:r>
              <a:rPr lang="es-ES_tradnl" dirty="0" err="1">
                <a:latin typeface="Times New Roman" charset="0"/>
              </a:rPr>
              <a:t>Autonet</a:t>
            </a:r>
            <a:r>
              <a:rPr lang="es-ES_tradnl" dirty="0">
                <a:latin typeface="Times New Roman" charset="0"/>
              </a:rPr>
              <a:t> Short </a:t>
            </a:r>
            <a:r>
              <a:rPr lang="es-ES_tradnl" dirty="0" err="1">
                <a:latin typeface="Times New Roman" charset="0"/>
              </a:rPr>
              <a:t>Address</a:t>
            </a:r>
            <a:r>
              <a:rPr lang="es-ES_tradnl" dirty="0">
                <a:latin typeface="Times New Roman" charset="0"/>
              </a:rPr>
              <a:t>	</a:t>
            </a:r>
          </a:p>
          <a:p>
            <a:r>
              <a:rPr lang="es-ES_tradnl" dirty="0">
                <a:latin typeface="Times New Roman" charset="0"/>
              </a:rPr>
              <a:t>11	</a:t>
            </a:r>
            <a:r>
              <a:rPr lang="es-ES_tradnl" dirty="0" err="1">
                <a:latin typeface="Times New Roman" charset="0"/>
              </a:rPr>
              <a:t>LocalTalk</a:t>
            </a:r>
            <a:r>
              <a:rPr lang="es-ES_tradnl" dirty="0">
                <a:latin typeface="Times New Roman" charset="0"/>
              </a:rPr>
              <a:t>	</a:t>
            </a:r>
          </a:p>
          <a:p>
            <a:r>
              <a:rPr lang="is-IS" dirty="0">
                <a:latin typeface="Times New Roman" charset="0"/>
              </a:rPr>
              <a:t>12	</a:t>
            </a:r>
            <a:r>
              <a:rPr lang="es-ES_tradnl" dirty="0" err="1">
                <a:latin typeface="Times New Roman" charset="0"/>
              </a:rPr>
              <a:t>LocalNet</a:t>
            </a:r>
            <a:r>
              <a:rPr lang="es-ES_tradnl" dirty="0">
                <a:latin typeface="Times New Roman" charset="0"/>
              </a:rPr>
              <a:t> (IBM </a:t>
            </a:r>
            <a:r>
              <a:rPr lang="es-ES_tradnl" dirty="0" err="1">
                <a:latin typeface="Times New Roman" charset="0"/>
              </a:rPr>
              <a:t>PCNet</a:t>
            </a:r>
            <a:r>
              <a:rPr lang="es-ES_tradnl" dirty="0">
                <a:latin typeface="Times New Roman" charset="0"/>
              </a:rPr>
              <a:t> </a:t>
            </a:r>
            <a:r>
              <a:rPr lang="es-ES_tradnl" dirty="0" err="1">
                <a:latin typeface="Times New Roman" charset="0"/>
              </a:rPr>
              <a:t>or</a:t>
            </a:r>
            <a:r>
              <a:rPr lang="es-ES_tradnl" dirty="0">
                <a:latin typeface="Times New Roman" charset="0"/>
              </a:rPr>
              <a:t> SYTEK </a:t>
            </a:r>
            <a:r>
              <a:rPr lang="es-ES_tradnl" dirty="0" err="1">
                <a:latin typeface="Times New Roman" charset="0"/>
              </a:rPr>
              <a:t>LocalNET</a:t>
            </a:r>
            <a:r>
              <a:rPr lang="es-ES_tradnl" dirty="0">
                <a:latin typeface="Times New Roman" charset="0"/>
              </a:rPr>
              <a:t>)	</a:t>
            </a:r>
          </a:p>
          <a:p>
            <a:r>
              <a:rPr lang="es-ES_tradnl" dirty="0">
                <a:latin typeface="Times New Roman" charset="0"/>
              </a:rPr>
              <a:t>13	Ultra link	</a:t>
            </a:r>
          </a:p>
          <a:p>
            <a:r>
              <a:rPr lang="ro-RO" dirty="0">
                <a:latin typeface="Times New Roman" charset="0"/>
              </a:rPr>
              <a:t>14	SMDS	</a:t>
            </a:r>
          </a:p>
          <a:p>
            <a:r>
              <a:rPr lang="ro-RO" dirty="0">
                <a:latin typeface="Times New Roman" charset="0"/>
              </a:rPr>
              <a:t>15	</a:t>
            </a:r>
            <a:r>
              <a:rPr lang="ro-RO" dirty="0" err="1">
                <a:latin typeface="Times New Roman" charset="0"/>
              </a:rPr>
              <a:t>Frame</a:t>
            </a:r>
            <a:r>
              <a:rPr lang="ro-RO" dirty="0">
                <a:latin typeface="Times New Roman" charset="0"/>
              </a:rPr>
              <a:t> </a:t>
            </a:r>
            <a:r>
              <a:rPr lang="ro-RO" dirty="0" err="1">
                <a:latin typeface="Times New Roman" charset="0"/>
              </a:rPr>
              <a:t>Relay</a:t>
            </a:r>
            <a:r>
              <a:rPr lang="ro-RO" dirty="0">
                <a:latin typeface="Times New Roman" charset="0"/>
              </a:rPr>
              <a:t>	</a:t>
            </a:r>
          </a:p>
          <a:p>
            <a:r>
              <a:rPr lang="ro-RO" dirty="0">
                <a:latin typeface="Times New Roman" charset="0"/>
              </a:rPr>
              <a:t>16	</a:t>
            </a:r>
            <a:r>
              <a:rPr lang="ro-RO" dirty="0" err="1">
                <a:latin typeface="Times New Roman" charset="0"/>
              </a:rPr>
              <a:t>Asynchronous</a:t>
            </a:r>
            <a:r>
              <a:rPr lang="ro-RO" dirty="0">
                <a:latin typeface="Times New Roman" charset="0"/>
              </a:rPr>
              <a:t> </a:t>
            </a:r>
            <a:r>
              <a:rPr lang="ro-RO" dirty="0" err="1">
                <a:latin typeface="Times New Roman" charset="0"/>
              </a:rPr>
              <a:t>Transmission</a:t>
            </a:r>
            <a:r>
              <a:rPr lang="ro-RO" dirty="0">
                <a:latin typeface="Times New Roman" charset="0"/>
              </a:rPr>
              <a:t> Mode (ATM)	</a:t>
            </a:r>
          </a:p>
          <a:p>
            <a:r>
              <a:rPr lang="hr-HR" dirty="0">
                <a:latin typeface="Times New Roman" charset="0"/>
              </a:rPr>
              <a:t>17	HDLC	</a:t>
            </a:r>
          </a:p>
          <a:p>
            <a:r>
              <a:rPr lang="es-ES_tradnl" dirty="0">
                <a:latin typeface="Times New Roman" charset="0"/>
              </a:rPr>
              <a:t>18	</a:t>
            </a:r>
            <a:r>
              <a:rPr lang="es-ES_tradnl" dirty="0" err="1">
                <a:latin typeface="Times New Roman" charset="0"/>
              </a:rPr>
              <a:t>Fibre</a:t>
            </a:r>
            <a:r>
              <a:rPr lang="es-ES_tradnl" dirty="0">
                <a:latin typeface="Times New Roman" charset="0"/>
              </a:rPr>
              <a:t> </a:t>
            </a:r>
            <a:r>
              <a:rPr lang="es-ES_tradnl" dirty="0" err="1">
                <a:latin typeface="Times New Roman" charset="0"/>
              </a:rPr>
              <a:t>Channel</a:t>
            </a:r>
            <a:r>
              <a:rPr lang="es-ES_tradnl" dirty="0">
                <a:latin typeface="Times New Roman" charset="0"/>
              </a:rPr>
              <a:t>	</a:t>
            </a:r>
          </a:p>
          <a:p>
            <a:r>
              <a:rPr lang="es-ES_tradnl" dirty="0">
                <a:latin typeface="Times New Roman" charset="0"/>
              </a:rPr>
              <a:t>19	</a:t>
            </a:r>
            <a:r>
              <a:rPr lang="es-ES_tradnl" dirty="0" err="1">
                <a:latin typeface="Times New Roman" charset="0"/>
              </a:rPr>
              <a:t>Asynchronous</a:t>
            </a:r>
            <a:r>
              <a:rPr lang="es-ES_tradnl" dirty="0">
                <a:latin typeface="Times New Roman" charset="0"/>
              </a:rPr>
              <a:t> </a:t>
            </a:r>
            <a:r>
              <a:rPr lang="es-ES_tradnl" dirty="0" err="1">
                <a:latin typeface="Times New Roman" charset="0"/>
              </a:rPr>
              <a:t>Transmission</a:t>
            </a:r>
            <a:r>
              <a:rPr lang="es-ES_tradnl" dirty="0">
                <a:latin typeface="Times New Roman" charset="0"/>
              </a:rPr>
              <a:t> </a:t>
            </a:r>
            <a:r>
              <a:rPr lang="es-ES_tradnl" dirty="0" err="1">
                <a:latin typeface="Times New Roman" charset="0"/>
              </a:rPr>
              <a:t>Mode</a:t>
            </a:r>
            <a:r>
              <a:rPr lang="es-ES_tradnl" dirty="0">
                <a:latin typeface="Times New Roman" charset="0"/>
              </a:rPr>
              <a:t> (ATM)	</a:t>
            </a:r>
          </a:p>
          <a:p>
            <a:r>
              <a:rPr lang="es-ES_tradnl" dirty="0">
                <a:latin typeface="Times New Roman" charset="0"/>
              </a:rPr>
              <a:t>20	Serial Line	</a:t>
            </a:r>
          </a:p>
        </p:txBody>
      </p:sp>
      <p:sp>
        <p:nvSpPr>
          <p:cNvPr id="9" name="Rectángulo 8"/>
          <p:cNvSpPr/>
          <p:nvPr/>
        </p:nvSpPr>
        <p:spPr>
          <a:xfrm>
            <a:off x="6902107" y="117693"/>
            <a:ext cx="6096000" cy="6647974"/>
          </a:xfrm>
          <a:prstGeom prst="rect">
            <a:avLst/>
          </a:prstGeom>
        </p:spPr>
        <p:txBody>
          <a:bodyPr>
            <a:spAutoFit/>
          </a:bodyPr>
          <a:lstStyle/>
          <a:p>
            <a:r>
              <a:rPr lang="es-ES_tradnl" b="1" u="sng" dirty="0">
                <a:latin typeface="Times New Roman" charset="0"/>
              </a:rPr>
              <a:t>Número    	Tipo Hardware</a:t>
            </a:r>
            <a:endParaRPr lang="es-ES_tradnl" b="1" dirty="0">
              <a:latin typeface="Times New Roman" charset="0"/>
            </a:endParaRPr>
          </a:p>
          <a:p>
            <a:endParaRPr lang="es-ES_tradnl" sz="1200" dirty="0">
              <a:latin typeface="Times New Roman" charset="0"/>
            </a:endParaRPr>
          </a:p>
          <a:p>
            <a:r>
              <a:rPr lang="es-ES_tradnl" dirty="0">
                <a:latin typeface="Times New Roman" charset="0"/>
              </a:rPr>
              <a:t>21	</a:t>
            </a:r>
            <a:r>
              <a:rPr lang="es-ES_tradnl" dirty="0" err="1">
                <a:latin typeface="Times New Roman" charset="0"/>
              </a:rPr>
              <a:t>Asynchronous</a:t>
            </a:r>
            <a:r>
              <a:rPr lang="es-ES_tradnl" dirty="0">
                <a:latin typeface="Times New Roman" charset="0"/>
              </a:rPr>
              <a:t> </a:t>
            </a:r>
            <a:r>
              <a:rPr lang="es-ES_tradnl" dirty="0" err="1">
                <a:latin typeface="Times New Roman" charset="0"/>
              </a:rPr>
              <a:t>Transmission</a:t>
            </a:r>
            <a:r>
              <a:rPr lang="es-ES_tradnl" dirty="0">
                <a:latin typeface="Times New Roman" charset="0"/>
              </a:rPr>
              <a:t> </a:t>
            </a:r>
            <a:r>
              <a:rPr lang="es-ES_tradnl" dirty="0" err="1">
                <a:latin typeface="Times New Roman" charset="0"/>
              </a:rPr>
              <a:t>Mode</a:t>
            </a:r>
            <a:r>
              <a:rPr lang="es-ES_tradnl" dirty="0">
                <a:latin typeface="Times New Roman" charset="0"/>
              </a:rPr>
              <a:t> (ATM)	</a:t>
            </a:r>
            <a:endParaRPr lang="es-ES_tradnl" sz="1200" dirty="0">
              <a:latin typeface="Times New Roman" charset="0"/>
            </a:endParaRPr>
          </a:p>
          <a:p>
            <a:r>
              <a:rPr lang="mr-IN" dirty="0">
                <a:latin typeface="Times New Roman" charset="0"/>
              </a:rPr>
              <a:t>22	MIL-STD-188-220	</a:t>
            </a:r>
            <a:endParaRPr lang="mr-IN" sz="1200" dirty="0">
              <a:latin typeface="Times New Roman" charset="0"/>
            </a:endParaRPr>
          </a:p>
          <a:p>
            <a:r>
              <a:rPr lang="es-ES_tradnl" dirty="0">
                <a:latin typeface="Times New Roman" charset="0"/>
              </a:rPr>
              <a:t>23	</a:t>
            </a:r>
            <a:r>
              <a:rPr lang="es-ES_tradnl" dirty="0" err="1">
                <a:latin typeface="Times New Roman" charset="0"/>
              </a:rPr>
              <a:t>Metricom</a:t>
            </a:r>
            <a:r>
              <a:rPr lang="es-ES_tradnl" dirty="0">
                <a:latin typeface="Times New Roman" charset="0"/>
              </a:rPr>
              <a:t>	</a:t>
            </a:r>
            <a:endParaRPr lang="es-ES_tradnl" sz="1200" dirty="0">
              <a:latin typeface="Times New Roman" charset="0"/>
            </a:endParaRPr>
          </a:p>
          <a:p>
            <a:r>
              <a:rPr lang="hr-HR" dirty="0">
                <a:latin typeface="Times New Roman" charset="0"/>
              </a:rPr>
              <a:t>24	IEEE 1394.1995	</a:t>
            </a:r>
            <a:endParaRPr lang="hr-HR" sz="1200" dirty="0">
              <a:latin typeface="Times New Roman" charset="0"/>
            </a:endParaRPr>
          </a:p>
          <a:p>
            <a:r>
              <a:rPr lang="sk-SK" dirty="0">
                <a:latin typeface="Times New Roman" charset="0"/>
              </a:rPr>
              <a:t>25	MAPOS	</a:t>
            </a:r>
            <a:endParaRPr lang="sk-SK" sz="1200" dirty="0">
              <a:latin typeface="Times New Roman" charset="0"/>
            </a:endParaRPr>
          </a:p>
          <a:p>
            <a:r>
              <a:rPr lang="sk-SK" dirty="0">
                <a:latin typeface="Times New Roman" charset="0"/>
              </a:rPr>
              <a:t>26	</a:t>
            </a:r>
            <a:r>
              <a:rPr lang="sk-SK" dirty="0" err="1">
                <a:latin typeface="Times New Roman" charset="0"/>
              </a:rPr>
              <a:t>Twinaxial</a:t>
            </a:r>
            <a:r>
              <a:rPr lang="sk-SK" dirty="0">
                <a:latin typeface="Times New Roman" charset="0"/>
              </a:rPr>
              <a:t>	</a:t>
            </a:r>
            <a:endParaRPr lang="sk-SK" sz="1200" dirty="0">
              <a:latin typeface="Times New Roman" charset="0"/>
            </a:endParaRPr>
          </a:p>
          <a:p>
            <a:r>
              <a:rPr lang="mr-IN" dirty="0">
                <a:latin typeface="Times New Roman" charset="0"/>
              </a:rPr>
              <a:t>27	EUI-64	</a:t>
            </a:r>
            <a:endParaRPr lang="mr-IN" sz="1200" dirty="0">
              <a:latin typeface="Times New Roman" charset="0"/>
            </a:endParaRPr>
          </a:p>
          <a:p>
            <a:r>
              <a:rPr lang="es-ES_tradnl" dirty="0">
                <a:latin typeface="Times New Roman" charset="0"/>
              </a:rPr>
              <a:t>28	HIPARP	</a:t>
            </a:r>
            <a:endParaRPr lang="es-ES_tradnl" sz="1200" dirty="0">
              <a:latin typeface="Times New Roman" charset="0"/>
            </a:endParaRPr>
          </a:p>
          <a:p>
            <a:r>
              <a:rPr lang="is-IS" dirty="0">
                <a:latin typeface="Times New Roman" charset="0"/>
              </a:rPr>
              <a:t>29	</a:t>
            </a:r>
            <a:r>
              <a:rPr lang="es-ES_tradnl" dirty="0">
                <a:latin typeface="Times New Roman" charset="0"/>
              </a:rPr>
              <a:t>IP and ARP </a:t>
            </a:r>
            <a:r>
              <a:rPr lang="es-ES_tradnl" dirty="0" err="1">
                <a:latin typeface="Times New Roman" charset="0"/>
              </a:rPr>
              <a:t>over</a:t>
            </a:r>
            <a:r>
              <a:rPr lang="es-ES_tradnl" dirty="0">
                <a:latin typeface="Times New Roman" charset="0"/>
              </a:rPr>
              <a:t> ISO 7816-3	</a:t>
            </a:r>
            <a:endParaRPr lang="es-ES_tradnl" sz="1200" dirty="0">
              <a:latin typeface="Times New Roman" charset="0"/>
            </a:endParaRPr>
          </a:p>
          <a:p>
            <a:r>
              <a:rPr lang="es-ES_tradnl" dirty="0">
                <a:latin typeface="Times New Roman" charset="0"/>
              </a:rPr>
              <a:t>30	</a:t>
            </a:r>
            <a:r>
              <a:rPr lang="es-ES_tradnl" dirty="0" err="1">
                <a:latin typeface="Times New Roman" charset="0"/>
              </a:rPr>
              <a:t>ARPSec</a:t>
            </a:r>
            <a:r>
              <a:rPr lang="es-ES_tradnl" dirty="0">
                <a:latin typeface="Times New Roman" charset="0"/>
              </a:rPr>
              <a:t>	</a:t>
            </a:r>
            <a:endParaRPr lang="es-ES_tradnl" sz="1200" dirty="0">
              <a:latin typeface="Times New Roman" charset="0"/>
            </a:endParaRPr>
          </a:p>
          <a:p>
            <a:r>
              <a:rPr lang="es-ES_tradnl" dirty="0">
                <a:latin typeface="Times New Roman" charset="0"/>
              </a:rPr>
              <a:t>31	</a:t>
            </a:r>
            <a:r>
              <a:rPr lang="es-ES_tradnl" dirty="0" err="1">
                <a:latin typeface="Times New Roman" charset="0"/>
              </a:rPr>
              <a:t>IPsec</a:t>
            </a:r>
            <a:r>
              <a:rPr lang="es-ES_tradnl" dirty="0">
                <a:latin typeface="Times New Roman" charset="0"/>
              </a:rPr>
              <a:t> </a:t>
            </a:r>
            <a:r>
              <a:rPr lang="es-ES_tradnl" dirty="0" err="1">
                <a:latin typeface="Times New Roman" charset="0"/>
              </a:rPr>
              <a:t>tunnel</a:t>
            </a:r>
            <a:r>
              <a:rPr lang="es-ES_tradnl" dirty="0">
                <a:latin typeface="Times New Roman" charset="0"/>
              </a:rPr>
              <a:t>	</a:t>
            </a:r>
            <a:endParaRPr lang="es-ES_tradnl" sz="1200" dirty="0">
              <a:latin typeface="Times New Roman" charset="0"/>
            </a:endParaRPr>
          </a:p>
          <a:p>
            <a:r>
              <a:rPr lang="es-ES_tradnl" dirty="0">
                <a:latin typeface="Times New Roman" charset="0"/>
              </a:rPr>
              <a:t>32	</a:t>
            </a:r>
            <a:r>
              <a:rPr lang="es-ES_tradnl" dirty="0" err="1">
                <a:latin typeface="Times New Roman" charset="0"/>
              </a:rPr>
              <a:t>InfiniBand</a:t>
            </a:r>
            <a:r>
              <a:rPr lang="es-ES_tradnl" dirty="0">
                <a:latin typeface="Times New Roman" charset="0"/>
              </a:rPr>
              <a:t> (TM)	</a:t>
            </a:r>
            <a:endParaRPr lang="es-ES_tradnl" sz="1200" dirty="0">
              <a:latin typeface="Times New Roman" charset="0"/>
            </a:endParaRPr>
          </a:p>
          <a:p>
            <a:r>
              <a:rPr lang="es-ES_tradnl" dirty="0">
                <a:latin typeface="Times New Roman" charset="0"/>
              </a:rPr>
              <a:t>33	TIA-102 Project 25 </a:t>
            </a:r>
            <a:r>
              <a:rPr lang="es-ES_tradnl" dirty="0" err="1">
                <a:latin typeface="Times New Roman" charset="0"/>
              </a:rPr>
              <a:t>Common</a:t>
            </a:r>
            <a:r>
              <a:rPr lang="es-ES_tradnl" dirty="0">
                <a:latin typeface="Times New Roman" charset="0"/>
              </a:rPr>
              <a:t> Air Interface (CAI)	</a:t>
            </a:r>
            <a:endParaRPr lang="es-ES_tradnl" sz="1200" dirty="0">
              <a:latin typeface="Times New Roman" charset="0"/>
            </a:endParaRPr>
          </a:p>
          <a:p>
            <a:r>
              <a:rPr lang="es-ES_tradnl" dirty="0">
                <a:latin typeface="Times New Roman" charset="0"/>
              </a:rPr>
              <a:t>34	</a:t>
            </a:r>
            <a:r>
              <a:rPr lang="es-ES_tradnl" dirty="0" err="1">
                <a:latin typeface="Times New Roman" charset="0"/>
              </a:rPr>
              <a:t>Wiegand</a:t>
            </a:r>
            <a:r>
              <a:rPr lang="es-ES_tradnl" dirty="0">
                <a:latin typeface="Times New Roman" charset="0"/>
              </a:rPr>
              <a:t> Interface	</a:t>
            </a:r>
            <a:endParaRPr lang="es-ES_tradnl" sz="1200" dirty="0">
              <a:latin typeface="Times New Roman" charset="0"/>
            </a:endParaRPr>
          </a:p>
          <a:p>
            <a:r>
              <a:rPr lang="en-US" dirty="0">
                <a:latin typeface="Times New Roman" charset="0"/>
              </a:rPr>
              <a:t>35	Pure IP	</a:t>
            </a:r>
            <a:endParaRPr lang="en-US" sz="1200" dirty="0">
              <a:latin typeface="Times New Roman" charset="0"/>
            </a:endParaRPr>
          </a:p>
          <a:p>
            <a:r>
              <a:rPr lang="en-US" dirty="0">
                <a:latin typeface="Times New Roman" charset="0"/>
              </a:rPr>
              <a:t>36	HW_EXP1	</a:t>
            </a:r>
            <a:endParaRPr lang="en-US" sz="1200" dirty="0">
              <a:latin typeface="Times New Roman" charset="0"/>
            </a:endParaRPr>
          </a:p>
          <a:p>
            <a:r>
              <a:rPr lang="is-IS" dirty="0">
                <a:latin typeface="Times New Roman" charset="0"/>
              </a:rPr>
              <a:t>37	HFI	</a:t>
            </a:r>
            <a:endParaRPr lang="is-IS" sz="1200" dirty="0">
              <a:latin typeface="Times New Roman" charset="0"/>
            </a:endParaRPr>
          </a:p>
          <a:p>
            <a:r>
              <a:rPr lang="es-ES_tradnl" dirty="0">
                <a:latin typeface="Times New Roman" charset="0"/>
              </a:rPr>
              <a:t>38-255	</a:t>
            </a:r>
            <a:r>
              <a:rPr lang="es-ES_tradnl" dirty="0" err="1">
                <a:latin typeface="Times New Roman" charset="0"/>
              </a:rPr>
              <a:t>Unassigned</a:t>
            </a:r>
            <a:r>
              <a:rPr lang="es-ES_tradnl" dirty="0">
                <a:latin typeface="Times New Roman" charset="0"/>
              </a:rPr>
              <a:t>	</a:t>
            </a:r>
            <a:endParaRPr lang="es-ES_tradnl" sz="1200" dirty="0">
              <a:latin typeface="Times New Roman" charset="0"/>
            </a:endParaRPr>
          </a:p>
          <a:p>
            <a:r>
              <a:rPr lang="en-US" dirty="0">
                <a:latin typeface="Times New Roman" charset="0"/>
              </a:rPr>
              <a:t>256	HW_EXP2	</a:t>
            </a:r>
            <a:endParaRPr lang="en-US" sz="1200" dirty="0">
              <a:latin typeface="Times New Roman" charset="0"/>
            </a:endParaRPr>
          </a:p>
          <a:p>
            <a:r>
              <a:rPr lang="en-US" dirty="0">
                <a:latin typeface="Times New Roman" charset="0"/>
              </a:rPr>
              <a:t>257	</a:t>
            </a:r>
            <a:r>
              <a:rPr lang="en-US" dirty="0" err="1">
                <a:latin typeface="Times New Roman" charset="0"/>
              </a:rPr>
              <a:t>AEthernet</a:t>
            </a:r>
            <a:r>
              <a:rPr lang="en-US" dirty="0">
                <a:latin typeface="Times New Roman" charset="0"/>
              </a:rPr>
              <a:t>	</a:t>
            </a:r>
            <a:endParaRPr lang="en-US" sz="1200" dirty="0">
              <a:latin typeface="Times New Roman" charset="0"/>
            </a:endParaRPr>
          </a:p>
          <a:p>
            <a:r>
              <a:rPr lang="en-US" dirty="0">
                <a:latin typeface="Times New Roman" charset="0"/>
              </a:rPr>
              <a:t>258-65534	Unassigned	</a:t>
            </a:r>
            <a:endParaRPr lang="en-US" sz="1200" dirty="0">
              <a:latin typeface="Times New Roman" charset="0"/>
            </a:endParaRPr>
          </a:p>
          <a:p>
            <a:r>
              <a:rPr lang="en-US" dirty="0">
                <a:latin typeface="Times New Roman" charset="0"/>
              </a:rPr>
              <a:t>65535	Reserved	</a:t>
            </a:r>
            <a:endParaRPr lang="en-US" sz="1200" dirty="0">
              <a:latin typeface="Times New Roman" charset="0"/>
            </a:endParaRPr>
          </a:p>
        </p:txBody>
      </p:sp>
    </p:spTree>
    <p:extLst>
      <p:ext uri="{BB962C8B-B14F-4D97-AF65-F5344CB8AC3E}">
        <p14:creationId xmlns:p14="http://schemas.microsoft.com/office/powerpoint/2010/main" val="1531282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6BF2CF6F-C96E-41A4-A92B-30B1629734C9}"/>
              </a:ext>
            </a:extLst>
          </p:cNvPr>
          <p:cNvPicPr>
            <a:picLocks noGrp="1" noChangeAspect="1"/>
          </p:cNvPicPr>
          <p:nvPr>
            <p:ph idx="1"/>
          </p:nvPr>
        </p:nvPicPr>
        <p:blipFill rotWithShape="1">
          <a:blip r:embed="rId2"/>
          <a:srcRect t="16203"/>
          <a:stretch/>
        </p:blipFill>
        <p:spPr>
          <a:xfrm>
            <a:off x="2188482" y="1142999"/>
            <a:ext cx="7874026" cy="4408715"/>
          </a:xfrm>
          <a:prstGeom prst="rect">
            <a:avLst/>
          </a:prstGeom>
        </p:spPr>
      </p:pic>
    </p:spTree>
    <p:extLst>
      <p:ext uri="{BB962C8B-B14F-4D97-AF65-F5344CB8AC3E}">
        <p14:creationId xmlns:p14="http://schemas.microsoft.com/office/powerpoint/2010/main" val="4058583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790700" y="151248"/>
            <a:ext cx="9674772" cy="8125301"/>
          </a:xfrm>
          <a:prstGeom prst="rect">
            <a:avLst/>
          </a:prstGeom>
        </p:spPr>
        <p:txBody>
          <a:bodyPr wrap="square" numCol="2">
            <a:spAutoFit/>
          </a:bodyPr>
          <a:lstStyle/>
          <a:p>
            <a:r>
              <a:rPr lang="es-ES_tradnl" sz="2400" b="1" i="1" u="sng" dirty="0">
                <a:latin typeface="Calibri" charset="0"/>
              </a:rPr>
              <a:t>Número	Código de Operación</a:t>
            </a:r>
          </a:p>
          <a:p>
            <a:endParaRPr lang="es-ES_tradnl" sz="2400" b="1" i="1" u="sng" dirty="0">
              <a:solidFill>
                <a:srgbClr val="000000"/>
              </a:solidFill>
              <a:latin typeface="Calibri" charset="0"/>
            </a:endParaRPr>
          </a:p>
          <a:p>
            <a:endParaRPr lang="es-ES_tradnl" dirty="0">
              <a:solidFill>
                <a:srgbClr val="000000"/>
              </a:solidFill>
              <a:latin typeface="Calibri" charset="0"/>
            </a:endParaRPr>
          </a:p>
          <a:p>
            <a:r>
              <a:rPr lang="es-ES_tradnl" dirty="0">
                <a:latin typeface="Calibri" charset="0"/>
              </a:rPr>
              <a:t>0	</a:t>
            </a:r>
            <a:r>
              <a:rPr lang="es-ES_tradnl" dirty="0" err="1">
                <a:latin typeface="Calibri" charset="0"/>
              </a:rPr>
              <a:t>Reserved</a:t>
            </a:r>
            <a:r>
              <a:rPr lang="es-ES_tradnl" dirty="0">
                <a:latin typeface="Calibri" charset="0"/>
              </a:rPr>
              <a:t>	</a:t>
            </a:r>
          </a:p>
          <a:p>
            <a:r>
              <a:rPr lang="es-ES_tradnl" dirty="0">
                <a:latin typeface="Calibri" charset="0"/>
              </a:rPr>
              <a:t>1	REQUEST	</a:t>
            </a:r>
          </a:p>
          <a:p>
            <a:r>
              <a:rPr lang="es-ES_tradnl" dirty="0">
                <a:latin typeface="Calibri" charset="0"/>
              </a:rPr>
              <a:t>2	REPLY	</a:t>
            </a:r>
          </a:p>
          <a:p>
            <a:r>
              <a:rPr lang="es-ES_tradnl" dirty="0">
                <a:latin typeface="Calibri" charset="0"/>
              </a:rPr>
              <a:t>3	</a:t>
            </a:r>
            <a:r>
              <a:rPr lang="es-ES_tradnl" dirty="0" err="1">
                <a:latin typeface="Calibri" charset="0"/>
              </a:rPr>
              <a:t>request</a:t>
            </a:r>
            <a:r>
              <a:rPr lang="es-ES_tradnl" dirty="0">
                <a:latin typeface="Calibri" charset="0"/>
              </a:rPr>
              <a:t> Reverse	</a:t>
            </a:r>
          </a:p>
          <a:p>
            <a:r>
              <a:rPr lang="es-ES_tradnl" dirty="0">
                <a:latin typeface="Calibri" charset="0"/>
              </a:rPr>
              <a:t>4	</a:t>
            </a:r>
            <a:r>
              <a:rPr lang="es-ES_tradnl" dirty="0" err="1">
                <a:latin typeface="Calibri" charset="0"/>
              </a:rPr>
              <a:t>reply</a:t>
            </a:r>
            <a:r>
              <a:rPr lang="es-ES_tradnl" dirty="0">
                <a:latin typeface="Calibri" charset="0"/>
              </a:rPr>
              <a:t> Reverse	</a:t>
            </a:r>
          </a:p>
          <a:p>
            <a:r>
              <a:rPr lang="es-ES_tradnl" dirty="0">
                <a:latin typeface="Calibri" charset="0"/>
              </a:rPr>
              <a:t>5	DRARP-</a:t>
            </a:r>
            <a:r>
              <a:rPr lang="es-ES_tradnl" dirty="0" err="1">
                <a:latin typeface="Calibri" charset="0"/>
              </a:rPr>
              <a:t>Request</a:t>
            </a:r>
            <a:r>
              <a:rPr lang="es-ES_tradnl" dirty="0">
                <a:latin typeface="Calibri" charset="0"/>
              </a:rPr>
              <a:t>	</a:t>
            </a:r>
          </a:p>
          <a:p>
            <a:r>
              <a:rPr lang="es-ES_tradnl" dirty="0">
                <a:latin typeface="Calibri" charset="0"/>
              </a:rPr>
              <a:t>6	DRARP-</a:t>
            </a:r>
            <a:r>
              <a:rPr lang="es-ES_tradnl" dirty="0" err="1">
                <a:latin typeface="Calibri" charset="0"/>
              </a:rPr>
              <a:t>Reply</a:t>
            </a:r>
            <a:r>
              <a:rPr lang="es-ES_tradnl" dirty="0">
                <a:latin typeface="Calibri" charset="0"/>
              </a:rPr>
              <a:t>	</a:t>
            </a:r>
          </a:p>
          <a:p>
            <a:r>
              <a:rPr lang="es-ES_tradnl" dirty="0">
                <a:latin typeface="Calibri" charset="0"/>
              </a:rPr>
              <a:t>7	DRARP-Error	</a:t>
            </a:r>
          </a:p>
          <a:p>
            <a:r>
              <a:rPr lang="es-ES_tradnl" dirty="0">
                <a:latin typeface="Calibri" charset="0"/>
              </a:rPr>
              <a:t>8	</a:t>
            </a:r>
            <a:r>
              <a:rPr lang="es-ES_tradnl" dirty="0" err="1">
                <a:latin typeface="Calibri" charset="0"/>
              </a:rPr>
              <a:t>InARP-Request</a:t>
            </a:r>
            <a:r>
              <a:rPr lang="es-ES_tradnl" dirty="0">
                <a:latin typeface="Calibri" charset="0"/>
              </a:rPr>
              <a:t>	</a:t>
            </a:r>
          </a:p>
          <a:p>
            <a:r>
              <a:rPr lang="es-ES_tradnl" dirty="0">
                <a:latin typeface="Calibri" charset="0"/>
              </a:rPr>
              <a:t>9	</a:t>
            </a:r>
            <a:r>
              <a:rPr lang="es-ES_tradnl" dirty="0" err="1">
                <a:latin typeface="Calibri" charset="0"/>
              </a:rPr>
              <a:t>InARP-Reply</a:t>
            </a:r>
            <a:r>
              <a:rPr lang="es-ES_tradnl" dirty="0">
                <a:latin typeface="Calibri" charset="0"/>
              </a:rPr>
              <a:t>	</a:t>
            </a:r>
          </a:p>
          <a:p>
            <a:r>
              <a:rPr lang="mr-IN" dirty="0">
                <a:latin typeface="Calibri" charset="0"/>
              </a:rPr>
              <a:t>10	ARP-NAK	</a:t>
            </a:r>
          </a:p>
          <a:p>
            <a:r>
              <a:rPr lang="es-ES_tradnl" dirty="0">
                <a:latin typeface="Calibri" charset="0"/>
              </a:rPr>
              <a:t>11	MARS-</a:t>
            </a:r>
            <a:r>
              <a:rPr lang="es-ES_tradnl" dirty="0" err="1">
                <a:latin typeface="Calibri" charset="0"/>
              </a:rPr>
              <a:t>Request</a:t>
            </a:r>
            <a:r>
              <a:rPr lang="es-ES_tradnl" dirty="0">
                <a:latin typeface="Calibri" charset="0"/>
              </a:rPr>
              <a:t>	</a:t>
            </a:r>
          </a:p>
          <a:p>
            <a:r>
              <a:rPr lang="es-ES_tradnl" dirty="0">
                <a:latin typeface="Calibri" charset="0"/>
              </a:rPr>
              <a:t>12	MARS-</a:t>
            </a:r>
            <a:r>
              <a:rPr lang="es-ES_tradnl" dirty="0" err="1">
                <a:latin typeface="Calibri" charset="0"/>
              </a:rPr>
              <a:t>Multi</a:t>
            </a:r>
            <a:r>
              <a:rPr lang="es-ES_tradnl" dirty="0">
                <a:latin typeface="Calibri" charset="0"/>
              </a:rPr>
              <a:t>	</a:t>
            </a:r>
          </a:p>
          <a:p>
            <a:r>
              <a:rPr lang="es-ES_tradnl" dirty="0">
                <a:latin typeface="Calibri" charset="0"/>
              </a:rPr>
              <a:t>13	MARS-</a:t>
            </a:r>
            <a:r>
              <a:rPr lang="es-ES_tradnl" dirty="0" err="1">
                <a:latin typeface="Calibri" charset="0"/>
              </a:rPr>
              <a:t>MServ</a:t>
            </a:r>
            <a:r>
              <a:rPr lang="es-ES_tradnl" dirty="0">
                <a:latin typeface="Calibri" charset="0"/>
              </a:rPr>
              <a:t>	</a:t>
            </a:r>
          </a:p>
          <a:p>
            <a:r>
              <a:rPr lang="es-ES_tradnl" dirty="0">
                <a:latin typeface="Calibri" charset="0"/>
              </a:rPr>
              <a:t>14	MARS-</a:t>
            </a:r>
            <a:r>
              <a:rPr lang="es-ES_tradnl" dirty="0" err="1">
                <a:latin typeface="Calibri" charset="0"/>
              </a:rPr>
              <a:t>Join</a:t>
            </a:r>
            <a:r>
              <a:rPr lang="es-ES_tradnl" dirty="0">
                <a:latin typeface="Calibri" charset="0"/>
              </a:rPr>
              <a:t>	</a:t>
            </a:r>
          </a:p>
          <a:p>
            <a:pPr marL="342900" indent="-342900">
              <a:buAutoNum type="arabicPlain" startAt="15"/>
            </a:pPr>
            <a:r>
              <a:rPr lang="es-ES_tradnl" dirty="0">
                <a:latin typeface="Calibri" charset="0"/>
              </a:rPr>
              <a:t>MARS-</a:t>
            </a:r>
            <a:r>
              <a:rPr lang="es-ES_tradnl" dirty="0" err="1">
                <a:latin typeface="Calibri" charset="0"/>
              </a:rPr>
              <a:t>Leave</a:t>
            </a:r>
            <a:r>
              <a:rPr lang="es-ES_tradnl" dirty="0">
                <a:latin typeface="Calibri" charset="0"/>
              </a:rPr>
              <a:t>	</a:t>
            </a:r>
          </a:p>
          <a:p>
            <a:pPr marL="342900" indent="-342900">
              <a:buAutoNum type="arabicPlain" startAt="15"/>
            </a:pPr>
            <a:endParaRPr lang="es-ES_tradnl" dirty="0">
              <a:latin typeface="Calibri" charset="0"/>
            </a:endParaRPr>
          </a:p>
          <a:p>
            <a:pPr marL="342900" indent="-342900">
              <a:buAutoNum type="arabicPlain" startAt="15"/>
            </a:pPr>
            <a:endParaRPr lang="es-ES_tradnl" dirty="0">
              <a:latin typeface="Calibri" charset="0"/>
            </a:endParaRPr>
          </a:p>
          <a:p>
            <a:endParaRPr lang="es-ES_tradnl" dirty="0">
              <a:latin typeface="Calibri" charset="0"/>
            </a:endParaRPr>
          </a:p>
          <a:p>
            <a:endParaRPr lang="es-ES_tradnl" dirty="0">
              <a:latin typeface="Calibri" charset="0"/>
            </a:endParaRPr>
          </a:p>
          <a:p>
            <a:endParaRPr lang="es-ES_tradnl" dirty="0">
              <a:latin typeface="Calibri" charset="0"/>
            </a:endParaRPr>
          </a:p>
          <a:p>
            <a:endParaRPr lang="es-ES_tradnl" dirty="0">
              <a:latin typeface="Calibri" charset="0"/>
            </a:endParaRPr>
          </a:p>
          <a:p>
            <a:endParaRPr lang="es-ES_tradnl" dirty="0">
              <a:latin typeface="Calibri" charset="0"/>
            </a:endParaRPr>
          </a:p>
          <a:p>
            <a:endParaRPr lang="es-ES_tradnl" dirty="0">
              <a:latin typeface="Calibri" charset="0"/>
            </a:endParaRPr>
          </a:p>
          <a:p>
            <a:endParaRPr lang="es-ES_tradnl" dirty="0">
              <a:latin typeface="Calibri" charset="0"/>
            </a:endParaRPr>
          </a:p>
          <a:p>
            <a:endParaRPr lang="es-ES_tradnl" dirty="0">
              <a:latin typeface="Calibri" charset="0"/>
            </a:endParaRPr>
          </a:p>
          <a:p>
            <a:endParaRPr lang="es-ES_tradnl" dirty="0">
              <a:latin typeface="Calibri" charset="0"/>
            </a:endParaRPr>
          </a:p>
          <a:p>
            <a:endParaRPr lang="es-ES_tradnl" dirty="0">
              <a:latin typeface="Calibri" charset="0"/>
            </a:endParaRPr>
          </a:p>
          <a:p>
            <a:endParaRPr lang="es-ES_tradnl" dirty="0">
              <a:latin typeface="Calibri" charset="0"/>
            </a:endParaRPr>
          </a:p>
          <a:p>
            <a:r>
              <a:rPr lang="es-ES_tradnl" dirty="0">
                <a:latin typeface="Calibri" charset="0"/>
              </a:rPr>
              <a:t>16	MARS-NAK	</a:t>
            </a:r>
          </a:p>
          <a:p>
            <a:r>
              <a:rPr lang="es-ES_tradnl" dirty="0">
                <a:latin typeface="Calibri" charset="0"/>
              </a:rPr>
              <a:t>17	MARS-</a:t>
            </a:r>
            <a:r>
              <a:rPr lang="es-ES_tradnl" dirty="0" err="1">
                <a:latin typeface="Calibri" charset="0"/>
              </a:rPr>
              <a:t>Unserv</a:t>
            </a:r>
            <a:r>
              <a:rPr lang="es-ES_tradnl" dirty="0">
                <a:latin typeface="Calibri" charset="0"/>
              </a:rPr>
              <a:t>	</a:t>
            </a:r>
          </a:p>
          <a:p>
            <a:r>
              <a:rPr lang="es-ES_tradnl" dirty="0">
                <a:latin typeface="Calibri" charset="0"/>
              </a:rPr>
              <a:t>18	MARS-</a:t>
            </a:r>
            <a:r>
              <a:rPr lang="es-ES_tradnl" dirty="0" err="1">
                <a:latin typeface="Calibri" charset="0"/>
              </a:rPr>
              <a:t>SJoin</a:t>
            </a:r>
            <a:r>
              <a:rPr lang="es-ES_tradnl" dirty="0">
                <a:latin typeface="Calibri" charset="0"/>
              </a:rPr>
              <a:t>	</a:t>
            </a:r>
          </a:p>
          <a:p>
            <a:r>
              <a:rPr lang="es-ES_tradnl" dirty="0">
                <a:latin typeface="Calibri" charset="0"/>
              </a:rPr>
              <a:t>19	MARS-</a:t>
            </a:r>
            <a:r>
              <a:rPr lang="es-ES_tradnl" dirty="0" err="1">
                <a:latin typeface="Calibri" charset="0"/>
              </a:rPr>
              <a:t>SLeave</a:t>
            </a:r>
            <a:r>
              <a:rPr lang="es-ES_tradnl" dirty="0">
                <a:latin typeface="Calibri" charset="0"/>
              </a:rPr>
              <a:t>	</a:t>
            </a:r>
          </a:p>
          <a:p>
            <a:pPr marL="342900" indent="-342900">
              <a:buAutoNum type="arabicPlain" startAt="20"/>
            </a:pPr>
            <a:r>
              <a:rPr lang="es-ES_tradnl" dirty="0">
                <a:latin typeface="Calibri" charset="0"/>
              </a:rPr>
              <a:t> MARS-</a:t>
            </a:r>
            <a:r>
              <a:rPr lang="es-ES_tradnl" dirty="0" err="1">
                <a:latin typeface="Calibri" charset="0"/>
              </a:rPr>
              <a:t>Grouplist</a:t>
            </a:r>
            <a:r>
              <a:rPr lang="es-ES_tradnl" dirty="0">
                <a:latin typeface="Calibri" charset="0"/>
              </a:rPr>
              <a:t>-</a:t>
            </a:r>
            <a:r>
              <a:rPr lang="es-ES_tradnl" dirty="0" err="1">
                <a:latin typeface="Calibri" charset="0"/>
              </a:rPr>
              <a:t>Request</a:t>
            </a:r>
            <a:endParaRPr lang="es-ES_tradnl" dirty="0">
              <a:latin typeface="Calibri" charset="0"/>
            </a:endParaRPr>
          </a:p>
          <a:p>
            <a:pPr marL="342900" indent="-342900">
              <a:buAutoNum type="arabicPlain" startAt="20"/>
            </a:pPr>
            <a:r>
              <a:rPr lang="es-ES_tradnl" dirty="0">
                <a:latin typeface="Calibri" charset="0"/>
              </a:rPr>
              <a:t>  MARS-</a:t>
            </a:r>
            <a:r>
              <a:rPr lang="es-ES_tradnl" dirty="0" err="1">
                <a:latin typeface="Calibri" charset="0"/>
              </a:rPr>
              <a:t>Grouplist</a:t>
            </a:r>
            <a:r>
              <a:rPr lang="es-ES_tradnl" dirty="0">
                <a:latin typeface="Calibri" charset="0"/>
              </a:rPr>
              <a:t>-</a:t>
            </a:r>
            <a:r>
              <a:rPr lang="es-ES_tradnl" dirty="0" err="1">
                <a:latin typeface="Calibri" charset="0"/>
              </a:rPr>
              <a:t>Reply</a:t>
            </a:r>
            <a:r>
              <a:rPr lang="es-ES_tradnl" dirty="0">
                <a:latin typeface="Calibri" charset="0"/>
              </a:rPr>
              <a:t>	</a:t>
            </a:r>
          </a:p>
          <a:p>
            <a:r>
              <a:rPr lang="es-ES_tradnl" dirty="0">
                <a:latin typeface="Calibri" charset="0"/>
              </a:rPr>
              <a:t>22	MARS-</a:t>
            </a:r>
            <a:r>
              <a:rPr lang="es-ES_tradnl" dirty="0" err="1">
                <a:latin typeface="Calibri" charset="0"/>
              </a:rPr>
              <a:t>Redirect</a:t>
            </a:r>
            <a:r>
              <a:rPr lang="es-ES_tradnl" dirty="0">
                <a:latin typeface="Calibri" charset="0"/>
              </a:rPr>
              <a:t>-</a:t>
            </a:r>
            <a:r>
              <a:rPr lang="es-ES_tradnl" dirty="0" err="1">
                <a:latin typeface="Calibri" charset="0"/>
              </a:rPr>
              <a:t>Map</a:t>
            </a:r>
            <a:r>
              <a:rPr lang="es-ES_tradnl" dirty="0">
                <a:latin typeface="Calibri" charset="0"/>
              </a:rPr>
              <a:t>	</a:t>
            </a:r>
          </a:p>
          <a:p>
            <a:r>
              <a:rPr lang="es-ES_tradnl" dirty="0">
                <a:latin typeface="Calibri" charset="0"/>
              </a:rPr>
              <a:t>23	MAPOS-UNARP	</a:t>
            </a:r>
          </a:p>
          <a:p>
            <a:r>
              <a:rPr lang="en-US" dirty="0">
                <a:latin typeface="Calibri" charset="0"/>
              </a:rPr>
              <a:t>24	OP_EXP1	</a:t>
            </a:r>
          </a:p>
          <a:p>
            <a:r>
              <a:rPr lang="en-US" dirty="0">
                <a:latin typeface="Calibri" charset="0"/>
              </a:rPr>
              <a:t>25	OP_EXP2	</a:t>
            </a:r>
          </a:p>
          <a:p>
            <a:r>
              <a:rPr lang="en-US" dirty="0">
                <a:latin typeface="Calibri" charset="0"/>
              </a:rPr>
              <a:t>26-65534	  Unassigned	</a:t>
            </a:r>
          </a:p>
          <a:p>
            <a:r>
              <a:rPr lang="en-US" dirty="0">
                <a:latin typeface="Calibri" charset="0"/>
              </a:rPr>
              <a:t>65535	Reserved	</a:t>
            </a:r>
          </a:p>
        </p:txBody>
      </p:sp>
    </p:spTree>
    <p:extLst>
      <p:ext uri="{BB962C8B-B14F-4D97-AF65-F5344CB8AC3E}">
        <p14:creationId xmlns:p14="http://schemas.microsoft.com/office/powerpoint/2010/main" val="9075005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Circuito</Template>
  <TotalTime>205</TotalTime>
  <Words>968</Words>
  <Application>Microsoft Office PowerPoint</Application>
  <PresentationFormat>Panorámica</PresentationFormat>
  <Paragraphs>196</Paragraphs>
  <Slides>14</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14</vt:i4>
      </vt:variant>
    </vt:vector>
  </HeadingPairs>
  <TitlesOfParts>
    <vt:vector size="21" baseType="lpstr">
      <vt:lpstr>Arial</vt:lpstr>
      <vt:lpstr>Calibri</vt:lpstr>
      <vt:lpstr>Mangal</vt:lpstr>
      <vt:lpstr>Times New Roman</vt:lpstr>
      <vt:lpstr>Trebuchet MS</vt:lpstr>
      <vt:lpstr>Tw Cen MT</vt:lpstr>
      <vt:lpstr>Circuito</vt:lpstr>
      <vt:lpstr>Seminario de solución de problemas de redes y protocolo de comunicaciones</vt:lpstr>
      <vt:lpstr>Paquete arp y RARP</vt:lpstr>
      <vt:lpstr>Presentación de PowerPoint</vt:lpstr>
      <vt:lpstr>Presentación de PowerPoint</vt:lpstr>
      <vt:lpstr>CAMPOS del encabezado ARP/RARP</vt:lpstr>
      <vt:lpstr>Presentación de PowerPoint</vt:lpstr>
      <vt:lpstr>Presentación de PowerPoint</vt:lpstr>
      <vt:lpstr>Presentación de PowerPoint</vt:lpstr>
      <vt:lpstr>Presentación de PowerPoint</vt:lpstr>
      <vt:lpstr>Presentación de PowerPoint</vt:lpstr>
      <vt:lpstr>Formato petición ARP</vt:lpstr>
      <vt:lpstr>Respuesta ARP</vt:lpstr>
      <vt:lpstr>Interrogación RARP</vt:lpstr>
      <vt:lpstr>Respuesta RARP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Lore</dc:creator>
  <cp:lastModifiedBy>Blanca</cp:lastModifiedBy>
  <cp:revision>16</cp:revision>
  <dcterms:created xsi:type="dcterms:W3CDTF">2016-09-12T13:45:09Z</dcterms:created>
  <dcterms:modified xsi:type="dcterms:W3CDTF">2018-09-20T17:05:16Z</dcterms:modified>
</cp:coreProperties>
</file>