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2"/>
  </p:sldMasterIdLst>
  <p:notesMasterIdLst>
    <p:notesMasterId r:id="rId17"/>
  </p:notesMasterIdLst>
  <p:handoutMasterIdLst>
    <p:handoutMasterId r:id="rId18"/>
  </p:handoutMasterIdLst>
  <p:sldIdLst>
    <p:sldId id="326" r:id="rId3"/>
    <p:sldId id="302" r:id="rId4"/>
    <p:sldId id="304" r:id="rId5"/>
    <p:sldId id="313" r:id="rId6"/>
    <p:sldId id="327" r:id="rId7"/>
    <p:sldId id="305" r:id="rId8"/>
    <p:sldId id="318" r:id="rId9"/>
    <p:sldId id="319" r:id="rId10"/>
    <p:sldId id="320" r:id="rId11"/>
    <p:sldId id="322" r:id="rId12"/>
    <p:sldId id="323" r:id="rId13"/>
    <p:sldId id="324" r:id="rId14"/>
    <p:sldId id="325" r:id="rId15"/>
    <p:sldId id="328" r:id="rId16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CE506E-B649-4416-8FB2-07A4EFAA0B1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634C0A-0CD6-44C6-BA5A-F8493CD93EE1}">
      <dgm:prSet phldrT="[Text]"/>
      <dgm:spPr/>
      <dgm:t>
        <a:bodyPr/>
        <a:lstStyle/>
        <a:p>
          <a:r>
            <a:rPr lang="es-PE" dirty="0" smtClean="0"/>
            <a:t>Permiten reusar porciones de código para tareas específicas. También ayudan a ordenar programas grandes.</a:t>
          </a:r>
          <a:endParaRPr lang="en-US" dirty="0"/>
        </a:p>
      </dgm:t>
    </dgm:pt>
    <dgm:pt modelId="{7AF4A344-E4EF-4EA6-9C91-1167AA302A26}" type="parTrans" cxnId="{25B18184-D512-482F-B193-A11A2092E4AE}">
      <dgm:prSet/>
      <dgm:spPr/>
      <dgm:t>
        <a:bodyPr/>
        <a:lstStyle/>
        <a:p>
          <a:endParaRPr lang="en-US"/>
        </a:p>
      </dgm:t>
    </dgm:pt>
    <dgm:pt modelId="{587FA1E3-A77C-4FA9-938F-D4429CBCF880}" type="sibTrans" cxnId="{25B18184-D512-482F-B193-A11A2092E4AE}">
      <dgm:prSet/>
      <dgm:spPr/>
      <dgm:t>
        <a:bodyPr/>
        <a:lstStyle/>
        <a:p>
          <a:endParaRPr lang="en-US"/>
        </a:p>
      </dgm:t>
    </dgm:pt>
    <dgm:pt modelId="{EE6CFECD-FD8A-45D7-ABBB-47F0B2F0C9D7}">
      <dgm:prSet phldrT="[Text]" custT="1"/>
      <dgm:spPr/>
      <dgm:t>
        <a:bodyPr/>
        <a:lstStyle/>
        <a:p>
          <a:r>
            <a:rPr lang="en-US" sz="2400" i="1" dirty="0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/* </a:t>
          </a:r>
          <a:r>
            <a:rPr lang="en-US" sz="2400" i="1" dirty="0" err="1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Funcion</a:t>
          </a:r>
          <a:r>
            <a:rPr lang="en-US" sz="2400" i="1" dirty="0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i="1" dirty="0" err="1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que</a:t>
          </a:r>
          <a:r>
            <a:rPr lang="en-US" sz="2400" i="1" dirty="0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i="1" dirty="0" err="1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recibe</a:t>
          </a:r>
          <a:r>
            <a:rPr lang="en-US" sz="2400" i="1" dirty="0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2 </a:t>
          </a:r>
          <a:r>
            <a:rPr lang="en-US" sz="2400" i="1" dirty="0" err="1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parametros</a:t>
          </a:r>
          <a:r>
            <a:rPr lang="en-US" sz="2400" i="1" dirty="0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double y </a:t>
          </a:r>
          <a:r>
            <a:rPr lang="en-US" sz="2400" i="1" dirty="0" err="1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retorna</a:t>
          </a:r>
          <a:r>
            <a:rPr lang="en-US" sz="2400" i="1" dirty="0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la </a:t>
          </a:r>
          <a:r>
            <a:rPr lang="en-US" sz="2400" i="1" dirty="0" err="1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suma</a:t>
          </a:r>
          <a:r>
            <a:rPr lang="en-US" sz="2400" i="1" dirty="0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*/</a:t>
          </a:r>
          <a:endParaRPr lang="es-PE" sz="2400" dirty="0" smtClean="0">
            <a:latin typeface="Consolas" panose="020B0609020204030204" pitchFamily="49" charset="0"/>
            <a:ea typeface="Times New Roman" panose="02020603050405020304" pitchFamily="18" charset="0"/>
            <a:cs typeface="Consolas" panose="020B0609020204030204" pitchFamily="49" charset="0"/>
          </a:endParaRPr>
        </a:p>
        <a:p>
          <a:r>
            <a:rPr lang="en-US" sz="2400" b="1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double</a:t>
          </a:r>
          <a:r>
            <a: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dirty="0" err="1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sumar</a:t>
          </a:r>
          <a:r>
            <a:rPr lang="en-US" sz="2400" b="1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(</a:t>
          </a:r>
          <a:r>
            <a:rPr lang="en-US" sz="2400" b="1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double</a:t>
          </a:r>
          <a:r>
            <a: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a</a:t>
          </a:r>
          <a:r>
            <a:rPr lang="en-US" sz="2400" b="1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,</a:t>
          </a:r>
          <a:r>
            <a: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b="1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double</a:t>
          </a:r>
          <a:r>
            <a: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b</a:t>
          </a:r>
          <a:r>
            <a:rPr lang="en-US" sz="2400" b="1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)</a:t>
          </a:r>
          <a:r>
            <a: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b="1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{</a:t>
          </a:r>
          <a:endParaRPr lang="es-PE" sz="2400" dirty="0" smtClean="0">
            <a:latin typeface="Consolas" panose="020B0609020204030204" pitchFamily="49" charset="0"/>
            <a:ea typeface="Times New Roman" panose="02020603050405020304" pitchFamily="18" charset="0"/>
            <a:cs typeface="Consolas" panose="020B0609020204030204" pitchFamily="49" charset="0"/>
          </a:endParaRPr>
        </a:p>
        <a:p>
          <a:r>
            <a:rPr lang="en-US" sz="2400" b="1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   double</a:t>
          </a:r>
          <a:r>
            <a: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dirty="0" err="1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suma</a:t>
          </a:r>
          <a:r>
            <a:rPr lang="en-US" sz="2400" b="1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;</a:t>
          </a:r>
          <a:endParaRPr lang="es-PE" sz="2400" dirty="0" smtClean="0">
            <a:latin typeface="Consolas" panose="020B0609020204030204" pitchFamily="49" charset="0"/>
            <a:ea typeface="Times New Roman" panose="02020603050405020304" pitchFamily="18" charset="0"/>
            <a:cs typeface="Consolas" panose="020B0609020204030204" pitchFamily="49" charset="0"/>
          </a:endParaRPr>
        </a:p>
        <a:p>
          <a:r>
            <a: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   </a:t>
          </a:r>
          <a:r>
            <a:rPr lang="en-US" sz="2400" dirty="0" err="1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suma</a:t>
          </a:r>
          <a:r>
            <a: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b="1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=</a:t>
          </a:r>
          <a:r>
            <a: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a </a:t>
          </a:r>
          <a:r>
            <a:rPr lang="en-US" sz="2400" b="1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+</a:t>
          </a:r>
          <a:r>
            <a: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b</a:t>
          </a:r>
          <a:r>
            <a:rPr lang="en-US" sz="2400" b="1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;</a:t>
          </a:r>
          <a:endParaRPr lang="es-PE" sz="2400" dirty="0" smtClean="0">
            <a:latin typeface="Consolas" panose="020B0609020204030204" pitchFamily="49" charset="0"/>
            <a:ea typeface="Times New Roman" panose="02020603050405020304" pitchFamily="18" charset="0"/>
            <a:cs typeface="Consolas" panose="020B0609020204030204" pitchFamily="49" charset="0"/>
          </a:endParaRPr>
        </a:p>
        <a:p>
          <a:r>
            <a:rPr lang="en-US" sz="2400" b="1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   return</a:t>
          </a:r>
          <a:r>
            <a: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dirty="0" err="1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suma</a:t>
          </a:r>
          <a:r>
            <a:rPr lang="en-US" sz="2400" b="1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;</a:t>
          </a:r>
          <a:endParaRPr lang="es-PE" sz="2400" dirty="0" smtClean="0">
            <a:latin typeface="Consolas" panose="020B0609020204030204" pitchFamily="49" charset="0"/>
            <a:ea typeface="Times New Roman" panose="02020603050405020304" pitchFamily="18" charset="0"/>
            <a:cs typeface="Consolas" panose="020B0609020204030204" pitchFamily="49" charset="0"/>
          </a:endParaRPr>
        </a:p>
        <a:p>
          <a:r>
            <a:rPr lang="en-US" sz="2400" b="1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}</a:t>
          </a:r>
          <a:endParaRPr lang="en-US" sz="2400" b="0" dirty="0"/>
        </a:p>
      </dgm:t>
    </dgm:pt>
    <dgm:pt modelId="{95934DC1-AB09-4E1B-9AEE-83EAB1139D5B}" type="parTrans" cxnId="{2496DD2A-1368-4A18-8BE5-C724BC9351AE}">
      <dgm:prSet/>
      <dgm:spPr/>
      <dgm:t>
        <a:bodyPr/>
        <a:lstStyle/>
        <a:p>
          <a:endParaRPr lang="en-US"/>
        </a:p>
      </dgm:t>
    </dgm:pt>
    <dgm:pt modelId="{172631D0-CACA-40F5-95FA-A94F75C349F5}" type="sibTrans" cxnId="{2496DD2A-1368-4A18-8BE5-C724BC9351AE}">
      <dgm:prSet/>
      <dgm:spPr/>
      <dgm:t>
        <a:bodyPr/>
        <a:lstStyle/>
        <a:p>
          <a:endParaRPr lang="en-US"/>
        </a:p>
      </dgm:t>
    </dgm:pt>
    <dgm:pt modelId="{FA61F3CD-45D1-4E8B-A2E2-F427FAAA1E7F}" type="pres">
      <dgm:prSet presAssocID="{1CCE506E-B649-4416-8FB2-07A4EFAA0B1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9AF01FA-8209-4AE6-9B55-FFBFCD34A6DD}" type="pres">
      <dgm:prSet presAssocID="{46634C0A-0CD6-44C6-BA5A-F8493CD93EE1}" presName="thickLine" presStyleLbl="alignNode1" presStyleIdx="0" presStyleCnt="1"/>
      <dgm:spPr/>
    </dgm:pt>
    <dgm:pt modelId="{6EDDF8E8-7819-477D-A6D3-002D206B7693}" type="pres">
      <dgm:prSet presAssocID="{46634C0A-0CD6-44C6-BA5A-F8493CD93EE1}" presName="horz1" presStyleCnt="0"/>
      <dgm:spPr/>
    </dgm:pt>
    <dgm:pt modelId="{ED451529-E4B9-4C85-9A16-76A42D0996B2}" type="pres">
      <dgm:prSet presAssocID="{46634C0A-0CD6-44C6-BA5A-F8493CD93EE1}" presName="tx1" presStyleLbl="revTx" presStyleIdx="0" presStyleCnt="2"/>
      <dgm:spPr/>
      <dgm:t>
        <a:bodyPr/>
        <a:lstStyle/>
        <a:p>
          <a:endParaRPr lang="en-US"/>
        </a:p>
      </dgm:t>
    </dgm:pt>
    <dgm:pt modelId="{7D109F58-C0F3-4685-89E5-E83A5C4DFCFB}" type="pres">
      <dgm:prSet presAssocID="{46634C0A-0CD6-44C6-BA5A-F8493CD93EE1}" presName="vert1" presStyleCnt="0"/>
      <dgm:spPr/>
    </dgm:pt>
    <dgm:pt modelId="{9A9D5C91-800B-4ED7-9A5D-2E67E859CA80}" type="pres">
      <dgm:prSet presAssocID="{EE6CFECD-FD8A-45D7-ABBB-47F0B2F0C9D7}" presName="vertSpace2a" presStyleCnt="0"/>
      <dgm:spPr/>
    </dgm:pt>
    <dgm:pt modelId="{3783E364-C218-4048-B054-4ACB1B1DA132}" type="pres">
      <dgm:prSet presAssocID="{EE6CFECD-FD8A-45D7-ABBB-47F0B2F0C9D7}" presName="horz2" presStyleCnt="0"/>
      <dgm:spPr/>
    </dgm:pt>
    <dgm:pt modelId="{D107BD10-7B2D-40E3-A261-CC5ECD98892E}" type="pres">
      <dgm:prSet presAssocID="{EE6CFECD-FD8A-45D7-ABBB-47F0B2F0C9D7}" presName="horzSpace2" presStyleCnt="0"/>
      <dgm:spPr/>
    </dgm:pt>
    <dgm:pt modelId="{32CB42A8-288C-40E0-A9C6-B21E82BDF3A4}" type="pres">
      <dgm:prSet presAssocID="{EE6CFECD-FD8A-45D7-ABBB-47F0B2F0C9D7}" presName="tx2" presStyleLbl="revTx" presStyleIdx="1" presStyleCnt="2"/>
      <dgm:spPr/>
      <dgm:t>
        <a:bodyPr/>
        <a:lstStyle/>
        <a:p>
          <a:endParaRPr lang="en-US"/>
        </a:p>
      </dgm:t>
    </dgm:pt>
    <dgm:pt modelId="{9378A126-EC2D-415F-A3E2-5EDBEB78590D}" type="pres">
      <dgm:prSet presAssocID="{EE6CFECD-FD8A-45D7-ABBB-47F0B2F0C9D7}" presName="vert2" presStyleCnt="0"/>
      <dgm:spPr/>
    </dgm:pt>
    <dgm:pt modelId="{D06AA542-1B52-450D-B907-BEB86EFDEFCE}" type="pres">
      <dgm:prSet presAssocID="{EE6CFECD-FD8A-45D7-ABBB-47F0B2F0C9D7}" presName="thinLine2b" presStyleLbl="callout" presStyleIdx="0" presStyleCnt="1"/>
      <dgm:spPr/>
    </dgm:pt>
    <dgm:pt modelId="{3D4BD5B6-B526-444E-A3A0-09E499E0A853}" type="pres">
      <dgm:prSet presAssocID="{EE6CFECD-FD8A-45D7-ABBB-47F0B2F0C9D7}" presName="vertSpace2b" presStyleCnt="0"/>
      <dgm:spPr/>
    </dgm:pt>
  </dgm:ptLst>
  <dgm:cxnLst>
    <dgm:cxn modelId="{AEE5D47B-920D-48E2-8F8F-7BDA3C35B596}" type="presOf" srcId="{EE6CFECD-FD8A-45D7-ABBB-47F0B2F0C9D7}" destId="{32CB42A8-288C-40E0-A9C6-B21E82BDF3A4}" srcOrd="0" destOrd="0" presId="urn:microsoft.com/office/officeart/2008/layout/LinedList"/>
    <dgm:cxn modelId="{8CA11C70-50B2-4025-8A31-3D76B9E5AEAB}" type="presOf" srcId="{46634C0A-0CD6-44C6-BA5A-F8493CD93EE1}" destId="{ED451529-E4B9-4C85-9A16-76A42D0996B2}" srcOrd="0" destOrd="0" presId="urn:microsoft.com/office/officeart/2008/layout/LinedList"/>
    <dgm:cxn modelId="{25B18184-D512-482F-B193-A11A2092E4AE}" srcId="{1CCE506E-B649-4416-8FB2-07A4EFAA0B1A}" destId="{46634C0A-0CD6-44C6-BA5A-F8493CD93EE1}" srcOrd="0" destOrd="0" parTransId="{7AF4A344-E4EF-4EA6-9C91-1167AA302A26}" sibTransId="{587FA1E3-A77C-4FA9-938F-D4429CBCF880}"/>
    <dgm:cxn modelId="{ABA5CCBA-2831-4C0B-9740-6023B0B32FBA}" type="presOf" srcId="{1CCE506E-B649-4416-8FB2-07A4EFAA0B1A}" destId="{FA61F3CD-45D1-4E8B-A2E2-F427FAAA1E7F}" srcOrd="0" destOrd="0" presId="urn:microsoft.com/office/officeart/2008/layout/LinedList"/>
    <dgm:cxn modelId="{2496DD2A-1368-4A18-8BE5-C724BC9351AE}" srcId="{46634C0A-0CD6-44C6-BA5A-F8493CD93EE1}" destId="{EE6CFECD-FD8A-45D7-ABBB-47F0B2F0C9D7}" srcOrd="0" destOrd="0" parTransId="{95934DC1-AB09-4E1B-9AEE-83EAB1139D5B}" sibTransId="{172631D0-CACA-40F5-95FA-A94F75C349F5}"/>
    <dgm:cxn modelId="{858C4373-36C7-4418-882D-22915DF0E68C}" type="presParOf" srcId="{FA61F3CD-45D1-4E8B-A2E2-F427FAAA1E7F}" destId="{39AF01FA-8209-4AE6-9B55-FFBFCD34A6DD}" srcOrd="0" destOrd="0" presId="urn:microsoft.com/office/officeart/2008/layout/LinedList"/>
    <dgm:cxn modelId="{D655483D-63B6-400A-A6F3-ED262C00CE5A}" type="presParOf" srcId="{FA61F3CD-45D1-4E8B-A2E2-F427FAAA1E7F}" destId="{6EDDF8E8-7819-477D-A6D3-002D206B7693}" srcOrd="1" destOrd="0" presId="urn:microsoft.com/office/officeart/2008/layout/LinedList"/>
    <dgm:cxn modelId="{535B224E-5E70-4BA5-B1A6-CA1CF661DF46}" type="presParOf" srcId="{6EDDF8E8-7819-477D-A6D3-002D206B7693}" destId="{ED451529-E4B9-4C85-9A16-76A42D0996B2}" srcOrd="0" destOrd="0" presId="urn:microsoft.com/office/officeart/2008/layout/LinedList"/>
    <dgm:cxn modelId="{A843A869-1505-464A-8CF2-F4CC88EFEE1E}" type="presParOf" srcId="{6EDDF8E8-7819-477D-A6D3-002D206B7693}" destId="{7D109F58-C0F3-4685-89E5-E83A5C4DFCFB}" srcOrd="1" destOrd="0" presId="urn:microsoft.com/office/officeart/2008/layout/LinedList"/>
    <dgm:cxn modelId="{5974B605-38F3-4665-A7B7-6E74490F62AB}" type="presParOf" srcId="{7D109F58-C0F3-4685-89E5-E83A5C4DFCFB}" destId="{9A9D5C91-800B-4ED7-9A5D-2E67E859CA80}" srcOrd="0" destOrd="0" presId="urn:microsoft.com/office/officeart/2008/layout/LinedList"/>
    <dgm:cxn modelId="{69202DEB-059D-4E46-AFA3-3BDCBCF3D758}" type="presParOf" srcId="{7D109F58-C0F3-4685-89E5-E83A5C4DFCFB}" destId="{3783E364-C218-4048-B054-4ACB1B1DA132}" srcOrd="1" destOrd="0" presId="urn:microsoft.com/office/officeart/2008/layout/LinedList"/>
    <dgm:cxn modelId="{A4E16AB7-198F-4FE0-B47F-51ABFCA616CB}" type="presParOf" srcId="{3783E364-C218-4048-B054-4ACB1B1DA132}" destId="{D107BD10-7B2D-40E3-A261-CC5ECD98892E}" srcOrd="0" destOrd="0" presId="urn:microsoft.com/office/officeart/2008/layout/LinedList"/>
    <dgm:cxn modelId="{098BF5EA-5CE0-4C58-BF4D-AACF345A7F8C}" type="presParOf" srcId="{3783E364-C218-4048-B054-4ACB1B1DA132}" destId="{32CB42A8-288C-40E0-A9C6-B21E82BDF3A4}" srcOrd="1" destOrd="0" presId="urn:microsoft.com/office/officeart/2008/layout/LinedList"/>
    <dgm:cxn modelId="{927C7D6D-5E40-4482-A405-D3F90D5452F5}" type="presParOf" srcId="{3783E364-C218-4048-B054-4ACB1B1DA132}" destId="{9378A126-EC2D-415F-A3E2-5EDBEB78590D}" srcOrd="2" destOrd="0" presId="urn:microsoft.com/office/officeart/2008/layout/LinedList"/>
    <dgm:cxn modelId="{862AA839-E4B4-4C98-9EC2-0C00D320295C}" type="presParOf" srcId="{7D109F58-C0F3-4685-89E5-E83A5C4DFCFB}" destId="{D06AA542-1B52-450D-B907-BEB86EFDEFCE}" srcOrd="2" destOrd="0" presId="urn:microsoft.com/office/officeart/2008/layout/LinedList"/>
    <dgm:cxn modelId="{1A0F00EB-2D16-4988-9689-45046B295CE4}" type="presParOf" srcId="{7D109F58-C0F3-4685-89E5-E83A5C4DFCFB}" destId="{3D4BD5B6-B526-444E-A3A0-09E499E0A85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F01FA-8209-4AE6-9B55-FFBFCD34A6DD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51529-E4B9-4C85-9A16-76A42D0996B2}">
      <dsp:nvSpPr>
        <dsp:cNvPr id="0" name=""/>
        <dsp:cNvSpPr/>
      </dsp:nvSpPr>
      <dsp:spPr>
        <a:xfrm>
          <a:off x="0" y="0"/>
          <a:ext cx="1645920" cy="4525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400" kern="1200" dirty="0" smtClean="0"/>
            <a:t>Permiten reusar porciones de código para tareas específicas. También ayudan a ordenar programas grandes.</a:t>
          </a:r>
          <a:endParaRPr lang="en-US" sz="2400" kern="1200" dirty="0"/>
        </a:p>
      </dsp:txBody>
      <dsp:txXfrm>
        <a:off x="0" y="0"/>
        <a:ext cx="1645920" cy="4525963"/>
      </dsp:txXfrm>
    </dsp:sp>
    <dsp:sp modelId="{32CB42A8-288C-40E0-A9C6-B21E82BDF3A4}">
      <dsp:nvSpPr>
        <dsp:cNvPr id="0" name=""/>
        <dsp:cNvSpPr/>
      </dsp:nvSpPr>
      <dsp:spPr>
        <a:xfrm>
          <a:off x="1769364" y="205524"/>
          <a:ext cx="6460236" cy="4110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/* </a:t>
          </a:r>
          <a:r>
            <a:rPr lang="en-US" sz="2400" i="1" kern="1200" dirty="0" err="1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Funcion</a:t>
          </a:r>
          <a:r>
            <a:rPr lang="en-US" sz="2400" i="1" kern="1200" dirty="0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i="1" kern="1200" dirty="0" err="1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que</a:t>
          </a:r>
          <a:r>
            <a:rPr lang="en-US" sz="2400" i="1" kern="1200" dirty="0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i="1" kern="1200" dirty="0" err="1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recibe</a:t>
          </a:r>
          <a:r>
            <a:rPr lang="en-US" sz="2400" i="1" kern="1200" dirty="0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2 </a:t>
          </a:r>
          <a:r>
            <a:rPr lang="en-US" sz="2400" i="1" kern="1200" dirty="0" err="1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parametros</a:t>
          </a:r>
          <a:r>
            <a:rPr lang="en-US" sz="2400" i="1" kern="1200" dirty="0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double y </a:t>
          </a:r>
          <a:r>
            <a:rPr lang="en-US" sz="2400" i="1" kern="1200" dirty="0" err="1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retorna</a:t>
          </a:r>
          <a:r>
            <a:rPr lang="en-US" sz="2400" i="1" kern="1200" dirty="0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la </a:t>
          </a:r>
          <a:r>
            <a:rPr lang="en-US" sz="2400" i="1" kern="1200" dirty="0" err="1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suma</a:t>
          </a:r>
          <a:r>
            <a:rPr lang="en-US" sz="2400" i="1" kern="1200" dirty="0" smtClean="0">
              <a:solidFill>
                <a:srgbClr val="3399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*/</a:t>
          </a:r>
          <a:endParaRPr lang="es-PE" sz="2400" kern="1200" dirty="0" smtClean="0">
            <a:latin typeface="Consolas" panose="020B0609020204030204" pitchFamily="49" charset="0"/>
            <a:ea typeface="Times New Roman" panose="02020603050405020304" pitchFamily="18" charset="0"/>
            <a:cs typeface="Consolas" panose="020B0609020204030204" pitchFamily="49" charset="0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double</a:t>
          </a:r>
          <a:r>
            <a:rPr lang="en-US" sz="2400" kern="1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kern="1200" dirty="0" err="1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sumar</a:t>
          </a:r>
          <a:r>
            <a:rPr lang="en-US" sz="2400" b="1" kern="1200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(</a:t>
          </a:r>
          <a:r>
            <a:rPr lang="en-US" sz="2400" b="1" kern="1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double</a:t>
          </a:r>
          <a:r>
            <a:rPr lang="en-US" sz="2400" kern="1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a</a:t>
          </a:r>
          <a:r>
            <a:rPr lang="en-US" sz="2400" b="1" kern="1200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,</a:t>
          </a:r>
          <a:r>
            <a:rPr lang="en-US" sz="2400" kern="1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b="1" kern="1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double</a:t>
          </a:r>
          <a:r>
            <a:rPr lang="en-US" sz="2400" kern="1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b</a:t>
          </a:r>
          <a:r>
            <a:rPr lang="en-US" sz="2400" b="1" kern="1200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)</a:t>
          </a:r>
          <a:r>
            <a:rPr lang="en-US" sz="2400" kern="1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b="1" kern="1200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{</a:t>
          </a:r>
          <a:endParaRPr lang="es-PE" sz="2400" kern="1200" dirty="0" smtClean="0">
            <a:latin typeface="Consolas" panose="020B0609020204030204" pitchFamily="49" charset="0"/>
            <a:ea typeface="Times New Roman" panose="02020603050405020304" pitchFamily="18" charset="0"/>
            <a:cs typeface="Consolas" panose="020B0609020204030204" pitchFamily="49" charset="0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   double</a:t>
          </a:r>
          <a:r>
            <a:rPr lang="en-US" sz="2400" kern="1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kern="1200" dirty="0" err="1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suma</a:t>
          </a:r>
          <a:r>
            <a:rPr lang="en-US" sz="2400" b="1" kern="1200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;</a:t>
          </a:r>
          <a:endParaRPr lang="es-PE" sz="2400" kern="1200" dirty="0" smtClean="0">
            <a:latin typeface="Consolas" panose="020B0609020204030204" pitchFamily="49" charset="0"/>
            <a:ea typeface="Times New Roman" panose="02020603050405020304" pitchFamily="18" charset="0"/>
            <a:cs typeface="Consolas" panose="020B0609020204030204" pitchFamily="49" charset="0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   </a:t>
          </a:r>
          <a:r>
            <a:rPr lang="en-US" sz="2400" kern="1200" dirty="0" err="1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suma</a:t>
          </a:r>
          <a:r>
            <a:rPr lang="en-US" sz="2400" kern="1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b="1" kern="1200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=</a:t>
          </a:r>
          <a:r>
            <a:rPr lang="en-US" sz="2400" kern="1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a </a:t>
          </a:r>
          <a:r>
            <a:rPr lang="en-US" sz="2400" b="1" kern="1200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+</a:t>
          </a:r>
          <a:r>
            <a:rPr lang="en-US" sz="2400" kern="1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b</a:t>
          </a:r>
          <a:r>
            <a:rPr lang="en-US" sz="2400" b="1" kern="1200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;</a:t>
          </a:r>
          <a:endParaRPr lang="es-PE" sz="2400" kern="1200" dirty="0" smtClean="0">
            <a:latin typeface="Consolas" panose="020B0609020204030204" pitchFamily="49" charset="0"/>
            <a:ea typeface="Times New Roman" panose="02020603050405020304" pitchFamily="18" charset="0"/>
            <a:cs typeface="Consolas" panose="020B0609020204030204" pitchFamily="49" charset="0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   return</a:t>
          </a:r>
          <a:r>
            <a:rPr lang="en-US" sz="2400" kern="1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 </a:t>
          </a:r>
          <a:r>
            <a:rPr lang="en-US" sz="2400" kern="1200" dirty="0" err="1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suma</a:t>
          </a:r>
          <a:r>
            <a:rPr lang="en-US" sz="2400" b="1" kern="1200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;</a:t>
          </a:r>
          <a:endParaRPr lang="es-PE" sz="2400" kern="1200" dirty="0" smtClean="0">
            <a:latin typeface="Consolas" panose="020B0609020204030204" pitchFamily="49" charset="0"/>
            <a:ea typeface="Times New Roman" panose="02020603050405020304" pitchFamily="18" charset="0"/>
            <a:cs typeface="Consolas" panose="020B0609020204030204" pitchFamily="49" charset="0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rPr>
            <a:t>}</a:t>
          </a:r>
          <a:endParaRPr lang="en-US" sz="2400" b="0" kern="1200" dirty="0"/>
        </a:p>
      </dsp:txBody>
      <dsp:txXfrm>
        <a:off x="1769364" y="205524"/>
        <a:ext cx="6460236" cy="4110493"/>
      </dsp:txXfrm>
    </dsp:sp>
    <dsp:sp modelId="{D06AA542-1B52-450D-B907-BEB86EFDEFCE}">
      <dsp:nvSpPr>
        <dsp:cNvPr id="0" name=""/>
        <dsp:cNvSpPr/>
      </dsp:nvSpPr>
      <dsp:spPr>
        <a:xfrm>
          <a:off x="1645920" y="431601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4/27/2016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4/27/2016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2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466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014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356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3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962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161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09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000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94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931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29/04/2016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smtClean="0"/>
              <a:t>ST 202W - Lenguaje de Programación Estructurado</a:t>
            </a:r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DED6-D4C7-42EE-AB49-D2E39E64FDE4}" type="slidenum">
              <a:rPr lang="es-PE" smtClean="0"/>
              <a:pPr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7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rpalaciosr@uni.edu.pe" TargetMode="External"/><Relationship Id="rId2" Type="http://schemas.openxmlformats.org/officeDocument/2006/relationships/hyperlink" Target="https://www.hackerrank.com/tests/info/fa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r.gs/pc2x" TargetMode="External"/><Relationship Id="rId4" Type="http://schemas.openxmlformats.org/officeDocument/2006/relationships/hyperlink" Target="http://hr.gs/st202ejercicios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chemeClr val="tx2"/>
                </a:solidFill>
              </a:rPr>
              <a:t>AMBITO DE VARIABLES</a:t>
            </a:r>
            <a:endParaRPr lang="es-PE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sz="2800" b="1" dirty="0" smtClean="0">
                <a:solidFill>
                  <a:schemeClr val="tx1"/>
                </a:solidFill>
              </a:rPr>
              <a:t>Lenguaje de Programación Estructurado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8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Funciones</a:t>
            </a:r>
            <a:r>
              <a:rPr lang="en-US" sz="3600" dirty="0">
                <a:solidFill>
                  <a:schemeClr val="tx2"/>
                </a:solidFill>
              </a:rPr>
              <a:t> con </a:t>
            </a:r>
            <a:r>
              <a:rPr lang="en-US" sz="3600" dirty="0" err="1">
                <a:solidFill>
                  <a:schemeClr val="tx2"/>
                </a:solidFill>
              </a:rPr>
              <a:t>arreglos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#include 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suma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numeros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[],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valor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++){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valor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valor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numeros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valor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arreglo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5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5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suma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arreglo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5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s-PE" dirty="0"/>
              <a:t>Se pueden recibir arreglos como parámetros del siguiente modo:</a:t>
            </a:r>
          </a:p>
          <a:p>
            <a:pPr marL="36565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s-PE" sz="2501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s-PE" sz="17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tipo_retorno</a:t>
            </a:r>
            <a:r>
              <a:rPr lang="es-PE" sz="17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s-PE" sz="17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funcion</a:t>
            </a:r>
            <a:r>
              <a:rPr lang="es-PE" sz="17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(…, </a:t>
            </a:r>
            <a:r>
              <a:rPr lang="es-PE" sz="1700" b="1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int</a:t>
            </a:r>
            <a:r>
              <a:rPr lang="es-PE" sz="17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x</a:t>
            </a:r>
            <a:r>
              <a:rPr lang="es-PE" sz="17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[], </a:t>
            </a:r>
            <a:r>
              <a:rPr lang="es-PE" sz="1700" b="1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int</a:t>
            </a:r>
            <a:r>
              <a:rPr lang="es-PE" sz="17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n, </a:t>
            </a:r>
            <a:r>
              <a:rPr lang="es-PE" sz="17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..)</a:t>
            </a:r>
            <a:endParaRPr lang="es-PE" sz="17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514350" lvl="1" indent="-5143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es-PE" sz="29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s-PE" b="1" dirty="0">
                <a:solidFill>
                  <a:srgbClr val="00B050"/>
                </a:solidFill>
              </a:rPr>
              <a:t>Se debe incluir un parámetro adicional que indique el tamaño del arreglo!</a:t>
            </a:r>
          </a:p>
          <a:p>
            <a:endParaRPr lang="es-P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83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Funciones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recursivas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#include &lt;</a:t>
            </a:r>
            <a:r>
              <a:rPr 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namespace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factorial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factorial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factorial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5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s-PE" sz="2200" dirty="0"/>
              <a:t>Las funciones pueden llamarse recursivamente.</a:t>
            </a:r>
          </a:p>
          <a:p>
            <a:pPr marL="457200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es-PE" sz="20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s-PE" sz="2200" dirty="0"/>
              <a:t>Recordemos los conceptos de recursividad:</a:t>
            </a:r>
          </a:p>
          <a:p>
            <a:pPr marL="697175" lvl="2" indent="-514350">
              <a:spcBef>
                <a:spcPts val="1200"/>
              </a:spcBef>
              <a:spcAft>
                <a:spcPts val="2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s-PE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Casos base o de terminación</a:t>
            </a:r>
          </a:p>
          <a:p>
            <a:pPr marL="697175" lvl="2" indent="-514350">
              <a:spcBef>
                <a:spcPts val="1200"/>
              </a:spcBef>
              <a:spcAft>
                <a:spcPts val="2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s-PE" sz="2000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Casos generales</a:t>
            </a:r>
          </a:p>
          <a:p>
            <a:endParaRPr lang="es-P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562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 smtClean="0">
                <a:solidFill>
                  <a:schemeClr val="tx2"/>
                </a:solidFill>
              </a:rPr>
              <a:t>Ejercicios: Desarrolle </a:t>
            </a:r>
            <a:r>
              <a:rPr lang="es-PE" sz="3600" dirty="0">
                <a:solidFill>
                  <a:schemeClr val="tx2"/>
                </a:solidFill>
              </a:rPr>
              <a:t>una función que…</a:t>
            </a:r>
            <a:endParaRPr lang="es-PE" sz="3600" dirty="0">
              <a:solidFill>
                <a:schemeClr val="tx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s-PE" sz="2200" dirty="0"/>
              <a:t>…calcule el número de dígitos de un número dado (</a:t>
            </a:r>
            <a:r>
              <a:rPr lang="es-PE" sz="2200" dirty="0" smtClean="0"/>
              <a:t>iterativa </a:t>
            </a:r>
            <a:r>
              <a:rPr lang="es-PE" sz="2200" dirty="0"/>
              <a:t>y </a:t>
            </a:r>
            <a:r>
              <a:rPr lang="es-PE" sz="2200" dirty="0" smtClean="0"/>
              <a:t>recursiva</a:t>
            </a:r>
            <a:r>
              <a:rPr lang="en-US" sz="2200" dirty="0" smtClean="0"/>
              <a:t>)</a:t>
            </a:r>
            <a:endParaRPr lang="es-PE" sz="2200" dirty="0"/>
          </a:p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s-PE" sz="2200" dirty="0"/>
              <a:t>…calcule la suma de dígitos de un </a:t>
            </a:r>
            <a:r>
              <a:rPr lang="es-PE" sz="2200" dirty="0"/>
              <a:t>número </a:t>
            </a:r>
            <a:r>
              <a:rPr lang="es-PE" sz="2200" dirty="0"/>
              <a:t>dado </a:t>
            </a:r>
            <a:r>
              <a:rPr lang="es-PE" sz="2200" dirty="0"/>
              <a:t>(</a:t>
            </a:r>
            <a:r>
              <a:rPr lang="es-PE" sz="2200" dirty="0" smtClean="0"/>
              <a:t>iterativa </a:t>
            </a:r>
            <a:r>
              <a:rPr lang="es-PE" sz="2200" dirty="0"/>
              <a:t>y </a:t>
            </a:r>
            <a:r>
              <a:rPr lang="es-PE" sz="2200" dirty="0" smtClean="0"/>
              <a:t>recursiva</a:t>
            </a:r>
            <a:r>
              <a:rPr lang="en-US" sz="2200" dirty="0" smtClean="0"/>
              <a:t>)</a:t>
            </a:r>
            <a:endParaRPr lang="es-PE" sz="2200" dirty="0"/>
          </a:p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endParaRPr lang="es-PE" sz="2200" dirty="0"/>
          </a:p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s-PE" sz="2200" dirty="0"/>
              <a:t>…calcule la cantidad de divisores de un número dado (</a:t>
            </a:r>
            <a:r>
              <a:rPr lang="es-PE" sz="2200" dirty="0" smtClean="0"/>
              <a:t>iterativa)</a:t>
            </a:r>
            <a:endParaRPr lang="es-PE" sz="2200" dirty="0"/>
          </a:p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endParaRPr lang="es-PE" sz="2200" dirty="0"/>
          </a:p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s-PE" sz="2200" dirty="0"/>
              <a:t>…calcule el factorial </a:t>
            </a:r>
            <a:r>
              <a:rPr lang="es-PE" sz="2200" dirty="0" smtClean="0"/>
              <a:t>(iterativa y </a:t>
            </a:r>
            <a:r>
              <a:rPr lang="es-PE" sz="2200" dirty="0" smtClean="0"/>
              <a:t>recursiva</a:t>
            </a:r>
            <a:r>
              <a:rPr lang="es-PE" sz="2200" dirty="0" smtClean="0"/>
              <a:t>)</a:t>
            </a:r>
            <a:endParaRPr lang="es-PE" sz="2200" dirty="0"/>
          </a:p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endParaRPr lang="es-PE" sz="2200" dirty="0"/>
          </a:p>
          <a:p>
            <a:pPr marL="342900" lvl="1" indent="-342900">
              <a:lnSpc>
                <a:spcPct val="14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s-PE" sz="2200" dirty="0"/>
              <a:t>…calcule el combinatorio C(n, k</a:t>
            </a:r>
            <a:r>
              <a:rPr lang="en-US" sz="2200" dirty="0"/>
              <a:t>) = n! / (n - k)! </a:t>
            </a:r>
            <a:r>
              <a:rPr lang="en-US" sz="2200" dirty="0"/>
              <a:t>/ k</a:t>
            </a:r>
            <a:r>
              <a:rPr lang="en-US" sz="2200" dirty="0" smtClean="0"/>
              <a:t>!    (</a:t>
            </a:r>
            <a:r>
              <a:rPr lang="es-PE" sz="2200" dirty="0" smtClean="0"/>
              <a:t>iterativa y recursiva)</a:t>
            </a:r>
            <a:endParaRPr lang="es-PE" sz="2200" dirty="0"/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PE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25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22960" y="286605"/>
            <a:ext cx="3806205" cy="1450757"/>
          </a:xfrm>
        </p:spPr>
        <p:txBody>
          <a:bodyPr>
            <a:noAutofit/>
          </a:bodyPr>
          <a:lstStyle/>
          <a:p>
            <a:r>
              <a:rPr lang="es-PE" sz="3600" dirty="0">
                <a:solidFill>
                  <a:schemeClr val="tx2"/>
                </a:solidFill>
              </a:rPr>
              <a:t>Desarrolle un procedimiento que…</a:t>
            </a:r>
            <a:endParaRPr lang="es-PE" sz="3600" dirty="0">
              <a:solidFill>
                <a:schemeClr val="tx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447" y="1981200"/>
            <a:ext cx="3144069" cy="2190808"/>
          </a:xfrm>
        </p:spPr>
        <p:txBody>
          <a:bodyPr>
            <a:normAutofit/>
          </a:bodyPr>
          <a:lstStyle/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PE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…reciba un entero n y dibuje un fractal de n niveles, como se indica en la figura (puede utilizar una matriz auxiliar</a:t>
            </a:r>
            <a:r>
              <a:rPr lang="es-PE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endParaRPr lang="es-PE" sz="20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13</a:t>
            </a:fld>
            <a:endParaRPr lang="es-PE"/>
          </a:p>
        </p:txBody>
      </p:sp>
      <p:pic>
        <p:nvPicPr>
          <p:cNvPr id="1026" name="Picture 2" descr="http://th02.deviantart.net/images2/PRE/i/2004/08/3/6/ASCII_Frac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05" y="457200"/>
            <a:ext cx="4726428" cy="584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tx2"/>
                </a:solidFill>
              </a:rPr>
              <a:t>Ejercicios</a:t>
            </a:r>
            <a:r>
              <a:rPr lang="en-US" sz="3600" dirty="0" smtClean="0">
                <a:solidFill>
                  <a:schemeClr val="tx2"/>
                </a:solidFill>
              </a:rPr>
              <a:t> para PC2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s-ES" dirty="0"/>
              <a:t>Este es un test con ejercicios sobre el uso de funciones en C++.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s-ES" b="1" u="sng" dirty="0"/>
              <a:t>Puede resolver el test en forma colaborativa con sus compañeros.</a:t>
            </a:r>
            <a:endParaRPr lang="es-ES" u="sng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s-ES" b="1" dirty="0"/>
              <a:t>No obtendrá puntos adicionales pero reforzará conceptos del curso.</a:t>
            </a:r>
            <a:endParaRPr lang="es-ES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s-ES" dirty="0"/>
              <a:t>Puede revisar la sección de preguntas frecuentes de la plataforma: </a:t>
            </a:r>
            <a:r>
              <a:rPr lang="es-ES" dirty="0">
                <a:hlinkClick r:id="rId2"/>
              </a:rPr>
              <a:t>FAQ</a:t>
            </a:r>
            <a:r>
              <a:rPr lang="es-ES" dirty="0"/>
              <a:t>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s-ES" dirty="0"/>
              <a:t>Si tiene alguna consulta por favor envíe un correo a </a:t>
            </a:r>
            <a:r>
              <a:rPr lang="es-ES" dirty="0">
                <a:hlinkClick r:id="rId3"/>
              </a:rPr>
              <a:t>rpalaciosr@uni.edu.pe</a:t>
            </a:r>
            <a:endParaRPr lang="es-E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5400" dirty="0">
                <a:hlinkClick r:id="rId4"/>
              </a:rPr>
              <a:t>http://</a:t>
            </a:r>
            <a:r>
              <a:rPr lang="en-US" sz="5400" dirty="0" smtClean="0">
                <a:hlinkClick r:id="rId4"/>
              </a:rPr>
              <a:t>hr.gs/st202ejercicios1</a:t>
            </a:r>
            <a:endParaRPr lang="en-US" sz="5400" dirty="0" smtClean="0"/>
          </a:p>
          <a:p>
            <a:pPr marL="0" indent="0" algn="ctr">
              <a:buNone/>
            </a:pPr>
            <a:r>
              <a:rPr lang="en-US" sz="5400" dirty="0">
                <a:hlinkClick r:id="rId5"/>
              </a:rPr>
              <a:t>http://</a:t>
            </a:r>
            <a:r>
              <a:rPr lang="en-US" sz="5400" dirty="0" smtClean="0">
                <a:hlinkClick r:id="rId5"/>
              </a:rPr>
              <a:t>hr.gs/pc2x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086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600" dirty="0" smtClean="0">
                <a:solidFill>
                  <a:schemeClr val="tx2"/>
                </a:solidFill>
              </a:rPr>
              <a:t>Ámbito de variables</a:t>
            </a:r>
            <a:endParaRPr lang="es-PE" sz="3600" dirty="0">
              <a:solidFill>
                <a:schemeClr val="tx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2</a:t>
            </a:fld>
            <a:endParaRPr lang="es-PE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 smtClean="0"/>
              <a:t>El ámbito de una variable es la </a:t>
            </a:r>
            <a:r>
              <a:rPr lang="es-PE" sz="2000" b="1" dirty="0" smtClean="0"/>
              <a:t>sección o parte del programa </a:t>
            </a:r>
            <a:r>
              <a:rPr lang="es-PE" sz="2000" dirty="0" smtClean="0"/>
              <a:t>en el que la variable es válida.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s-PE" sz="20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 smtClean="0"/>
              <a:t>El ámbito</a:t>
            </a:r>
            <a:r>
              <a:rPr lang="es-PE" sz="2000" b="1" dirty="0" smtClean="0"/>
              <a:t> </a:t>
            </a:r>
            <a:r>
              <a:rPr lang="es-PE" sz="2000" dirty="0" smtClean="0"/>
              <a:t>depende de dónde la variable haya sido declarada.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s-PE" sz="20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b="1" dirty="0" smtClean="0"/>
              <a:t>Variables globales:</a:t>
            </a:r>
            <a:r>
              <a:rPr lang="es-PE" sz="2000" dirty="0" smtClean="0"/>
              <a:t> Válidas en todo el programa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s-PE" sz="2000" dirty="0" smtClean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b="1" dirty="0" smtClean="0"/>
              <a:t>Variables locales: </a:t>
            </a:r>
            <a:r>
              <a:rPr lang="es-PE" sz="2000" dirty="0" smtClean="0"/>
              <a:t>Válidas en un bloque del programa delimitado por {}</a:t>
            </a:r>
          </a:p>
          <a:p>
            <a:pPr lvl="1"/>
            <a:endParaRPr lang="es-PE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1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Ámbito</a:t>
            </a:r>
            <a:r>
              <a:rPr lang="en-US" sz="3600" dirty="0">
                <a:solidFill>
                  <a:schemeClr val="tx2"/>
                </a:solidFill>
              </a:rPr>
              <a:t> de variables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#include 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Variables </a:t>
            </a:r>
            <a:r>
              <a:rPr lang="en-US" sz="12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globales</a:t>
            </a:r>
            <a:r>
              <a:rPr lang="en-US" sz="12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global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1000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][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1000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2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Variables locales */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local1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7.2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global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s-PE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lang="en-US" sz="1200" i="1" dirty="0" smtClean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2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Variables local de </a:t>
            </a:r>
            <a:r>
              <a:rPr lang="en-US" sz="12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bloque</a:t>
            </a:r>
            <a:r>
              <a:rPr lang="en-US" sz="12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double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local2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global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return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172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Ámbito</a:t>
            </a:r>
            <a:r>
              <a:rPr lang="en-US" sz="3600" dirty="0">
                <a:solidFill>
                  <a:schemeClr val="tx2"/>
                </a:solidFill>
              </a:rPr>
              <a:t> de variables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PE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802351"/>
            <a:ext cx="4038600" cy="21216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665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chemeClr val="tx2"/>
                </a:solidFill>
              </a:rPr>
              <a:t>FUNCIONES Y PROCEDIMIENTOS</a:t>
            </a:r>
            <a:endParaRPr lang="es-PE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sz="2800" b="1" dirty="0" smtClean="0">
                <a:solidFill>
                  <a:schemeClr val="tx1"/>
                </a:solidFill>
              </a:rPr>
              <a:t>Lenguaje de Programación Estructurado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smtClean="0"/>
              <a:t>ST 202W - Lenguaje de Programación Estructurado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0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Funciones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77172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565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Funciones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600" dirty="0"/>
              <a:t>Puede o no tener parámetros de entrada.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s-PE" sz="29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lvl="1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600" dirty="0"/>
              <a:t>D</a:t>
            </a:r>
            <a:r>
              <a:rPr lang="es-PE" sz="2600" dirty="0"/>
              <a:t>eben retornar un valor.</a:t>
            </a:r>
          </a:p>
          <a:p>
            <a:pPr marL="342900" lvl="1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s-PE" sz="2600" dirty="0"/>
          </a:p>
          <a:p>
            <a:pPr marL="342900" lvl="1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600" b="1" dirty="0"/>
              <a:t>Generalmente</a:t>
            </a:r>
            <a:r>
              <a:rPr lang="es-PE" sz="2600" dirty="0"/>
              <a:t> los mismos parámetros de entrada generan el mismo valor de salida.</a:t>
            </a:r>
          </a:p>
          <a:p>
            <a:pPr marL="342900" lvl="1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s-PE" sz="2600" dirty="0"/>
          </a:p>
          <a:p>
            <a:pPr marL="342900" lvl="1" indent="-3429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600" b="1" dirty="0"/>
              <a:t>Generalmente</a:t>
            </a:r>
            <a:r>
              <a:rPr lang="es-PE" sz="2600" dirty="0"/>
              <a:t> no dependen de variables externas.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20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Funcion</a:t>
            </a:r>
            <a:r>
              <a:rPr lang="en-US" sz="20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que</a:t>
            </a:r>
            <a:r>
              <a:rPr lang="en-US" sz="20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recibe</a:t>
            </a:r>
            <a:r>
              <a:rPr lang="en-US" sz="20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2 </a:t>
            </a:r>
            <a:r>
              <a:rPr lang="en-US" sz="20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parametros</a:t>
            </a:r>
            <a:r>
              <a:rPr lang="en-US" sz="20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double y </a:t>
            </a:r>
            <a:r>
              <a:rPr lang="en-US" sz="20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retorna</a:t>
            </a:r>
            <a:r>
              <a:rPr lang="en-US" sz="20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la </a:t>
            </a:r>
            <a:r>
              <a:rPr lang="en-US" sz="20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suma</a:t>
            </a:r>
            <a:r>
              <a:rPr lang="en-US" sz="20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sumar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suma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suma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sumar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20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626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Procedimientos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Un procedimiento es una función que </a:t>
            </a:r>
            <a:r>
              <a:rPr lang="es-PE" sz="2000" b="1" dirty="0"/>
              <a:t>no retorna ningún valor</a:t>
            </a:r>
            <a:r>
              <a:rPr lang="es-PE" sz="2000" dirty="0"/>
              <a:t>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s-PE" sz="2000" dirty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Realizan determinadas operaciones en el programa.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s-PE" sz="2000" dirty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s-PE" sz="2000" dirty="0"/>
              <a:t>Puede o no tener parámetros de entrada, así como depender de otras variables externas.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#include &lt;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saludo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5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hola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</a:t>
            </a:r>
            <a:r>
              <a:rPr lang="en-US" sz="11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Declaramos</a:t>
            </a:r>
            <a:r>
              <a:rPr lang="en-US" sz="11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las</a:t>
            </a:r>
            <a:r>
              <a:rPr lang="en-US" sz="11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funciones</a:t>
            </a:r>
            <a:r>
              <a:rPr lang="en-US" sz="11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antes de </a:t>
            </a:r>
            <a:r>
              <a:rPr lang="en-US" sz="11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usarlas</a:t>
            </a:r>
            <a:r>
              <a:rPr lang="en-US" sz="11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*/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saludar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saludo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saludar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veces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veces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saludar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/*No </a:t>
            </a:r>
            <a:r>
              <a:rPr lang="en-US" sz="11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enviamos</a:t>
            </a:r>
            <a:r>
              <a:rPr lang="en-US" sz="11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ningún</a:t>
            </a:r>
            <a:r>
              <a:rPr lang="en-US" sz="11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i="1" dirty="0" err="1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parámetro</a:t>
            </a:r>
            <a:r>
              <a:rPr lang="en-US" sz="1100" i="1" dirty="0">
                <a:solidFill>
                  <a:srgbClr val="339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*/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saludar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saludar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1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PE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401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Funciones</a:t>
            </a:r>
            <a:r>
              <a:rPr lang="en-US" sz="3600" dirty="0">
                <a:solidFill>
                  <a:schemeClr val="tx2"/>
                </a:solidFill>
              </a:rPr>
              <a:t> con </a:t>
            </a:r>
            <a:r>
              <a:rPr lang="en-US" sz="3600" dirty="0" err="1">
                <a:solidFill>
                  <a:schemeClr val="tx2"/>
                </a:solidFill>
              </a:rPr>
              <a:t>cadenas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#include 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strlen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cadena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[])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cadena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!=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'\0'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main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s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Hola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strlen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s-PE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962400" y="1600200"/>
            <a:ext cx="4724400" cy="4525963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2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s-PE" sz="2200" dirty="0"/>
              <a:t>Se pueden recibir cadenas como parámetros del siguiente modo:</a:t>
            </a:r>
          </a:p>
          <a:p>
            <a:pPr marL="365650" lvl="3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s-P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    </a:t>
            </a:r>
            <a:r>
              <a:rPr lang="es-PE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</a:t>
            </a:r>
            <a:r>
              <a:rPr lang="es-PE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ipo_retorno</a:t>
            </a:r>
            <a:r>
              <a:rPr lang="es-P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s-PE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funcion</a:t>
            </a:r>
            <a:r>
              <a:rPr lang="es-P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(…, </a:t>
            </a:r>
            <a:r>
              <a:rPr lang="es-PE" b="1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char</a:t>
            </a:r>
            <a:r>
              <a:rPr lang="es-PE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s-PE" b="1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cadena[], </a:t>
            </a:r>
            <a:r>
              <a:rPr lang="es-PE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..)</a:t>
            </a:r>
            <a:endParaRPr lang="es-PE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514350" lvl="1" indent="-5143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es-PE" sz="29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lvl="1" indent="-342900">
              <a:lnSpc>
                <a:spcPct val="120000"/>
              </a:lnSpc>
              <a:spcAft>
                <a:spcPts val="20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s-PE" sz="2200" dirty="0"/>
              <a:t>No olvidemos que en las cadenas el tamaño se determina de acuerdo a la posición del carácter especial </a:t>
            </a:r>
            <a:r>
              <a:rPr lang="en-US" sz="2200" dirty="0"/>
              <a:t>'\0'</a:t>
            </a:r>
            <a:endParaRPr lang="es-PE" sz="2200" dirty="0"/>
          </a:p>
          <a:p>
            <a:endParaRPr lang="es-P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29/04/2016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ST 202W - Lenguaje de Programación Estructurado</a:t>
            </a: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524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943</Words>
  <Application>Microsoft Office PowerPoint</Application>
  <PresentationFormat>On-screen Show (4:3)</PresentationFormat>
  <Paragraphs>240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AMBITO DE VARIABLES</vt:lpstr>
      <vt:lpstr>Ámbito de variables</vt:lpstr>
      <vt:lpstr>Ámbito de variables</vt:lpstr>
      <vt:lpstr>Ámbito de variables</vt:lpstr>
      <vt:lpstr>FUNCIONES Y PROCEDIMIENTOS</vt:lpstr>
      <vt:lpstr>Funciones</vt:lpstr>
      <vt:lpstr>Funciones</vt:lpstr>
      <vt:lpstr>Procedimientos </vt:lpstr>
      <vt:lpstr>Funciones con cadenas</vt:lpstr>
      <vt:lpstr>Funciones con arreglos</vt:lpstr>
      <vt:lpstr>Funciones recursivas</vt:lpstr>
      <vt:lpstr>Ejercicios: Desarrolle una función que…</vt:lpstr>
      <vt:lpstr>Desarrolle un procedimiento que…</vt:lpstr>
      <vt:lpstr>Ejercicios para PC2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2014-08-21T04:32:54Z</dcterms:created>
  <dcterms:modified xsi:type="dcterms:W3CDTF">2016-04-29T20:22:03Z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