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339" r:id="rId3"/>
    <p:sldId id="343" r:id="rId4"/>
    <p:sldId id="345" r:id="rId5"/>
    <p:sldId id="344" r:id="rId6"/>
    <p:sldId id="346" r:id="rId7"/>
    <p:sldId id="349" r:id="rId8"/>
    <p:sldId id="350" r:id="rId9"/>
    <p:sldId id="342" r:id="rId10"/>
    <p:sldId id="367" r:id="rId11"/>
    <p:sldId id="347" r:id="rId12"/>
    <p:sldId id="360" r:id="rId13"/>
    <p:sldId id="375" r:id="rId14"/>
    <p:sldId id="361" r:id="rId15"/>
    <p:sldId id="362" r:id="rId16"/>
    <p:sldId id="363" r:id="rId17"/>
    <p:sldId id="364" r:id="rId18"/>
    <p:sldId id="365" r:id="rId19"/>
    <p:sldId id="366" r:id="rId20"/>
    <p:sldId id="368" r:id="rId21"/>
    <p:sldId id="369" r:id="rId22"/>
    <p:sldId id="370" r:id="rId23"/>
    <p:sldId id="371" r:id="rId24"/>
    <p:sldId id="372" r:id="rId25"/>
    <p:sldId id="374" r:id="rId26"/>
    <p:sldId id="287" r:id="rId27"/>
  </p:sldIdLst>
  <p:sldSz cx="9144000" cy="5143500" type="screen16x9"/>
  <p:notesSz cx="6858000" cy="9144000"/>
  <p:embeddedFontLst>
    <p:embeddedFont>
      <p:font typeface="Economica" panose="020B0604020202020204" charset="0"/>
      <p:regular r:id="rId29"/>
      <p:bold r:id="rId30"/>
      <p:italic r:id="rId31"/>
      <p:boldItalic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>
      <p:cViewPr>
        <p:scale>
          <a:sx n="108" d="100"/>
          <a:sy n="108" d="100"/>
        </p:scale>
        <p:origin x="-2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32582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28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306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27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328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80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88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9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473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67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2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45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" name="Shape 15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22"/>
          <p:cNvSpPr txBox="1">
            <a:spLocks/>
          </p:cNvSpPr>
          <p:nvPr userDrawn="1"/>
        </p:nvSpPr>
        <p:spPr>
          <a:xfrm>
            <a:off x="2843808" y="4778320"/>
            <a:ext cx="3240360" cy="313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PE" sz="1000" b="0" i="0" u="none" strike="noStrike" cap="none" smtClean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dirty="0"/>
              <a:t>Programación Competitiva – Divide y Vencerás</a:t>
            </a:r>
            <a:endParaRPr lang="es-PE" dirty="0">
              <a:sym typeface="Arial"/>
            </a:endParaRPr>
          </a:p>
        </p:txBody>
      </p:sp>
      <p:sp>
        <p:nvSpPr>
          <p:cNvPr id="7" name="Shape 22"/>
          <p:cNvSpPr txBox="1">
            <a:spLocks/>
          </p:cNvSpPr>
          <p:nvPr userDrawn="1"/>
        </p:nvSpPr>
        <p:spPr>
          <a:xfrm>
            <a:off x="8760489" y="4778320"/>
            <a:ext cx="420023" cy="313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PE" sz="1000" b="0" i="0" u="none" strike="noStrike" cap="none" smtClean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3AC2779-1BFE-4869-98C5-F618120ABD0A}" type="slidenum">
              <a:rPr lang="es-PE" smtClean="0"/>
              <a:pPr/>
              <a:t>‹Nº›</a:t>
            </a:fld>
            <a:endParaRPr lang="es-PE" dirty="0"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‹Nº›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0"/>
          <p:cNvSpPr txBox="1">
            <a:spLocks noGrp="1"/>
          </p:cNvSpPr>
          <p:nvPr>
            <p:ph type="ctrTitle"/>
          </p:nvPr>
        </p:nvSpPr>
        <p:spPr>
          <a:xfrm>
            <a:off x="1907704" y="1671458"/>
            <a:ext cx="5173500" cy="97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PE" sz="4400" dirty="0">
                <a:solidFill>
                  <a:srgbClr val="3D85C6"/>
                </a:solidFill>
                <a:latin typeface="Economica" panose="020B0604020202020204" charset="0"/>
              </a:rPr>
              <a:t>Divide y Vencerás</a:t>
            </a:r>
            <a:endParaRPr lang="en" sz="4400" dirty="0">
              <a:solidFill>
                <a:srgbClr val="3D85C6"/>
              </a:solidFill>
              <a:latin typeface="Economica" panose="020B0604020202020204" charset="0"/>
              <a:sym typeface="Economica"/>
            </a:endParaRPr>
          </a:p>
        </p:txBody>
      </p:sp>
      <p:cxnSp>
        <p:nvCxnSpPr>
          <p:cNvPr id="10" name="3 Conector recto"/>
          <p:cNvCxnSpPr/>
          <p:nvPr/>
        </p:nvCxnSpPr>
        <p:spPr>
          <a:xfrm>
            <a:off x="6105872" y="987574"/>
            <a:ext cx="914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7 Conector recto"/>
          <p:cNvCxnSpPr/>
          <p:nvPr/>
        </p:nvCxnSpPr>
        <p:spPr>
          <a:xfrm>
            <a:off x="7020272" y="987574"/>
            <a:ext cx="0" cy="6480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3 Conector recto"/>
          <p:cNvCxnSpPr/>
          <p:nvPr/>
        </p:nvCxnSpPr>
        <p:spPr>
          <a:xfrm>
            <a:off x="1641376" y="3219822"/>
            <a:ext cx="914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7 Conector recto"/>
          <p:cNvCxnSpPr/>
          <p:nvPr/>
        </p:nvCxnSpPr>
        <p:spPr>
          <a:xfrm>
            <a:off x="1691680" y="2571750"/>
            <a:ext cx="0" cy="6480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 Rectángulo"/>
          <p:cNvSpPr/>
          <p:nvPr/>
        </p:nvSpPr>
        <p:spPr>
          <a:xfrm>
            <a:off x="5095191" y="4299942"/>
            <a:ext cx="386929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/>
            <a:r>
              <a:rPr lang="es-PE" altLang="es-PE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Bach. Rodolfo Mercado Gonzales</a:t>
            </a:r>
            <a:endParaRPr lang="es-PE" altLang="es-PE"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eaLnBrk="1" hangingPunct="1"/>
            <a:r>
              <a:rPr lang="es-PE" altLang="es-PE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Universidad Nacional de Ingeniería </a:t>
            </a:r>
            <a:endParaRPr lang="es-PE" sz="1600" b="1" dirty="0">
              <a:solidFill>
                <a:schemeClr val="accent1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315924"/>
            <a:ext cx="8520600" cy="117570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 smtClean="0">
                <a:solidFill>
                  <a:srgbClr val="3D85C6"/>
                </a:solidFill>
              </a:rPr>
              <a:t>Generalización : Exponenciación Rápida de Matrices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2D2D660E-7F6D-43D2-8BDF-1C893DAE1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734" y="1563638"/>
            <a:ext cx="8520600" cy="29523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PE" sz="1600" dirty="0" smtClean="0">
                <a:solidFill>
                  <a:schemeClr val="tx1"/>
                </a:solidFill>
              </a:rPr>
              <a:t>Se puede generalizar este algoritmo para hacer la exponenciación de matrices ya que cumple la misma estructura. Sin embargo </a:t>
            </a:r>
            <a:r>
              <a:rPr lang="es-PE" sz="1600" b="1" dirty="0" smtClean="0">
                <a:solidFill>
                  <a:srgbClr val="002060"/>
                </a:solidFill>
              </a:rPr>
              <a:t>la complejidad cambia </a:t>
            </a:r>
            <a:r>
              <a:rPr lang="es-PE" sz="1600" dirty="0" smtClean="0">
                <a:solidFill>
                  <a:schemeClr val="tx1"/>
                </a:solidFill>
              </a:rPr>
              <a:t>debido a que a diferencia de la multiplicación de dos números , que tiene complejidad constante (O(1)) ; la multiplicación de 2 matrices cuadradas de dimensión N tiene complejidad O(N³). Por lo que si queremos elevar una matriz </a:t>
            </a:r>
            <a:r>
              <a:rPr lang="es-PE" sz="1600" dirty="0" err="1" smtClean="0">
                <a:solidFill>
                  <a:schemeClr val="tx1"/>
                </a:solidFill>
              </a:rPr>
              <a:t>NxN</a:t>
            </a:r>
            <a:r>
              <a:rPr lang="es-PE" sz="1600" dirty="0" smtClean="0">
                <a:solidFill>
                  <a:schemeClr val="tx1"/>
                </a:solidFill>
              </a:rPr>
              <a:t> a la potencia “b” , la complejidad sería           </a:t>
            </a:r>
          </a:p>
          <a:p>
            <a:endParaRPr lang="es-PE" sz="1600" dirty="0">
              <a:solidFill>
                <a:schemeClr val="tx1"/>
              </a:solidFill>
            </a:endParaRPr>
          </a:p>
          <a:p>
            <a:endParaRPr lang="es-PE" sz="1600" dirty="0" smtClean="0">
              <a:solidFill>
                <a:schemeClr val="tx1"/>
              </a:solidFill>
            </a:endParaRPr>
          </a:p>
          <a:p>
            <a:r>
              <a:rPr lang="es-PE" sz="1600" dirty="0" smtClean="0">
                <a:solidFill>
                  <a:schemeClr val="tx1"/>
                </a:solidFill>
              </a:rPr>
              <a:t>Además la implementación también es mucho más extensa que la exponenciación de los números enteros.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7544" y="3363838"/>
            <a:ext cx="2520280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dirty="0" smtClean="0"/>
              <a:t>O( N³ log b)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56920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Multiplicación Rápida</a:t>
            </a:r>
            <a:endParaRPr lang="en"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Shape 7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3528" y="1059582"/>
                <a:ext cx="8520600" cy="1296144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ctr"/>
                <a:endParaRPr lang="es-PE" sz="2000" b="1" dirty="0">
                  <a:solidFill>
                    <a:srgbClr val="434343"/>
                  </a:solidFill>
                </a:endParaRPr>
              </a:p>
              <a:p>
                <a:pPr algn="ctr"/>
                <a:r>
                  <a:rPr lang="es-PE" sz="2000" b="1" dirty="0">
                    <a:solidFill>
                      <a:srgbClr val="434343"/>
                    </a:solidFill>
                  </a:rPr>
                  <a:t>Calcular </a:t>
                </a:r>
                <a14:m>
                  <m:oMath xmlns:m="http://schemas.openxmlformats.org/officeDocument/2006/math">
                    <m:r>
                      <a:rPr lang="es-PE" sz="2000" b="1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) % 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PE" sz="2000" b="1" dirty="0">
                    <a:solidFill>
                      <a:srgbClr val="434343"/>
                    </a:solidFill>
                  </a:rPr>
                  <a:t>, donde </a:t>
                </a:r>
                <a14:m>
                  <m:oMath xmlns:m="http://schemas.openxmlformats.org/officeDocument/2006/math"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s-PE" sz="2000" b="1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b="1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𝐞𝐧</m:t>
                    </m:r>
                    <m:r>
                      <a:rPr lang="es-PE" sz="2000" b="1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b="1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𝐞𝐥</m:t>
                    </m:r>
                    <m:r>
                      <a:rPr lang="es-PE" sz="2000" b="1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b="1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𝐫𝐚𝐧𝐠𝐨</m:t>
                    </m:r>
                    <m:r>
                      <a:rPr lang="es-PE" sz="2000" b="1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es-PE" sz="2000" b="1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s-PE" sz="2000" b="1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PE" sz="2000" b="1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s-PE" sz="2000" b="1" i="1" smtClean="0">
                            <a:solidFill>
                              <a:srgbClr val="43434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1" i="0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s-PE" sz="2000" b="1" i="0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</m:t>
                        </m:r>
                      </m:sup>
                    </m:sSup>
                    <m:r>
                      <a:rPr lang="es-PE" sz="2000" b="1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s-PE" sz="2000" b="1" dirty="0">
                  <a:solidFill>
                    <a:srgbClr val="434343"/>
                  </a:solidFill>
                </a:endParaRPr>
              </a:p>
            </p:txBody>
          </p:sp>
        </mc:Choice>
        <mc:Fallback xmlns="">
          <p:sp>
            <p:nvSpPr>
              <p:cNvPr id="70" name="Shape 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059582"/>
                <a:ext cx="8520600" cy="12961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827584" y="2859782"/>
                <a:ext cx="5688632" cy="1796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/>
                        </a:rPr>
                        <m:t>𝑎</m:t>
                      </m:r>
                      <m:r>
                        <a:rPr lang="es-PE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s-PE" sz="2400" b="0" i="1" smtClean="0">
                          <a:latin typeface="Cambria Math"/>
                          <a:ea typeface="Cambria Math"/>
                        </a:rPr>
                        <m:t>𝑏</m:t>
                      </m:r>
                      <m:d>
                        <m:dPr>
                          <m:begChr m:val="{"/>
                          <m:endChr m:val=""/>
                          <m:ctrlPr>
                            <a:rPr lang="es-PE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E" sz="24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s-PE" sz="2400" b="0" i="1" smtClean="0">
                                  <a:latin typeface="Cambria Math"/>
                                </a:rPr>
                                <m:t>2 </m:t>
                              </m:r>
                              <m:r>
                                <a:rPr lang="es-PE" sz="24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s-PE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s-PE" sz="2400" b="0" i="1" smtClean="0">
                                  <a:latin typeface="Cambria Math"/>
                                  <a:ea typeface="Cambria Math"/>
                                </a:rPr>
                                <m:t> ×</m:t>
                              </m:r>
                              <m:d>
                                <m:dPr>
                                  <m:ctrlPr>
                                    <a:rPr lang="es-PE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PE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PE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e>
                            <m:e>
                              <m:r>
                                <a:rPr lang="es-PE" sz="2400" i="1">
                                  <a:latin typeface="Cambria Math"/>
                                </a:rPr>
                                <m:t>2 </m:t>
                              </m:r>
                              <m:r>
                                <a:rPr lang="es-PE" sz="2400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s-PE" sz="2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s-PE" sz="2400" i="1">
                                  <a:latin typeface="Cambria Math"/>
                                  <a:ea typeface="Cambria Math"/>
                                </a:rPr>
                                <m:t> × 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s-PE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PE" sz="2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s-PE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s-PE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s-PE" sz="2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s-PE" sz="2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s-PE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PE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𝑖𝑚𝑝𝑎𝑟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859782"/>
                <a:ext cx="5688632" cy="17969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6516216" y="4011910"/>
                <a:ext cx="2520280" cy="50405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Si b impar =&gt; </a:t>
                </a:r>
                <a14:m>
                  <m:oMath xmlns:m="http://schemas.openxmlformats.org/officeDocument/2006/math">
                    <m:r>
                      <a:rPr lang="es-PE" sz="1600" i="1" smtClean="0">
                        <a:latin typeface="Cambria Math"/>
                      </a:rPr>
                      <m:t>⌊ </m:t>
                    </m:r>
                    <m:f>
                      <m:fPr>
                        <m:ctrlPr>
                          <a:rPr lang="es-PE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s-PE" sz="16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PE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sz="1600" i="1">
                        <a:latin typeface="Cambria Math"/>
                      </a:rPr>
                      <m:t> ⌋</m:t>
                    </m:r>
                    <m:r>
                      <m:rPr>
                        <m:nor/>
                      </m:rPr>
                      <a:rPr lang="es-PE" sz="1600" dirty="0"/>
                      <m:t> =</m:t>
                    </m:r>
                    <m:r>
                      <m:rPr>
                        <m:nor/>
                      </m:rPr>
                      <a:rPr lang="es-PE" sz="1600" b="0" i="0" dirty="0" smtClean="0"/>
                      <m:t> ( </m:t>
                    </m:r>
                    <m:f>
                      <m:fPr>
                        <m:ctrlPr>
                          <a:rPr lang="es-PE" sz="16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PE" sz="1600" b="0" i="1" dirty="0" smtClean="0">
                            <a:latin typeface="Cambria Math"/>
                          </a:rPr>
                          <m:t>𝑏</m:t>
                        </m:r>
                        <m:r>
                          <a:rPr lang="es-PE" sz="1600" b="0" i="1" dirty="0" smtClean="0">
                            <a:latin typeface="Cambria Math"/>
                          </a:rPr>
                          <m:t> −1</m:t>
                        </m:r>
                      </m:num>
                      <m:den>
                        <m:r>
                          <a:rPr lang="es-PE" sz="16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s-PE" sz="1600" b="0" i="0" dirty="0" smtClean="0"/>
                      <m:t>)</m:t>
                    </m:r>
                  </m:oMath>
                </a14:m>
                <a:endParaRPr lang="es-PE" sz="16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011910"/>
                <a:ext cx="2520280" cy="5040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1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Merge </a:t>
            </a:r>
            <a:r>
              <a:rPr lang="es-PE" dirty="0" err="1">
                <a:solidFill>
                  <a:srgbClr val="3D85C6"/>
                </a:solidFill>
              </a:rPr>
              <a:t>sort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724796" cy="3096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PE" sz="2000" dirty="0">
                <a:solidFill>
                  <a:schemeClr val="tx1"/>
                </a:solidFill>
              </a:rPr>
              <a:t>El clásico problema de ordenar un arreglo de “n” elementos</a:t>
            </a:r>
          </a:p>
          <a:p>
            <a:r>
              <a:rPr lang="es-PE" sz="1600" dirty="0">
                <a:solidFill>
                  <a:schemeClr val="tx1"/>
                </a:solidFill>
              </a:rPr>
              <a:t>Algoritmo :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600" b="1" dirty="0">
                <a:solidFill>
                  <a:schemeClr val="tx1"/>
                </a:solidFill>
              </a:rPr>
              <a:t>Divide : </a:t>
            </a:r>
            <a:r>
              <a:rPr lang="es-PE" sz="1600" dirty="0">
                <a:solidFill>
                  <a:schemeClr val="tx1"/>
                </a:solidFill>
              </a:rPr>
              <a:t>Divide el arreglo en dos mitades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600" b="1" dirty="0">
                <a:solidFill>
                  <a:schemeClr val="tx1"/>
                </a:solidFill>
              </a:rPr>
              <a:t>Conquer : </a:t>
            </a:r>
            <a:r>
              <a:rPr lang="es-PE" sz="1600" dirty="0">
                <a:solidFill>
                  <a:schemeClr val="tx1"/>
                </a:solidFill>
              </a:rPr>
              <a:t>Ordena ambas mitades recursivamente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600" b="1" dirty="0">
                <a:solidFill>
                  <a:schemeClr val="tx1"/>
                </a:solidFill>
              </a:rPr>
              <a:t>Combine : </a:t>
            </a:r>
            <a:r>
              <a:rPr lang="es-PE" sz="1600" dirty="0">
                <a:solidFill>
                  <a:schemeClr val="tx1"/>
                </a:solidFill>
              </a:rPr>
              <a:t>Junta (Merge) ambas mitades ordenadamente para producir la respuesta ordenada</a:t>
            </a:r>
            <a:endParaRPr lang="es-PE" sz="16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upload.wikimedia.org/wikipedia/commons/c/cc/Merge-sort-example-300p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327"/>
            <a:ext cx="2425452" cy="14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Merge </a:t>
            </a:r>
            <a:r>
              <a:rPr lang="es-PE" dirty="0" err="1">
                <a:solidFill>
                  <a:srgbClr val="3D85C6"/>
                </a:solidFill>
              </a:rPr>
              <a:t>sort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724796" cy="3096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PE" sz="1600" dirty="0" smtClean="0">
                <a:solidFill>
                  <a:schemeClr val="tx1"/>
                </a:solidFill>
              </a:rPr>
              <a:t>Ejemplos : Si el arreglo fuera A = { 5, 2 ,4 , 7 , 1 , 3 , 2 ,6}</a:t>
            </a:r>
            <a:endParaRPr lang="es-PE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9662"/>
            <a:ext cx="44005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3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Merge </a:t>
            </a:r>
            <a:r>
              <a:rPr lang="es-PE" dirty="0" err="1">
                <a:solidFill>
                  <a:srgbClr val="3D85C6"/>
                </a:solidFill>
              </a:rPr>
              <a:t>sort</a:t>
            </a:r>
            <a:endParaRPr lang="en" dirty="0">
              <a:solidFill>
                <a:srgbClr val="3D85C6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14000"/>
            <a:ext cx="4755281" cy="349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4000"/>
            <a:ext cx="36480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2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997FBE0-D053-40AC-9BE4-288143EF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0"/>
            <a:ext cx="5163116" cy="4581166"/>
          </a:xfrm>
          <a:prstGeom prst="rect">
            <a:avLst/>
          </a:prstGeom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Merge </a:t>
            </a:r>
            <a:r>
              <a:rPr lang="es-PE" dirty="0" err="1">
                <a:solidFill>
                  <a:srgbClr val="3D85C6"/>
                </a:solidFill>
              </a:rPr>
              <a:t>sort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5" name="Shape 70">
            <a:extLst>
              <a:ext uri="{FF2B5EF4-FFF2-40B4-BE49-F238E27FC236}">
                <a16:creationId xmlns:a16="http://schemas.microsoft.com/office/drawing/2014/main" xmlns="" id="{622FFBAE-D67B-4C6C-9F7C-3100E401BB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2532108" cy="3096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PE" sz="1600" dirty="0">
                <a:solidFill>
                  <a:schemeClr val="tx1"/>
                </a:solidFill>
              </a:rPr>
              <a:t>Para el análisis de la complejidad usemos un “recursion tree”.</a:t>
            </a:r>
          </a:p>
          <a:p>
            <a:endParaRPr lang="es-PE" sz="1600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A220BAD-5FD7-4938-9FCE-335557ED4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16" y="2390961"/>
            <a:ext cx="3055040" cy="10096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E1CEE1D-6592-465F-8B17-311F3DD9C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92" y="3777543"/>
            <a:ext cx="3135064" cy="1028700"/>
          </a:xfrm>
          <a:prstGeom prst="rect">
            <a:avLst/>
          </a:prstGeo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xmlns="" id="{CE263B37-14DC-4B4A-8E0A-2A13F6153929}"/>
              </a:ext>
            </a:extLst>
          </p:cNvPr>
          <p:cNvSpPr/>
          <p:nvPr/>
        </p:nvSpPr>
        <p:spPr>
          <a:xfrm>
            <a:off x="1331640" y="3390408"/>
            <a:ext cx="648072" cy="31594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Rectángulo"/>
          <p:cNvSpPr/>
          <p:nvPr/>
        </p:nvSpPr>
        <p:spPr>
          <a:xfrm>
            <a:off x="7495028" y="4570298"/>
            <a:ext cx="1188132" cy="3668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O(n log n)</a:t>
            </a:r>
            <a:endParaRPr lang="es-PE" sz="1600" dirty="0"/>
          </a:p>
        </p:txBody>
      </p:sp>
      <p:sp>
        <p:nvSpPr>
          <p:cNvPr id="7" name="6 Rectángulo"/>
          <p:cNvSpPr/>
          <p:nvPr/>
        </p:nvSpPr>
        <p:spPr>
          <a:xfrm>
            <a:off x="3779912" y="4164994"/>
            <a:ext cx="3042344" cy="61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Esto demuestra la complejidad para las potencias de 2. ¿Y si no lo es ?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 smtClean="0">
                <a:solidFill>
                  <a:srgbClr val="3D85C6"/>
                </a:solidFill>
              </a:rPr>
              <a:t>Maximum Subarray Sum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724796" cy="3096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PE" sz="1600" dirty="0" smtClean="0">
                <a:solidFill>
                  <a:schemeClr val="tx1"/>
                </a:solidFill>
              </a:rPr>
              <a:t>Dado un arreglo A , determinar cuál es la suma de elementos continuos (</a:t>
            </a:r>
            <a:r>
              <a:rPr lang="es-PE" sz="1600" dirty="0" err="1" smtClean="0">
                <a:solidFill>
                  <a:schemeClr val="tx1"/>
                </a:solidFill>
              </a:rPr>
              <a:t>subarreglo</a:t>
            </a:r>
            <a:r>
              <a:rPr lang="es-PE" sz="1600" dirty="0" smtClean="0">
                <a:solidFill>
                  <a:schemeClr val="tx1"/>
                </a:solidFill>
              </a:rPr>
              <a:t>) que es máxima. El arreglo vacío no está permitido como posible solución.</a:t>
            </a:r>
            <a:endParaRPr lang="es-PE" sz="1600" dirty="0">
              <a:solidFill>
                <a:schemeClr val="tx1"/>
              </a:solidFill>
            </a:endParaRPr>
          </a:p>
          <a:p>
            <a:r>
              <a:rPr lang="es-PE" sz="1600" b="1" dirty="0" smtClean="0">
                <a:solidFill>
                  <a:schemeClr val="tx1"/>
                </a:solidFill>
              </a:rPr>
              <a:t>¿Puedes resolverlo con </a:t>
            </a:r>
            <a:r>
              <a:rPr lang="es-PE" sz="1600" b="1" dirty="0" err="1" smtClean="0">
                <a:solidFill>
                  <a:schemeClr val="tx1"/>
                </a:solidFill>
              </a:rPr>
              <a:t>fuerzabruta</a:t>
            </a:r>
            <a:r>
              <a:rPr lang="es-PE" sz="1600" b="1" dirty="0">
                <a:solidFill>
                  <a:schemeClr val="tx1"/>
                </a:solidFill>
              </a:rPr>
              <a:t> </a:t>
            </a:r>
            <a:r>
              <a:rPr lang="es-PE" sz="1600" b="1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PE" sz="1600" b="1" dirty="0" smtClean="0">
                <a:solidFill>
                  <a:schemeClr val="tx1"/>
                </a:solidFill>
              </a:rPr>
              <a:t>O(n²)</a:t>
            </a:r>
          </a:p>
        </p:txBody>
      </p:sp>
    </p:spTree>
    <p:extLst>
      <p:ext uri="{BB962C8B-B14F-4D97-AF65-F5344CB8AC3E}">
        <p14:creationId xmlns:p14="http://schemas.microsoft.com/office/powerpoint/2010/main" val="26757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 smtClean="0">
                <a:solidFill>
                  <a:srgbClr val="3D85C6"/>
                </a:solidFill>
              </a:rPr>
              <a:t>Maximum Subarray Sum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724796" cy="3096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PE" sz="1600" dirty="0" smtClean="0">
                <a:solidFill>
                  <a:schemeClr val="tx1"/>
                </a:solidFill>
              </a:rPr>
              <a:t>Podemos usar un enfoque de divide and </a:t>
            </a:r>
            <a:r>
              <a:rPr lang="es-PE" sz="1600" dirty="0" err="1" smtClean="0">
                <a:solidFill>
                  <a:schemeClr val="tx1"/>
                </a:solidFill>
              </a:rPr>
              <a:t>conquer</a:t>
            </a:r>
            <a:r>
              <a:rPr lang="es-PE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PE" sz="1600" dirty="0" smtClean="0">
                <a:solidFill>
                  <a:schemeClr val="tx1"/>
                </a:solidFill>
              </a:rPr>
              <a:t>Key </a:t>
            </a:r>
            <a:r>
              <a:rPr lang="es-PE" sz="1600" dirty="0" err="1" smtClean="0">
                <a:solidFill>
                  <a:schemeClr val="tx1"/>
                </a:solidFill>
              </a:rPr>
              <a:t>observation</a:t>
            </a:r>
            <a:r>
              <a:rPr lang="es-PE" sz="1600" dirty="0" smtClean="0">
                <a:solidFill>
                  <a:schemeClr val="tx1"/>
                </a:solidFill>
              </a:rPr>
              <a:t>: Supongamos que dividimos el arreglo en dos mitades. La respuesta puede estar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solidFill>
                  <a:schemeClr val="tx1"/>
                </a:solidFill>
              </a:rPr>
              <a:t>Completamente en la parte izquierda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solidFill>
                  <a:schemeClr val="tx1"/>
                </a:solidFill>
              </a:rPr>
              <a:t>Completamente en la parte derecha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solidFill>
                  <a:schemeClr val="tx1"/>
                </a:solidFill>
              </a:rPr>
              <a:t>Cruzando el punto medio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15766"/>
            <a:ext cx="4366259" cy="156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0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 smtClean="0">
                <a:solidFill>
                  <a:srgbClr val="3D85C6"/>
                </a:solidFill>
              </a:rPr>
              <a:t>Maximum Subarray Sum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724796" cy="3096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PE" sz="1600" dirty="0" smtClean="0">
                <a:solidFill>
                  <a:schemeClr val="tx1"/>
                </a:solidFill>
              </a:rPr>
              <a:t>Algoritmo :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600" b="1" dirty="0">
                <a:solidFill>
                  <a:schemeClr val="tx1"/>
                </a:solidFill>
              </a:rPr>
              <a:t>Divide : </a:t>
            </a:r>
            <a:r>
              <a:rPr lang="es-PE" sz="1600" dirty="0">
                <a:solidFill>
                  <a:schemeClr val="tx1"/>
                </a:solidFill>
              </a:rPr>
              <a:t>Divide el arreglo en dos mitades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600" b="1" dirty="0">
                <a:solidFill>
                  <a:schemeClr val="tx1"/>
                </a:solidFill>
              </a:rPr>
              <a:t>Conquer : </a:t>
            </a:r>
            <a:r>
              <a:rPr lang="es-PE" sz="1600" dirty="0" smtClean="0">
                <a:solidFill>
                  <a:schemeClr val="tx1"/>
                </a:solidFill>
              </a:rPr>
              <a:t>Halla el </a:t>
            </a:r>
            <a:r>
              <a:rPr lang="es-PE" sz="1600" dirty="0" err="1" smtClean="0">
                <a:solidFill>
                  <a:schemeClr val="tx1"/>
                </a:solidFill>
              </a:rPr>
              <a:t>maximum</a:t>
            </a:r>
            <a:r>
              <a:rPr lang="es-PE" sz="1600" dirty="0" smtClean="0">
                <a:solidFill>
                  <a:schemeClr val="tx1"/>
                </a:solidFill>
              </a:rPr>
              <a:t> </a:t>
            </a:r>
            <a:r>
              <a:rPr lang="es-PE" sz="1600" dirty="0" err="1" smtClean="0">
                <a:solidFill>
                  <a:schemeClr val="tx1"/>
                </a:solidFill>
              </a:rPr>
              <a:t>subarray</a:t>
            </a:r>
            <a:r>
              <a:rPr lang="es-PE" sz="1600" dirty="0" smtClean="0">
                <a:solidFill>
                  <a:schemeClr val="tx1"/>
                </a:solidFill>
              </a:rPr>
              <a:t> sum de ambas mitades recursivamente</a:t>
            </a:r>
            <a:endParaRPr lang="es-PE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PE" sz="1600" b="1" dirty="0">
                <a:solidFill>
                  <a:schemeClr val="tx1"/>
                </a:solidFill>
              </a:rPr>
              <a:t>Combine </a:t>
            </a:r>
            <a:r>
              <a:rPr lang="es-PE" sz="1600" b="1" dirty="0" smtClean="0">
                <a:solidFill>
                  <a:schemeClr val="tx1"/>
                </a:solidFill>
              </a:rPr>
              <a:t>: </a:t>
            </a:r>
            <a:r>
              <a:rPr lang="es-PE" sz="1600" dirty="0" smtClean="0">
                <a:solidFill>
                  <a:schemeClr val="tx1"/>
                </a:solidFill>
              </a:rPr>
              <a:t>Encuentra la “suma sufijo” máxima de la parte izquierda y la “suma prefijo” máxima de la parte derecha. Suma ambas variables y tendrás la máxima suma cruzando el punto medio. Finalmente da como respuesta el máximo entre los 3 posibles casos (Maximum Subarray Sum de la izquierda, Maximum Subarray Sum de la derecha y Maximum Subarray Sum cruzando el punto medio)</a:t>
            </a:r>
          </a:p>
          <a:p>
            <a:endParaRPr lang="es-PE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 smtClean="0">
                <a:solidFill>
                  <a:srgbClr val="3D85C6"/>
                </a:solidFill>
              </a:rPr>
              <a:t>Maximum Subarray Sum</a:t>
            </a:r>
            <a:endParaRPr lang="en" dirty="0">
              <a:solidFill>
                <a:srgbClr val="3D85C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24783"/>
            <a:ext cx="3883990" cy="197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9662"/>
            <a:ext cx="4499992" cy="265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7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Divide y Vencerás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995686"/>
            <a:ext cx="8520600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Enfo</a:t>
            </a:r>
            <a:r>
              <a:rPr lang="es-PE" sz="1600" dirty="0">
                <a:solidFill>
                  <a:srgbClr val="434343"/>
                </a:solidFill>
              </a:rPr>
              <a:t>que de resolución de problemas basado en la recursividad.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cada estado de la recursión realiza 3 pasos: dividir, vencer y combinar.</a:t>
            </a:r>
          </a:p>
        </p:txBody>
      </p:sp>
    </p:spTree>
    <p:extLst>
      <p:ext uri="{BB962C8B-B14F-4D97-AF65-F5344CB8AC3E}">
        <p14:creationId xmlns:p14="http://schemas.microsoft.com/office/powerpoint/2010/main" val="34602985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 smtClean="0">
                <a:solidFill>
                  <a:srgbClr val="3D85C6"/>
                </a:solidFill>
              </a:rPr>
              <a:t>Maximum Subarray Sum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5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724796" cy="3096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PE" sz="1600" dirty="0" smtClean="0">
                <a:solidFill>
                  <a:schemeClr val="tx1"/>
                </a:solidFill>
              </a:rPr>
              <a:t>Para el análisis de complejidad, podemos notar en el código que se forma la misma estructura (para el tiempo de ejecución ) que en el merge </a:t>
            </a:r>
            <a:r>
              <a:rPr lang="es-PE" sz="1600" dirty="0" err="1" smtClean="0">
                <a:solidFill>
                  <a:schemeClr val="tx1"/>
                </a:solidFill>
              </a:rPr>
              <a:t>sort</a:t>
            </a:r>
            <a:r>
              <a:rPr lang="es-PE" sz="1600" dirty="0" smtClean="0">
                <a:solidFill>
                  <a:schemeClr val="tx1"/>
                </a:solidFill>
              </a:rPr>
              <a:t> :</a:t>
            </a:r>
            <a:endParaRPr lang="es-PE" sz="1600" dirty="0">
              <a:solidFill>
                <a:schemeClr val="tx1"/>
              </a:solidFill>
            </a:endParaRPr>
          </a:p>
        </p:txBody>
      </p:sp>
      <p:pic>
        <p:nvPicPr>
          <p:cNvPr id="6" name="Imagen 2">
            <a:extLst>
              <a:ext uri="{FF2B5EF4-FFF2-40B4-BE49-F238E27FC236}">
                <a16:creationId xmlns:a16="http://schemas.microsoft.com/office/drawing/2014/main" xmlns="" id="{6A220BAD-5FD7-4938-9FCE-335557ED4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139702"/>
            <a:ext cx="4033194" cy="133291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5868144" y="2349635"/>
            <a:ext cx="1944179" cy="9130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O(n log n)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4980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315924"/>
            <a:ext cx="4044276" cy="103168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 smtClean="0">
                <a:solidFill>
                  <a:srgbClr val="3D85C6"/>
                </a:solidFill>
              </a:rPr>
              <a:t>Maximum Subarray Sum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5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3828252" cy="3096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PE" sz="1600" dirty="0" smtClean="0">
                <a:solidFill>
                  <a:schemeClr val="tx1"/>
                </a:solidFill>
              </a:rPr>
              <a:t>¿Podemos mejorar la complejidad  O(n log n) ? La respuesta es sí, y se puede hacer nuevamente con Divide and Conquer. </a:t>
            </a:r>
            <a:endParaRPr lang="es-PE" sz="1600" dirty="0">
              <a:solidFill>
                <a:schemeClr val="tx1"/>
              </a:solidFill>
            </a:endParaRPr>
          </a:p>
          <a:p>
            <a:r>
              <a:rPr lang="es-PE" sz="1600" dirty="0" smtClean="0">
                <a:solidFill>
                  <a:schemeClr val="tx1"/>
                </a:solidFill>
              </a:rPr>
              <a:t>Supongamos que la operación del “merge” lo redujéramos de O(n) a O(1). Usemos recursion tree nuevamente :</a:t>
            </a:r>
          </a:p>
          <a:p>
            <a:endParaRPr lang="es-PE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101" y="267494"/>
            <a:ext cx="4938911" cy="444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7740352" y="4597526"/>
            <a:ext cx="1188132" cy="3668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O(n )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239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 smtClean="0">
                <a:solidFill>
                  <a:srgbClr val="3D85C6"/>
                </a:solidFill>
              </a:rPr>
              <a:t>Maximum Subarray Sum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5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724796" cy="3096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PE" sz="1600" dirty="0" smtClean="0">
                <a:solidFill>
                  <a:schemeClr val="tx1"/>
                </a:solidFill>
              </a:rPr>
              <a:t>Ya sabemos que si mejoramos la complejidad del merge, obtendremos una complejidad lineal para el algoritmo principal. ¿Cómo lo hacemos ? </a:t>
            </a:r>
          </a:p>
          <a:p>
            <a:r>
              <a:rPr lang="es-PE" sz="1600" dirty="0" smtClean="0">
                <a:solidFill>
                  <a:schemeClr val="tx1"/>
                </a:solidFill>
              </a:rPr>
              <a:t>En el merge estamos hallando la suma prefijo máxima y la suma sufijo máxima. ¿Qué pasaría si estos valores también los calculáramos en la recursión del divide and </a:t>
            </a:r>
            <a:r>
              <a:rPr lang="es-PE" sz="1600" dirty="0" err="1" smtClean="0">
                <a:solidFill>
                  <a:schemeClr val="tx1"/>
                </a:solidFill>
              </a:rPr>
              <a:t>conquer</a:t>
            </a:r>
            <a:r>
              <a:rPr lang="es-PE" sz="16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PE" sz="1600" dirty="0" smtClean="0">
                <a:solidFill>
                  <a:schemeClr val="tx1"/>
                </a:solidFill>
              </a:rPr>
              <a:t>Analicemos esto de forma separada </a:t>
            </a:r>
          </a:p>
        </p:txBody>
      </p:sp>
      <p:sp>
        <p:nvSpPr>
          <p:cNvPr id="2" name="1 Flecha curvada hacia la derecha"/>
          <p:cNvSpPr/>
          <p:nvPr/>
        </p:nvSpPr>
        <p:spPr>
          <a:xfrm>
            <a:off x="652010" y="3579862"/>
            <a:ext cx="504056" cy="1152128"/>
          </a:xfrm>
          <a:prstGeom prst="curvedRightArrow">
            <a:avLst>
              <a:gd name="adj1" fmla="val 25000"/>
              <a:gd name="adj2" fmla="val 46484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 smtClean="0">
                <a:solidFill>
                  <a:srgbClr val="3D85C6"/>
                </a:solidFill>
              </a:rPr>
              <a:t>Máxima Suma Prefijo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5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724796" cy="3096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PE" sz="1600" dirty="0" smtClean="0">
                <a:solidFill>
                  <a:schemeClr val="tx1"/>
                </a:solidFill>
              </a:rPr>
              <a:t>Key </a:t>
            </a:r>
            <a:r>
              <a:rPr lang="es-PE" sz="1600" dirty="0" err="1" smtClean="0">
                <a:solidFill>
                  <a:schemeClr val="tx1"/>
                </a:solidFill>
              </a:rPr>
              <a:t>observation</a:t>
            </a:r>
            <a:r>
              <a:rPr lang="es-PE" sz="1600" dirty="0" smtClean="0">
                <a:solidFill>
                  <a:schemeClr val="tx1"/>
                </a:solidFill>
              </a:rPr>
              <a:t> : Si queremos calcular recursivamente la respuesta respecto a las dos mitades, podemos notar que la respuesta solo puede ser de dos tipos :</a:t>
            </a:r>
          </a:p>
          <a:p>
            <a:r>
              <a:rPr lang="es-PE" sz="16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394" y="2355726"/>
            <a:ext cx="4223010" cy="160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16024" y="2513995"/>
            <a:ext cx="3275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El máximo prefijo está solo en la parte izquierda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El máximo prefijo está cruzando el punto medio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 smtClean="0">
                <a:solidFill>
                  <a:srgbClr val="3D85C6"/>
                </a:solidFill>
              </a:rPr>
              <a:t>Máxima Suma Sufijo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5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724796" cy="3096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PE" sz="1600" dirty="0" smtClean="0">
                <a:solidFill>
                  <a:schemeClr val="tx1"/>
                </a:solidFill>
              </a:rPr>
              <a:t>Esto es análogo al caso de la máxima suma prefijo</a:t>
            </a:r>
          </a:p>
          <a:p>
            <a:r>
              <a:rPr lang="es-PE" sz="16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16024" y="2513995"/>
            <a:ext cx="3275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El máximo sufijo está solo en la parte derecha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El máximo sufijo está cruzando el punto medio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53918"/>
            <a:ext cx="46672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6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 smtClean="0">
                <a:solidFill>
                  <a:srgbClr val="3D85C6"/>
                </a:solidFill>
              </a:rPr>
              <a:t>Maximum Subarray Sum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724796" cy="36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PE" sz="1600" dirty="0" smtClean="0">
                <a:solidFill>
                  <a:schemeClr val="tx1"/>
                </a:solidFill>
              </a:rPr>
              <a:t>Volviendo a nuestro problema, podemos reformular el algoritmo de la siguiente forma :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600" b="1" dirty="0" smtClean="0">
                <a:solidFill>
                  <a:schemeClr val="tx1"/>
                </a:solidFill>
              </a:rPr>
              <a:t>Divide </a:t>
            </a:r>
            <a:r>
              <a:rPr lang="es-PE" sz="1600" b="1" dirty="0">
                <a:solidFill>
                  <a:schemeClr val="tx1"/>
                </a:solidFill>
              </a:rPr>
              <a:t>: </a:t>
            </a:r>
            <a:r>
              <a:rPr lang="es-PE" sz="1600" dirty="0">
                <a:solidFill>
                  <a:schemeClr val="tx1"/>
                </a:solidFill>
              </a:rPr>
              <a:t>Divide el arreglo en dos mitades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600" b="1" dirty="0">
                <a:solidFill>
                  <a:schemeClr val="tx1"/>
                </a:solidFill>
              </a:rPr>
              <a:t>Conquer : </a:t>
            </a:r>
            <a:r>
              <a:rPr lang="es-PE" sz="1600" dirty="0" smtClean="0">
                <a:solidFill>
                  <a:schemeClr val="tx1"/>
                </a:solidFill>
              </a:rPr>
              <a:t>Halla recursivamente el maxSubarray , maxPreffix, maxSuffix, </a:t>
            </a:r>
            <a:r>
              <a:rPr lang="es-PE" sz="1600" dirty="0" err="1" smtClean="0">
                <a:solidFill>
                  <a:schemeClr val="tx1"/>
                </a:solidFill>
              </a:rPr>
              <a:t>totalSum</a:t>
            </a:r>
            <a:r>
              <a:rPr lang="es-PE" sz="1600" dirty="0" smtClean="0">
                <a:solidFill>
                  <a:schemeClr val="tx1"/>
                </a:solidFill>
              </a:rPr>
              <a:t> de ambas mitades (denominemos ambas mitades L y R)</a:t>
            </a:r>
            <a:endParaRPr lang="es-PE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PE" sz="1600" b="1" dirty="0" smtClean="0">
                <a:solidFill>
                  <a:schemeClr val="tx1"/>
                </a:solidFill>
              </a:rPr>
              <a:t>Combine : </a:t>
            </a:r>
            <a:r>
              <a:rPr lang="es-PE" sz="1600" dirty="0" smtClean="0">
                <a:solidFill>
                  <a:schemeClr val="tx1"/>
                </a:solidFill>
              </a:rPr>
              <a:t>Actualiza las variables de la siguiente forma :</a:t>
            </a:r>
          </a:p>
          <a:p>
            <a:r>
              <a:rPr lang="es-PE" sz="1600" dirty="0">
                <a:solidFill>
                  <a:schemeClr val="tx1"/>
                </a:solidFill>
              </a:rPr>
              <a:t>	</a:t>
            </a:r>
            <a:endParaRPr lang="es-PE" sz="1600" dirty="0" smtClean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83958" y="3579862"/>
            <a:ext cx="8784976" cy="11521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es-PE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s-PE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s-PE" dirty="0" smtClean="0">
                <a:solidFill>
                  <a:schemeClr val="bg1"/>
                </a:solidFill>
              </a:rPr>
              <a:t>maxSubarray </a:t>
            </a:r>
            <a:r>
              <a:rPr lang="es-PE" dirty="0">
                <a:solidFill>
                  <a:schemeClr val="bg1"/>
                </a:solidFill>
              </a:rPr>
              <a:t>= max ( maxSubarray de L , maxSubarray de R , maxPreffix de L + maxSuffix de R</a:t>
            </a:r>
            <a:r>
              <a:rPr lang="es-PE" dirty="0" smtClean="0">
                <a:solidFill>
                  <a:schemeClr val="bg1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s-PE" dirty="0" smtClean="0">
                <a:solidFill>
                  <a:schemeClr val="bg1"/>
                </a:solidFill>
              </a:rPr>
              <a:t>maxPreffix </a:t>
            </a:r>
            <a:r>
              <a:rPr lang="es-PE" dirty="0">
                <a:solidFill>
                  <a:schemeClr val="bg1"/>
                </a:solidFill>
              </a:rPr>
              <a:t>= max( maxPreffix de L , sum de L + maxPreffix de R)</a:t>
            </a:r>
          </a:p>
          <a:p>
            <a:pPr>
              <a:spcAft>
                <a:spcPts val="600"/>
              </a:spcAft>
            </a:pPr>
            <a:r>
              <a:rPr lang="es-PE" dirty="0">
                <a:solidFill>
                  <a:schemeClr val="bg1"/>
                </a:solidFill>
              </a:rPr>
              <a:t>maxSuffix = max( maxSuffix de R , sum de R + maxSuffix de L</a:t>
            </a:r>
            <a:r>
              <a:rPr lang="es-PE" dirty="0" smtClean="0">
                <a:solidFill>
                  <a:schemeClr val="bg1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s-PE" dirty="0">
                <a:solidFill>
                  <a:schemeClr val="bg1"/>
                </a:solidFill>
              </a:rPr>
              <a:t>Suma = suma de L + suma de R</a:t>
            </a:r>
          </a:p>
          <a:p>
            <a:pPr>
              <a:spcAft>
                <a:spcPts val="600"/>
              </a:spcAft>
            </a:pPr>
            <a:endParaRPr lang="es-PE" dirty="0">
              <a:solidFill>
                <a:schemeClr val="bg1"/>
              </a:solidFill>
            </a:endParaRP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83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71750" y="19370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>
                <a:solidFill>
                  <a:srgbClr val="3D85C6"/>
                </a:solidFill>
              </a:rPr>
              <a:t>¡ Good luck and have </a:t>
            </a:r>
            <a:r>
              <a:rPr lang="es-PE" sz="6000" dirty="0" err="1">
                <a:solidFill>
                  <a:srgbClr val="3D85C6"/>
                </a:solidFill>
              </a:rPr>
              <a:t>fun</a:t>
            </a:r>
            <a:r>
              <a:rPr lang="es-PE" sz="6000" dirty="0">
                <a:solidFill>
                  <a:srgbClr val="3D85C6"/>
                </a:solidFill>
              </a:rPr>
              <a:t> !</a:t>
            </a:r>
            <a:r>
              <a:rPr lang="en" sz="6000" dirty="0">
                <a:solidFill>
                  <a:srgbClr val="3D85C6"/>
                </a:solidFill>
              </a:rPr>
              <a:t> </a:t>
            </a:r>
            <a:r>
              <a:rPr lang="en" sz="4200" dirty="0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Divide y Vencerás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635646"/>
            <a:ext cx="8520600" cy="24482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600" b="1" dirty="0">
                <a:solidFill>
                  <a:srgbClr val="434343"/>
                </a:solidFill>
              </a:rPr>
              <a:t>Dividir</a:t>
            </a:r>
            <a:r>
              <a:rPr lang="es-PE" sz="1600" dirty="0">
                <a:solidFill>
                  <a:srgbClr val="434343"/>
                </a:solidFill>
              </a:rPr>
              <a:t> el problema en una cantidad determinada de </a:t>
            </a:r>
            <a:r>
              <a:rPr lang="es-PE" sz="1600" dirty="0" err="1">
                <a:solidFill>
                  <a:srgbClr val="434343"/>
                </a:solidFill>
              </a:rPr>
              <a:t>subproblemas</a:t>
            </a:r>
            <a:r>
              <a:rPr lang="es-PE" sz="1600" dirty="0">
                <a:solidFill>
                  <a:srgbClr val="434343"/>
                </a:solidFill>
              </a:rPr>
              <a:t>, que son instancias más pequeñas del mismo problema.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600" b="1" dirty="0">
                <a:solidFill>
                  <a:srgbClr val="434343"/>
                </a:solidFill>
              </a:rPr>
              <a:t>Vencer</a:t>
            </a:r>
            <a:r>
              <a:rPr lang="es-PE" sz="1600" dirty="0">
                <a:solidFill>
                  <a:srgbClr val="434343"/>
                </a:solidFill>
              </a:rPr>
              <a:t> los </a:t>
            </a:r>
            <a:r>
              <a:rPr lang="es-PE" sz="1600" dirty="0" err="1">
                <a:solidFill>
                  <a:srgbClr val="434343"/>
                </a:solidFill>
              </a:rPr>
              <a:t>subproblemas</a:t>
            </a:r>
            <a:r>
              <a:rPr lang="es-PE" sz="1600" dirty="0">
                <a:solidFill>
                  <a:srgbClr val="434343"/>
                </a:solidFill>
              </a:rPr>
              <a:t> resolviéndolos de forma recursiva. Si el tamaño del </a:t>
            </a:r>
            <a:r>
              <a:rPr lang="es-PE" sz="1600" dirty="0" err="1">
                <a:solidFill>
                  <a:srgbClr val="434343"/>
                </a:solidFill>
              </a:rPr>
              <a:t>subproblema</a:t>
            </a:r>
            <a:r>
              <a:rPr lang="es-PE" sz="1600" dirty="0">
                <a:solidFill>
                  <a:srgbClr val="434343"/>
                </a:solidFill>
              </a:rPr>
              <a:t> es lo suficientemente pequeño, basta resolverlo de forma directa.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600" b="1" dirty="0">
                <a:solidFill>
                  <a:srgbClr val="434343"/>
                </a:solidFill>
              </a:rPr>
              <a:t>Combinar</a:t>
            </a:r>
            <a:r>
              <a:rPr lang="es-PE" sz="1600" dirty="0">
                <a:solidFill>
                  <a:srgbClr val="434343"/>
                </a:solidFill>
              </a:rPr>
              <a:t> la soluciones de los </a:t>
            </a:r>
            <a:r>
              <a:rPr lang="es-PE" sz="1600" dirty="0" err="1">
                <a:solidFill>
                  <a:srgbClr val="434343"/>
                </a:solidFill>
              </a:rPr>
              <a:t>subproblemas</a:t>
            </a:r>
            <a:r>
              <a:rPr lang="es-PE" sz="1600" dirty="0">
                <a:solidFill>
                  <a:srgbClr val="434343"/>
                </a:solidFill>
              </a:rPr>
              <a:t> para obtener la solución del problema original.</a:t>
            </a:r>
          </a:p>
        </p:txBody>
      </p:sp>
    </p:spTree>
    <p:extLst>
      <p:ext uri="{BB962C8B-B14F-4D97-AF65-F5344CB8AC3E}">
        <p14:creationId xmlns:p14="http://schemas.microsoft.com/office/powerpoint/2010/main" val="140923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Divide y Vencerás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635646"/>
            <a:ext cx="8520600" cy="24482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600" dirty="0">
                <a:solidFill>
                  <a:srgbClr val="434343"/>
                </a:solidFill>
              </a:rPr>
              <a:t>En la mayoría de casos basta dividir un problema en 2 subproblemas de igual tamaño.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600" dirty="0">
                <a:solidFill>
                  <a:srgbClr val="434343"/>
                </a:solidFill>
              </a:rPr>
              <a:t>Si se divide en más partes la implementación puede resultar más compleja y la diferencia en complejidad puede no ser considerable.</a:t>
            </a:r>
          </a:p>
        </p:txBody>
      </p:sp>
    </p:spTree>
    <p:extLst>
      <p:ext uri="{BB962C8B-B14F-4D97-AF65-F5344CB8AC3E}">
        <p14:creationId xmlns:p14="http://schemas.microsoft.com/office/powerpoint/2010/main" val="95324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Exponenciación Rápida</a:t>
            </a:r>
            <a:endParaRPr lang="en"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Shape 7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347614"/>
                <a:ext cx="8508772" cy="18002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ctr"/>
                <a:r>
                  <a:rPr lang="es-PE" sz="2000" b="1" dirty="0">
                    <a:solidFill>
                      <a:srgbClr val="434343"/>
                    </a:solidFill>
                  </a:rPr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b="1" i="1" smtClean="0">
                            <a:solidFill>
                              <a:srgbClr val="434343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PE" sz="2000" b="1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s-PE" sz="2000" b="1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s-PE" sz="2000" b="1" dirty="0">
                    <a:solidFill>
                      <a:srgbClr val="434343"/>
                    </a:solidFill>
                  </a:rPr>
                  <a:t>, donde </a:t>
                </a:r>
                <a14:m>
                  <m:oMath xmlns:m="http://schemas.openxmlformats.org/officeDocument/2006/math"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s-PE" sz="20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s-PE" sz="2000" b="1" dirty="0">
                    <a:solidFill>
                      <a:srgbClr val="434343"/>
                    </a:solidFill>
                  </a:rPr>
                  <a:t>+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1600" dirty="0">
                    <a:solidFill>
                      <a:srgbClr val="434343"/>
                    </a:solidFill>
                  </a:rPr>
                  <a:t>Se puede hacer fácilmente en </a:t>
                </a:r>
                <a14:m>
                  <m:oMath xmlns:m="http://schemas.openxmlformats.org/officeDocument/2006/math"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PE" sz="1600" b="0" i="1" smtClean="0">
                            <a:solidFill>
                              <a:srgbClr val="434343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s-PE" sz="16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PE" sz="1600" b="0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</a:rPr>
                  <a:t>¿Qué pasa si nos hacen demasiadas consultas o  el valor de </a:t>
                </a:r>
                <a14:m>
                  <m:oMath xmlns:m="http://schemas.openxmlformats.org/officeDocument/2006/math"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</a:rPr>
                  <a:t> es demasiado grande?</a:t>
                </a:r>
                <a:endParaRPr lang="es-PE" sz="2000" b="1" dirty="0">
                  <a:solidFill>
                    <a:srgbClr val="43434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1600" dirty="0">
                    <a:solidFill>
                      <a:srgbClr val="434343"/>
                    </a:solidFill>
                  </a:rPr>
                  <a:t>Apliquemos el enfoque divide y vencerás.</a:t>
                </a:r>
                <a:endParaRPr lang="es-PE" sz="20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PE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s-PE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PE" sz="20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E" sz="2000" i="1">
                                <a:latin typeface="Cambria Math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s-PE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s-PE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PE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s-P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p>
                              <m:sSupPr>
                                <m:ctrlPr>
                                  <a:rPr lang="es-PE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s-PE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PE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s-P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     , </m:t>
                            </m:r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</m:e>
                          <m:e>
                            <m:sSup>
                              <m:sSupPr>
                                <m:ctrlPr>
                                  <a:rPr lang="es-PE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PE" sz="2000" i="1">
                                    <a:latin typeface="Cambria Math"/>
                                  </a:rPr>
                                  <m:t>⌊</m:t>
                                </m:r>
                                <m:r>
                                  <a:rPr lang="es-PE" sz="2000" b="0" i="1" smtClean="0">
                                    <a:latin typeface="Cambria Math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s-PE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PE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s-P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PE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PE" sz="2000" i="1">
                                    <a:latin typeface="Cambria Math"/>
                                  </a:rPr>
                                  <m:t>⌋</m:t>
                                </m:r>
                              </m:sup>
                            </m:sSup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  ∗</m:t>
                            </m:r>
                            <m:sSup>
                              <m:sSupPr>
                                <m:ctrlPr>
                                  <a:rPr lang="es-PE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PE" sz="2000" i="1">
                                    <a:latin typeface="Cambria Math"/>
                                  </a:rPr>
                                  <m:t>⌊</m:t>
                                </m:r>
                                <m:r>
                                  <a:rPr lang="es-PE" sz="2000" b="0" i="1" smtClean="0">
                                    <a:latin typeface="Cambria Math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s-PE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PE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s-P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PE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PE" sz="2000" i="1">
                                    <a:latin typeface="Cambria Math"/>
                                  </a:rPr>
                                  <m:t>⌋</m:t>
                                </m:r>
                              </m:sup>
                            </m:sSup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    , </m:t>
                            </m:r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𝑖𝑚𝑝𝑎𝑟</m:t>
                            </m:r>
                          </m:e>
                        </m:eqArr>
                      </m:e>
                    </m:d>
                  </m:oMath>
                </a14:m>
                <a:endParaRPr lang="es-PE" sz="2000" b="1" dirty="0">
                  <a:solidFill>
                    <a:srgbClr val="434343"/>
                  </a:solidFill>
                </a:endParaRPr>
              </a:p>
            </p:txBody>
          </p:sp>
        </mc:Choice>
        <mc:Fallback xmlns="">
          <p:sp>
            <p:nvSpPr>
              <p:cNvPr id="70" name="Shape 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47614"/>
                <a:ext cx="8508772" cy="1800200"/>
              </a:xfrm>
              <a:prstGeom prst="rect">
                <a:avLst/>
              </a:prstGeom>
              <a:blipFill rotWithShape="1">
                <a:blip r:embed="rId3"/>
                <a:stretch>
                  <a:fillRect l="-215" b="-6813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6516216" y="4011910"/>
                <a:ext cx="2520280" cy="50405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Si b impar =&gt; </a:t>
                </a:r>
                <a14:m>
                  <m:oMath xmlns:m="http://schemas.openxmlformats.org/officeDocument/2006/math">
                    <m:r>
                      <a:rPr lang="es-PE" sz="1600" i="1" smtClean="0">
                        <a:latin typeface="Cambria Math"/>
                      </a:rPr>
                      <m:t>⌊ </m:t>
                    </m:r>
                    <m:f>
                      <m:fPr>
                        <m:ctrlPr>
                          <a:rPr lang="es-PE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s-PE" sz="16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PE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PE" sz="1600" i="1">
                        <a:latin typeface="Cambria Math"/>
                      </a:rPr>
                      <m:t> ⌋</m:t>
                    </m:r>
                    <m:r>
                      <m:rPr>
                        <m:nor/>
                      </m:rPr>
                      <a:rPr lang="es-PE" sz="1600" dirty="0"/>
                      <m:t> =</m:t>
                    </m:r>
                    <m:r>
                      <m:rPr>
                        <m:nor/>
                      </m:rPr>
                      <a:rPr lang="es-PE" sz="1600" b="0" i="0" dirty="0" smtClean="0"/>
                      <m:t> ( </m:t>
                    </m:r>
                    <m:f>
                      <m:fPr>
                        <m:ctrlPr>
                          <a:rPr lang="es-PE" sz="16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PE" sz="1600" b="0" i="1" dirty="0" smtClean="0">
                            <a:latin typeface="Cambria Math"/>
                          </a:rPr>
                          <m:t>𝑏</m:t>
                        </m:r>
                        <m:r>
                          <a:rPr lang="es-PE" sz="1600" b="0" i="1" dirty="0" smtClean="0">
                            <a:latin typeface="Cambria Math"/>
                          </a:rPr>
                          <m:t> −1</m:t>
                        </m:r>
                      </m:num>
                      <m:den>
                        <m:r>
                          <a:rPr lang="es-PE" sz="16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s-PE" sz="1600" b="0" i="0" dirty="0" smtClean="0"/>
                      <m:t>)</m:t>
                    </m:r>
                  </m:oMath>
                </a14:m>
                <a:endParaRPr lang="es-PE" sz="16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011910"/>
                <a:ext cx="2520280" cy="5040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47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Exponenciación Rápida</a:t>
            </a:r>
            <a:endParaRPr lang="en" dirty="0">
              <a:solidFill>
                <a:srgbClr val="3D85C6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CFFB859-FAFF-4DC0-8E59-BF106A392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0" t="17785" r="38975" b="66808"/>
          <a:stretch/>
        </p:blipFill>
        <p:spPr>
          <a:xfrm>
            <a:off x="467544" y="1491630"/>
            <a:ext cx="5315493" cy="1008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5AEDCF3D-490E-4621-B08E-730EDE62F440}"/>
                  </a:ext>
                </a:extLst>
              </p:cNvPr>
              <p:cNvSpPr txBox="1"/>
              <p:nvPr/>
            </p:nvSpPr>
            <p:spPr>
              <a:xfrm>
                <a:off x="2925247" y="2589335"/>
                <a:ext cx="5916484" cy="106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/>
                  <a:t>             	</a:t>
                </a:r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5</m:t>
                        </m:r>
                      </m:e>
                      <m:sup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4</m:t>
                        </m:r>
                      </m:sup>
                    </m:sSup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              …………..  nivel 0</a:t>
                </a:r>
              </a:p>
              <a:p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       5</m:t>
                        </m:r>
                      </m:e>
                      <m:sup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    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        5</m:t>
                        </m:r>
                      </m:e>
                      <m:sup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   …………… nivel 1</a:t>
                </a:r>
              </a:p>
              <a:p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                     5</m:t>
                        </m:r>
                      </m:e>
                      <m:sup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   5</m:t>
                        </m:r>
                      </m:e>
                      <m:sup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   5</m:t>
                        </m:r>
                      </m:e>
                      <m:sup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    5</m:t>
                        </m:r>
                      </m:e>
                      <m:sup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…………… nivel 2 = log2 b</a:t>
                </a:r>
              </a:p>
              <a:p>
                <a:r>
                  <a:rPr lang="es-PE" b="1" dirty="0"/>
                  <a:t>          </a:t>
                </a:r>
                <a:endParaRPr lang="es-PE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AEDCF3D-490E-4621-B08E-730EDE62F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247" y="2589335"/>
                <a:ext cx="5916484" cy="1062535"/>
              </a:xfrm>
              <a:prstGeom prst="rect">
                <a:avLst/>
              </a:prstGeom>
              <a:blipFill>
                <a:blip r:embed="rId4"/>
                <a:stretch>
                  <a:fillRect t="-1724" r="-10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xmlns="" id="{92364895-78EF-4E92-A416-1F67FDFE0888}"/>
                  </a:ext>
                </a:extLst>
              </p:cNvPr>
              <p:cNvSpPr/>
              <p:nvPr/>
            </p:nvSpPr>
            <p:spPr>
              <a:xfrm>
                <a:off x="1043608" y="3946428"/>
                <a:ext cx="2982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sz="1800" b="1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s-PE" sz="1800" b="1" i="1">
                            <a:solidFill>
                              <a:srgbClr val="434343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s-PE" sz="1800" b="1" i="1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E" sz="1800" b="1" dirty="0"/>
                  <a:t>  </a:t>
                </a:r>
                <a:r>
                  <a:rPr lang="es-PE" sz="1600" b="1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</a:rPr>
                  <a:t>… Se </a:t>
                </a:r>
                <a:r>
                  <a:rPr lang="es-PE" sz="1600" b="1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puede reducir?</a:t>
                </a: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92364895-78EF-4E92-A416-1F67FDFE0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946428"/>
                <a:ext cx="2982740" cy="369332"/>
              </a:xfrm>
              <a:prstGeom prst="rect">
                <a:avLst/>
              </a:prstGeom>
              <a:blipFill>
                <a:blip r:embed="rId5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20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Exponenciación Rápida</a:t>
            </a:r>
            <a:endParaRPr lang="en"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5AEDCF3D-490E-4621-B08E-730EDE62F440}"/>
                  </a:ext>
                </a:extLst>
              </p:cNvPr>
              <p:cNvSpPr txBox="1"/>
              <p:nvPr/>
            </p:nvSpPr>
            <p:spPr>
              <a:xfrm>
                <a:off x="2925247" y="2589335"/>
                <a:ext cx="5916484" cy="106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/>
                  <a:t>             	</a:t>
                </a:r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b="1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b="1" i="1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𝟓</m:t>
                        </m:r>
                      </m:e>
                      <m:sup>
                        <m:r>
                          <a:rPr lang="es-PE" sz="1600" b="1" i="1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s-PE" sz="1600" b="1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              </a:t>
                </a:r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…………..  nivel 0</a:t>
                </a:r>
              </a:p>
              <a:p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b="1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b="1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       </m:t>
                        </m:r>
                        <m:r>
                          <a:rPr lang="es-PE" sz="1600" b="1" i="1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𝟓</m:t>
                        </m:r>
                      </m:e>
                      <m:sup>
                        <m:r>
                          <a:rPr lang="es-PE" sz="1600" b="1" i="1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PE" sz="1600" b="1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     </a:t>
                </a:r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        5</m:t>
                        </m:r>
                      </m:e>
                      <m:sup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   …………… nivel 1</a:t>
                </a:r>
              </a:p>
              <a:p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b="1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b="1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                     </m:t>
                        </m:r>
                        <m:r>
                          <a:rPr lang="es-PE" sz="1600" b="1" i="1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𝟓</m:t>
                        </m:r>
                      </m:e>
                      <m:sup>
                        <m:r>
                          <a:rPr lang="es-PE" sz="1600" b="1" i="1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s-PE" sz="1600" b="1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   5</m:t>
                        </m:r>
                      </m:e>
                      <m:sup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   5</m:t>
                        </m:r>
                      </m:e>
                      <m:sup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  <a:ea typeface="Open Sans"/>
                            <a:cs typeface="Open Sans"/>
                            <a:sym typeface="Open Sans"/>
                          </a:rPr>
                        </m:ctrlPr>
                      </m:sSupPr>
                      <m:e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     5</m:t>
                        </m:r>
                      </m:e>
                      <m:sup>
                        <m:r>
                          <a:rPr lang="es-PE" sz="1600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…………… nivel 2 = log2 b</a:t>
                </a:r>
              </a:p>
              <a:p>
                <a:r>
                  <a:rPr lang="es-PE" b="1" dirty="0"/>
                  <a:t>          </a:t>
                </a:r>
                <a:endParaRPr lang="es-PE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AEDCF3D-490E-4621-B08E-730EDE62F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247" y="2589335"/>
                <a:ext cx="5916484" cy="1062535"/>
              </a:xfrm>
              <a:prstGeom prst="rect">
                <a:avLst/>
              </a:prstGeom>
              <a:blipFill>
                <a:blip r:embed="rId3"/>
                <a:stretch>
                  <a:fillRect t="-1724" r="-3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xmlns="" id="{92364895-78EF-4E92-A416-1F67FDFE0888}"/>
                  </a:ext>
                </a:extLst>
              </p:cNvPr>
              <p:cNvSpPr/>
              <p:nvPr/>
            </p:nvSpPr>
            <p:spPr>
              <a:xfrm>
                <a:off x="1043608" y="3681924"/>
                <a:ext cx="1168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b="1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s-PE" sz="1800" b="1" i="1">
                              <a:solidFill>
                                <a:srgbClr val="43434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sz="1800" b="1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s-PE" sz="1800" b="1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1800" b="1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s-PE" sz="1600" b="1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92364895-78EF-4E92-A416-1F67FDFE0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681924"/>
                <a:ext cx="116814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CDC84B1-D534-4783-BFD5-42570991B6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50" t="17785" r="56300" b="64006"/>
          <a:stretch/>
        </p:blipFill>
        <p:spPr>
          <a:xfrm>
            <a:off x="467543" y="1376803"/>
            <a:ext cx="3707893" cy="13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Exponenciación Rápida</a:t>
            </a:r>
            <a:endParaRPr lang="en"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70">
                <a:extLst>
                  <a:ext uri="{FF2B5EF4-FFF2-40B4-BE49-F238E27FC236}">
                    <a16:creationId xmlns:a16="http://schemas.microsoft.com/office/drawing/2014/main" xmlns="" id="{2D2D660E-7F6D-43D2-8BDF-1C893DAE19F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4734" y="1563638"/>
                <a:ext cx="8520600" cy="2448272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r>
                  <a:rPr lang="es-PE" sz="1600" dirty="0">
                    <a:solidFill>
                      <a:srgbClr val="434343"/>
                    </a:solidFill>
                  </a:rPr>
                  <a:t>Como hallar la potencia puede hacer </a:t>
                </a:r>
                <a:r>
                  <a:rPr lang="es-PE" sz="1600" dirty="0" err="1">
                    <a:solidFill>
                      <a:srgbClr val="434343"/>
                    </a:solidFill>
                  </a:rPr>
                  <a:t>overflow</a:t>
                </a:r>
                <a:r>
                  <a:rPr lang="es-PE" sz="1600" dirty="0">
                    <a:solidFill>
                      <a:srgbClr val="434343"/>
                    </a:solidFill>
                  </a:rPr>
                  <a:t> rápidamente, el problema se redefine de la siguiente manera:</a:t>
                </a:r>
              </a:p>
              <a:p>
                <a:pPr algn="ctr"/>
                <a:r>
                  <a:rPr lang="es-PE" sz="1600" b="1" dirty="0">
                    <a:solidFill>
                      <a:srgbClr val="434343"/>
                    </a:solidFill>
                  </a:rPr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b="1" i="1">
                            <a:solidFill>
                              <a:srgbClr val="434343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PE" sz="1600" b="1" i="1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s-PE" sz="1600" b="1" i="1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s-PE" sz="1600" b="1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s-PE" sz="16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% </m:t>
                    </m:r>
                    <m:r>
                      <a:rPr lang="es-PE" sz="16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s-PE" sz="1600" b="1" dirty="0">
                    <a:solidFill>
                      <a:srgbClr val="434343"/>
                    </a:solidFill>
                  </a:rPr>
                  <a:t>, donde </a:t>
                </a:r>
                <a14:m>
                  <m:oMath xmlns:m="http://schemas.openxmlformats.org/officeDocument/2006/math">
                    <m:r>
                      <a:rPr lang="es-PE" sz="1600" b="1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PE" sz="16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PE" sz="1600" b="1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1600" b="1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s-PE" sz="16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16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PE" sz="16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1600" b="1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PE" sz="1600" b="1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s-PE" sz="1600" b="1" i="1">
                        <a:solidFill>
                          <a:srgbClr val="43434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s-PE" sz="1600" b="1" dirty="0">
                    <a:solidFill>
                      <a:srgbClr val="434343"/>
                    </a:solidFill>
                  </a:rPr>
                  <a:t>+</a:t>
                </a:r>
              </a:p>
              <a:p>
                <a:endParaRPr lang="es-PE" sz="1600" dirty="0">
                  <a:solidFill>
                    <a:srgbClr val="434343"/>
                  </a:solidFill>
                </a:endParaRPr>
              </a:p>
            </p:txBody>
          </p:sp>
        </mc:Choice>
        <mc:Fallback xmlns="">
          <p:sp>
            <p:nvSpPr>
              <p:cNvPr id="6" name="Shape 70">
                <a:extLst>
                  <a:ext uri="{FF2B5EF4-FFF2-40B4-BE49-F238E27FC236}">
                    <a16:creationId xmlns:a16="http://schemas.microsoft.com/office/drawing/2014/main" id="{2D2D660E-7F6D-43D2-8BDF-1C893DAE19F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4734" y="1563638"/>
                <a:ext cx="8520600" cy="2448272"/>
              </a:xfrm>
              <a:prstGeom prst="rect">
                <a:avLst/>
              </a:prstGeom>
              <a:blipFill>
                <a:blip r:embed="rId3"/>
                <a:stretch>
                  <a:fillRect l="-358" r="-7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E30A3AE1-C9BA-4D70-A809-203751A776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50" t="40195" r="57875" b="37394"/>
          <a:stretch/>
        </p:blipFill>
        <p:spPr>
          <a:xfrm>
            <a:off x="3203848" y="2988162"/>
            <a:ext cx="3246580" cy="1527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xmlns="" id="{610BA57E-4606-4A41-AD76-25F0D94AC609}"/>
                  </a:ext>
                </a:extLst>
              </p:cNvPr>
              <p:cNvSpPr/>
              <p:nvPr/>
            </p:nvSpPr>
            <p:spPr>
              <a:xfrm>
                <a:off x="7164288" y="4011910"/>
                <a:ext cx="1168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b="1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s-PE" sz="1800" b="1" i="1">
                              <a:solidFill>
                                <a:srgbClr val="43434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sz="1800" b="1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s-PE" sz="1800" b="1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sz="1800" b="1" i="1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s-PE" sz="1600" b="1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10BA57E-4606-4A41-AD76-25F0D94AC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011910"/>
                <a:ext cx="116814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56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Problemas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" name="Shape 269"/>
          <p:cNvSpPr txBox="1">
            <a:spLocks/>
          </p:cNvSpPr>
          <p:nvPr/>
        </p:nvSpPr>
        <p:spPr>
          <a:xfrm>
            <a:off x="311700" y="1369241"/>
            <a:ext cx="7356644" cy="2570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6985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ct val="68750"/>
            </a:pPr>
            <a:endParaRPr lang="es-PE" sz="1600" dirty="0">
              <a:solidFill>
                <a:schemeClr val="hlink"/>
              </a:solidFill>
            </a:endParaRPr>
          </a:p>
          <a:p>
            <a:pPr indent="-6985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ct val="68750"/>
            </a:pPr>
            <a:r>
              <a:rPr lang="es-PE" sz="1600" dirty="0">
                <a:solidFill>
                  <a:schemeClr val="hlink"/>
                </a:solidFill>
              </a:rPr>
              <a:t>UVA 374 – Big Mod</a:t>
            </a:r>
            <a:endParaRPr lang="en" sz="1600" dirty="0">
              <a:solidFill>
                <a:schemeClr val="hlink"/>
              </a:solidFill>
            </a:endParaRPr>
          </a:p>
          <a:p>
            <a:pPr indent="-6985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ct val="68750"/>
            </a:pPr>
            <a:endParaRPr lang="en" sz="16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12502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uxe">
    <a:dk1>
      <a:srgbClr val="000000"/>
    </a:dk1>
    <a:lt1>
      <a:srgbClr val="FFFFFF"/>
    </a:lt1>
    <a:dk2>
      <a:srgbClr val="B7B7B7"/>
    </a:dk2>
    <a:lt2>
      <a:srgbClr val="CCA677"/>
    </a:lt2>
    <a:accent1>
      <a:srgbClr val="5D4037"/>
    </a:accent1>
    <a:accent2>
      <a:srgbClr val="455A64"/>
    </a:accent2>
    <a:accent3>
      <a:srgbClr val="607D8B"/>
    </a:accent3>
    <a:accent4>
      <a:srgbClr val="78909C"/>
    </a:accent4>
    <a:accent5>
      <a:srgbClr val="57BB8A"/>
    </a:accent5>
    <a:accent6>
      <a:srgbClr val="DCE755"/>
    </a:accent6>
    <a:hlink>
      <a:srgbClr val="57BB8A"/>
    </a:hlink>
    <a:folHlink>
      <a:srgbClr val="57BB8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12299</TotalTime>
  <Words>1163</Words>
  <Application>Microsoft Office PowerPoint</Application>
  <PresentationFormat>Presentación en pantalla (16:9)</PresentationFormat>
  <Paragraphs>114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Economica</vt:lpstr>
      <vt:lpstr>Open Sans</vt:lpstr>
      <vt:lpstr>Cambria Math</vt:lpstr>
      <vt:lpstr>Wingdings</vt:lpstr>
      <vt:lpstr>luxe</vt:lpstr>
      <vt:lpstr>Divide y Vencerás</vt:lpstr>
      <vt:lpstr>Divide y Vencerás</vt:lpstr>
      <vt:lpstr>Divide y Vencerás</vt:lpstr>
      <vt:lpstr>Divide y Vencerás</vt:lpstr>
      <vt:lpstr>Exponenciación Rápida</vt:lpstr>
      <vt:lpstr>Exponenciación Rápida</vt:lpstr>
      <vt:lpstr>Exponenciación Rápida</vt:lpstr>
      <vt:lpstr>Exponenciación Rápida</vt:lpstr>
      <vt:lpstr>Problemas</vt:lpstr>
      <vt:lpstr>Generalización : Exponenciación Rápida de Matrices</vt:lpstr>
      <vt:lpstr>Multiplicación Rápida</vt:lpstr>
      <vt:lpstr>Merge sort</vt:lpstr>
      <vt:lpstr>Merge sort</vt:lpstr>
      <vt:lpstr>Merge sort</vt:lpstr>
      <vt:lpstr>Merge sort</vt:lpstr>
      <vt:lpstr>Maximum Subarray Sum</vt:lpstr>
      <vt:lpstr>Maximum Subarray Sum</vt:lpstr>
      <vt:lpstr>Maximum Subarray Sum</vt:lpstr>
      <vt:lpstr>Maximum Subarray Sum</vt:lpstr>
      <vt:lpstr>Maximum Subarray Sum</vt:lpstr>
      <vt:lpstr>Maximum Subarray Sum</vt:lpstr>
      <vt:lpstr>Maximum Subarray Sum</vt:lpstr>
      <vt:lpstr>Máxima Suma Prefijo</vt:lpstr>
      <vt:lpstr>Máxima Suma Sufijo</vt:lpstr>
      <vt:lpstr>Maximum Subarray Sum</vt:lpstr>
      <vt:lpstr>¡ Good luck and have fun 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Competitiva</dc:title>
  <dc:creator>Rodolfo</dc:creator>
  <cp:lastModifiedBy>d</cp:lastModifiedBy>
  <cp:revision>963</cp:revision>
  <dcterms:modified xsi:type="dcterms:W3CDTF">2019-06-01T22:57:57Z</dcterms:modified>
</cp:coreProperties>
</file>