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Source Code Pro"/>
      <p:regular r:id="rId38"/>
      <p:bold r:id="rId39"/>
      <p:italic r:id="rId40"/>
      <p:boldItalic r:id="rId41"/>
    </p:embeddedFont>
    <p:embeddedFont>
      <p:font typeface="Oswald"/>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779C426-9941-4599-9141-883558110145}">
  <a:tblStyle styleId="{F779C426-9941-4599-9141-8835581101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italic.fntdata"/><Relationship Id="rId20" Type="http://schemas.openxmlformats.org/officeDocument/2006/relationships/slide" Target="slides/slide14.xml"/><Relationship Id="rId42" Type="http://schemas.openxmlformats.org/officeDocument/2006/relationships/font" Target="fonts/Oswald-regular.fntdata"/><Relationship Id="rId41" Type="http://schemas.openxmlformats.org/officeDocument/2006/relationships/font" Target="fonts/SourceCodePro-boldItalic.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swald-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SourceCodePro-bold.fntdata"/><Relationship Id="rId16" Type="http://schemas.openxmlformats.org/officeDocument/2006/relationships/slide" Target="slides/slide10.xml"/><Relationship Id="rId38" Type="http://schemas.openxmlformats.org/officeDocument/2006/relationships/font" Target="fonts/SourceCodePr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t>TIEMPO - 15 segundos</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lang="es"/>
              <a:t>Buenos días.</a:t>
            </a:r>
            <a:endParaRPr/>
          </a:p>
          <a:p>
            <a:pPr indent="0" lvl="0" marL="0" rtl="0" algn="l">
              <a:lnSpc>
                <a:spcPct val="115000"/>
              </a:lnSpc>
              <a:spcBef>
                <a:spcPts val="0"/>
              </a:spcBef>
              <a:spcAft>
                <a:spcPts val="0"/>
              </a:spcAft>
              <a:buNone/>
            </a:pPr>
            <a:r>
              <a:rPr lang="es"/>
              <a:t>Somos un equipo de ingenieros software de la empresa IRSS Technologies compuesto por Rafael Hidalgo, Inés Mozas, Sara Peral y Sofía Sánchez.</a:t>
            </a:r>
            <a:endParaRPr/>
          </a:p>
          <a:p>
            <a:pPr indent="0" lvl="0" marL="0" rtl="0" algn="l">
              <a:lnSpc>
                <a:spcPct val="115000"/>
              </a:lnSpc>
              <a:spcBef>
                <a:spcPts val="0"/>
              </a:spcBef>
              <a:spcAft>
                <a:spcPts val="0"/>
              </a:spcAft>
              <a:buNone/>
            </a:pPr>
            <a:r>
              <a:rPr lang="es"/>
              <a:t>Hoy venimos a presentar el Plan de Proyecto Software de CibiUAM.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794671ca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794671ca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- 30 segundos</a:t>
            </a:r>
            <a:endParaRPr b="1"/>
          </a:p>
          <a:p>
            <a:pPr indent="0" lvl="0" marL="0" rtl="0" algn="just">
              <a:lnSpc>
                <a:spcPct val="115000"/>
              </a:lnSpc>
              <a:spcBef>
                <a:spcPts val="0"/>
              </a:spcBef>
              <a:spcAft>
                <a:spcPts val="0"/>
              </a:spcAft>
              <a:buNone/>
            </a:pPr>
            <a:r>
              <a:t/>
            </a:r>
            <a:endParaRPr b="1"/>
          </a:p>
          <a:p>
            <a:pPr indent="0" lvl="0" marL="0" rtl="0" algn="just">
              <a:lnSpc>
                <a:spcPct val="115000"/>
              </a:lnSpc>
              <a:spcBef>
                <a:spcPts val="0"/>
              </a:spcBef>
              <a:spcAft>
                <a:spcPts val="0"/>
              </a:spcAft>
              <a:buNone/>
            </a:pPr>
            <a:r>
              <a:rPr lang="es"/>
              <a:t>Conociendo los puntos de función se deriva una estimación del esfuerzo en personas-mes y de la duración en jornadas de cada subsistema y del sistema global, q</a:t>
            </a:r>
            <a:r>
              <a:rPr lang="es"/>
              <a:t>ue son las mostradas en esta tabla. Podemos ver que el esfuerzo y duración estimados del sistema global, suponiendo secuencialidad, es 22 persona-mes y 481 jornadas respectivamente. Sin embargo, aplicando </a:t>
            </a:r>
            <a:r>
              <a:rPr lang="es"/>
              <a:t>paralelismo</a:t>
            </a:r>
            <a:r>
              <a:rPr lang="es"/>
              <a:t> y haciendo un buen reparto de tareas, el tiempo se reducirá a menos de la mitad. </a:t>
            </a:r>
            <a:endParaRPr/>
          </a:p>
          <a:p>
            <a:pPr indent="0" lvl="0" marL="0" rtl="0" algn="just">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794671ca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794671ca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t>TIEMPO - 05 segundos</a:t>
            </a:r>
            <a:endParaRPr b="1"/>
          </a:p>
          <a:p>
            <a:pPr indent="0" lvl="0" marL="0" rtl="0" algn="l">
              <a:lnSpc>
                <a:spcPct val="115000"/>
              </a:lnSpc>
              <a:spcBef>
                <a:spcPts val="0"/>
              </a:spcBef>
              <a:spcAft>
                <a:spcPts val="0"/>
              </a:spcAft>
              <a:buNone/>
            </a:pPr>
            <a:r>
              <a:t/>
            </a:r>
            <a:endParaRPr b="1"/>
          </a:p>
          <a:p>
            <a:pPr indent="0" lvl="0" marL="0" rtl="0" algn="just">
              <a:lnSpc>
                <a:spcPct val="115000"/>
              </a:lnSpc>
              <a:spcBef>
                <a:spcPts val="0"/>
              </a:spcBef>
              <a:spcAft>
                <a:spcPts val="0"/>
              </a:spcAft>
              <a:buNone/>
            </a:pPr>
            <a:r>
              <a:rPr lang="es"/>
              <a:t>Una vez hechas las estimaciones procedemos a hablar sobre la planificación que se basa en estas.</a:t>
            </a:r>
            <a:endParaRPr/>
          </a:p>
          <a:p>
            <a:pPr indent="0" lvl="0" marL="0" rtl="0" algn="just">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087e387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087e387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- 20 segundos</a:t>
            </a:r>
            <a:endParaRPr b="1"/>
          </a:p>
          <a:p>
            <a:pPr indent="0" lvl="0" marL="0" rtl="0" algn="just">
              <a:lnSpc>
                <a:spcPct val="115000"/>
              </a:lnSpc>
              <a:spcBef>
                <a:spcPts val="0"/>
              </a:spcBef>
              <a:spcAft>
                <a:spcPts val="0"/>
              </a:spcAft>
              <a:buNone/>
            </a:pPr>
            <a:r>
              <a:t/>
            </a:r>
            <a:endParaRPr b="1"/>
          </a:p>
          <a:p>
            <a:pPr indent="0" lvl="0" marL="0" rtl="0" algn="just">
              <a:lnSpc>
                <a:spcPct val="115000"/>
              </a:lnSpc>
              <a:spcBef>
                <a:spcPts val="0"/>
              </a:spcBef>
              <a:spcAft>
                <a:spcPts val="0"/>
              </a:spcAft>
              <a:buNone/>
            </a:pPr>
            <a:r>
              <a:rPr lang="es"/>
              <a:t>Es importante mencionar al personal destinado al desarrollo del proyecto y lo que cobra cada uno. Serán los siguientes: un analista de sistemas por 400€/día, un diseñador “senior” por 350€/día, dos diseñadores “junior” por 200€/día cada uno y un técnico de sistemas por 300€/día.</a:t>
            </a:r>
            <a:endParaRPr/>
          </a:p>
          <a:p>
            <a:pPr indent="0" lvl="0" marL="0" rtl="0" algn="just">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087e387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087e387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- 35 segundos</a:t>
            </a:r>
            <a:endParaRPr b="1"/>
          </a:p>
          <a:p>
            <a:pPr indent="0" lvl="0" marL="0" rtl="0" algn="just">
              <a:lnSpc>
                <a:spcPct val="115000"/>
              </a:lnSpc>
              <a:spcBef>
                <a:spcPts val="0"/>
              </a:spcBef>
              <a:spcAft>
                <a:spcPts val="0"/>
              </a:spcAft>
              <a:buNone/>
            </a:pPr>
            <a:r>
              <a:t/>
            </a:r>
            <a:endParaRPr b="1"/>
          </a:p>
          <a:p>
            <a:pPr indent="0" lvl="0" marL="0" rtl="0" algn="just">
              <a:lnSpc>
                <a:spcPct val="115000"/>
              </a:lnSpc>
              <a:spcBef>
                <a:spcPts val="0"/>
              </a:spcBef>
              <a:spcAft>
                <a:spcPts val="0"/>
              </a:spcAft>
              <a:buNone/>
            </a:pPr>
            <a:r>
              <a:rPr lang="es"/>
              <a:t>E</a:t>
            </a:r>
            <a:r>
              <a:rPr lang="es"/>
              <a:t>l proyecto sigue un ciclo de vida incremental iterativo con tres incrementos que constan de estas seis fases cada uno (el orador señala la tabla). Cabe destacar que se fijarán cuatro hitos por incremento: al finalizar el análisis, el diseño, las pruebas de integración y el incremento completo.</a:t>
            </a:r>
            <a:endParaRPr/>
          </a:p>
          <a:p>
            <a:pPr indent="0" lvl="0" marL="0" rtl="0" algn="just">
              <a:lnSpc>
                <a:spcPct val="115000"/>
              </a:lnSpc>
              <a:spcBef>
                <a:spcPts val="0"/>
              </a:spcBef>
              <a:spcAft>
                <a:spcPts val="0"/>
              </a:spcAft>
              <a:buNone/>
            </a:pPr>
            <a:r>
              <a:rPr lang="es"/>
              <a:t>Además, el sistema se estructura en cuatro subsistemas. Por tanto, en este momento se definen los subsistemas a desarrollar por incremento que han sido distribuidos con vistas a obtener un producto parcial lo antes posible.</a:t>
            </a:r>
            <a:endParaRPr/>
          </a:p>
          <a:p>
            <a:pPr indent="0" lvl="0" marL="0" rtl="0" algn="just">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087e387c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087e387c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- 35 segundos</a:t>
            </a:r>
            <a:endParaRPr b="1"/>
          </a:p>
          <a:p>
            <a:pPr indent="0" lvl="0" marL="0" rtl="0" algn="just">
              <a:lnSpc>
                <a:spcPct val="115000"/>
              </a:lnSpc>
              <a:spcBef>
                <a:spcPts val="0"/>
              </a:spcBef>
              <a:spcAft>
                <a:spcPts val="0"/>
              </a:spcAft>
              <a:buNone/>
            </a:pPr>
            <a:r>
              <a:t/>
            </a:r>
            <a:endParaRPr b="1"/>
          </a:p>
          <a:p>
            <a:pPr indent="0" lvl="0" marL="0" rtl="0" algn="just">
              <a:lnSpc>
                <a:spcPct val="115000"/>
              </a:lnSpc>
              <a:spcBef>
                <a:spcPts val="0"/>
              </a:spcBef>
              <a:spcAft>
                <a:spcPts val="0"/>
              </a:spcAft>
              <a:buNone/>
            </a:pPr>
            <a:r>
              <a:rPr lang="es"/>
              <a:t>Al primer incremento se le asigna únicamente el subsistema de Gestión de Usuarios. La fase de análisis la llevará a cabo, como en todos los incrementos, el analista de sistemas que además realiza la de diseño y las pruebas de integración junto con los tres diseñadores. Estos tres diseñadores también efectuarán la codificación y las pruebas unitarias. Por último, el técnico de sistemas desempeñará la implantación como en cada incremento. </a:t>
            </a:r>
            <a:r>
              <a:rPr lang="es"/>
              <a:t>El tiempo destinado al desarrollo de este incremento será</a:t>
            </a:r>
            <a:r>
              <a:rPr lang="es"/>
              <a:t> 66 días y el coste calculado es 44.875,00€. </a:t>
            </a:r>
            <a:endParaRPr/>
          </a:p>
          <a:p>
            <a:pPr indent="0" lvl="0" marL="0" rtl="0" algn="just">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087e387c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087e387c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- 25 segundos</a:t>
            </a:r>
            <a:endParaRPr b="1"/>
          </a:p>
          <a:p>
            <a:pPr indent="0" lvl="0" marL="0" rtl="0" algn="just">
              <a:lnSpc>
                <a:spcPct val="115000"/>
              </a:lnSpc>
              <a:spcBef>
                <a:spcPts val="0"/>
              </a:spcBef>
              <a:spcAft>
                <a:spcPts val="0"/>
              </a:spcAft>
              <a:buNone/>
            </a:pPr>
            <a:r>
              <a:t/>
            </a:r>
            <a:endParaRPr b="1"/>
          </a:p>
          <a:p>
            <a:pPr indent="0" lvl="0" marL="0" rtl="0" algn="just">
              <a:lnSpc>
                <a:spcPct val="115000"/>
              </a:lnSpc>
              <a:spcBef>
                <a:spcPts val="0"/>
              </a:spcBef>
              <a:spcAft>
                <a:spcPts val="0"/>
              </a:spcAft>
              <a:buNone/>
            </a:pPr>
            <a:r>
              <a:rPr lang="es"/>
              <a:t>El segundo incremento se dedicará al desarrollo del subsistema de Gestión de Servicio. En este caso, la distribución de tareas es idéntica a la del primer incremento. </a:t>
            </a:r>
            <a:r>
              <a:rPr lang="es"/>
              <a:t>El tiempo destinado al desarrollo de este incremento será</a:t>
            </a:r>
            <a:r>
              <a:rPr lang="es"/>
              <a:t> 87,75 días y el coste calculado es 59.475,00€.</a:t>
            </a:r>
            <a:endParaRPr/>
          </a:p>
          <a:p>
            <a:pPr indent="0" lvl="0" marL="0" rtl="0" algn="just">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087e387c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087e387c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- 40 segundos</a:t>
            </a:r>
            <a:endParaRPr b="1"/>
          </a:p>
          <a:p>
            <a:pPr indent="0" lvl="0" marL="0" rtl="0" algn="just">
              <a:lnSpc>
                <a:spcPct val="115000"/>
              </a:lnSpc>
              <a:spcBef>
                <a:spcPts val="0"/>
              </a:spcBef>
              <a:spcAft>
                <a:spcPts val="0"/>
              </a:spcAft>
              <a:buNone/>
            </a:pPr>
            <a:r>
              <a:t/>
            </a:r>
            <a:endParaRPr b="1"/>
          </a:p>
          <a:p>
            <a:pPr indent="0" lvl="0" marL="0" rtl="0" algn="just">
              <a:lnSpc>
                <a:spcPct val="115000"/>
              </a:lnSpc>
              <a:spcBef>
                <a:spcPts val="0"/>
              </a:spcBef>
              <a:spcAft>
                <a:spcPts val="0"/>
              </a:spcAft>
              <a:buNone/>
            </a:pPr>
            <a:r>
              <a:rPr lang="es"/>
              <a:t>Por último, se trata el tercer incremento, que se diferencia de los dos anteriores puesto que presenta paralelismo ya que se destina al desarrollo de dos subsistemas: el de Gestión de Reservas y el de Gestión de Monedero. La distribución de tareas al personal cambia respecto de los dos incrementos anteriores ya que el trabajo de los diseñadores se divide entre ambos subsistemas en las fases de diseño, codificación y pruebas unitarias. El tiempo destinado al desarrollo de este incremento será 68 días y el coste calculado es 45.075,00€.</a:t>
            </a:r>
            <a:endParaRPr/>
          </a:p>
          <a:p>
            <a:pPr indent="0" lvl="0" marL="0" rtl="0" algn="just">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b="1"/>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087e387c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087e387c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t>TIEMPO - 20 segundos</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lang="es"/>
              <a:t>Con todo esto, se deduce que la duración total del proyecto es de 222 días y el coste final sumando los costes materiales (el orador señala la tabla de costes materiales), es de 173.525,00€. El proyecto se iniciará el día 4 de mayo de 2020 y finalizará el 09 de marzo del 2021.</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794671ca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794671ca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t>TIEMPO - 05 segundos</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lang="es"/>
              <a:t>En este apartado hablaremos sobre las medidas que se tomarán para el seguimiento de la evolución del proyecto y el control del mismo.</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794671ca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794671ca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t>TIEMPO - 45 segundos</a:t>
            </a:r>
            <a:endParaRPr b="1"/>
          </a:p>
          <a:p>
            <a:pPr indent="0" lvl="0" marL="0" rtl="0" algn="l">
              <a:lnSpc>
                <a:spcPct val="115000"/>
              </a:lnSpc>
              <a:spcBef>
                <a:spcPts val="0"/>
              </a:spcBef>
              <a:spcAft>
                <a:spcPts val="0"/>
              </a:spcAft>
              <a:buNone/>
            </a:pPr>
            <a:r>
              <a:t/>
            </a:r>
            <a:endParaRPr b="1"/>
          </a:p>
          <a:p>
            <a:pPr indent="0" lvl="0" marL="0" rtl="0" algn="just">
              <a:lnSpc>
                <a:spcPct val="115000"/>
              </a:lnSpc>
              <a:spcBef>
                <a:spcPts val="0"/>
              </a:spcBef>
              <a:spcAft>
                <a:spcPts val="0"/>
              </a:spcAft>
              <a:buNone/>
            </a:pPr>
            <a:r>
              <a:rPr lang="es"/>
              <a:t>Una vez finalizada la planificación, tendrá lugar una reunión inicial donde participarán los miembros del equipo de desarrollo, los representantes de la UAM y de la empresa con el propósito de aprobar el plan de proyecto y dar comienzo al desarrollo del mismo.</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s"/>
              <a:t>Se realizarán reuniones de seguimiento por cada hito donde se presentarán todos los entregables para evaluar su calidad y también se comprobará que el ritmo del desarrollo del proyecto sea el adecuado. Estarán presentes los implicados en cada fase y el jefe del proyecto.</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lang="es"/>
              <a:t>En caso de que se detectan retrasos, el jefe será el encargado de tomar las medidas correctivas necesarias. Sin embargo, en caso de que no sean retrasos puntuales, sino un retraso generalizado, el jefe de proyecto realizará una reunión extraordinaria donde estarán presentes todos los miembros del equipo.</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b="1"/>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794671c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794671c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t>TIEMPO - 45 segundos</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lang="es"/>
              <a:t>Conduciremos la presentación de la siguiente forma: en primer lugar, se dará una breve introducción sobre el Plan de Proyecto CibiUAM en la que se expone la problemática existente y se introduce la solución propuesta. Más tarde, se continuará con la exposición de objetivos, la estructuración del proyecto y la forma de cubrir las necesidades de los usuarios.</a:t>
            </a:r>
            <a:endParaRPr/>
          </a:p>
          <a:p>
            <a:pPr indent="0" lvl="0" marL="0" rtl="0" algn="l">
              <a:lnSpc>
                <a:spcPct val="115000"/>
              </a:lnSpc>
              <a:spcBef>
                <a:spcPts val="0"/>
              </a:spcBef>
              <a:spcAft>
                <a:spcPts val="0"/>
              </a:spcAft>
              <a:buNone/>
            </a:pPr>
            <a:r>
              <a:rPr lang="es"/>
              <a:t>Seguiremos con las estimaciones obtenidas con el método de Puntos de Función y, a partir de estas, se plantea la planificación correspondiente.</a:t>
            </a:r>
            <a:endParaRPr/>
          </a:p>
          <a:p>
            <a:pPr indent="0" lvl="0" marL="0" rtl="0" algn="l">
              <a:lnSpc>
                <a:spcPct val="115000"/>
              </a:lnSpc>
              <a:spcBef>
                <a:spcPts val="0"/>
              </a:spcBef>
              <a:spcAft>
                <a:spcPts val="0"/>
              </a:spcAft>
              <a:buNone/>
            </a:pPr>
            <a:r>
              <a:rPr lang="es"/>
              <a:t>En la última parte de la exposición se presentarán los procedimientos de seguimiento y control y una parte de reflexión grupal e individual. Para finalizar, se incluyen unas breves conclusiones finales.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b="1"/>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794671cab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794671ca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t>TIEMPO - 20 segundos</a:t>
            </a:r>
            <a:endParaRPr b="1"/>
          </a:p>
          <a:p>
            <a:pPr indent="0" lvl="0" marL="0" rtl="0" algn="l">
              <a:lnSpc>
                <a:spcPct val="115000"/>
              </a:lnSpc>
              <a:spcBef>
                <a:spcPts val="0"/>
              </a:spcBef>
              <a:spcAft>
                <a:spcPts val="0"/>
              </a:spcAft>
              <a:buNone/>
            </a:pPr>
            <a:r>
              <a:t/>
            </a:r>
            <a:endParaRPr b="1"/>
          </a:p>
          <a:p>
            <a:pPr indent="0" lvl="0" marL="0" rtl="0" algn="just">
              <a:lnSpc>
                <a:spcPct val="115000"/>
              </a:lnSpc>
              <a:spcBef>
                <a:spcPts val="0"/>
              </a:spcBef>
              <a:spcAft>
                <a:spcPts val="0"/>
              </a:spcAft>
              <a:buNone/>
            </a:pPr>
            <a:r>
              <a:rPr lang="es"/>
              <a:t>Aquí (el orador señala la diapositiva) podemos ver qué reuniones se llevarán a cabo durante los diferentes incrementos, qué actividades se tratarán, quién es el responsable de cada actividad y en qué fechas tienen lugar. Como ya hemos dicho anteriormente, cada fecha se corresponde con un hito del proyecto.</a:t>
            </a:r>
            <a:endParaRPr/>
          </a:p>
          <a:p>
            <a:pPr indent="0" lvl="0" marL="0" rtl="0" algn="just">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794671ca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794671ca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- 10 segundos</a:t>
            </a:r>
            <a:endParaRPr b="1"/>
          </a:p>
          <a:p>
            <a:pPr indent="0" lvl="0" marL="0" rtl="0" algn="just">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lang="es"/>
              <a:t>Procedemos ahora a exponer una valoración personal sobre el proyecto a nivel de equipo, una vez descrito todo el ámbito de aplicación del sistema software:</a:t>
            </a:r>
            <a:endParaRPr/>
          </a:p>
          <a:p>
            <a:pPr indent="0" lvl="0" marL="0" rtl="0" algn="l">
              <a:lnSpc>
                <a:spcPct val="115000"/>
              </a:lnSpc>
              <a:spcBef>
                <a:spcPts val="0"/>
              </a:spcBef>
              <a:spcAft>
                <a:spcPts val="0"/>
              </a:spcAft>
              <a:buNone/>
            </a:pPr>
            <a:r>
              <a:rPr lang="es">
                <a:solidFill>
                  <a:srgbClr val="666666"/>
                </a:solidFill>
              </a:rPr>
              <a:t>(Cambio de diapositiva).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087e387c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087e387c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- 55 segundos</a:t>
            </a:r>
            <a:endParaRPr/>
          </a:p>
          <a:p>
            <a:pPr indent="0" lvl="0" marL="0" rtl="0" algn="just">
              <a:lnSpc>
                <a:spcPct val="115000"/>
              </a:lnSpc>
              <a:spcBef>
                <a:spcPts val="1200"/>
              </a:spcBef>
              <a:spcAft>
                <a:spcPts val="0"/>
              </a:spcAft>
              <a:buNone/>
            </a:pPr>
            <a:r>
              <a:rPr lang="es"/>
              <a:t>Las dificultades principales que el equipo en conjunto ha encontrado en el desarrollo del proyecto son las siguientes:</a:t>
            </a:r>
            <a:endParaRPr/>
          </a:p>
          <a:p>
            <a:pPr indent="0" lvl="0" marL="0" rtl="0" algn="just">
              <a:lnSpc>
                <a:spcPct val="115000"/>
              </a:lnSpc>
              <a:spcBef>
                <a:spcPts val="1200"/>
              </a:spcBef>
              <a:spcAft>
                <a:spcPts val="0"/>
              </a:spcAft>
              <a:buNone/>
            </a:pPr>
            <a:r>
              <a:rPr lang="es"/>
              <a:t>Por un lado, se considera que solventar las ambigüedades y las contradicciones del cliente en las especificaciones expuestas durante las reuniones de trabajo antes del comienzo del proyecto ha sido un gran reto. Esto es debido a que el equipo ha tenido que tomar decisiones de la forma que ha creído más coherente. Garantizar la solidez y la consistencia de todo el sistema ha sido una prioridad para este equipo.</a:t>
            </a:r>
            <a:endParaRPr/>
          </a:p>
          <a:p>
            <a:pPr indent="0" lvl="0" marL="0" rtl="0" algn="just">
              <a:lnSpc>
                <a:spcPct val="115000"/>
              </a:lnSpc>
              <a:spcBef>
                <a:spcPts val="1200"/>
              </a:spcBef>
              <a:spcAft>
                <a:spcPts val="0"/>
              </a:spcAft>
              <a:buNone/>
            </a:pPr>
            <a:r>
              <a:rPr lang="es"/>
              <a:t>Por otro, la identificación de algunos DET y RET y la corrección de requisitos que lleva asociada ha sido otra de las tareas complicadas por las que ha pasado este grupo. Además, se considera que la extracción de algunos riesgos software ha sido otro ámbito de dificultad.</a:t>
            </a:r>
            <a:endParaRPr/>
          </a:p>
          <a:p>
            <a:pPr indent="0" lvl="0" marL="0" rtl="0" algn="just">
              <a:lnSpc>
                <a:spcPct val="115000"/>
              </a:lnSpc>
              <a:spcBef>
                <a:spcPts val="1200"/>
              </a:spcBef>
              <a:spcAft>
                <a:spcPts val="0"/>
              </a:spcAft>
              <a:buNone/>
            </a:pPr>
            <a:r>
              <a:rPr lang="es"/>
              <a:t>Como conclusión, mencionar que la gestión del tiempo y la organización ha sido un reto por la situación extraordinaria que se vive en la actualidad.</a:t>
            </a:r>
            <a:endParaRPr/>
          </a:p>
          <a:p>
            <a:pPr indent="0" lvl="0" marL="0" rtl="0" algn="l">
              <a:lnSpc>
                <a:spcPct val="115000"/>
              </a:lnSpc>
              <a:spcBef>
                <a:spcPts val="1200"/>
              </a:spcBef>
              <a:spcAft>
                <a:spcPts val="0"/>
              </a:spcAft>
              <a:buNone/>
            </a:pPr>
            <a:r>
              <a:rPr lang="es">
                <a:solidFill>
                  <a:srgbClr val="666666"/>
                </a:solidFill>
              </a:rPr>
              <a:t>(Cambio de diapositiva).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087e387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087e387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- 25 segundos</a:t>
            </a:r>
            <a:endParaRPr/>
          </a:p>
          <a:p>
            <a:pPr indent="0" lvl="0" marL="0" rtl="0" algn="l">
              <a:lnSpc>
                <a:spcPct val="115000"/>
              </a:lnSpc>
              <a:spcBef>
                <a:spcPts val="1200"/>
              </a:spcBef>
              <a:spcAft>
                <a:spcPts val="0"/>
              </a:spcAft>
              <a:buNone/>
            </a:pPr>
            <a:r>
              <a:rPr lang="es"/>
              <a:t>De forma general, el equipo considera que todos los aspectos dentro de este proyecto pueden ser mejorables. Decir que algo ha sido realizado con un 100% de perfección sería camuflar la realidad. Sin embargo, y si debemos destacar algo, todos los individuos del equipo están de acuerdo en que mejorar la gestión del tiempo y la planificación es una prioridad para futuros proyectos.</a:t>
            </a:r>
            <a:endParaRPr/>
          </a:p>
          <a:p>
            <a:pPr indent="0" lvl="0" marL="0" rtl="0" algn="l">
              <a:lnSpc>
                <a:spcPct val="115000"/>
              </a:lnSpc>
              <a:spcBef>
                <a:spcPts val="1200"/>
              </a:spcBef>
              <a:spcAft>
                <a:spcPts val="0"/>
              </a:spcAft>
              <a:buNone/>
            </a:pPr>
            <a:r>
              <a:rPr lang="es">
                <a:solidFill>
                  <a:srgbClr val="666666"/>
                </a:solidFill>
              </a:rPr>
              <a:t>(Cambio de diapositiva).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794671ca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794671ca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- 35 segundos</a:t>
            </a:r>
            <a:endParaRPr b="1"/>
          </a:p>
          <a:p>
            <a:pPr indent="0" lvl="0" marL="0" rtl="0" algn="just">
              <a:lnSpc>
                <a:spcPct val="115000"/>
              </a:lnSpc>
              <a:spcBef>
                <a:spcPts val="0"/>
              </a:spcBef>
              <a:spcAft>
                <a:spcPts val="0"/>
              </a:spcAft>
              <a:buNone/>
            </a:pPr>
            <a:r>
              <a:t/>
            </a:r>
            <a:endParaRPr b="1"/>
          </a:p>
          <a:p>
            <a:pPr indent="0" lvl="0" marL="0" rtl="0" algn="just">
              <a:lnSpc>
                <a:spcPct val="115000"/>
              </a:lnSpc>
              <a:spcBef>
                <a:spcPts val="0"/>
              </a:spcBef>
              <a:spcAft>
                <a:spcPts val="0"/>
              </a:spcAft>
              <a:buNone/>
            </a:pPr>
            <a:r>
              <a:rPr lang="es"/>
              <a:t>En primer lugar, se ha aprendido a extraer e identificar requisitos dadas las especificaciones del producto software por parte del cliente. Además, se han adquirido conocimientos con respecto a la estimación temporal, humana y económica de un proyecto mediante distintas técnicas y herramientas.</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s"/>
              <a:t>La identificación de riesgos y la asignación de probabilidades de los mismos, así como el establecimiento de medidas preventivas y mitigantes son otros importantes conocimientos adquiridos durante el desarrollo del proyecto actual.</a:t>
            </a:r>
            <a:endParaRPr/>
          </a:p>
          <a:p>
            <a:pPr indent="0" lvl="0" marL="0" rtl="0" algn="just">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794671cab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794671cab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- 15 segundos</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s"/>
              <a:t>Queremos hacer mención también al aprendizaje específico de la herramientas de Puntos de Función para realizar estimaciones, así como el software de planificación MS-Project.</a:t>
            </a:r>
            <a:endParaRPr/>
          </a:p>
          <a:p>
            <a:pPr indent="0" lvl="0" marL="0" rtl="0" algn="just">
              <a:lnSpc>
                <a:spcPct val="115000"/>
              </a:lnSpc>
              <a:spcBef>
                <a:spcPts val="0"/>
              </a:spcBef>
              <a:spcAft>
                <a:spcPts val="0"/>
              </a:spcAft>
              <a:buNone/>
            </a:pPr>
            <a:r>
              <a:rPr lang="es"/>
              <a:t>Por último, y no por ello menos importante, la organización y el trabajo en equipo son dos factores a destacar.</a:t>
            </a:r>
            <a:endParaRPr/>
          </a:p>
          <a:p>
            <a:pPr indent="0" lvl="0" marL="0" rtl="0" algn="just">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794671cab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794671cab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- 30 segundos</a:t>
            </a:r>
            <a:endParaRPr/>
          </a:p>
          <a:p>
            <a:pPr indent="0" lvl="0" marL="0" rtl="0" algn="just">
              <a:lnSpc>
                <a:spcPct val="115000"/>
              </a:lnSpc>
              <a:spcBef>
                <a:spcPts val="1200"/>
              </a:spcBef>
              <a:spcAft>
                <a:spcPts val="0"/>
              </a:spcAft>
              <a:buNone/>
            </a:pPr>
            <a:r>
              <a:rPr lang="es"/>
              <a:t>Es de vital importancia, en proyectos como el actual, que exista una buena coordinación y comunicación entre todos los integrantes del equipo. Todos los componentes han trabajado al unísono, apoyando a los demás compañeros en caso de necesidad y aportando ideas constructivas, además de valorar y dar sus opiniones con respecto a los pensamientos de los demás.</a:t>
            </a:r>
            <a:endParaRPr/>
          </a:p>
          <a:p>
            <a:pPr indent="0" lvl="0" marL="0" rtl="0" algn="just">
              <a:lnSpc>
                <a:spcPct val="115000"/>
              </a:lnSpc>
              <a:spcBef>
                <a:spcPts val="1200"/>
              </a:spcBef>
              <a:spcAft>
                <a:spcPts val="0"/>
              </a:spcAft>
              <a:buNone/>
            </a:pPr>
            <a:r>
              <a:rPr lang="es"/>
              <a:t>Este alto grado de cohesión y trabajo en equipo ha propiciado una alta productividad y el resultado satisfactorio del proyecto en su totalidad.</a:t>
            </a:r>
            <a:endParaRPr/>
          </a:p>
          <a:p>
            <a:pPr indent="0" lvl="0" marL="0" rtl="0" algn="l">
              <a:lnSpc>
                <a:spcPct val="115000"/>
              </a:lnSpc>
              <a:spcBef>
                <a:spcPts val="1200"/>
              </a:spcBef>
              <a:spcAft>
                <a:spcPts val="0"/>
              </a:spcAft>
              <a:buNone/>
            </a:pPr>
            <a:r>
              <a:rPr lang="es">
                <a:solidFill>
                  <a:srgbClr val="666666"/>
                </a:solidFill>
              </a:rPr>
              <a:t>(Cambio de diapositiva).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087e387c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087e387c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- 05 segundos</a:t>
            </a:r>
            <a:endParaRPr b="1"/>
          </a:p>
          <a:p>
            <a:pPr indent="0" lvl="0" marL="0" rtl="0" algn="just">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lang="es"/>
              <a:t>Procedemos a continuación a exponer una valoración personal sobre el proyecto a nivel individual.</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087e387c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087e387c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- 30 segundos</a:t>
            </a:r>
            <a:endParaRPr/>
          </a:p>
          <a:p>
            <a:pPr indent="0" lvl="0" marL="0" rtl="0" algn="just">
              <a:lnSpc>
                <a:spcPct val="115000"/>
              </a:lnSpc>
              <a:spcBef>
                <a:spcPts val="1200"/>
              </a:spcBef>
              <a:spcAft>
                <a:spcPts val="0"/>
              </a:spcAft>
              <a:buNone/>
            </a:pPr>
            <a:r>
              <a:rPr lang="es"/>
              <a:t>Todas las partes que integran el proyecto cumplen en un alto grado con las especificaciones de calidad requeridas por parte del cliente. La claridad y legibilidad de la documentación, la cohesión y consistencia entre todas las partes y una estimación realista son los puntos fuertes del Plan de Proyecto. Además, la solución se ha adecuado a las necesidades de los usuarios y se ha tenido en cuenta la mantenibilidad en la fase de análisis, considerando la posible mejora y ampliación del proyecto en un futuro.</a:t>
            </a:r>
            <a:endParaRPr/>
          </a:p>
          <a:p>
            <a:pPr indent="0" lvl="0" marL="0" rtl="0" algn="l">
              <a:lnSpc>
                <a:spcPct val="115000"/>
              </a:lnSpc>
              <a:spcBef>
                <a:spcPts val="1200"/>
              </a:spcBef>
              <a:spcAft>
                <a:spcPts val="0"/>
              </a:spcAft>
              <a:buNone/>
            </a:pPr>
            <a:r>
              <a:rPr lang="es">
                <a:solidFill>
                  <a:srgbClr val="666666"/>
                </a:solidFill>
              </a:rPr>
              <a:t>(Cambio de diapositiva).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8087e387c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087e387c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50 segundos</a:t>
            </a:r>
            <a:endParaRPr/>
          </a:p>
          <a:p>
            <a:pPr indent="0" lvl="0" marL="0" rtl="0" algn="just">
              <a:lnSpc>
                <a:spcPct val="115000"/>
              </a:lnSpc>
              <a:spcBef>
                <a:spcPts val="1200"/>
              </a:spcBef>
              <a:spcAft>
                <a:spcPts val="0"/>
              </a:spcAft>
              <a:buNone/>
            </a:pPr>
            <a:r>
              <a:rPr lang="es"/>
              <a:t>El procedimiento seguido ha sido el mismo durante toda la elaboración del Plan de Proyecto y ha consistido en reuniones telemáticas periódicas de todos los integrantes del equipo, donde cada individuo aportaba ideas y ayudaba en la redacción de los documentos. En el método general ha primado el trabajo en equipo por delante del trabajo individual.</a:t>
            </a:r>
            <a:endParaRPr/>
          </a:p>
          <a:p>
            <a:pPr indent="0" lvl="0" marL="0" rtl="0" algn="just">
              <a:lnSpc>
                <a:spcPct val="115000"/>
              </a:lnSpc>
              <a:spcBef>
                <a:spcPts val="1200"/>
              </a:spcBef>
              <a:spcAft>
                <a:spcPts val="0"/>
              </a:spcAft>
              <a:buNone/>
            </a:pPr>
            <a:r>
              <a:rPr lang="es"/>
              <a:t>Este grupo cree que la existencia de una persona con rol de líder fomenta la falta de implicación y la poca responsabilidad. Es por esto por lo que el grupo se ha gestionado con un trabajo en equipo constante, con igualdad entre miembros y donde se ha fomentado que el líder sea el propio equipo.</a:t>
            </a:r>
            <a:endParaRPr/>
          </a:p>
          <a:p>
            <a:pPr indent="0" lvl="0" marL="0" rtl="0" algn="l">
              <a:lnSpc>
                <a:spcPct val="115000"/>
              </a:lnSpc>
              <a:spcBef>
                <a:spcPts val="1200"/>
              </a:spcBef>
              <a:spcAft>
                <a:spcPts val="0"/>
              </a:spcAft>
              <a:buNone/>
            </a:pPr>
            <a:r>
              <a:rPr lang="es"/>
              <a:t>Por los motivos expuestos, la contribución de cada miembro ha sido la misma en todas las partes del proyecto.</a:t>
            </a:r>
            <a:endParaRPr/>
          </a:p>
          <a:p>
            <a:pPr indent="0" lvl="0" marL="0" rtl="0" algn="l">
              <a:lnSpc>
                <a:spcPct val="115000"/>
              </a:lnSpc>
              <a:spcBef>
                <a:spcPts val="1200"/>
              </a:spcBef>
              <a:spcAft>
                <a:spcPts val="0"/>
              </a:spcAft>
              <a:buNone/>
            </a:pPr>
            <a:r>
              <a:rPr lang="es">
                <a:solidFill>
                  <a:srgbClr val="666666"/>
                </a:solidFill>
              </a:rPr>
              <a:t>(Cambio de diapositiva).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794671ca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794671ca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a:solidFill>
                  <a:srgbClr val="666666"/>
                </a:solidFill>
              </a:rPr>
              <a:t>(Cambio de diapositiva)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8087e387c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087e387c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8087e387c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087e387c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- 30 segundos</a:t>
            </a:r>
            <a:endParaRPr b="1"/>
          </a:p>
          <a:p>
            <a:pPr indent="0" lvl="0" marL="0" rtl="0" algn="just">
              <a:lnSpc>
                <a:spcPct val="115000"/>
              </a:lnSpc>
              <a:spcBef>
                <a:spcPts val="0"/>
              </a:spcBef>
              <a:spcAft>
                <a:spcPts val="0"/>
              </a:spcAft>
              <a:buNone/>
            </a:pPr>
            <a:r>
              <a:t/>
            </a:r>
            <a:endParaRPr b="1"/>
          </a:p>
          <a:p>
            <a:pPr indent="0" lvl="0" marL="0" rtl="0" algn="just">
              <a:lnSpc>
                <a:spcPct val="115000"/>
              </a:lnSpc>
              <a:spcBef>
                <a:spcPts val="0"/>
              </a:spcBef>
              <a:spcAft>
                <a:spcPts val="0"/>
              </a:spcAft>
              <a:buNone/>
            </a:pPr>
            <a:r>
              <a:rPr lang="es"/>
              <a:t>Como conclusión, debemos mencionar que se ha constituido un sistema de absoluta necesidad, innovador y fácil de usar para todos los usuarios. Además, cumple con las necesidades que demandan los usuarios. De forma general, se ha de destacar que el proyecto tiene un peso de 328 puntos de función ajustados y una duración total de 222 días.</a:t>
            </a:r>
            <a:endParaRPr/>
          </a:p>
          <a:p>
            <a:pPr indent="0" lvl="0" marL="0" rtl="0" algn="just">
              <a:lnSpc>
                <a:spcPct val="115000"/>
              </a:lnSpc>
              <a:spcBef>
                <a:spcPts val="0"/>
              </a:spcBef>
              <a:spcAft>
                <a:spcPts val="0"/>
              </a:spcAft>
              <a:buNone/>
            </a:pPr>
            <a:r>
              <a:rPr lang="es"/>
              <a:t>A pesar de todas las dificultades que el equipo se ha encontrado durante la elaboración del Plan de Proyecto, este ha sido todo un éxito.</a:t>
            </a:r>
            <a:endParaRPr/>
          </a:p>
          <a:p>
            <a:pPr indent="0" lvl="0" marL="0" rtl="0" algn="just">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b="1"/>
          </a:p>
          <a:p>
            <a:pPr indent="0" lvl="0" marL="0" rtl="0" algn="just">
              <a:lnSpc>
                <a:spcPct val="115000"/>
              </a:lnSpc>
              <a:spcBef>
                <a:spcPts val="1200"/>
              </a:spcBef>
              <a:spcAft>
                <a:spcPts val="12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794671ca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794671ca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t>TIEMPO - 1 minuto</a:t>
            </a:r>
            <a:endParaRPr b="1"/>
          </a:p>
          <a:p>
            <a:pPr indent="0" lvl="0" marL="0" rtl="0" algn="l">
              <a:lnSpc>
                <a:spcPct val="115000"/>
              </a:lnSpc>
              <a:spcBef>
                <a:spcPts val="0"/>
              </a:spcBef>
              <a:spcAft>
                <a:spcPts val="0"/>
              </a:spcAft>
              <a:buNone/>
            </a:pPr>
            <a:r>
              <a:t/>
            </a:r>
            <a:endParaRPr b="1"/>
          </a:p>
          <a:p>
            <a:pPr indent="0" lvl="0" marL="0" rtl="0" algn="just">
              <a:lnSpc>
                <a:spcPct val="115000"/>
              </a:lnSpc>
              <a:spcBef>
                <a:spcPts val="0"/>
              </a:spcBef>
              <a:spcAft>
                <a:spcPts val="0"/>
              </a:spcAft>
              <a:buNone/>
            </a:pPr>
            <a:r>
              <a:rPr lang="es"/>
              <a:t>Como ya se conoce, en la UAM existen carencias relacionadas con el servicio de alquiler de bicicletas CibiUAM. Estas lagunas pasan por la falta de un sistema de gestión online del servicio, siendo el actual manual y anticuado. Esto ocasiona que los universitarios tengan poco conocimiento sobre el servicio, dando lugar a un problema de accesibilidad y poco uso del mismo.</a:t>
            </a:r>
            <a:endParaRPr>
              <a:solidFill>
                <a:srgbClr val="FF0000"/>
              </a:solidFill>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s"/>
              <a:t>Ante esto, y con el objetivo de que el sistema no quede en desuso, buscando además fomentar la práctica de deporte y disminuir las emisiones de gases contaminantes, se plantea el proyecto CibiUAM. Este propone crear un sistema de reserva de bicicletas online en la UAM, que mejore y sustituya al actual y que permita a los usuarios ciclistas la administración y gestión de todos los servicios, como son las reservas, incidencias y monedero virtual, así como hacer que los gestores dispongan de una herramienta profesional de gestión, acortando plazos y ahorrando tiempo.</a:t>
            </a:r>
            <a:endParaRPr/>
          </a:p>
          <a:p>
            <a:pPr indent="0" lvl="0" marL="0" rtl="0" algn="just">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794671ca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794671ca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- 10 segundos</a:t>
            </a:r>
            <a:endParaRPr b="1"/>
          </a:p>
          <a:p>
            <a:pPr indent="0" lvl="0" marL="0" rtl="0" algn="just">
              <a:lnSpc>
                <a:spcPct val="115000"/>
              </a:lnSpc>
              <a:spcBef>
                <a:spcPts val="0"/>
              </a:spcBef>
              <a:spcAft>
                <a:spcPts val="0"/>
              </a:spcAft>
              <a:buNone/>
            </a:pPr>
            <a:r>
              <a:t/>
            </a:r>
            <a:endParaRPr b="1"/>
          </a:p>
          <a:p>
            <a:pPr indent="0" lvl="0" marL="0" rtl="0" algn="just">
              <a:lnSpc>
                <a:spcPct val="115000"/>
              </a:lnSpc>
              <a:spcBef>
                <a:spcPts val="0"/>
              </a:spcBef>
              <a:spcAft>
                <a:spcPts val="0"/>
              </a:spcAft>
              <a:buNone/>
            </a:pPr>
            <a:r>
              <a:rPr lang="es"/>
              <a:t>A continuación, se define el proyecto CibiUAM exponiendo sus objetivos y mostrando cómo se va a estructurar y organizar.</a:t>
            </a:r>
            <a:endParaRPr/>
          </a:p>
          <a:p>
            <a:pPr indent="0" lvl="0" marL="0" rtl="0" algn="just">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794671c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794671c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TIEMPO - 1 minuto</a:t>
            </a:r>
            <a:endParaRPr b="1"/>
          </a:p>
          <a:p>
            <a:pPr indent="0" lvl="0" marL="0" rtl="0" algn="l">
              <a:spcBef>
                <a:spcPts val="0"/>
              </a:spcBef>
              <a:spcAft>
                <a:spcPts val="0"/>
              </a:spcAft>
              <a:buNone/>
            </a:pPr>
            <a:r>
              <a:t/>
            </a:r>
            <a:endParaRPr b="1"/>
          </a:p>
          <a:p>
            <a:pPr indent="0" lvl="0" marL="0" rtl="0" algn="just">
              <a:lnSpc>
                <a:spcPct val="115000"/>
              </a:lnSpc>
              <a:spcBef>
                <a:spcPts val="0"/>
              </a:spcBef>
              <a:spcAft>
                <a:spcPts val="0"/>
              </a:spcAft>
              <a:buNone/>
            </a:pPr>
            <a:r>
              <a:rPr lang="es"/>
              <a:t>En este proyecto se va a crear una aplicación integradora de todos los servicios propuestos, dando respuesta a las necesidades expuestas. </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s"/>
              <a:t>La aplicación se centra principalmente en la reserva de bicicletas por parte de los usuarios. Se debe permitir al ciclista una gestión de las reservas que ha realizado en una fecha y hora determinadas permitiendo la cancelación de la misma con posible penalización. Para ello, se ha decidido la implementación del subsistema de Gestión de Reservas. </a:t>
            </a:r>
            <a:endParaRPr/>
          </a:p>
          <a:p>
            <a:pPr indent="0" lvl="0" marL="0" rtl="0" algn="l">
              <a:lnSpc>
                <a:spcPct val="115000"/>
              </a:lnSpc>
              <a:spcBef>
                <a:spcPts val="0"/>
              </a:spcBef>
              <a:spcAft>
                <a:spcPts val="0"/>
              </a:spcAft>
              <a:buNone/>
            </a:pPr>
            <a:r>
              <a:t/>
            </a:r>
            <a:endParaRPr>
              <a:solidFill>
                <a:srgbClr val="FF0000"/>
              </a:solidFill>
            </a:endParaRPr>
          </a:p>
          <a:p>
            <a:pPr indent="0" lvl="0" marL="0" rtl="0" algn="just">
              <a:lnSpc>
                <a:spcPct val="115000"/>
              </a:lnSpc>
              <a:spcBef>
                <a:spcPts val="0"/>
              </a:spcBef>
              <a:spcAft>
                <a:spcPts val="0"/>
              </a:spcAft>
              <a:buNone/>
            </a:pPr>
            <a:r>
              <a:rPr lang="es"/>
              <a:t>El personal de administración dará de alta o de baja bicicletas, anclajes y estaciones; así como se encargará de la distribución de los mismos por las zonas de uso. Los gestores dispondrán de información del parque de bicicletas en tiempo real y podrán resolver las incidencias. Esta funcionalidad se recoge en el subsistema de Gestión del Servicio. </a:t>
            </a:r>
            <a:endParaRPr/>
          </a:p>
          <a:p>
            <a:pPr indent="0" lvl="0" marL="0" rtl="0" algn="just">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794671ca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794671ca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- 1 minuto 05 segundos</a:t>
            </a:r>
            <a:endParaRPr b="1"/>
          </a:p>
          <a:p>
            <a:pPr indent="0" lvl="0" marL="0" rtl="0" algn="just">
              <a:lnSpc>
                <a:spcPct val="115000"/>
              </a:lnSpc>
              <a:spcBef>
                <a:spcPts val="0"/>
              </a:spcBef>
              <a:spcAft>
                <a:spcPts val="0"/>
              </a:spcAft>
              <a:buNone/>
            </a:pPr>
            <a:r>
              <a:t/>
            </a:r>
            <a:endParaRPr b="1"/>
          </a:p>
          <a:p>
            <a:pPr indent="0" lvl="0" marL="0" rtl="0" algn="just">
              <a:lnSpc>
                <a:spcPct val="115000"/>
              </a:lnSpc>
              <a:spcBef>
                <a:spcPts val="0"/>
              </a:spcBef>
              <a:spcAft>
                <a:spcPts val="0"/>
              </a:spcAft>
              <a:buNone/>
            </a:pPr>
            <a:r>
              <a:rPr lang="es"/>
              <a:t>Del mismo modo, se debe tener cubierta la necesidad de solucionar cualquier tipo de problema. Los usuarios gestores podrán reportar incidencias referidas a situaciones que afectan al normal desarrollo del servicio y todos los usuarios podrán reportar problemas de bicicletas y estaciones. Todo esto queda recogido en el subsistema de Gestión de Incidencias. </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s"/>
              <a:t>La aplicación diferencia entre usuarios gestores y ciclistas. Estos últimos deben darse de alta en la aplicación y contratar una cuota de uso para poder gozar del servicio. Además, podrán consultar el historial de sus reservas y préstamos y actualizar la información de sus datos bancarios. Se crea para ello el subsistema de Gestión de Usuarios. </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s"/>
              <a:t>Asimismo, se debe hacer uso de la tarjeta monedero de la UAM para realizar los pagos de las reservas. Los usuarios podrán recargar dinero en su tarjeta, ya que deben disponer de fondos suficientes en el momento del pago. Este monedero virtual online se engloba en el subsistema de Gestión de Monedero.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s">
                <a:solidFill>
                  <a:srgbClr val="666666"/>
                </a:solidFill>
              </a:rPr>
              <a:t>(Cambio de diapositiva).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794671ca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794671ca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- 20 segundos</a:t>
            </a:r>
            <a:endParaRPr b="1"/>
          </a:p>
          <a:p>
            <a:pPr indent="0" lvl="0" marL="0" rtl="0" algn="just">
              <a:lnSpc>
                <a:spcPct val="115000"/>
              </a:lnSpc>
              <a:spcBef>
                <a:spcPts val="0"/>
              </a:spcBef>
              <a:spcAft>
                <a:spcPts val="0"/>
              </a:spcAft>
              <a:buNone/>
            </a:pPr>
            <a:r>
              <a:t/>
            </a:r>
            <a:endParaRPr b="1"/>
          </a:p>
          <a:p>
            <a:pPr indent="0" lvl="0" marL="0" rtl="0" algn="just">
              <a:lnSpc>
                <a:spcPct val="115000"/>
              </a:lnSpc>
              <a:spcBef>
                <a:spcPts val="0"/>
              </a:spcBef>
              <a:spcAft>
                <a:spcPts val="0"/>
              </a:spcAft>
              <a:buNone/>
            </a:pPr>
            <a:r>
              <a:rPr lang="es"/>
              <a:t>Para el desarrollo de los subsistemas expuestos es necesario una buena planificación, para lo que se ha elaborado una estimación utilizando el Análisis de Puntos de Función. A través del uso de esta técnica se han evaluado el tamaño y complejidad del proyecto CibiUAM a partir de los requisitos software.</a:t>
            </a:r>
            <a:endParaRPr/>
          </a:p>
          <a:p>
            <a:pPr indent="0" lvl="0" marL="0" rtl="0" algn="l">
              <a:lnSpc>
                <a:spcPct val="115000"/>
              </a:lnSpc>
              <a:spcBef>
                <a:spcPts val="0"/>
              </a:spcBef>
              <a:spcAft>
                <a:spcPts val="0"/>
              </a:spcAft>
              <a:buNone/>
            </a:pPr>
            <a:r>
              <a:rPr lang="es">
                <a:solidFill>
                  <a:srgbClr val="666666"/>
                </a:solidFill>
              </a:rPr>
              <a:t>(Cambio de diapositiva).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794671ca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794671ca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a:t>TIEMPO - 1 minuto</a:t>
            </a:r>
            <a:endParaRPr b="1"/>
          </a:p>
          <a:p>
            <a:pPr indent="0" lvl="0" marL="0" rtl="0" algn="just">
              <a:lnSpc>
                <a:spcPct val="115000"/>
              </a:lnSpc>
              <a:spcBef>
                <a:spcPts val="0"/>
              </a:spcBef>
              <a:spcAft>
                <a:spcPts val="0"/>
              </a:spcAft>
              <a:buNone/>
            </a:pPr>
            <a:r>
              <a:t/>
            </a:r>
            <a:endParaRPr b="1"/>
          </a:p>
          <a:p>
            <a:pPr indent="0" lvl="0" marL="0" rtl="0" algn="just">
              <a:lnSpc>
                <a:spcPct val="115000"/>
              </a:lnSpc>
              <a:spcBef>
                <a:spcPts val="0"/>
              </a:spcBef>
              <a:spcAft>
                <a:spcPts val="0"/>
              </a:spcAft>
              <a:buNone/>
            </a:pPr>
            <a:r>
              <a:rPr lang="es"/>
              <a:t>En primer lugar, a través de la evaluación individual de los requisitos software se han obtenido los puntos de función sin ajustar de cada subsistema que son los mostrados en la segunda columna de la tabla. Además, se puede extraer una estimación global en puntos de función sin ajustar del proyecto, que es 290.</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s"/>
              <a:t>En segundo lugar, se ha calculado el factor de ajuste, que como se puede observar es 1,13. Este lo hemos calculado haciendo un estudio muy exhaustivo para valorar las 14 características de ajustes de la complejidad aplicadas al proyecto CibiUAM.</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s"/>
              <a:t>Por último, se han obtenido los puntos de función ajustados para cada subsistema a partir de los puntos de función sin ajustar y el factor de ajuste. Los valores para los puntos de función ajustados obtenidos son los mostrados en la última columna de la tabla. Como se puede apreciar, el número de puntos de función del sistema global es 327,7.</a:t>
            </a:r>
            <a:endParaRPr/>
          </a:p>
          <a:p>
            <a:pPr indent="0" lvl="0" marL="0" rtl="0" algn="l">
              <a:lnSpc>
                <a:spcPct val="115000"/>
              </a:lnSpc>
              <a:spcBef>
                <a:spcPts val="0"/>
              </a:spcBef>
              <a:spcAft>
                <a:spcPts val="0"/>
              </a:spcAft>
              <a:buNone/>
            </a:pPr>
            <a:r>
              <a:rPr lang="es">
                <a:solidFill>
                  <a:srgbClr val="666666"/>
                </a:solidFill>
              </a:rPr>
              <a:t>(Cambio de diapositiva).</a:t>
            </a:r>
            <a:endParaRPr/>
          </a:p>
          <a:p>
            <a:pPr indent="0" lvl="0" marL="0" rtl="0" algn="l">
              <a:lnSpc>
                <a:spcPct val="115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0.png"/><Relationship Id="rId7"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9.png"/><Relationship Id="rId8"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5.png"/><Relationship Id="rId10" Type="http://schemas.openxmlformats.org/officeDocument/2006/relationships/image" Target="../media/image18.png"/><Relationship Id="rId9"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5.png"/><Relationship Id="rId8"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Plan de Proyecto CibiUAM</a:t>
            </a:r>
            <a:endParaRPr/>
          </a:p>
        </p:txBody>
      </p:sp>
      <p:pic>
        <p:nvPicPr>
          <p:cNvPr id="63" name="Google Shape;63;p13"/>
          <p:cNvPicPr preferRelativeResize="0"/>
          <p:nvPr/>
        </p:nvPicPr>
        <p:blipFill rotWithShape="1">
          <a:blip r:embed="rId3">
            <a:alphaModFix/>
          </a:blip>
          <a:srcRect b="12225" l="0" r="0" t="28487"/>
          <a:stretch/>
        </p:blipFill>
        <p:spPr>
          <a:xfrm>
            <a:off x="407600" y="3693875"/>
            <a:ext cx="1427950" cy="847926"/>
          </a:xfrm>
          <a:prstGeom prst="rect">
            <a:avLst/>
          </a:prstGeom>
          <a:noFill/>
          <a:ln>
            <a:noFill/>
          </a:ln>
        </p:spPr>
      </p:pic>
      <p:pic>
        <p:nvPicPr>
          <p:cNvPr id="64" name="Google Shape;64;p13"/>
          <p:cNvPicPr preferRelativeResize="0"/>
          <p:nvPr/>
        </p:nvPicPr>
        <p:blipFill>
          <a:blip r:embed="rId4">
            <a:alphaModFix/>
          </a:blip>
          <a:stretch>
            <a:fillRect/>
          </a:stretch>
        </p:blipFill>
        <p:spPr>
          <a:xfrm>
            <a:off x="1725075" y="3508763"/>
            <a:ext cx="1671324" cy="1080101"/>
          </a:xfrm>
          <a:prstGeom prst="rect">
            <a:avLst/>
          </a:prstGeom>
          <a:noFill/>
          <a:ln>
            <a:noFill/>
          </a:ln>
        </p:spPr>
      </p:pic>
      <p:sp>
        <p:nvSpPr>
          <p:cNvPr id="65" name="Google Shape;65;p13"/>
          <p:cNvSpPr txBox="1"/>
          <p:nvPr/>
        </p:nvSpPr>
        <p:spPr>
          <a:xfrm>
            <a:off x="6249850" y="3661163"/>
            <a:ext cx="2746500" cy="126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t>Rafael Hidalgo Alejo</a:t>
            </a:r>
            <a:endParaRPr/>
          </a:p>
          <a:p>
            <a:pPr indent="0" lvl="0" marL="0" rtl="0" algn="r">
              <a:spcBef>
                <a:spcPts val="0"/>
              </a:spcBef>
              <a:spcAft>
                <a:spcPts val="0"/>
              </a:spcAft>
              <a:buNone/>
            </a:pPr>
            <a:r>
              <a:rPr lang="es"/>
              <a:t>Inés Mozas Alonso</a:t>
            </a:r>
            <a:endParaRPr/>
          </a:p>
          <a:p>
            <a:pPr indent="0" lvl="0" marL="0" rtl="0" algn="r">
              <a:spcBef>
                <a:spcPts val="0"/>
              </a:spcBef>
              <a:spcAft>
                <a:spcPts val="0"/>
              </a:spcAft>
              <a:buNone/>
            </a:pPr>
            <a:r>
              <a:rPr lang="es"/>
              <a:t>Sara Peral Aragoneses</a:t>
            </a:r>
            <a:endParaRPr/>
          </a:p>
          <a:p>
            <a:pPr indent="0" lvl="0" marL="0" rtl="0" algn="r">
              <a:spcBef>
                <a:spcPts val="0"/>
              </a:spcBef>
              <a:spcAft>
                <a:spcPts val="0"/>
              </a:spcAft>
              <a:buNone/>
            </a:pPr>
            <a:r>
              <a:rPr lang="es"/>
              <a:t>Sofía Sánchez Fuentes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Esfuerzo y duración</a:t>
            </a:r>
            <a:endParaRPr/>
          </a:p>
        </p:txBody>
      </p:sp>
      <p:graphicFrame>
        <p:nvGraphicFramePr>
          <p:cNvPr id="118" name="Google Shape;118;p22"/>
          <p:cNvGraphicFramePr/>
          <p:nvPr/>
        </p:nvGraphicFramePr>
        <p:xfrm>
          <a:off x="888625" y="1640550"/>
          <a:ext cx="3000000" cy="3000000"/>
        </p:xfrm>
        <a:graphic>
          <a:graphicData uri="http://schemas.openxmlformats.org/drawingml/2006/table">
            <a:tbl>
              <a:tblPr>
                <a:noFill/>
                <a:tableStyleId>{F779C426-9941-4599-9141-883558110145}</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s"/>
                        <a:t>Subsistema</a:t>
                      </a:r>
                      <a:endParaRPr b="1"/>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a:t>Puntos de función ajustados</a:t>
                      </a:r>
                      <a:endParaRPr b="1"/>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a:t>Esfuerzo (persona-mes)</a:t>
                      </a:r>
                      <a:endParaRPr b="1"/>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a:t>Duración (jornadas)</a:t>
                      </a:r>
                      <a:endParaRPr b="1"/>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r>
              <a:tr h="381000">
                <a:tc>
                  <a:txBody>
                    <a:bodyPr/>
                    <a:lstStyle/>
                    <a:p>
                      <a:pPr indent="0" lvl="0" marL="0" rtl="0" algn="ctr">
                        <a:spcBef>
                          <a:spcPts val="0"/>
                        </a:spcBef>
                        <a:spcAft>
                          <a:spcPts val="0"/>
                        </a:spcAft>
                        <a:buNone/>
                      </a:pPr>
                      <a:r>
                        <a:rPr lang="es" sz="1300"/>
                        <a:t>Gestión de Usuarios</a:t>
                      </a:r>
                      <a:endParaRPr sz="1300"/>
                    </a:p>
                  </a:txBody>
                  <a:tcPr marT="91425" marB="91425" marR="91425" marL="91425" anchor="ctr">
                    <a:lnR cap="flat" cmpd="sng" w="9525">
                      <a:solidFill>
                        <a:srgbClr val="9E9E9E"/>
                      </a:solidFill>
                      <a:prstDash val="solid"/>
                      <a:round/>
                      <a:headEnd len="sm" w="sm" type="none"/>
                      <a:tailEnd len="sm" w="sm" type="none"/>
                    </a:lnR>
                    <a:lnT cap="flat" cmpd="sng" w="9525">
                      <a:solidFill>
                        <a:srgbClr val="CCCCCC"/>
                      </a:solidFill>
                      <a:prstDash val="solid"/>
                      <a:round/>
                      <a:headEnd len="sm" w="sm" type="none"/>
                      <a:tailEnd len="sm" w="sm" type="none"/>
                    </a:lnT>
                  </a:tcPr>
                </a:tc>
                <a:tc>
                  <a:txBody>
                    <a:bodyPr/>
                    <a:lstStyle/>
                    <a:p>
                      <a:pPr indent="0" lvl="0" marL="0" rtl="0" algn="ctr">
                        <a:spcBef>
                          <a:spcPts val="0"/>
                        </a:spcBef>
                        <a:spcAft>
                          <a:spcPts val="0"/>
                        </a:spcAft>
                        <a:buNone/>
                      </a:pPr>
                      <a:r>
                        <a:rPr lang="es" sz="1300"/>
                        <a:t>97,18</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300"/>
                        <a:t>6,478</a:t>
                      </a:r>
                      <a:endParaRPr sz="1300"/>
                    </a:p>
                  </a:txBody>
                  <a:tcPr marT="91425" marB="91425" marR="91425" marL="91425" anchor="ctr">
                    <a:lnL cap="flat" cmpd="sng" w="9525">
                      <a:solidFill>
                        <a:srgbClr val="9E9E9E"/>
                      </a:solidFill>
                      <a:prstDash val="solid"/>
                      <a:round/>
                      <a:headEnd len="sm" w="sm" type="none"/>
                      <a:tailEnd len="sm" w="sm" type="none"/>
                    </a:lnL>
                    <a:lnT cap="flat" cmpd="sng" w="9525">
                      <a:solidFill>
                        <a:srgbClr val="CCCCCC"/>
                      </a:solidFill>
                      <a:prstDash val="solid"/>
                      <a:round/>
                      <a:headEnd len="sm" w="sm" type="none"/>
                      <a:tailEnd len="sm" w="sm" type="none"/>
                    </a:lnT>
                  </a:tcPr>
                </a:tc>
                <a:tc>
                  <a:txBody>
                    <a:bodyPr/>
                    <a:lstStyle/>
                    <a:p>
                      <a:pPr indent="0" lvl="0" marL="0" rtl="0" algn="ctr">
                        <a:spcBef>
                          <a:spcPts val="0"/>
                        </a:spcBef>
                        <a:spcAft>
                          <a:spcPts val="0"/>
                        </a:spcAft>
                        <a:buNone/>
                      </a:pPr>
                      <a:r>
                        <a:rPr lang="es" sz="1300"/>
                        <a:t>142,5307</a:t>
                      </a:r>
                      <a:endParaRPr sz="1300"/>
                    </a:p>
                  </a:txBody>
                  <a:tcPr marT="91425" marB="91425" marR="91425" marL="91425" anchor="ctr">
                    <a:lnT cap="flat" cmpd="sng" w="9525">
                      <a:solidFill>
                        <a:srgbClr val="CCCCCC"/>
                      </a:solidFill>
                      <a:prstDash val="solid"/>
                      <a:round/>
                      <a:headEnd len="sm" w="sm" type="none"/>
                      <a:tailEnd len="sm" w="sm" type="none"/>
                    </a:lnT>
                  </a:tcPr>
                </a:tc>
              </a:tr>
              <a:tr h="381000">
                <a:tc>
                  <a:txBody>
                    <a:bodyPr/>
                    <a:lstStyle/>
                    <a:p>
                      <a:pPr indent="0" lvl="0" marL="0" rtl="0" algn="ctr">
                        <a:spcBef>
                          <a:spcPts val="0"/>
                        </a:spcBef>
                        <a:spcAft>
                          <a:spcPts val="0"/>
                        </a:spcAft>
                        <a:buNone/>
                      </a:pPr>
                      <a:r>
                        <a:rPr lang="es" sz="1300"/>
                        <a:t>Gestión de Reservas</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300"/>
                        <a:t>70,06</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300"/>
                        <a:t>4,670</a:t>
                      </a:r>
                      <a:endParaRPr sz="13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s" sz="1300"/>
                        <a:t>102,754</a:t>
                      </a:r>
                      <a:endParaRPr sz="1300"/>
                    </a:p>
                  </a:txBody>
                  <a:tcPr marT="91425" marB="91425" marR="91425" marL="91425" anchor="ctr"/>
                </a:tc>
              </a:tr>
              <a:tr h="381000">
                <a:tc>
                  <a:txBody>
                    <a:bodyPr/>
                    <a:lstStyle/>
                    <a:p>
                      <a:pPr indent="0" lvl="0" marL="0" rtl="0" algn="ctr">
                        <a:spcBef>
                          <a:spcPts val="0"/>
                        </a:spcBef>
                        <a:spcAft>
                          <a:spcPts val="0"/>
                        </a:spcAft>
                        <a:buNone/>
                      </a:pPr>
                      <a:r>
                        <a:rPr lang="es" sz="1300"/>
                        <a:t>Gestión de Servicio</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300"/>
                        <a:t>132,21</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300"/>
                        <a:t>8,814</a:t>
                      </a:r>
                      <a:endParaRPr sz="13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s" sz="1300"/>
                        <a:t>193,908</a:t>
                      </a:r>
                      <a:endParaRPr sz="1300"/>
                    </a:p>
                  </a:txBody>
                  <a:tcPr marT="91425" marB="91425" marR="91425" marL="91425" anchor="ctr"/>
                </a:tc>
              </a:tr>
              <a:tr h="381000">
                <a:tc>
                  <a:txBody>
                    <a:bodyPr/>
                    <a:lstStyle/>
                    <a:p>
                      <a:pPr indent="0" lvl="0" marL="0" rtl="0" algn="ctr">
                        <a:spcBef>
                          <a:spcPts val="0"/>
                        </a:spcBef>
                        <a:spcAft>
                          <a:spcPts val="0"/>
                        </a:spcAft>
                        <a:buNone/>
                      </a:pPr>
                      <a:r>
                        <a:rPr lang="es" sz="1300"/>
                        <a:t>Gestión de Monedero</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300"/>
                        <a:t>28,25</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300"/>
                        <a:t>1,883 </a:t>
                      </a:r>
                      <a:endParaRPr sz="13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s" sz="1300"/>
                        <a:t>41,4333</a:t>
                      </a:r>
                      <a:endParaRPr sz="1300"/>
                    </a:p>
                  </a:txBody>
                  <a:tcPr marT="91425" marB="91425" marR="91425" marL="91425" anchor="ctr"/>
                </a:tc>
              </a:tr>
              <a:tr h="381000">
                <a:tc>
                  <a:txBody>
                    <a:bodyPr/>
                    <a:lstStyle/>
                    <a:p>
                      <a:pPr indent="0" lvl="0" marL="0" rtl="0" algn="ctr">
                        <a:spcBef>
                          <a:spcPts val="0"/>
                        </a:spcBef>
                        <a:spcAft>
                          <a:spcPts val="0"/>
                        </a:spcAft>
                        <a:buNone/>
                      </a:pPr>
                      <a:r>
                        <a:rPr b="1" lang="es" sz="1300"/>
                        <a:t>Total</a:t>
                      </a:r>
                      <a:endParaRPr b="1"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s" sz="1300"/>
                        <a:t>327,7</a:t>
                      </a:r>
                      <a:endParaRPr b="1"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 sz="1300"/>
                        <a:t>21,845</a:t>
                      </a:r>
                      <a:endParaRPr b="1" sz="13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s" sz="1300"/>
                        <a:t>480,6267</a:t>
                      </a:r>
                      <a:endParaRPr b="1" sz="1300"/>
                    </a:p>
                  </a:txBody>
                  <a:tcPr marT="91425" marB="91425" marR="91425" marL="914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PLANIFICACIÓN DEL PROYECTO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Personal del proyecto</a:t>
            </a:r>
            <a:endParaRPr/>
          </a:p>
        </p:txBody>
      </p:sp>
      <p:graphicFrame>
        <p:nvGraphicFramePr>
          <p:cNvPr id="129" name="Google Shape;129;p24"/>
          <p:cNvGraphicFramePr/>
          <p:nvPr/>
        </p:nvGraphicFramePr>
        <p:xfrm>
          <a:off x="2187375" y="1761550"/>
          <a:ext cx="3000000" cy="3000000"/>
        </p:xfrm>
        <a:graphic>
          <a:graphicData uri="http://schemas.openxmlformats.org/drawingml/2006/table">
            <a:tbl>
              <a:tblPr>
                <a:noFill/>
                <a:tableStyleId>{F779C426-9941-4599-9141-883558110145}</a:tableStyleId>
              </a:tblPr>
              <a:tblGrid>
                <a:gridCol w="2384625"/>
                <a:gridCol w="2384625"/>
              </a:tblGrid>
              <a:tr h="381000">
                <a:tc>
                  <a:txBody>
                    <a:bodyPr/>
                    <a:lstStyle/>
                    <a:p>
                      <a:pPr indent="0" lvl="0" marL="0" rtl="0" algn="ctr">
                        <a:spcBef>
                          <a:spcPts val="0"/>
                        </a:spcBef>
                        <a:spcAft>
                          <a:spcPts val="0"/>
                        </a:spcAft>
                        <a:buNone/>
                      </a:pPr>
                      <a:r>
                        <a:rPr b="1" lang="es"/>
                        <a:t>Perfil profesional</a:t>
                      </a:r>
                      <a:endParaRPr b="1"/>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a:t>Tarifa</a:t>
                      </a:r>
                      <a:endParaRPr b="1"/>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r>
              <a:tr h="381000">
                <a:tc>
                  <a:txBody>
                    <a:bodyPr/>
                    <a:lstStyle/>
                    <a:p>
                      <a:pPr indent="0" lvl="0" marL="0" rtl="0" algn="ctr">
                        <a:spcBef>
                          <a:spcPts val="0"/>
                        </a:spcBef>
                        <a:spcAft>
                          <a:spcPts val="0"/>
                        </a:spcAft>
                        <a:buNone/>
                      </a:pPr>
                      <a:r>
                        <a:rPr lang="es" sz="1300"/>
                        <a:t>Analista de sistemas (x1)</a:t>
                      </a:r>
                      <a:endParaRPr sz="1300"/>
                    </a:p>
                  </a:txBody>
                  <a:tcPr marT="91425" marB="91425" marR="91425" marL="91425" anchor="ctr">
                    <a:lnR cap="flat" cmpd="sng" w="9525">
                      <a:solidFill>
                        <a:srgbClr val="9E9E9E"/>
                      </a:solidFill>
                      <a:prstDash val="solid"/>
                      <a:round/>
                      <a:headEnd len="sm" w="sm" type="none"/>
                      <a:tailEnd len="sm" w="sm" type="none"/>
                    </a:lnR>
                    <a:lnT cap="flat" cmpd="sng" w="9525">
                      <a:solidFill>
                        <a:srgbClr val="CCCCCC"/>
                      </a:solidFill>
                      <a:prstDash val="solid"/>
                      <a:round/>
                      <a:headEnd len="sm" w="sm" type="none"/>
                      <a:tailEnd len="sm" w="sm" type="none"/>
                    </a:lnT>
                  </a:tcPr>
                </a:tc>
                <a:tc>
                  <a:txBody>
                    <a:bodyPr/>
                    <a:lstStyle/>
                    <a:p>
                      <a:pPr indent="0" lvl="0" marL="0" rtl="0" algn="ctr">
                        <a:spcBef>
                          <a:spcPts val="0"/>
                        </a:spcBef>
                        <a:spcAft>
                          <a:spcPts val="0"/>
                        </a:spcAft>
                        <a:buNone/>
                      </a:pPr>
                      <a:r>
                        <a:rPr lang="es" sz="1300"/>
                        <a:t>400€/día</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1300"/>
                        <a:t>Diseñador ‘senior’ (x1)</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300"/>
                        <a:t>350€/día</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1300"/>
                        <a:t>Diseñador ‘junior’ (x2)</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300"/>
                        <a:t>200€/día</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1300"/>
                        <a:t>Técnico de sistemas (x1)</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300"/>
                        <a:t>300€/día</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Fases por cada incremento</a:t>
            </a:r>
            <a:endParaRPr/>
          </a:p>
        </p:txBody>
      </p:sp>
      <p:graphicFrame>
        <p:nvGraphicFramePr>
          <p:cNvPr id="135" name="Google Shape;135;p25"/>
          <p:cNvGraphicFramePr/>
          <p:nvPr/>
        </p:nvGraphicFramePr>
        <p:xfrm>
          <a:off x="1651400" y="1614600"/>
          <a:ext cx="3000000" cy="3000000"/>
        </p:xfrm>
        <a:graphic>
          <a:graphicData uri="http://schemas.openxmlformats.org/drawingml/2006/table">
            <a:tbl>
              <a:tblPr>
                <a:noFill/>
                <a:tableStyleId>{F779C426-9941-4599-9141-883558110145}</a:tableStyleId>
              </a:tblPr>
              <a:tblGrid>
                <a:gridCol w="2384625"/>
                <a:gridCol w="2384625"/>
              </a:tblGrid>
              <a:tr h="381000">
                <a:tc>
                  <a:txBody>
                    <a:bodyPr/>
                    <a:lstStyle/>
                    <a:p>
                      <a:pPr indent="0" lvl="0" marL="0" rtl="0" algn="ctr">
                        <a:spcBef>
                          <a:spcPts val="0"/>
                        </a:spcBef>
                        <a:spcAft>
                          <a:spcPts val="0"/>
                        </a:spcAft>
                        <a:buNone/>
                      </a:pPr>
                      <a:r>
                        <a:rPr b="1" lang="es"/>
                        <a:t>Fases</a:t>
                      </a:r>
                      <a:endParaRPr b="1"/>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a:t>%</a:t>
                      </a:r>
                      <a:endParaRPr b="1"/>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r>
              <a:tr h="381000">
                <a:tc>
                  <a:txBody>
                    <a:bodyPr/>
                    <a:lstStyle/>
                    <a:p>
                      <a:pPr indent="0" lvl="0" marL="0" rtl="0" algn="ctr">
                        <a:spcBef>
                          <a:spcPts val="0"/>
                        </a:spcBef>
                        <a:spcAft>
                          <a:spcPts val="0"/>
                        </a:spcAft>
                        <a:buNone/>
                      </a:pPr>
                      <a:r>
                        <a:rPr lang="es" sz="1300"/>
                        <a:t>Análisis</a:t>
                      </a:r>
                      <a:r>
                        <a:rPr lang="es" sz="1300"/>
                        <a:t> de requisitos </a:t>
                      </a:r>
                      <a:endParaRPr sz="1300"/>
                    </a:p>
                  </a:txBody>
                  <a:tcPr marT="91425" marB="91425" marR="91425" marL="91425" anchor="ctr">
                    <a:lnR cap="flat" cmpd="sng" w="9525">
                      <a:solidFill>
                        <a:srgbClr val="9E9E9E"/>
                      </a:solidFill>
                      <a:prstDash val="solid"/>
                      <a:round/>
                      <a:headEnd len="sm" w="sm" type="none"/>
                      <a:tailEnd len="sm" w="sm" type="none"/>
                    </a:lnR>
                    <a:lnT cap="flat" cmpd="sng" w="9525">
                      <a:solidFill>
                        <a:srgbClr val="CCCCCC"/>
                      </a:solidFill>
                      <a:prstDash val="solid"/>
                      <a:round/>
                      <a:headEnd len="sm" w="sm" type="none"/>
                      <a:tailEnd len="sm" w="sm" type="none"/>
                    </a:lnT>
                  </a:tcPr>
                </a:tc>
                <a:tc>
                  <a:txBody>
                    <a:bodyPr/>
                    <a:lstStyle/>
                    <a:p>
                      <a:pPr indent="0" lvl="0" marL="0" rtl="0" algn="ctr">
                        <a:spcBef>
                          <a:spcPts val="0"/>
                        </a:spcBef>
                        <a:spcAft>
                          <a:spcPts val="0"/>
                        </a:spcAft>
                        <a:buNone/>
                      </a:pPr>
                      <a:r>
                        <a:rPr lang="es" sz="1300"/>
                        <a:t>20%</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1300"/>
                        <a:t>Diseño</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300"/>
                        <a:t>20%</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1300"/>
                        <a:t>Codificación</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300"/>
                        <a:t>20%</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1300"/>
                        <a:t>Pruebas Unitarias</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300"/>
                        <a:t>10%</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1300"/>
                        <a:t>Pruebas de Integración</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300"/>
                        <a:t>20%</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1300"/>
                        <a:t>Implantación</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300"/>
                        <a:t>10%</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136" name="Google Shape;136;p25"/>
          <p:cNvCxnSpPr/>
          <p:nvPr/>
        </p:nvCxnSpPr>
        <p:spPr>
          <a:xfrm>
            <a:off x="6422900" y="2394525"/>
            <a:ext cx="976800" cy="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25"/>
          <p:cNvCxnSpPr/>
          <p:nvPr/>
        </p:nvCxnSpPr>
        <p:spPr>
          <a:xfrm>
            <a:off x="6422900" y="2772750"/>
            <a:ext cx="976800" cy="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25"/>
          <p:cNvCxnSpPr/>
          <p:nvPr/>
        </p:nvCxnSpPr>
        <p:spPr>
          <a:xfrm>
            <a:off x="6422900" y="3921375"/>
            <a:ext cx="976800" cy="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25"/>
          <p:cNvCxnSpPr/>
          <p:nvPr/>
        </p:nvCxnSpPr>
        <p:spPr>
          <a:xfrm>
            <a:off x="6388950" y="4304250"/>
            <a:ext cx="976800" cy="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25"/>
          <p:cNvCxnSpPr/>
          <p:nvPr/>
        </p:nvCxnSpPr>
        <p:spPr>
          <a:xfrm flipH="1" rot="10800000">
            <a:off x="6431525" y="2394475"/>
            <a:ext cx="1037400" cy="8700"/>
          </a:xfrm>
          <a:prstGeom prst="straightConnector1">
            <a:avLst/>
          </a:prstGeom>
          <a:noFill/>
          <a:ln cap="flat" cmpd="sng" w="9525">
            <a:solidFill>
              <a:srgbClr val="999999"/>
            </a:solidFill>
            <a:prstDash val="solid"/>
            <a:round/>
            <a:headEnd len="med" w="med" type="none"/>
            <a:tailEnd len="med" w="med" type="triangle"/>
          </a:ln>
        </p:spPr>
      </p:cxnSp>
      <p:cxnSp>
        <p:nvCxnSpPr>
          <p:cNvPr id="141" name="Google Shape;141;p25"/>
          <p:cNvCxnSpPr/>
          <p:nvPr/>
        </p:nvCxnSpPr>
        <p:spPr>
          <a:xfrm flipH="1" rot="10800000">
            <a:off x="6431525" y="2772750"/>
            <a:ext cx="1037400" cy="8700"/>
          </a:xfrm>
          <a:prstGeom prst="straightConnector1">
            <a:avLst/>
          </a:prstGeom>
          <a:noFill/>
          <a:ln cap="flat" cmpd="sng" w="9525">
            <a:solidFill>
              <a:srgbClr val="999999"/>
            </a:solidFill>
            <a:prstDash val="solid"/>
            <a:round/>
            <a:headEnd len="med" w="med" type="none"/>
            <a:tailEnd len="med" w="med" type="triangle"/>
          </a:ln>
        </p:spPr>
      </p:cxnSp>
      <p:cxnSp>
        <p:nvCxnSpPr>
          <p:cNvPr id="142" name="Google Shape;142;p25"/>
          <p:cNvCxnSpPr/>
          <p:nvPr/>
        </p:nvCxnSpPr>
        <p:spPr>
          <a:xfrm flipH="1" rot="10800000">
            <a:off x="6431525" y="3921375"/>
            <a:ext cx="1037400" cy="8700"/>
          </a:xfrm>
          <a:prstGeom prst="straightConnector1">
            <a:avLst/>
          </a:prstGeom>
          <a:noFill/>
          <a:ln cap="flat" cmpd="sng" w="9525">
            <a:solidFill>
              <a:srgbClr val="999999"/>
            </a:solidFill>
            <a:prstDash val="solid"/>
            <a:round/>
            <a:headEnd len="med" w="med" type="none"/>
            <a:tailEnd len="med" w="med" type="triangle"/>
          </a:ln>
        </p:spPr>
      </p:cxnSp>
      <p:cxnSp>
        <p:nvCxnSpPr>
          <p:cNvPr id="143" name="Google Shape;143;p25"/>
          <p:cNvCxnSpPr/>
          <p:nvPr/>
        </p:nvCxnSpPr>
        <p:spPr>
          <a:xfrm flipH="1" rot="10800000">
            <a:off x="6431525" y="4299900"/>
            <a:ext cx="1037400" cy="8700"/>
          </a:xfrm>
          <a:prstGeom prst="straightConnector1">
            <a:avLst/>
          </a:prstGeom>
          <a:noFill/>
          <a:ln cap="flat" cmpd="sng" w="9525">
            <a:solidFill>
              <a:srgbClr val="999999"/>
            </a:solidFill>
            <a:prstDash val="solid"/>
            <a:round/>
            <a:headEnd len="med" w="med" type="none"/>
            <a:tailEnd len="med" w="med" type="triangle"/>
          </a:ln>
        </p:spPr>
      </p:cxnSp>
      <p:sp>
        <p:nvSpPr>
          <p:cNvPr id="144" name="Google Shape;144;p25"/>
          <p:cNvSpPr txBox="1"/>
          <p:nvPr/>
        </p:nvSpPr>
        <p:spPr>
          <a:xfrm>
            <a:off x="7522200" y="2159025"/>
            <a:ext cx="12339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latin typeface="Source Code Pro"/>
                <a:ea typeface="Source Code Pro"/>
                <a:cs typeface="Source Code Pro"/>
                <a:sym typeface="Source Code Pro"/>
              </a:rPr>
              <a:t>Hito 1</a:t>
            </a:r>
            <a:endParaRPr sz="1300">
              <a:latin typeface="Source Code Pro"/>
              <a:ea typeface="Source Code Pro"/>
              <a:cs typeface="Source Code Pro"/>
              <a:sym typeface="Source Code Pro"/>
            </a:endParaRPr>
          </a:p>
        </p:txBody>
      </p:sp>
      <p:sp>
        <p:nvSpPr>
          <p:cNvPr id="145" name="Google Shape;145;p25"/>
          <p:cNvSpPr txBox="1"/>
          <p:nvPr/>
        </p:nvSpPr>
        <p:spPr>
          <a:xfrm>
            <a:off x="7522200" y="2606400"/>
            <a:ext cx="12339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latin typeface="Source Code Pro"/>
                <a:ea typeface="Source Code Pro"/>
                <a:cs typeface="Source Code Pro"/>
                <a:sym typeface="Source Code Pro"/>
              </a:rPr>
              <a:t>Hito 2</a:t>
            </a:r>
            <a:endParaRPr sz="1300">
              <a:latin typeface="Source Code Pro"/>
              <a:ea typeface="Source Code Pro"/>
              <a:cs typeface="Source Code Pro"/>
              <a:sym typeface="Source Code Pro"/>
            </a:endParaRPr>
          </a:p>
        </p:txBody>
      </p:sp>
      <p:sp>
        <p:nvSpPr>
          <p:cNvPr id="146" name="Google Shape;146;p25"/>
          <p:cNvSpPr txBox="1"/>
          <p:nvPr/>
        </p:nvSpPr>
        <p:spPr>
          <a:xfrm>
            <a:off x="7522200" y="3755025"/>
            <a:ext cx="12339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latin typeface="Source Code Pro"/>
                <a:ea typeface="Source Code Pro"/>
                <a:cs typeface="Source Code Pro"/>
                <a:sym typeface="Source Code Pro"/>
              </a:rPr>
              <a:t>Hito 3</a:t>
            </a:r>
            <a:endParaRPr sz="1300">
              <a:latin typeface="Source Code Pro"/>
              <a:ea typeface="Source Code Pro"/>
              <a:cs typeface="Source Code Pro"/>
              <a:sym typeface="Source Code Pro"/>
            </a:endParaRPr>
          </a:p>
        </p:txBody>
      </p:sp>
      <p:sp>
        <p:nvSpPr>
          <p:cNvPr id="147" name="Google Shape;147;p25"/>
          <p:cNvSpPr txBox="1"/>
          <p:nvPr/>
        </p:nvSpPr>
        <p:spPr>
          <a:xfrm>
            <a:off x="7522200" y="4137900"/>
            <a:ext cx="12339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latin typeface="Source Code Pro"/>
                <a:ea typeface="Source Code Pro"/>
                <a:cs typeface="Source Code Pro"/>
                <a:sym typeface="Source Code Pro"/>
              </a:rPr>
              <a:t>Hito 4</a:t>
            </a:r>
            <a:endParaRPr sz="1300">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22050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Primer incremento</a:t>
            </a:r>
            <a:endParaRPr/>
          </a:p>
        </p:txBody>
      </p:sp>
      <p:pic>
        <p:nvPicPr>
          <p:cNvPr id="153" name="Google Shape;153;p26"/>
          <p:cNvPicPr preferRelativeResize="0"/>
          <p:nvPr/>
        </p:nvPicPr>
        <p:blipFill>
          <a:blip r:embed="rId3">
            <a:alphaModFix/>
          </a:blip>
          <a:stretch>
            <a:fillRect/>
          </a:stretch>
        </p:blipFill>
        <p:spPr>
          <a:xfrm>
            <a:off x="3450550" y="527000"/>
            <a:ext cx="5579800" cy="1235850"/>
          </a:xfrm>
          <a:prstGeom prst="rect">
            <a:avLst/>
          </a:prstGeom>
          <a:noFill/>
          <a:ln>
            <a:noFill/>
          </a:ln>
        </p:spPr>
      </p:pic>
      <p:pic>
        <p:nvPicPr>
          <p:cNvPr id="154" name="Google Shape;154;p26"/>
          <p:cNvPicPr preferRelativeResize="0"/>
          <p:nvPr/>
        </p:nvPicPr>
        <p:blipFill>
          <a:blip r:embed="rId4">
            <a:alphaModFix/>
          </a:blip>
          <a:stretch>
            <a:fillRect/>
          </a:stretch>
        </p:blipFill>
        <p:spPr>
          <a:xfrm>
            <a:off x="3450550" y="1762850"/>
            <a:ext cx="5579800" cy="666026"/>
          </a:xfrm>
          <a:prstGeom prst="rect">
            <a:avLst/>
          </a:prstGeom>
          <a:noFill/>
          <a:ln>
            <a:noFill/>
          </a:ln>
        </p:spPr>
      </p:pic>
      <p:pic>
        <p:nvPicPr>
          <p:cNvPr id="155" name="Google Shape;155;p26"/>
          <p:cNvPicPr preferRelativeResize="0"/>
          <p:nvPr/>
        </p:nvPicPr>
        <p:blipFill>
          <a:blip r:embed="rId5">
            <a:alphaModFix/>
          </a:blip>
          <a:stretch>
            <a:fillRect/>
          </a:stretch>
        </p:blipFill>
        <p:spPr>
          <a:xfrm>
            <a:off x="3450550" y="2387250"/>
            <a:ext cx="5579800" cy="939830"/>
          </a:xfrm>
          <a:prstGeom prst="rect">
            <a:avLst/>
          </a:prstGeom>
          <a:noFill/>
          <a:ln>
            <a:noFill/>
          </a:ln>
        </p:spPr>
      </p:pic>
      <p:pic>
        <p:nvPicPr>
          <p:cNvPr id="156" name="Google Shape;156;p26"/>
          <p:cNvPicPr preferRelativeResize="0"/>
          <p:nvPr/>
        </p:nvPicPr>
        <p:blipFill rotWithShape="1">
          <a:blip r:embed="rId6">
            <a:alphaModFix/>
          </a:blip>
          <a:srcRect b="0" l="0" r="0" t="3790"/>
          <a:stretch/>
        </p:blipFill>
        <p:spPr>
          <a:xfrm>
            <a:off x="3450608" y="3327075"/>
            <a:ext cx="5579690" cy="939825"/>
          </a:xfrm>
          <a:prstGeom prst="rect">
            <a:avLst/>
          </a:prstGeom>
          <a:noFill/>
          <a:ln>
            <a:noFill/>
          </a:ln>
        </p:spPr>
      </p:pic>
      <p:pic>
        <p:nvPicPr>
          <p:cNvPr id="157" name="Google Shape;157;p26"/>
          <p:cNvPicPr preferRelativeResize="0"/>
          <p:nvPr/>
        </p:nvPicPr>
        <p:blipFill>
          <a:blip r:embed="rId7">
            <a:alphaModFix/>
          </a:blip>
          <a:stretch>
            <a:fillRect/>
          </a:stretch>
        </p:blipFill>
        <p:spPr>
          <a:xfrm>
            <a:off x="3450650" y="4238300"/>
            <a:ext cx="5579702" cy="35519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27"/>
          <p:cNvPicPr preferRelativeResize="0"/>
          <p:nvPr/>
        </p:nvPicPr>
        <p:blipFill>
          <a:blip r:embed="rId3">
            <a:alphaModFix/>
          </a:blip>
          <a:stretch>
            <a:fillRect/>
          </a:stretch>
        </p:blipFill>
        <p:spPr>
          <a:xfrm>
            <a:off x="3450550" y="824649"/>
            <a:ext cx="5579800" cy="666027"/>
          </a:xfrm>
          <a:prstGeom prst="rect">
            <a:avLst/>
          </a:prstGeom>
          <a:noFill/>
          <a:ln>
            <a:noFill/>
          </a:ln>
        </p:spPr>
      </p:pic>
      <p:pic>
        <p:nvPicPr>
          <p:cNvPr id="163" name="Google Shape;163;p27"/>
          <p:cNvPicPr preferRelativeResize="0"/>
          <p:nvPr/>
        </p:nvPicPr>
        <p:blipFill rotWithShape="1">
          <a:blip r:embed="rId4">
            <a:alphaModFix/>
          </a:blip>
          <a:srcRect b="76944" l="0" r="0" t="0"/>
          <a:stretch/>
        </p:blipFill>
        <p:spPr>
          <a:xfrm>
            <a:off x="3450550" y="589023"/>
            <a:ext cx="5579800" cy="284901"/>
          </a:xfrm>
          <a:prstGeom prst="rect">
            <a:avLst/>
          </a:prstGeom>
          <a:noFill/>
          <a:ln>
            <a:noFill/>
          </a:ln>
        </p:spPr>
      </p:pic>
      <p:pic>
        <p:nvPicPr>
          <p:cNvPr id="164" name="Google Shape;164;p27"/>
          <p:cNvPicPr preferRelativeResize="0"/>
          <p:nvPr/>
        </p:nvPicPr>
        <p:blipFill rotWithShape="1">
          <a:blip r:embed="rId5">
            <a:alphaModFix/>
          </a:blip>
          <a:srcRect b="0" l="0" r="0" t="10466"/>
          <a:stretch/>
        </p:blipFill>
        <p:spPr>
          <a:xfrm>
            <a:off x="3451183" y="1461425"/>
            <a:ext cx="5579166" cy="284900"/>
          </a:xfrm>
          <a:prstGeom prst="rect">
            <a:avLst/>
          </a:prstGeom>
          <a:noFill/>
          <a:ln>
            <a:noFill/>
          </a:ln>
        </p:spPr>
      </p:pic>
      <p:pic>
        <p:nvPicPr>
          <p:cNvPr id="165" name="Google Shape;165;p27"/>
          <p:cNvPicPr preferRelativeResize="0"/>
          <p:nvPr/>
        </p:nvPicPr>
        <p:blipFill>
          <a:blip r:embed="rId6">
            <a:alphaModFix/>
          </a:blip>
          <a:stretch>
            <a:fillRect/>
          </a:stretch>
        </p:blipFill>
        <p:spPr>
          <a:xfrm>
            <a:off x="3450550" y="1629925"/>
            <a:ext cx="5579800" cy="332995"/>
          </a:xfrm>
          <a:prstGeom prst="rect">
            <a:avLst/>
          </a:prstGeom>
          <a:noFill/>
          <a:ln>
            <a:noFill/>
          </a:ln>
        </p:spPr>
      </p:pic>
      <p:pic>
        <p:nvPicPr>
          <p:cNvPr id="166" name="Google Shape;166;p27"/>
          <p:cNvPicPr preferRelativeResize="0"/>
          <p:nvPr/>
        </p:nvPicPr>
        <p:blipFill>
          <a:blip r:embed="rId7">
            <a:alphaModFix/>
          </a:blip>
          <a:stretch>
            <a:fillRect/>
          </a:stretch>
        </p:blipFill>
        <p:spPr>
          <a:xfrm>
            <a:off x="3451100" y="1929649"/>
            <a:ext cx="5579174" cy="1909075"/>
          </a:xfrm>
          <a:prstGeom prst="rect">
            <a:avLst/>
          </a:prstGeom>
          <a:noFill/>
          <a:ln>
            <a:noFill/>
          </a:ln>
        </p:spPr>
      </p:pic>
      <p:pic>
        <p:nvPicPr>
          <p:cNvPr id="167" name="Google Shape;167;p27"/>
          <p:cNvPicPr preferRelativeResize="0"/>
          <p:nvPr/>
        </p:nvPicPr>
        <p:blipFill>
          <a:blip r:embed="rId8">
            <a:alphaModFix/>
          </a:blip>
          <a:stretch>
            <a:fillRect/>
          </a:stretch>
        </p:blipFill>
        <p:spPr>
          <a:xfrm>
            <a:off x="3451175" y="3789951"/>
            <a:ext cx="5579174" cy="318175"/>
          </a:xfrm>
          <a:prstGeom prst="rect">
            <a:avLst/>
          </a:prstGeom>
          <a:noFill/>
          <a:ln>
            <a:noFill/>
          </a:ln>
        </p:spPr>
      </p:pic>
      <p:sp>
        <p:nvSpPr>
          <p:cNvPr id="168" name="Google Shape;168;p27"/>
          <p:cNvSpPr txBox="1"/>
          <p:nvPr>
            <p:ph type="title"/>
          </p:nvPr>
        </p:nvSpPr>
        <p:spPr>
          <a:xfrm>
            <a:off x="311700" y="2204988"/>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Segundo</a:t>
            </a:r>
            <a:r>
              <a:rPr lang="es"/>
              <a:t> incremento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8"/>
          <p:cNvPicPr preferRelativeResize="0"/>
          <p:nvPr/>
        </p:nvPicPr>
        <p:blipFill>
          <a:blip r:embed="rId3">
            <a:alphaModFix/>
          </a:blip>
          <a:stretch>
            <a:fillRect/>
          </a:stretch>
        </p:blipFill>
        <p:spPr>
          <a:xfrm>
            <a:off x="3473300" y="524533"/>
            <a:ext cx="5557052" cy="648566"/>
          </a:xfrm>
          <a:prstGeom prst="rect">
            <a:avLst/>
          </a:prstGeom>
          <a:noFill/>
          <a:ln>
            <a:noFill/>
          </a:ln>
        </p:spPr>
      </p:pic>
      <p:pic>
        <p:nvPicPr>
          <p:cNvPr id="174" name="Google Shape;174;p28"/>
          <p:cNvPicPr preferRelativeResize="0"/>
          <p:nvPr/>
        </p:nvPicPr>
        <p:blipFill>
          <a:blip r:embed="rId4">
            <a:alphaModFix/>
          </a:blip>
          <a:stretch>
            <a:fillRect/>
          </a:stretch>
        </p:blipFill>
        <p:spPr>
          <a:xfrm>
            <a:off x="3473300" y="1131675"/>
            <a:ext cx="5557048" cy="339037"/>
          </a:xfrm>
          <a:prstGeom prst="rect">
            <a:avLst/>
          </a:prstGeom>
          <a:noFill/>
          <a:ln>
            <a:noFill/>
          </a:ln>
        </p:spPr>
      </p:pic>
      <p:pic>
        <p:nvPicPr>
          <p:cNvPr id="175" name="Google Shape;175;p28"/>
          <p:cNvPicPr preferRelativeResize="0"/>
          <p:nvPr/>
        </p:nvPicPr>
        <p:blipFill>
          <a:blip r:embed="rId5">
            <a:alphaModFix/>
          </a:blip>
          <a:stretch>
            <a:fillRect/>
          </a:stretch>
        </p:blipFill>
        <p:spPr>
          <a:xfrm>
            <a:off x="3473369" y="1415375"/>
            <a:ext cx="5557308" cy="339025"/>
          </a:xfrm>
          <a:prstGeom prst="rect">
            <a:avLst/>
          </a:prstGeom>
          <a:noFill/>
          <a:ln>
            <a:noFill/>
          </a:ln>
        </p:spPr>
      </p:pic>
      <p:pic>
        <p:nvPicPr>
          <p:cNvPr id="176" name="Google Shape;176;p28"/>
          <p:cNvPicPr preferRelativeResize="0"/>
          <p:nvPr/>
        </p:nvPicPr>
        <p:blipFill>
          <a:blip r:embed="rId6">
            <a:alphaModFix/>
          </a:blip>
          <a:stretch>
            <a:fillRect/>
          </a:stretch>
        </p:blipFill>
        <p:spPr>
          <a:xfrm>
            <a:off x="3473575" y="1721463"/>
            <a:ext cx="5556901" cy="339025"/>
          </a:xfrm>
          <a:prstGeom prst="rect">
            <a:avLst/>
          </a:prstGeom>
          <a:noFill/>
          <a:ln>
            <a:noFill/>
          </a:ln>
        </p:spPr>
      </p:pic>
      <p:pic>
        <p:nvPicPr>
          <p:cNvPr id="177" name="Google Shape;177;p28"/>
          <p:cNvPicPr preferRelativeResize="0"/>
          <p:nvPr/>
        </p:nvPicPr>
        <p:blipFill>
          <a:blip r:embed="rId7">
            <a:alphaModFix/>
          </a:blip>
          <a:stretch>
            <a:fillRect/>
          </a:stretch>
        </p:blipFill>
        <p:spPr>
          <a:xfrm>
            <a:off x="3473832" y="2056075"/>
            <a:ext cx="5556844" cy="339025"/>
          </a:xfrm>
          <a:prstGeom prst="rect">
            <a:avLst/>
          </a:prstGeom>
          <a:noFill/>
          <a:ln>
            <a:noFill/>
          </a:ln>
        </p:spPr>
      </p:pic>
      <p:pic>
        <p:nvPicPr>
          <p:cNvPr id="178" name="Google Shape;178;p28"/>
          <p:cNvPicPr preferRelativeResize="0"/>
          <p:nvPr/>
        </p:nvPicPr>
        <p:blipFill rotWithShape="1">
          <a:blip r:embed="rId8">
            <a:alphaModFix/>
          </a:blip>
          <a:srcRect b="0" l="0" r="0" t="0"/>
          <a:stretch/>
        </p:blipFill>
        <p:spPr>
          <a:xfrm>
            <a:off x="3473401" y="2351876"/>
            <a:ext cx="5556852" cy="2225672"/>
          </a:xfrm>
          <a:prstGeom prst="rect">
            <a:avLst/>
          </a:prstGeom>
          <a:noFill/>
          <a:ln>
            <a:noFill/>
          </a:ln>
        </p:spPr>
      </p:pic>
      <p:pic>
        <p:nvPicPr>
          <p:cNvPr id="179" name="Google Shape;179;p28"/>
          <p:cNvPicPr preferRelativeResize="0"/>
          <p:nvPr/>
        </p:nvPicPr>
        <p:blipFill>
          <a:blip r:embed="rId9">
            <a:alphaModFix/>
          </a:blip>
          <a:stretch>
            <a:fillRect/>
          </a:stretch>
        </p:blipFill>
        <p:spPr>
          <a:xfrm>
            <a:off x="3473825" y="4577550"/>
            <a:ext cx="5556852" cy="324285"/>
          </a:xfrm>
          <a:prstGeom prst="rect">
            <a:avLst/>
          </a:prstGeom>
          <a:noFill/>
          <a:ln>
            <a:noFill/>
          </a:ln>
        </p:spPr>
      </p:pic>
      <p:pic>
        <p:nvPicPr>
          <p:cNvPr id="180" name="Google Shape;180;p28"/>
          <p:cNvPicPr preferRelativeResize="0"/>
          <p:nvPr/>
        </p:nvPicPr>
        <p:blipFill rotWithShape="1">
          <a:blip r:embed="rId10">
            <a:alphaModFix/>
          </a:blip>
          <a:srcRect b="76944" l="0" r="0" t="0"/>
          <a:stretch/>
        </p:blipFill>
        <p:spPr>
          <a:xfrm>
            <a:off x="3473300" y="262561"/>
            <a:ext cx="5557052" cy="283740"/>
          </a:xfrm>
          <a:prstGeom prst="rect">
            <a:avLst/>
          </a:prstGeom>
          <a:noFill/>
          <a:ln>
            <a:noFill/>
          </a:ln>
        </p:spPr>
      </p:pic>
      <p:sp>
        <p:nvSpPr>
          <p:cNvPr id="181" name="Google Shape;181;p28"/>
          <p:cNvSpPr txBox="1"/>
          <p:nvPr>
            <p:ph type="title"/>
          </p:nvPr>
        </p:nvSpPr>
        <p:spPr>
          <a:xfrm>
            <a:off x="311700" y="2204988"/>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Tercer</a:t>
            </a:r>
            <a:r>
              <a:rPr lang="es"/>
              <a:t> incremento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Resumen de planificación</a:t>
            </a:r>
            <a:endParaRPr/>
          </a:p>
        </p:txBody>
      </p:sp>
      <p:sp>
        <p:nvSpPr>
          <p:cNvPr id="187" name="Google Shape;187;p2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s" sz="1600"/>
              <a:t>Duración total del proyecto → </a:t>
            </a:r>
            <a:r>
              <a:rPr b="1" lang="es" sz="1600">
                <a:solidFill>
                  <a:schemeClr val="dk1"/>
                </a:solidFill>
              </a:rPr>
              <a:t>222 días</a:t>
            </a:r>
            <a:endParaRPr b="1" sz="1600">
              <a:solidFill>
                <a:schemeClr val="dk1"/>
              </a:solidFill>
            </a:endParaRPr>
          </a:p>
          <a:p>
            <a:pPr indent="-330200" lvl="0" marL="457200" rtl="0" algn="l">
              <a:lnSpc>
                <a:spcPct val="150000"/>
              </a:lnSpc>
              <a:spcBef>
                <a:spcPts val="0"/>
              </a:spcBef>
              <a:spcAft>
                <a:spcPts val="0"/>
              </a:spcAft>
              <a:buSzPts val="1600"/>
              <a:buChar char="●"/>
            </a:pPr>
            <a:r>
              <a:rPr lang="es" sz="1600"/>
              <a:t>Coste total del proyecto → </a:t>
            </a:r>
            <a:r>
              <a:rPr b="1" lang="es" sz="1600">
                <a:solidFill>
                  <a:schemeClr val="dk1"/>
                </a:solidFill>
              </a:rPr>
              <a:t>173.525,00€</a:t>
            </a:r>
            <a:endParaRPr b="1" sz="1600">
              <a:solidFill>
                <a:schemeClr val="dk1"/>
              </a:solidFill>
            </a:endParaRPr>
          </a:p>
          <a:p>
            <a:pPr indent="-330200" lvl="0" marL="457200" rtl="0" algn="l">
              <a:lnSpc>
                <a:spcPct val="150000"/>
              </a:lnSpc>
              <a:spcBef>
                <a:spcPts val="0"/>
              </a:spcBef>
              <a:spcAft>
                <a:spcPts val="0"/>
              </a:spcAft>
              <a:buSzPts val="1600"/>
              <a:buChar char="●"/>
            </a:pPr>
            <a:r>
              <a:rPr lang="es" sz="1600"/>
              <a:t>Fecha inicio →  4 de mayo de 2020</a:t>
            </a:r>
            <a:endParaRPr b="1" sz="1600">
              <a:solidFill>
                <a:schemeClr val="dk1"/>
              </a:solidFill>
            </a:endParaRPr>
          </a:p>
          <a:p>
            <a:pPr indent="-330200" lvl="0" marL="457200" rtl="0" algn="l">
              <a:lnSpc>
                <a:spcPct val="150000"/>
              </a:lnSpc>
              <a:spcBef>
                <a:spcPts val="0"/>
              </a:spcBef>
              <a:spcAft>
                <a:spcPts val="0"/>
              </a:spcAft>
              <a:buSzPts val="1600"/>
              <a:buChar char="●"/>
            </a:pPr>
            <a:r>
              <a:rPr lang="es" sz="1600"/>
              <a:t>Fecha fin → 09 de marzo del 2021</a:t>
            </a:r>
            <a:endParaRPr sz="1600">
              <a:solidFill>
                <a:schemeClr val="dk1"/>
              </a:solidFill>
            </a:endParaRPr>
          </a:p>
        </p:txBody>
      </p:sp>
      <p:sp>
        <p:nvSpPr>
          <p:cNvPr id="188" name="Google Shape;188;p29"/>
          <p:cNvSpPr/>
          <p:nvPr/>
        </p:nvSpPr>
        <p:spPr>
          <a:xfrm rot="278089">
            <a:off x="4867784" y="2960589"/>
            <a:ext cx="4132634" cy="2142158"/>
          </a:xfrm>
          <a:prstGeom prst="cloud">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txBox="1"/>
          <p:nvPr/>
        </p:nvSpPr>
        <p:spPr>
          <a:xfrm>
            <a:off x="5414050" y="3361625"/>
            <a:ext cx="3291000" cy="1340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900">
                <a:latin typeface="Source Code Pro"/>
                <a:ea typeface="Source Code Pro"/>
                <a:cs typeface="Source Code Pro"/>
                <a:sym typeface="Source Code Pro"/>
              </a:rPr>
              <a:t>Recursos materiales</a:t>
            </a:r>
            <a:endParaRPr b="1" sz="900">
              <a:latin typeface="Source Code Pro"/>
              <a:ea typeface="Source Code Pro"/>
              <a:cs typeface="Source Code Pro"/>
              <a:sym typeface="Source Code Pro"/>
            </a:endParaRPr>
          </a:p>
          <a:p>
            <a:pPr indent="0" lvl="0" marL="0" rtl="0" algn="just">
              <a:lnSpc>
                <a:spcPct val="115000"/>
              </a:lnSpc>
              <a:spcBef>
                <a:spcPts val="0"/>
              </a:spcBef>
              <a:spcAft>
                <a:spcPts val="0"/>
              </a:spcAft>
              <a:buNone/>
            </a:pPr>
            <a:r>
              <a:rPr lang="es" sz="900">
                <a:latin typeface="Source Code Pro"/>
                <a:ea typeface="Source Code Pro"/>
                <a:cs typeface="Source Code Pro"/>
                <a:sym typeface="Source Code Pro"/>
              </a:rPr>
              <a:t>Equipo para el desarrollo del proyecto: 1.050€/mes</a:t>
            </a:r>
            <a:endParaRPr sz="900">
              <a:latin typeface="Source Code Pro"/>
              <a:ea typeface="Source Code Pro"/>
              <a:cs typeface="Source Code Pro"/>
              <a:sym typeface="Source Code Pro"/>
            </a:endParaRPr>
          </a:p>
          <a:p>
            <a:pPr indent="0" lvl="0" marL="0" rtl="0" algn="just">
              <a:lnSpc>
                <a:spcPct val="115000"/>
              </a:lnSpc>
              <a:spcBef>
                <a:spcPts val="0"/>
              </a:spcBef>
              <a:spcAft>
                <a:spcPts val="0"/>
              </a:spcAft>
              <a:buNone/>
            </a:pPr>
            <a:r>
              <a:rPr lang="es" sz="900">
                <a:latin typeface="Source Code Pro"/>
                <a:ea typeface="Source Code Pro"/>
                <a:cs typeface="Source Code Pro"/>
                <a:sym typeface="Source Code Pro"/>
              </a:rPr>
              <a:t>Estación de trabajo (x3): 1.650€/estación</a:t>
            </a:r>
            <a:endParaRPr sz="900">
              <a:latin typeface="Source Code Pro"/>
              <a:ea typeface="Source Code Pro"/>
              <a:cs typeface="Source Code Pro"/>
              <a:sym typeface="Source Code Pro"/>
            </a:endParaRPr>
          </a:p>
          <a:p>
            <a:pPr indent="0" lvl="0" marL="0" rtl="0" algn="just">
              <a:lnSpc>
                <a:spcPct val="115000"/>
              </a:lnSpc>
              <a:spcBef>
                <a:spcPts val="0"/>
              </a:spcBef>
              <a:spcAft>
                <a:spcPts val="0"/>
              </a:spcAft>
              <a:buNone/>
            </a:pPr>
            <a:r>
              <a:rPr lang="es" sz="900">
                <a:latin typeface="Source Code Pro"/>
                <a:ea typeface="Source Code Pro"/>
                <a:cs typeface="Source Code Pro"/>
                <a:sym typeface="Source Code Pro"/>
              </a:rPr>
              <a:t>Estación de prueba de rendimiento: 3.200€</a:t>
            </a:r>
            <a:endParaRPr sz="900">
              <a:latin typeface="Source Code Pro"/>
              <a:ea typeface="Source Code Pro"/>
              <a:cs typeface="Source Code Pro"/>
              <a:sym typeface="Source Code Pro"/>
            </a:endParaRPr>
          </a:p>
          <a:p>
            <a:pPr indent="0" lvl="0" marL="0" rtl="0" algn="just">
              <a:lnSpc>
                <a:spcPct val="115000"/>
              </a:lnSpc>
              <a:spcBef>
                <a:spcPts val="0"/>
              </a:spcBef>
              <a:spcAft>
                <a:spcPts val="0"/>
              </a:spcAft>
              <a:buNone/>
            </a:pPr>
            <a:r>
              <a:rPr lang="es" sz="900">
                <a:latin typeface="Source Code Pro"/>
                <a:ea typeface="Source Code Pro"/>
                <a:cs typeface="Source Code Pro"/>
                <a:sym typeface="Source Code Pro"/>
              </a:rPr>
              <a:t>Entorno de desarrollo integrado (x4): 1.100€/estación</a:t>
            </a:r>
            <a:endParaRPr sz="900">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PROCEDIMIENTO DE SEGUIMIENTO Y CONTROL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Seguimiento y Control (I)</a:t>
            </a:r>
            <a:endParaRPr/>
          </a:p>
        </p:txBody>
      </p:sp>
      <p:sp>
        <p:nvSpPr>
          <p:cNvPr id="200" name="Google Shape;200;p3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Reunión inicial: 01/05/2020</a:t>
            </a:r>
            <a:endParaRPr sz="1600"/>
          </a:p>
          <a:p>
            <a:pPr indent="-330200" lvl="0" marL="457200" rtl="0" algn="l">
              <a:spcBef>
                <a:spcPts val="1000"/>
              </a:spcBef>
              <a:spcAft>
                <a:spcPts val="0"/>
              </a:spcAft>
              <a:buSzPts val="1600"/>
              <a:buChar char="●"/>
            </a:pPr>
            <a:r>
              <a:rPr lang="es" sz="1600"/>
              <a:t>Reuniones de seguimiento</a:t>
            </a:r>
            <a:endParaRPr sz="1600"/>
          </a:p>
          <a:p>
            <a:pPr indent="-317500" lvl="1" marL="914400" rtl="0" algn="l">
              <a:spcBef>
                <a:spcPts val="1000"/>
              </a:spcBef>
              <a:spcAft>
                <a:spcPts val="0"/>
              </a:spcAft>
              <a:buSzPts val="1400"/>
              <a:buChar char="○"/>
            </a:pPr>
            <a:r>
              <a:rPr lang="es"/>
              <a:t>Entregables</a:t>
            </a:r>
            <a:endParaRPr/>
          </a:p>
          <a:p>
            <a:pPr indent="-317500" lvl="1" marL="914400" rtl="0" algn="l">
              <a:spcBef>
                <a:spcPts val="1000"/>
              </a:spcBef>
              <a:spcAft>
                <a:spcPts val="0"/>
              </a:spcAft>
              <a:buSzPts val="1400"/>
              <a:buChar char="○"/>
            </a:pPr>
            <a:r>
              <a:rPr lang="es"/>
              <a:t>Comprobar ritmo del proyecto</a:t>
            </a:r>
            <a:endParaRPr/>
          </a:p>
          <a:p>
            <a:pPr indent="-330200" lvl="0" marL="457200" rtl="0" algn="l">
              <a:spcBef>
                <a:spcPts val="1000"/>
              </a:spcBef>
              <a:spcAft>
                <a:spcPts val="0"/>
              </a:spcAft>
              <a:buSzPts val="1600"/>
              <a:buChar char="●"/>
            </a:pPr>
            <a:r>
              <a:rPr lang="es" sz="1600"/>
              <a:t>En caso de retrasos:</a:t>
            </a:r>
            <a:endParaRPr sz="1600"/>
          </a:p>
          <a:p>
            <a:pPr indent="-317500" lvl="1" marL="914400" rtl="0" algn="l">
              <a:spcBef>
                <a:spcPts val="1000"/>
              </a:spcBef>
              <a:spcAft>
                <a:spcPts val="0"/>
              </a:spcAft>
              <a:buSzPts val="1400"/>
              <a:buChar char="○"/>
            </a:pPr>
            <a:r>
              <a:rPr lang="es"/>
              <a:t>Medidas correctivas</a:t>
            </a:r>
            <a:endParaRPr/>
          </a:p>
          <a:p>
            <a:pPr indent="-317500" lvl="1" marL="914400" rtl="0" algn="l">
              <a:spcBef>
                <a:spcPts val="1000"/>
              </a:spcBef>
              <a:spcAft>
                <a:spcPts val="0"/>
              </a:spcAft>
              <a:buSzPts val="1400"/>
              <a:buChar char="○"/>
            </a:pPr>
            <a:r>
              <a:rPr lang="es"/>
              <a:t>Reunión extraordinaria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Índice</a:t>
            </a:r>
            <a:endParaRPr/>
          </a:p>
        </p:txBody>
      </p:sp>
      <p:sp>
        <p:nvSpPr>
          <p:cNvPr id="71" name="Google Shape;71;p14"/>
          <p:cNvSpPr txBox="1"/>
          <p:nvPr>
            <p:ph idx="2" type="body"/>
          </p:nvPr>
        </p:nvSpPr>
        <p:spPr>
          <a:xfrm>
            <a:off x="4807625" y="672950"/>
            <a:ext cx="7202700" cy="3695100"/>
          </a:xfrm>
          <a:prstGeom prst="rect">
            <a:avLst/>
          </a:prstGeom>
        </p:spPr>
        <p:txBody>
          <a:bodyPr anchorCtr="0" anchor="ctr" bIns="91425" lIns="91425" spcFirstLastPara="1" rIns="91425" wrap="square" tIns="91425">
            <a:noAutofit/>
          </a:bodyPr>
          <a:lstStyle/>
          <a:p>
            <a:pPr indent="-330200" lvl="0" marL="457200" rtl="0" algn="l">
              <a:lnSpc>
                <a:spcPct val="10000"/>
              </a:lnSpc>
              <a:spcBef>
                <a:spcPts val="0"/>
              </a:spcBef>
              <a:spcAft>
                <a:spcPts val="0"/>
              </a:spcAft>
              <a:buSzPts val="1600"/>
              <a:buAutoNum type="arabicPeriod"/>
            </a:pPr>
            <a:r>
              <a:rPr lang="es" sz="1600"/>
              <a:t>I</a:t>
            </a:r>
            <a:r>
              <a:rPr lang="es" sz="1600"/>
              <a:t>ntroducción</a:t>
            </a:r>
            <a:endParaRPr sz="1600"/>
          </a:p>
          <a:p>
            <a:pPr indent="0" lvl="0" marL="457200" rtl="0" algn="l">
              <a:lnSpc>
                <a:spcPct val="10000"/>
              </a:lnSpc>
              <a:spcBef>
                <a:spcPts val="1600"/>
              </a:spcBef>
              <a:spcAft>
                <a:spcPts val="0"/>
              </a:spcAft>
              <a:buNone/>
            </a:pPr>
            <a:r>
              <a:t/>
            </a:r>
            <a:endParaRPr sz="1600"/>
          </a:p>
          <a:p>
            <a:pPr indent="-330200" lvl="0" marL="457200" rtl="0" algn="l">
              <a:lnSpc>
                <a:spcPct val="10000"/>
              </a:lnSpc>
              <a:spcBef>
                <a:spcPts val="1600"/>
              </a:spcBef>
              <a:spcAft>
                <a:spcPts val="0"/>
              </a:spcAft>
              <a:buSzPts val="1600"/>
              <a:buAutoNum type="arabicPeriod"/>
            </a:pPr>
            <a:r>
              <a:rPr lang="es" sz="1600"/>
              <a:t>D</a:t>
            </a:r>
            <a:r>
              <a:rPr lang="es" sz="1600"/>
              <a:t>efinición del proyecto</a:t>
            </a:r>
            <a:endParaRPr sz="1600"/>
          </a:p>
          <a:p>
            <a:pPr indent="0" lvl="0" marL="457200" rtl="0" algn="l">
              <a:lnSpc>
                <a:spcPct val="10000"/>
              </a:lnSpc>
              <a:spcBef>
                <a:spcPts val="1600"/>
              </a:spcBef>
              <a:spcAft>
                <a:spcPts val="0"/>
              </a:spcAft>
              <a:buNone/>
            </a:pPr>
            <a:r>
              <a:t/>
            </a:r>
            <a:endParaRPr sz="1600"/>
          </a:p>
          <a:p>
            <a:pPr indent="-330200" lvl="0" marL="457200" rtl="0" algn="l">
              <a:lnSpc>
                <a:spcPct val="10000"/>
              </a:lnSpc>
              <a:spcBef>
                <a:spcPts val="1600"/>
              </a:spcBef>
              <a:spcAft>
                <a:spcPts val="0"/>
              </a:spcAft>
              <a:buSzPts val="1600"/>
              <a:buAutoNum type="arabicPeriod"/>
            </a:pPr>
            <a:r>
              <a:rPr lang="es" sz="1600"/>
              <a:t>E</a:t>
            </a:r>
            <a:r>
              <a:rPr lang="es" sz="1600"/>
              <a:t>stimación del proyecto</a:t>
            </a:r>
            <a:endParaRPr sz="1600"/>
          </a:p>
          <a:p>
            <a:pPr indent="0" lvl="0" marL="457200" rtl="0" algn="l">
              <a:lnSpc>
                <a:spcPct val="10000"/>
              </a:lnSpc>
              <a:spcBef>
                <a:spcPts val="1600"/>
              </a:spcBef>
              <a:spcAft>
                <a:spcPts val="0"/>
              </a:spcAft>
              <a:buNone/>
            </a:pPr>
            <a:r>
              <a:t/>
            </a:r>
            <a:endParaRPr sz="1600"/>
          </a:p>
          <a:p>
            <a:pPr indent="-330200" lvl="0" marL="457200" rtl="0" algn="l">
              <a:lnSpc>
                <a:spcPct val="10000"/>
              </a:lnSpc>
              <a:spcBef>
                <a:spcPts val="1600"/>
              </a:spcBef>
              <a:spcAft>
                <a:spcPts val="0"/>
              </a:spcAft>
              <a:buSzPts val="1600"/>
              <a:buAutoNum type="arabicPeriod"/>
            </a:pPr>
            <a:r>
              <a:rPr lang="es" sz="1600"/>
              <a:t>P</a:t>
            </a:r>
            <a:r>
              <a:rPr lang="es" sz="1600"/>
              <a:t>lanificación del proyecto</a:t>
            </a:r>
            <a:endParaRPr sz="1600"/>
          </a:p>
          <a:p>
            <a:pPr indent="0" lvl="0" marL="457200" rtl="0" algn="l">
              <a:lnSpc>
                <a:spcPct val="10000"/>
              </a:lnSpc>
              <a:spcBef>
                <a:spcPts val="1600"/>
              </a:spcBef>
              <a:spcAft>
                <a:spcPts val="0"/>
              </a:spcAft>
              <a:buNone/>
            </a:pPr>
            <a:r>
              <a:t/>
            </a:r>
            <a:endParaRPr sz="1600"/>
          </a:p>
          <a:p>
            <a:pPr indent="-330200" lvl="0" marL="457200" rtl="0" algn="l">
              <a:lnSpc>
                <a:spcPct val="10000"/>
              </a:lnSpc>
              <a:spcBef>
                <a:spcPts val="1600"/>
              </a:spcBef>
              <a:spcAft>
                <a:spcPts val="0"/>
              </a:spcAft>
              <a:buSzPts val="1600"/>
              <a:buAutoNum type="arabicPeriod"/>
            </a:pPr>
            <a:r>
              <a:rPr lang="es" sz="1600"/>
              <a:t>P</a:t>
            </a:r>
            <a:r>
              <a:rPr lang="es" sz="1600"/>
              <a:t>rocedimiento de </a:t>
            </a:r>
            <a:endParaRPr sz="1600"/>
          </a:p>
          <a:p>
            <a:pPr indent="0" lvl="0" marL="457200" rtl="0" algn="l">
              <a:lnSpc>
                <a:spcPct val="10000"/>
              </a:lnSpc>
              <a:spcBef>
                <a:spcPts val="1600"/>
              </a:spcBef>
              <a:spcAft>
                <a:spcPts val="0"/>
              </a:spcAft>
              <a:buNone/>
            </a:pPr>
            <a:r>
              <a:rPr lang="es" sz="1600"/>
              <a:t>seguimiento y control </a:t>
            </a:r>
            <a:endParaRPr sz="1600"/>
          </a:p>
          <a:p>
            <a:pPr indent="0" lvl="0" marL="457200" rtl="0" algn="l">
              <a:lnSpc>
                <a:spcPct val="10000"/>
              </a:lnSpc>
              <a:spcBef>
                <a:spcPts val="1600"/>
              </a:spcBef>
              <a:spcAft>
                <a:spcPts val="0"/>
              </a:spcAft>
              <a:buNone/>
            </a:pPr>
            <a:r>
              <a:t/>
            </a:r>
            <a:endParaRPr sz="1600"/>
          </a:p>
          <a:p>
            <a:pPr indent="-330200" lvl="0" marL="457200" rtl="0" algn="l">
              <a:lnSpc>
                <a:spcPct val="10000"/>
              </a:lnSpc>
              <a:spcBef>
                <a:spcPts val="1600"/>
              </a:spcBef>
              <a:spcAft>
                <a:spcPts val="0"/>
              </a:spcAft>
              <a:buSzPts val="1600"/>
              <a:buAutoNum type="arabicPeriod"/>
            </a:pPr>
            <a:r>
              <a:rPr lang="es" sz="1600"/>
              <a:t>R</a:t>
            </a:r>
            <a:r>
              <a:rPr lang="es" sz="1600"/>
              <a:t>eflexión grupal</a:t>
            </a:r>
            <a:endParaRPr sz="1600"/>
          </a:p>
          <a:p>
            <a:pPr indent="0" lvl="0" marL="0" rtl="0" algn="l">
              <a:lnSpc>
                <a:spcPct val="10000"/>
              </a:lnSpc>
              <a:spcBef>
                <a:spcPts val="1600"/>
              </a:spcBef>
              <a:spcAft>
                <a:spcPts val="0"/>
              </a:spcAft>
              <a:buNone/>
            </a:pPr>
            <a:r>
              <a:t/>
            </a:r>
            <a:endParaRPr sz="1600"/>
          </a:p>
          <a:p>
            <a:pPr indent="-330200" lvl="0" marL="457200" rtl="0" algn="l">
              <a:lnSpc>
                <a:spcPct val="10000"/>
              </a:lnSpc>
              <a:spcBef>
                <a:spcPts val="1600"/>
              </a:spcBef>
              <a:spcAft>
                <a:spcPts val="0"/>
              </a:spcAft>
              <a:buSzPts val="1600"/>
              <a:buAutoNum type="arabicPeriod"/>
            </a:pPr>
            <a:r>
              <a:rPr lang="es" sz="1600"/>
              <a:t>R</a:t>
            </a:r>
            <a:r>
              <a:rPr lang="es" sz="1600"/>
              <a:t>eflexión individual</a:t>
            </a:r>
            <a:endParaRPr sz="1600"/>
          </a:p>
          <a:p>
            <a:pPr indent="0" lvl="0" marL="0" rtl="0" algn="l">
              <a:lnSpc>
                <a:spcPct val="10000"/>
              </a:lnSpc>
              <a:spcBef>
                <a:spcPts val="1600"/>
              </a:spcBef>
              <a:spcAft>
                <a:spcPts val="0"/>
              </a:spcAft>
              <a:buNone/>
            </a:pPr>
            <a:r>
              <a:t/>
            </a:r>
            <a:endParaRPr sz="1600"/>
          </a:p>
          <a:p>
            <a:pPr indent="-330200" lvl="0" marL="457200" rtl="0" algn="l">
              <a:lnSpc>
                <a:spcPct val="10000"/>
              </a:lnSpc>
              <a:spcBef>
                <a:spcPts val="1600"/>
              </a:spcBef>
              <a:spcAft>
                <a:spcPts val="0"/>
              </a:spcAft>
              <a:buSzPts val="1600"/>
              <a:buAutoNum type="arabicPeriod"/>
            </a:pPr>
            <a:r>
              <a:rPr lang="es" sz="1600"/>
              <a:t>C</a:t>
            </a:r>
            <a:r>
              <a:rPr lang="es" sz="1600"/>
              <a:t>onclusiones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Seguimiento y Control (II)</a:t>
            </a:r>
            <a:endParaRPr/>
          </a:p>
        </p:txBody>
      </p:sp>
      <p:sp>
        <p:nvSpPr>
          <p:cNvPr id="206" name="Google Shape;206;p32"/>
          <p:cNvSpPr txBox="1"/>
          <p:nvPr>
            <p:ph idx="4294967295" type="body"/>
          </p:nvPr>
        </p:nvSpPr>
        <p:spPr>
          <a:xfrm>
            <a:off x="99750" y="1096800"/>
            <a:ext cx="3015600" cy="4034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sz="1100"/>
              <a:t>Incremento 1</a:t>
            </a:r>
            <a:endParaRPr b="1" sz="1100"/>
          </a:p>
          <a:p>
            <a:pPr indent="0" lvl="0" marL="0" rtl="0" algn="just">
              <a:lnSpc>
                <a:spcPct val="100000"/>
              </a:lnSpc>
              <a:spcBef>
                <a:spcPts val="1000"/>
              </a:spcBef>
              <a:spcAft>
                <a:spcPts val="0"/>
              </a:spcAft>
              <a:buNone/>
            </a:pPr>
            <a:r>
              <a:rPr lang="es" sz="1100" u="sng"/>
              <a:t>11/06/20</a:t>
            </a:r>
            <a:endParaRPr sz="1100" u="sng"/>
          </a:p>
          <a:p>
            <a:pPr indent="0" lvl="0" marL="0" rtl="0" algn="just">
              <a:lnSpc>
                <a:spcPct val="100000"/>
              </a:lnSpc>
              <a:spcBef>
                <a:spcPts val="0"/>
              </a:spcBef>
              <a:spcAft>
                <a:spcPts val="0"/>
              </a:spcAft>
              <a:buNone/>
            </a:pPr>
            <a:r>
              <a:rPr lang="es" sz="1100"/>
              <a:t>Actividad: </a:t>
            </a:r>
            <a:r>
              <a:rPr lang="es" sz="1100"/>
              <a:t>Análisis</a:t>
            </a:r>
            <a:r>
              <a:rPr lang="es" sz="1100"/>
              <a:t> de requisitos</a:t>
            </a:r>
            <a:endParaRPr sz="1100"/>
          </a:p>
          <a:p>
            <a:pPr indent="0" lvl="0" marL="0" rtl="0" algn="just">
              <a:lnSpc>
                <a:spcPct val="100000"/>
              </a:lnSpc>
              <a:spcBef>
                <a:spcPts val="0"/>
              </a:spcBef>
              <a:spcAft>
                <a:spcPts val="0"/>
              </a:spcAft>
              <a:buNone/>
            </a:pPr>
            <a:r>
              <a:rPr lang="es" sz="1100"/>
              <a:t>Responsable: Analista de sistemas</a:t>
            </a:r>
            <a:endParaRPr sz="1100"/>
          </a:p>
          <a:p>
            <a:pPr indent="0" lvl="0" marL="0" rtl="0" algn="just">
              <a:lnSpc>
                <a:spcPct val="100000"/>
              </a:lnSpc>
              <a:spcBef>
                <a:spcPts val="1000"/>
              </a:spcBef>
              <a:spcAft>
                <a:spcPts val="0"/>
              </a:spcAft>
              <a:buNone/>
            </a:pPr>
            <a:r>
              <a:rPr lang="es" sz="1100" u="sng"/>
              <a:t>23/06/20</a:t>
            </a:r>
            <a:endParaRPr sz="1100" u="sng"/>
          </a:p>
          <a:p>
            <a:pPr indent="0" lvl="0" marL="0" rtl="0" algn="just">
              <a:lnSpc>
                <a:spcPct val="100000"/>
              </a:lnSpc>
              <a:spcBef>
                <a:spcPts val="0"/>
              </a:spcBef>
              <a:spcAft>
                <a:spcPts val="0"/>
              </a:spcAft>
              <a:buNone/>
            </a:pPr>
            <a:r>
              <a:rPr lang="es" sz="1100"/>
              <a:t>Actividad: Diseño</a:t>
            </a:r>
            <a:endParaRPr sz="1100"/>
          </a:p>
          <a:p>
            <a:pPr indent="0" lvl="0" marL="0" rtl="0" algn="just">
              <a:lnSpc>
                <a:spcPct val="100000"/>
              </a:lnSpc>
              <a:spcBef>
                <a:spcPts val="0"/>
              </a:spcBef>
              <a:spcAft>
                <a:spcPts val="0"/>
              </a:spcAft>
              <a:buNone/>
            </a:pPr>
            <a:r>
              <a:rPr lang="es" sz="1100"/>
              <a:t>Responsable: Analista de sistemas y diseñadores</a:t>
            </a:r>
            <a:endParaRPr sz="1100"/>
          </a:p>
          <a:p>
            <a:pPr indent="0" lvl="0" marL="0" rtl="0" algn="just">
              <a:lnSpc>
                <a:spcPct val="100000"/>
              </a:lnSpc>
              <a:spcBef>
                <a:spcPts val="1000"/>
              </a:spcBef>
              <a:spcAft>
                <a:spcPts val="0"/>
              </a:spcAft>
              <a:buNone/>
            </a:pPr>
            <a:r>
              <a:rPr lang="es" sz="1100" u="sng"/>
              <a:t>23/07/20</a:t>
            </a:r>
            <a:endParaRPr sz="1100" u="sng"/>
          </a:p>
          <a:p>
            <a:pPr indent="0" lvl="0" marL="0" rtl="0" algn="just">
              <a:lnSpc>
                <a:spcPct val="100000"/>
              </a:lnSpc>
              <a:spcBef>
                <a:spcPts val="0"/>
              </a:spcBef>
              <a:spcAft>
                <a:spcPts val="0"/>
              </a:spcAft>
              <a:buNone/>
            </a:pPr>
            <a:r>
              <a:rPr lang="es" sz="1100"/>
              <a:t>Actividad: Pruebas de integración</a:t>
            </a:r>
            <a:endParaRPr sz="1100"/>
          </a:p>
          <a:p>
            <a:pPr indent="0" lvl="0" marL="0" rtl="0" algn="just">
              <a:lnSpc>
                <a:spcPct val="100000"/>
              </a:lnSpc>
              <a:spcBef>
                <a:spcPts val="0"/>
              </a:spcBef>
              <a:spcAft>
                <a:spcPts val="0"/>
              </a:spcAft>
              <a:buNone/>
            </a:pPr>
            <a:r>
              <a:rPr lang="es" sz="1100"/>
              <a:t>Responsable: </a:t>
            </a:r>
            <a:r>
              <a:rPr lang="es" sz="1100"/>
              <a:t>Analista de sistemas y diseñadores</a:t>
            </a:r>
            <a:endParaRPr sz="1100"/>
          </a:p>
          <a:p>
            <a:pPr indent="0" lvl="0" marL="0" rtl="0" algn="just">
              <a:lnSpc>
                <a:spcPct val="100000"/>
              </a:lnSpc>
              <a:spcBef>
                <a:spcPts val="1000"/>
              </a:spcBef>
              <a:spcAft>
                <a:spcPts val="0"/>
              </a:spcAft>
              <a:buNone/>
            </a:pPr>
            <a:r>
              <a:rPr lang="es" sz="1100" u="sng"/>
              <a:t>03/08/20</a:t>
            </a:r>
            <a:endParaRPr sz="1100" u="sng"/>
          </a:p>
          <a:p>
            <a:pPr indent="0" lvl="0" marL="0" rtl="0" algn="just">
              <a:lnSpc>
                <a:spcPct val="100000"/>
              </a:lnSpc>
              <a:spcBef>
                <a:spcPts val="0"/>
              </a:spcBef>
              <a:spcAft>
                <a:spcPts val="0"/>
              </a:spcAft>
              <a:buNone/>
            </a:pPr>
            <a:r>
              <a:rPr lang="es" sz="1100"/>
              <a:t>Actividad: Pruebas de integración</a:t>
            </a:r>
            <a:endParaRPr sz="1100"/>
          </a:p>
          <a:p>
            <a:pPr indent="0" lvl="0" marL="0" rtl="0" algn="just">
              <a:lnSpc>
                <a:spcPct val="100000"/>
              </a:lnSpc>
              <a:spcBef>
                <a:spcPts val="0"/>
              </a:spcBef>
              <a:spcAft>
                <a:spcPts val="0"/>
              </a:spcAft>
              <a:buNone/>
            </a:pPr>
            <a:r>
              <a:rPr lang="es" sz="1100"/>
              <a:t>Responsable: Técnico de sistemas</a:t>
            </a:r>
            <a:endParaRPr sz="1100"/>
          </a:p>
          <a:p>
            <a:pPr indent="0" lvl="0" marL="0" rtl="0" algn="just">
              <a:spcBef>
                <a:spcPts val="0"/>
              </a:spcBef>
              <a:spcAft>
                <a:spcPts val="1600"/>
              </a:spcAft>
              <a:buNone/>
            </a:pPr>
            <a:r>
              <a:t/>
            </a:r>
            <a:endParaRPr sz="1100"/>
          </a:p>
        </p:txBody>
      </p:sp>
      <p:sp>
        <p:nvSpPr>
          <p:cNvPr id="207" name="Google Shape;207;p32"/>
          <p:cNvSpPr txBox="1"/>
          <p:nvPr>
            <p:ph idx="4294967295" type="body"/>
          </p:nvPr>
        </p:nvSpPr>
        <p:spPr>
          <a:xfrm>
            <a:off x="3147750" y="1096800"/>
            <a:ext cx="3015600" cy="4034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sz="1100"/>
              <a:t>Incremento 2</a:t>
            </a:r>
            <a:endParaRPr b="1" sz="1100"/>
          </a:p>
          <a:p>
            <a:pPr indent="0" lvl="0" marL="0" rtl="0" algn="just">
              <a:lnSpc>
                <a:spcPct val="100000"/>
              </a:lnSpc>
              <a:spcBef>
                <a:spcPts val="1000"/>
              </a:spcBef>
              <a:spcAft>
                <a:spcPts val="0"/>
              </a:spcAft>
              <a:buNone/>
            </a:pPr>
            <a:r>
              <a:rPr lang="es" sz="1100" u="sng"/>
              <a:t>25</a:t>
            </a:r>
            <a:r>
              <a:rPr lang="es" sz="1100" u="sng"/>
              <a:t>/09/20</a:t>
            </a:r>
            <a:endParaRPr sz="1100" u="sng"/>
          </a:p>
          <a:p>
            <a:pPr indent="0" lvl="0" marL="0" rtl="0" algn="just">
              <a:lnSpc>
                <a:spcPct val="100000"/>
              </a:lnSpc>
              <a:spcBef>
                <a:spcPts val="0"/>
              </a:spcBef>
              <a:spcAft>
                <a:spcPts val="0"/>
              </a:spcAft>
              <a:buNone/>
            </a:pPr>
            <a:r>
              <a:rPr lang="es" sz="1100"/>
              <a:t>Actividad: Análisis de requisitos</a:t>
            </a:r>
            <a:endParaRPr sz="1100"/>
          </a:p>
          <a:p>
            <a:pPr indent="0" lvl="0" marL="0" rtl="0" algn="just">
              <a:lnSpc>
                <a:spcPct val="100000"/>
              </a:lnSpc>
              <a:spcBef>
                <a:spcPts val="0"/>
              </a:spcBef>
              <a:spcAft>
                <a:spcPts val="0"/>
              </a:spcAft>
              <a:buNone/>
            </a:pPr>
            <a:r>
              <a:rPr lang="es" sz="1100"/>
              <a:t>Responsable: Analista de sistemas</a:t>
            </a:r>
            <a:endParaRPr sz="1100"/>
          </a:p>
          <a:p>
            <a:pPr indent="0" lvl="0" marL="0" rtl="0" algn="just">
              <a:lnSpc>
                <a:spcPct val="100000"/>
              </a:lnSpc>
              <a:spcBef>
                <a:spcPts val="1000"/>
              </a:spcBef>
              <a:spcAft>
                <a:spcPts val="0"/>
              </a:spcAft>
              <a:buNone/>
            </a:pPr>
            <a:r>
              <a:rPr lang="es" sz="1100" u="sng"/>
              <a:t>09</a:t>
            </a:r>
            <a:r>
              <a:rPr lang="es" sz="1100" u="sng"/>
              <a:t>/10/20</a:t>
            </a:r>
            <a:endParaRPr sz="1100" u="sng"/>
          </a:p>
          <a:p>
            <a:pPr indent="0" lvl="0" marL="0" rtl="0" algn="just">
              <a:lnSpc>
                <a:spcPct val="100000"/>
              </a:lnSpc>
              <a:spcBef>
                <a:spcPts val="0"/>
              </a:spcBef>
              <a:spcAft>
                <a:spcPts val="0"/>
              </a:spcAft>
              <a:buNone/>
            </a:pPr>
            <a:r>
              <a:rPr lang="es" sz="1100"/>
              <a:t>Actividad: Diseño</a:t>
            </a:r>
            <a:endParaRPr sz="1100"/>
          </a:p>
          <a:p>
            <a:pPr indent="0" lvl="0" marL="0" rtl="0" algn="just">
              <a:lnSpc>
                <a:spcPct val="100000"/>
              </a:lnSpc>
              <a:spcBef>
                <a:spcPts val="0"/>
              </a:spcBef>
              <a:spcAft>
                <a:spcPts val="0"/>
              </a:spcAft>
              <a:buNone/>
            </a:pPr>
            <a:r>
              <a:rPr lang="es" sz="1100"/>
              <a:t>Responsable: Analista de sistemas y diseñadores</a:t>
            </a:r>
            <a:endParaRPr sz="1100"/>
          </a:p>
          <a:p>
            <a:pPr indent="0" lvl="0" marL="0" rtl="0" algn="just">
              <a:lnSpc>
                <a:spcPct val="100000"/>
              </a:lnSpc>
              <a:spcBef>
                <a:spcPts val="1000"/>
              </a:spcBef>
              <a:spcAft>
                <a:spcPts val="0"/>
              </a:spcAft>
              <a:buNone/>
            </a:pPr>
            <a:r>
              <a:rPr lang="es" sz="1100" u="sng"/>
              <a:t>19</a:t>
            </a:r>
            <a:r>
              <a:rPr lang="es" sz="1100" u="sng"/>
              <a:t>/11/20</a:t>
            </a:r>
            <a:endParaRPr sz="1100" u="sng"/>
          </a:p>
          <a:p>
            <a:pPr indent="0" lvl="0" marL="0" rtl="0" algn="just">
              <a:lnSpc>
                <a:spcPct val="100000"/>
              </a:lnSpc>
              <a:spcBef>
                <a:spcPts val="0"/>
              </a:spcBef>
              <a:spcAft>
                <a:spcPts val="0"/>
              </a:spcAft>
              <a:buNone/>
            </a:pPr>
            <a:r>
              <a:rPr lang="es" sz="1100"/>
              <a:t>Actividad: Pruebas de integración</a:t>
            </a:r>
            <a:endParaRPr sz="1100"/>
          </a:p>
          <a:p>
            <a:pPr indent="0" lvl="0" marL="0" rtl="0" algn="just">
              <a:lnSpc>
                <a:spcPct val="100000"/>
              </a:lnSpc>
              <a:spcBef>
                <a:spcPts val="0"/>
              </a:spcBef>
              <a:spcAft>
                <a:spcPts val="0"/>
              </a:spcAft>
              <a:buNone/>
            </a:pPr>
            <a:r>
              <a:rPr lang="es" sz="1100"/>
              <a:t>Responsable: Analista de sistemas y diseñadores</a:t>
            </a:r>
            <a:endParaRPr sz="1100"/>
          </a:p>
          <a:p>
            <a:pPr indent="0" lvl="0" marL="0" rtl="0" algn="just">
              <a:lnSpc>
                <a:spcPct val="100000"/>
              </a:lnSpc>
              <a:spcBef>
                <a:spcPts val="1000"/>
              </a:spcBef>
              <a:spcAft>
                <a:spcPts val="0"/>
              </a:spcAft>
              <a:buNone/>
            </a:pPr>
            <a:r>
              <a:rPr lang="es" sz="1100" u="sng"/>
              <a:t>03/12/20</a:t>
            </a:r>
            <a:endParaRPr sz="1100" u="sng"/>
          </a:p>
          <a:p>
            <a:pPr indent="0" lvl="0" marL="0" rtl="0" algn="just">
              <a:lnSpc>
                <a:spcPct val="100000"/>
              </a:lnSpc>
              <a:spcBef>
                <a:spcPts val="0"/>
              </a:spcBef>
              <a:spcAft>
                <a:spcPts val="0"/>
              </a:spcAft>
              <a:buNone/>
            </a:pPr>
            <a:r>
              <a:rPr lang="es" sz="1100"/>
              <a:t>Actividad: Pruebas de integración</a:t>
            </a:r>
            <a:endParaRPr sz="1100"/>
          </a:p>
          <a:p>
            <a:pPr indent="0" lvl="0" marL="0" rtl="0" algn="just">
              <a:lnSpc>
                <a:spcPct val="100000"/>
              </a:lnSpc>
              <a:spcBef>
                <a:spcPts val="0"/>
              </a:spcBef>
              <a:spcAft>
                <a:spcPts val="0"/>
              </a:spcAft>
              <a:buNone/>
            </a:pPr>
            <a:r>
              <a:rPr lang="es" sz="1100"/>
              <a:t>Responsable: Técnico de sistemas</a:t>
            </a:r>
            <a:endParaRPr sz="1100"/>
          </a:p>
          <a:p>
            <a:pPr indent="0" lvl="0" marL="0" rtl="0" algn="just">
              <a:spcBef>
                <a:spcPts val="0"/>
              </a:spcBef>
              <a:spcAft>
                <a:spcPts val="1600"/>
              </a:spcAft>
              <a:buNone/>
            </a:pPr>
            <a:r>
              <a:t/>
            </a:r>
            <a:endParaRPr sz="1100"/>
          </a:p>
        </p:txBody>
      </p:sp>
      <p:sp>
        <p:nvSpPr>
          <p:cNvPr id="208" name="Google Shape;208;p32"/>
          <p:cNvSpPr txBox="1"/>
          <p:nvPr>
            <p:ph idx="4294967295" type="body"/>
          </p:nvPr>
        </p:nvSpPr>
        <p:spPr>
          <a:xfrm>
            <a:off x="6119550" y="1096800"/>
            <a:ext cx="3015600" cy="4034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sz="1100"/>
              <a:t>Incremento 3</a:t>
            </a:r>
            <a:endParaRPr b="1" sz="1100"/>
          </a:p>
          <a:p>
            <a:pPr indent="0" lvl="0" marL="0" rtl="0" algn="just">
              <a:lnSpc>
                <a:spcPct val="100000"/>
              </a:lnSpc>
              <a:spcBef>
                <a:spcPts val="1000"/>
              </a:spcBef>
              <a:spcAft>
                <a:spcPts val="0"/>
              </a:spcAft>
              <a:buNone/>
            </a:pPr>
            <a:r>
              <a:rPr lang="es" sz="1100" u="sng"/>
              <a:t>13/09/20</a:t>
            </a:r>
            <a:endParaRPr sz="1100" u="sng"/>
          </a:p>
          <a:p>
            <a:pPr indent="0" lvl="0" marL="0" rtl="0" algn="just">
              <a:lnSpc>
                <a:spcPct val="100000"/>
              </a:lnSpc>
              <a:spcBef>
                <a:spcPts val="0"/>
              </a:spcBef>
              <a:spcAft>
                <a:spcPts val="0"/>
              </a:spcAft>
              <a:buNone/>
            </a:pPr>
            <a:r>
              <a:rPr lang="es" sz="1100"/>
              <a:t>Actividad: Análisis de requisitos</a:t>
            </a:r>
            <a:endParaRPr sz="1100"/>
          </a:p>
          <a:p>
            <a:pPr indent="0" lvl="0" marL="0" rtl="0" algn="just">
              <a:lnSpc>
                <a:spcPct val="100000"/>
              </a:lnSpc>
              <a:spcBef>
                <a:spcPts val="0"/>
              </a:spcBef>
              <a:spcAft>
                <a:spcPts val="0"/>
              </a:spcAft>
              <a:buNone/>
            </a:pPr>
            <a:r>
              <a:rPr lang="es" sz="1100"/>
              <a:t>Responsable: Analista de sistemas</a:t>
            </a:r>
            <a:endParaRPr sz="1100" u="sng"/>
          </a:p>
          <a:p>
            <a:pPr indent="0" lvl="0" marL="0" rtl="0" algn="just">
              <a:lnSpc>
                <a:spcPct val="100000"/>
              </a:lnSpc>
              <a:spcBef>
                <a:spcPts val="1000"/>
              </a:spcBef>
              <a:spcAft>
                <a:spcPts val="0"/>
              </a:spcAft>
              <a:buNone/>
            </a:pPr>
            <a:r>
              <a:rPr lang="es" sz="1100" u="sng"/>
              <a:t>21</a:t>
            </a:r>
            <a:r>
              <a:rPr lang="es" sz="1100" u="sng"/>
              <a:t>/01/21</a:t>
            </a:r>
            <a:endParaRPr sz="1100" u="sng"/>
          </a:p>
          <a:p>
            <a:pPr indent="0" lvl="0" marL="0" rtl="0" algn="just">
              <a:lnSpc>
                <a:spcPct val="100000"/>
              </a:lnSpc>
              <a:spcBef>
                <a:spcPts val="0"/>
              </a:spcBef>
              <a:spcAft>
                <a:spcPts val="0"/>
              </a:spcAft>
              <a:buNone/>
            </a:pPr>
            <a:r>
              <a:rPr lang="es" sz="1100"/>
              <a:t>Actividad: Diseño (Monedero)</a:t>
            </a:r>
            <a:endParaRPr sz="1100"/>
          </a:p>
          <a:p>
            <a:pPr indent="0" lvl="0" marL="0" rtl="0" algn="just">
              <a:lnSpc>
                <a:spcPct val="100000"/>
              </a:lnSpc>
              <a:spcBef>
                <a:spcPts val="0"/>
              </a:spcBef>
              <a:spcAft>
                <a:spcPts val="0"/>
              </a:spcAft>
              <a:buNone/>
            </a:pPr>
            <a:r>
              <a:rPr lang="es" sz="1100"/>
              <a:t>Responsable: Analista de sistemas </a:t>
            </a:r>
            <a:r>
              <a:rPr lang="es" sz="1100"/>
              <a:t>y diseñadores</a:t>
            </a:r>
            <a:endParaRPr sz="1100"/>
          </a:p>
          <a:p>
            <a:pPr indent="0" lvl="0" marL="0" rtl="0" algn="just">
              <a:lnSpc>
                <a:spcPct val="100000"/>
              </a:lnSpc>
              <a:spcBef>
                <a:spcPts val="1000"/>
              </a:spcBef>
              <a:spcAft>
                <a:spcPts val="0"/>
              </a:spcAft>
              <a:buNone/>
            </a:pPr>
            <a:r>
              <a:rPr lang="es" sz="1100" u="sng"/>
              <a:t>26/01/21</a:t>
            </a:r>
            <a:endParaRPr sz="1100" u="sng"/>
          </a:p>
          <a:p>
            <a:pPr indent="0" lvl="0" marL="0" rtl="0" algn="just">
              <a:lnSpc>
                <a:spcPct val="100000"/>
              </a:lnSpc>
              <a:spcBef>
                <a:spcPts val="0"/>
              </a:spcBef>
              <a:spcAft>
                <a:spcPts val="0"/>
              </a:spcAft>
              <a:buNone/>
            </a:pPr>
            <a:r>
              <a:rPr lang="es" sz="1100"/>
              <a:t>Actividad: Diseño (Reservas)</a:t>
            </a:r>
            <a:endParaRPr sz="1100"/>
          </a:p>
          <a:p>
            <a:pPr indent="0" lvl="0" marL="0" rtl="0" algn="just">
              <a:lnSpc>
                <a:spcPct val="100000"/>
              </a:lnSpc>
              <a:spcBef>
                <a:spcPts val="0"/>
              </a:spcBef>
              <a:spcAft>
                <a:spcPts val="0"/>
              </a:spcAft>
              <a:buNone/>
            </a:pPr>
            <a:r>
              <a:rPr lang="es" sz="1100"/>
              <a:t>Responsable: Analista de sistemas y diseñadores</a:t>
            </a:r>
            <a:endParaRPr sz="1100"/>
          </a:p>
          <a:p>
            <a:pPr indent="0" lvl="0" marL="0" rtl="0" algn="just">
              <a:lnSpc>
                <a:spcPct val="100000"/>
              </a:lnSpc>
              <a:spcBef>
                <a:spcPts val="1000"/>
              </a:spcBef>
              <a:spcAft>
                <a:spcPts val="0"/>
              </a:spcAft>
              <a:buNone/>
            </a:pPr>
            <a:r>
              <a:rPr lang="es" sz="1100" u="sng"/>
              <a:t>26/02/21</a:t>
            </a:r>
            <a:endParaRPr sz="1100" u="sng"/>
          </a:p>
          <a:p>
            <a:pPr indent="0" lvl="0" marL="0" rtl="0" algn="just">
              <a:lnSpc>
                <a:spcPct val="100000"/>
              </a:lnSpc>
              <a:spcBef>
                <a:spcPts val="0"/>
              </a:spcBef>
              <a:spcAft>
                <a:spcPts val="0"/>
              </a:spcAft>
              <a:buNone/>
            </a:pPr>
            <a:r>
              <a:rPr lang="es" sz="1100"/>
              <a:t>Actividad: Pruebas de integración</a:t>
            </a:r>
            <a:endParaRPr sz="1100"/>
          </a:p>
          <a:p>
            <a:pPr indent="0" lvl="0" marL="0" rtl="0" algn="just">
              <a:lnSpc>
                <a:spcPct val="100000"/>
              </a:lnSpc>
              <a:spcBef>
                <a:spcPts val="0"/>
              </a:spcBef>
              <a:spcAft>
                <a:spcPts val="0"/>
              </a:spcAft>
              <a:buNone/>
            </a:pPr>
            <a:r>
              <a:rPr lang="es" sz="1100"/>
              <a:t>Responsable: Analista de sistemas y diseñadores</a:t>
            </a:r>
            <a:endParaRPr sz="1100"/>
          </a:p>
          <a:p>
            <a:pPr indent="0" lvl="0" marL="0" rtl="0" algn="just">
              <a:lnSpc>
                <a:spcPct val="100000"/>
              </a:lnSpc>
              <a:spcBef>
                <a:spcPts val="1000"/>
              </a:spcBef>
              <a:spcAft>
                <a:spcPts val="0"/>
              </a:spcAft>
              <a:buNone/>
            </a:pPr>
            <a:r>
              <a:rPr lang="es" sz="1100" u="sng"/>
              <a:t>09/03/21</a:t>
            </a:r>
            <a:endParaRPr sz="1100" u="sng"/>
          </a:p>
          <a:p>
            <a:pPr indent="0" lvl="0" marL="0" rtl="0" algn="just">
              <a:lnSpc>
                <a:spcPct val="100000"/>
              </a:lnSpc>
              <a:spcBef>
                <a:spcPts val="0"/>
              </a:spcBef>
              <a:spcAft>
                <a:spcPts val="0"/>
              </a:spcAft>
              <a:buNone/>
            </a:pPr>
            <a:r>
              <a:rPr lang="es" sz="1100"/>
              <a:t>Actividad: Pruebas de integración</a:t>
            </a:r>
            <a:endParaRPr sz="1100"/>
          </a:p>
          <a:p>
            <a:pPr indent="0" lvl="0" marL="0" rtl="0" algn="just">
              <a:lnSpc>
                <a:spcPct val="100000"/>
              </a:lnSpc>
              <a:spcBef>
                <a:spcPts val="0"/>
              </a:spcBef>
              <a:spcAft>
                <a:spcPts val="0"/>
              </a:spcAft>
              <a:buNone/>
            </a:pPr>
            <a:r>
              <a:rPr lang="es" sz="1100"/>
              <a:t>Responsable: Técnico de sistemas</a:t>
            </a:r>
            <a:endParaRPr sz="1100"/>
          </a:p>
          <a:p>
            <a:pPr indent="0" lvl="0" marL="0" rtl="0" algn="just">
              <a:spcBef>
                <a:spcPts val="0"/>
              </a:spcBef>
              <a:spcAft>
                <a:spcPts val="1600"/>
              </a:spcAft>
              <a:buNone/>
            </a:pPr>
            <a:r>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REFLEXIÓN GRUPAL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4"/>
          <p:cNvSpPr txBox="1"/>
          <p:nvPr>
            <p:ph idx="1" type="body"/>
          </p:nvPr>
        </p:nvSpPr>
        <p:spPr>
          <a:xfrm>
            <a:off x="311700" y="1316425"/>
            <a:ext cx="8231700" cy="3099900"/>
          </a:xfrm>
          <a:prstGeom prst="rect">
            <a:avLst/>
          </a:prstGeom>
        </p:spPr>
        <p:txBody>
          <a:bodyPr anchorCtr="0" anchor="t" bIns="91425" lIns="91425" spcFirstLastPara="1" rIns="91425" wrap="square" tIns="91425">
            <a:noAutofit/>
          </a:bodyPr>
          <a:lstStyle/>
          <a:p>
            <a:pPr indent="-330200" lvl="0" marL="450000" rtl="0" algn="l">
              <a:lnSpc>
                <a:spcPct val="100000"/>
              </a:lnSpc>
              <a:spcBef>
                <a:spcPts val="1000"/>
              </a:spcBef>
              <a:spcAft>
                <a:spcPts val="0"/>
              </a:spcAft>
              <a:buSzPts val="1600"/>
              <a:buChar char="●"/>
            </a:pPr>
            <a:r>
              <a:rPr b="1" lang="es" sz="1600">
                <a:solidFill>
                  <a:schemeClr val="dk1"/>
                </a:solidFill>
              </a:rPr>
              <a:t>Ambigüedades </a:t>
            </a:r>
            <a:r>
              <a:rPr lang="es" sz="1600"/>
              <a:t>y</a:t>
            </a:r>
            <a:r>
              <a:rPr b="1" lang="es" sz="1600">
                <a:solidFill>
                  <a:schemeClr val="dk1"/>
                </a:solidFill>
              </a:rPr>
              <a:t> contradicciones </a:t>
            </a:r>
            <a:r>
              <a:rPr lang="es" sz="1600"/>
              <a:t>del cliente</a:t>
            </a:r>
            <a:r>
              <a:rPr lang="es" sz="1600"/>
              <a:t> en el análisis de requisitos</a:t>
            </a:r>
            <a:endParaRPr sz="1600"/>
          </a:p>
          <a:p>
            <a:pPr indent="0" lvl="0" marL="914400" rtl="0" algn="l">
              <a:lnSpc>
                <a:spcPct val="100000"/>
              </a:lnSpc>
              <a:spcBef>
                <a:spcPts val="1000"/>
              </a:spcBef>
              <a:spcAft>
                <a:spcPts val="0"/>
              </a:spcAft>
              <a:buNone/>
            </a:pPr>
            <a:r>
              <a:t/>
            </a:r>
            <a:endParaRPr sz="1600"/>
          </a:p>
          <a:p>
            <a:pPr indent="-330200" lvl="0" marL="450000" rtl="0" algn="l">
              <a:lnSpc>
                <a:spcPct val="100000"/>
              </a:lnSpc>
              <a:spcBef>
                <a:spcPts val="1000"/>
              </a:spcBef>
              <a:spcAft>
                <a:spcPts val="0"/>
              </a:spcAft>
              <a:buSzPts val="1600"/>
              <a:buChar char="●"/>
            </a:pPr>
            <a:r>
              <a:rPr lang="es" sz="1600"/>
              <a:t>Identificación de</a:t>
            </a:r>
            <a:r>
              <a:rPr b="1" lang="es" sz="1600">
                <a:solidFill>
                  <a:schemeClr val="dk1"/>
                </a:solidFill>
              </a:rPr>
              <a:t> DET </a:t>
            </a:r>
            <a:r>
              <a:rPr lang="es" sz="1600"/>
              <a:t>y</a:t>
            </a:r>
            <a:r>
              <a:rPr b="1" lang="es" sz="1600">
                <a:solidFill>
                  <a:schemeClr val="dk1"/>
                </a:solidFill>
              </a:rPr>
              <a:t> RET</a:t>
            </a:r>
            <a:r>
              <a:rPr lang="es" sz="1600"/>
              <a:t>. Corrección de requisitos asociada</a:t>
            </a:r>
            <a:endParaRPr sz="1600"/>
          </a:p>
          <a:p>
            <a:pPr indent="0" lvl="0" marL="914400" rtl="0" algn="l">
              <a:lnSpc>
                <a:spcPct val="100000"/>
              </a:lnSpc>
              <a:spcBef>
                <a:spcPts val="1000"/>
              </a:spcBef>
              <a:spcAft>
                <a:spcPts val="0"/>
              </a:spcAft>
              <a:buNone/>
            </a:pPr>
            <a:r>
              <a:t/>
            </a:r>
            <a:endParaRPr/>
          </a:p>
          <a:p>
            <a:pPr indent="-330200" lvl="0" marL="457200" rtl="0" algn="l">
              <a:lnSpc>
                <a:spcPct val="100000"/>
              </a:lnSpc>
              <a:spcBef>
                <a:spcPts val="1000"/>
              </a:spcBef>
              <a:spcAft>
                <a:spcPts val="0"/>
              </a:spcAft>
              <a:buSzPts val="1600"/>
              <a:buChar char="●"/>
            </a:pPr>
            <a:r>
              <a:rPr lang="es" sz="1600"/>
              <a:t>Extracción de</a:t>
            </a:r>
            <a:r>
              <a:rPr b="1" lang="es" sz="1600">
                <a:solidFill>
                  <a:schemeClr val="dk1"/>
                </a:solidFill>
              </a:rPr>
              <a:t> </a:t>
            </a:r>
            <a:r>
              <a:rPr b="1" lang="es" sz="1600">
                <a:solidFill>
                  <a:schemeClr val="dk1"/>
                </a:solidFill>
              </a:rPr>
              <a:t>Riesgos Software</a:t>
            </a:r>
            <a:endParaRPr sz="1600"/>
          </a:p>
          <a:p>
            <a:pPr indent="0" lvl="0" marL="457200" rtl="0" algn="l">
              <a:lnSpc>
                <a:spcPct val="100000"/>
              </a:lnSpc>
              <a:spcBef>
                <a:spcPts val="1000"/>
              </a:spcBef>
              <a:spcAft>
                <a:spcPts val="0"/>
              </a:spcAft>
              <a:buNone/>
            </a:pPr>
            <a:r>
              <a:t/>
            </a:r>
            <a:endParaRPr sz="1600"/>
          </a:p>
          <a:p>
            <a:pPr indent="-330200" lvl="0" marL="457200" rtl="0" algn="l">
              <a:lnSpc>
                <a:spcPct val="100000"/>
              </a:lnSpc>
              <a:spcBef>
                <a:spcPts val="1000"/>
              </a:spcBef>
              <a:spcAft>
                <a:spcPts val="1000"/>
              </a:spcAft>
              <a:buSzPts val="1600"/>
              <a:buChar char="●"/>
            </a:pPr>
            <a:r>
              <a:rPr lang="es" sz="1600"/>
              <a:t>Gestión del tiempo. Organización. →</a:t>
            </a:r>
            <a:r>
              <a:rPr lang="es" sz="1400"/>
              <a:t> </a:t>
            </a:r>
            <a:r>
              <a:rPr lang="es" sz="1600"/>
              <a:t>COVID-19</a:t>
            </a:r>
            <a:endParaRPr/>
          </a:p>
        </p:txBody>
      </p:sp>
      <p:sp>
        <p:nvSpPr>
          <p:cNvPr id="219" name="Google Shape;219;p3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Dificultades encontradas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5"/>
          <p:cNvSpPr txBox="1"/>
          <p:nvPr>
            <p:ph idx="1" type="body"/>
          </p:nvPr>
        </p:nvSpPr>
        <p:spPr>
          <a:xfrm>
            <a:off x="311700" y="1468825"/>
            <a:ext cx="8928600" cy="3099900"/>
          </a:xfrm>
          <a:prstGeom prst="rect">
            <a:avLst/>
          </a:prstGeom>
        </p:spPr>
        <p:txBody>
          <a:bodyPr anchorCtr="0" anchor="t" bIns="91425" lIns="91425" spcFirstLastPara="1" rIns="91425" wrap="square" tIns="91425">
            <a:noAutofit/>
          </a:bodyPr>
          <a:lstStyle/>
          <a:p>
            <a:pPr indent="-330200" lvl="0" marL="450000" rtl="0" algn="l">
              <a:lnSpc>
                <a:spcPct val="100000"/>
              </a:lnSpc>
              <a:spcBef>
                <a:spcPts val="1000"/>
              </a:spcBef>
              <a:spcAft>
                <a:spcPts val="0"/>
              </a:spcAft>
              <a:buSzPts val="1600"/>
              <a:buChar char="●"/>
            </a:pPr>
            <a:r>
              <a:rPr lang="es" sz="1600"/>
              <a:t>Todos los aspectos trabajados son mejorables</a:t>
            </a:r>
            <a:endParaRPr sz="1600"/>
          </a:p>
          <a:p>
            <a:pPr indent="-317500" lvl="1" marL="914400" rtl="0" algn="l">
              <a:lnSpc>
                <a:spcPct val="100000"/>
              </a:lnSpc>
              <a:spcBef>
                <a:spcPts val="1000"/>
              </a:spcBef>
              <a:spcAft>
                <a:spcPts val="0"/>
              </a:spcAft>
              <a:buSzPts val="1400"/>
              <a:buChar char="○"/>
            </a:pPr>
            <a:r>
              <a:rPr lang="es"/>
              <a:t>No existe perfección al 100%</a:t>
            </a:r>
            <a:endParaRPr sz="1600"/>
          </a:p>
          <a:p>
            <a:pPr indent="0" lvl="0" marL="0" rtl="0" algn="l">
              <a:lnSpc>
                <a:spcPct val="100000"/>
              </a:lnSpc>
              <a:spcBef>
                <a:spcPts val="1000"/>
              </a:spcBef>
              <a:spcAft>
                <a:spcPts val="0"/>
              </a:spcAft>
              <a:buNone/>
            </a:pPr>
            <a:r>
              <a:t/>
            </a:r>
            <a:endParaRPr sz="1600"/>
          </a:p>
          <a:p>
            <a:pPr indent="-330200" lvl="0" marL="450000" rtl="0" algn="l">
              <a:lnSpc>
                <a:spcPct val="100000"/>
              </a:lnSpc>
              <a:spcBef>
                <a:spcPts val="1000"/>
              </a:spcBef>
              <a:spcAft>
                <a:spcPts val="0"/>
              </a:spcAft>
              <a:buSzPts val="1600"/>
              <a:buChar char="●"/>
            </a:pPr>
            <a:r>
              <a:rPr lang="es" sz="1600"/>
              <a:t>Prioridad:</a:t>
            </a:r>
            <a:endParaRPr sz="1600"/>
          </a:p>
          <a:p>
            <a:pPr indent="0" lvl="0" marL="0" rtl="0" algn="l">
              <a:lnSpc>
                <a:spcPct val="100000"/>
              </a:lnSpc>
              <a:spcBef>
                <a:spcPts val="1000"/>
              </a:spcBef>
              <a:spcAft>
                <a:spcPts val="0"/>
              </a:spcAft>
              <a:buNone/>
            </a:pPr>
            <a:r>
              <a:rPr lang="es" sz="1600"/>
              <a:t>	</a:t>
            </a:r>
            <a:r>
              <a:rPr lang="es" sz="1400"/>
              <a:t>	</a:t>
            </a:r>
            <a:r>
              <a:rPr lang="es" sz="1400"/>
              <a:t>→ Organización / Planificación</a:t>
            </a:r>
            <a:endParaRPr sz="1400"/>
          </a:p>
          <a:p>
            <a:pPr indent="0" lvl="0" marL="0" rtl="0" algn="l">
              <a:lnSpc>
                <a:spcPct val="100000"/>
              </a:lnSpc>
              <a:spcBef>
                <a:spcPts val="1000"/>
              </a:spcBef>
              <a:spcAft>
                <a:spcPts val="0"/>
              </a:spcAft>
              <a:buNone/>
            </a:pPr>
            <a:r>
              <a:rPr lang="es" sz="1400"/>
              <a:t>		→ Gestión del tiempo</a:t>
            </a:r>
            <a:endParaRPr sz="1400"/>
          </a:p>
          <a:p>
            <a:pPr indent="0" lvl="0" marL="457200" rtl="0" algn="l">
              <a:lnSpc>
                <a:spcPct val="100000"/>
              </a:lnSpc>
              <a:spcBef>
                <a:spcPts val="1000"/>
              </a:spcBef>
              <a:spcAft>
                <a:spcPts val="0"/>
              </a:spcAft>
              <a:buNone/>
            </a:pPr>
            <a:r>
              <a:t/>
            </a:r>
            <a:endParaRPr sz="1600"/>
          </a:p>
          <a:p>
            <a:pPr indent="0" lvl="0" marL="0" rtl="0" algn="l">
              <a:lnSpc>
                <a:spcPct val="100000"/>
              </a:lnSpc>
              <a:spcBef>
                <a:spcPts val="1000"/>
              </a:spcBef>
              <a:spcAft>
                <a:spcPts val="1000"/>
              </a:spcAft>
              <a:buNone/>
            </a:pPr>
            <a:r>
              <a:t/>
            </a:r>
            <a:endParaRPr/>
          </a:p>
        </p:txBody>
      </p:sp>
      <p:sp>
        <p:nvSpPr>
          <p:cNvPr id="225" name="Google Shape;225;p3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Aspectos mejorables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6"/>
          <p:cNvSpPr txBox="1"/>
          <p:nvPr>
            <p:ph idx="1" type="body"/>
          </p:nvPr>
        </p:nvSpPr>
        <p:spPr>
          <a:xfrm>
            <a:off x="311700" y="1316425"/>
            <a:ext cx="8928600" cy="3099900"/>
          </a:xfrm>
          <a:prstGeom prst="rect">
            <a:avLst/>
          </a:prstGeom>
        </p:spPr>
        <p:txBody>
          <a:bodyPr anchorCtr="0" anchor="t" bIns="91425" lIns="91425" spcFirstLastPara="1" rIns="91425" wrap="square" tIns="91425">
            <a:noAutofit/>
          </a:bodyPr>
          <a:lstStyle/>
          <a:p>
            <a:pPr indent="-330200" lvl="0" marL="450000" rtl="0" algn="l">
              <a:lnSpc>
                <a:spcPct val="100000"/>
              </a:lnSpc>
              <a:spcBef>
                <a:spcPts val="1000"/>
              </a:spcBef>
              <a:spcAft>
                <a:spcPts val="0"/>
              </a:spcAft>
              <a:buSzPts val="1600"/>
              <a:buChar char="●"/>
            </a:pPr>
            <a:r>
              <a:rPr lang="es" sz="1600"/>
              <a:t>Identificación y extracción de </a:t>
            </a:r>
            <a:r>
              <a:rPr b="1" lang="es" sz="1600">
                <a:solidFill>
                  <a:schemeClr val="dk1"/>
                </a:solidFill>
              </a:rPr>
              <a:t>Requisitos</a:t>
            </a:r>
            <a:endParaRPr sz="1600"/>
          </a:p>
          <a:p>
            <a:pPr indent="-330200" lvl="0" marL="450000" rtl="0" algn="l">
              <a:lnSpc>
                <a:spcPct val="100000"/>
              </a:lnSpc>
              <a:spcBef>
                <a:spcPts val="1000"/>
              </a:spcBef>
              <a:spcAft>
                <a:spcPts val="0"/>
              </a:spcAft>
              <a:buSzPts val="1600"/>
              <a:buChar char="●"/>
            </a:pPr>
            <a:r>
              <a:rPr b="1" lang="es" sz="1600">
                <a:solidFill>
                  <a:schemeClr val="dk1"/>
                </a:solidFill>
              </a:rPr>
              <a:t>Estimación</a:t>
            </a:r>
            <a:endParaRPr sz="1600"/>
          </a:p>
          <a:p>
            <a:pPr indent="-317500" lvl="1" marL="914400" rtl="0" algn="l">
              <a:lnSpc>
                <a:spcPct val="100000"/>
              </a:lnSpc>
              <a:spcBef>
                <a:spcPts val="1000"/>
              </a:spcBef>
              <a:spcAft>
                <a:spcPts val="0"/>
              </a:spcAft>
              <a:buSzPts val="1400"/>
              <a:buChar char="○"/>
            </a:pPr>
            <a:r>
              <a:rPr lang="es"/>
              <a:t>Temporal</a:t>
            </a:r>
            <a:endParaRPr/>
          </a:p>
          <a:p>
            <a:pPr indent="-317500" lvl="1" marL="914400" rtl="0" algn="l">
              <a:lnSpc>
                <a:spcPct val="100000"/>
              </a:lnSpc>
              <a:spcBef>
                <a:spcPts val="1000"/>
              </a:spcBef>
              <a:spcAft>
                <a:spcPts val="0"/>
              </a:spcAft>
              <a:buSzPts val="1400"/>
              <a:buChar char="○"/>
            </a:pPr>
            <a:r>
              <a:rPr lang="es"/>
              <a:t>Humana</a:t>
            </a:r>
            <a:endParaRPr/>
          </a:p>
          <a:p>
            <a:pPr indent="-317500" lvl="1" marL="914400" rtl="0" algn="l">
              <a:lnSpc>
                <a:spcPct val="100000"/>
              </a:lnSpc>
              <a:spcBef>
                <a:spcPts val="1000"/>
              </a:spcBef>
              <a:spcAft>
                <a:spcPts val="0"/>
              </a:spcAft>
              <a:buSzPts val="1400"/>
              <a:buChar char="○"/>
            </a:pPr>
            <a:r>
              <a:rPr lang="es"/>
              <a:t>Económica</a:t>
            </a:r>
            <a:endParaRPr/>
          </a:p>
          <a:p>
            <a:pPr indent="-330200" lvl="0" marL="457200" rtl="0" algn="l">
              <a:lnSpc>
                <a:spcPct val="100000"/>
              </a:lnSpc>
              <a:spcBef>
                <a:spcPts val="1000"/>
              </a:spcBef>
              <a:spcAft>
                <a:spcPts val="0"/>
              </a:spcAft>
              <a:buSzPts val="1600"/>
              <a:buChar char="●"/>
            </a:pPr>
            <a:r>
              <a:rPr b="1" lang="es" sz="1600">
                <a:solidFill>
                  <a:schemeClr val="dk1"/>
                </a:solidFill>
              </a:rPr>
              <a:t>Riesgos Software</a:t>
            </a:r>
            <a:r>
              <a:rPr lang="es" sz="1600"/>
              <a:t>:</a:t>
            </a:r>
            <a:endParaRPr sz="1600"/>
          </a:p>
          <a:p>
            <a:pPr indent="-317500" lvl="1" marL="914400" rtl="0" algn="l">
              <a:lnSpc>
                <a:spcPct val="100000"/>
              </a:lnSpc>
              <a:spcBef>
                <a:spcPts val="1000"/>
              </a:spcBef>
              <a:spcAft>
                <a:spcPts val="0"/>
              </a:spcAft>
              <a:buSzPts val="1400"/>
              <a:buChar char="○"/>
            </a:pPr>
            <a:r>
              <a:rPr lang="es"/>
              <a:t>Identificación de riesgos</a:t>
            </a:r>
            <a:endParaRPr/>
          </a:p>
          <a:p>
            <a:pPr indent="-317500" lvl="1" marL="914400" rtl="0" algn="l">
              <a:lnSpc>
                <a:spcPct val="100000"/>
              </a:lnSpc>
              <a:spcBef>
                <a:spcPts val="1000"/>
              </a:spcBef>
              <a:spcAft>
                <a:spcPts val="0"/>
              </a:spcAft>
              <a:buSzPts val="1400"/>
              <a:buChar char="○"/>
            </a:pPr>
            <a:r>
              <a:rPr lang="es"/>
              <a:t>Asignación de probabilidades de ocurrencia</a:t>
            </a:r>
            <a:endParaRPr/>
          </a:p>
          <a:p>
            <a:pPr indent="-317500" lvl="1" marL="914400" rtl="0" algn="l">
              <a:lnSpc>
                <a:spcPct val="100000"/>
              </a:lnSpc>
              <a:spcBef>
                <a:spcPts val="1000"/>
              </a:spcBef>
              <a:spcAft>
                <a:spcPts val="1000"/>
              </a:spcAft>
              <a:buSzPts val="1400"/>
              <a:buChar char="○"/>
            </a:pPr>
            <a:r>
              <a:rPr lang="es"/>
              <a:t>Establecimiento de medidas preventivas y mitigantes</a:t>
            </a:r>
            <a:endParaRPr/>
          </a:p>
        </p:txBody>
      </p:sp>
      <p:sp>
        <p:nvSpPr>
          <p:cNvPr id="231" name="Google Shape;231;p3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Conocimientos adquiridos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Otros conocimientos adquiridos</a:t>
            </a:r>
            <a:endParaRPr/>
          </a:p>
        </p:txBody>
      </p:sp>
      <p:sp>
        <p:nvSpPr>
          <p:cNvPr id="237" name="Google Shape;237;p37"/>
          <p:cNvSpPr txBox="1"/>
          <p:nvPr>
            <p:ph idx="1" type="body"/>
          </p:nvPr>
        </p:nvSpPr>
        <p:spPr>
          <a:xfrm>
            <a:off x="311700" y="1316425"/>
            <a:ext cx="8928600" cy="3099900"/>
          </a:xfrm>
          <a:prstGeom prst="rect">
            <a:avLst/>
          </a:prstGeom>
        </p:spPr>
        <p:txBody>
          <a:bodyPr anchorCtr="0" anchor="t" bIns="91425" lIns="91425" spcFirstLastPara="1" rIns="91425" wrap="square" tIns="91425">
            <a:noAutofit/>
          </a:bodyPr>
          <a:lstStyle/>
          <a:p>
            <a:pPr indent="-330200" lvl="0" marL="450000" rtl="0" algn="l">
              <a:lnSpc>
                <a:spcPct val="100000"/>
              </a:lnSpc>
              <a:spcBef>
                <a:spcPts val="1000"/>
              </a:spcBef>
              <a:spcAft>
                <a:spcPts val="0"/>
              </a:spcAft>
              <a:buSzPts val="1600"/>
              <a:buChar char="●"/>
            </a:pPr>
            <a:r>
              <a:rPr b="1" lang="es" sz="1600">
                <a:solidFill>
                  <a:schemeClr val="dk1"/>
                </a:solidFill>
              </a:rPr>
              <a:t>Herramientas </a:t>
            </a:r>
            <a:r>
              <a:rPr lang="es" sz="1600"/>
              <a:t>y</a:t>
            </a:r>
            <a:r>
              <a:rPr b="1" lang="es" sz="1600">
                <a:solidFill>
                  <a:schemeClr val="dk1"/>
                </a:solidFill>
              </a:rPr>
              <a:t> metodologías</a:t>
            </a:r>
            <a:endParaRPr sz="1600"/>
          </a:p>
          <a:p>
            <a:pPr indent="-317500" lvl="1" marL="914400" rtl="0" algn="l">
              <a:lnSpc>
                <a:spcPct val="100000"/>
              </a:lnSpc>
              <a:spcBef>
                <a:spcPts val="1000"/>
              </a:spcBef>
              <a:spcAft>
                <a:spcPts val="0"/>
              </a:spcAft>
              <a:buSzPts val="1400"/>
              <a:buChar char="○"/>
            </a:pPr>
            <a:r>
              <a:rPr lang="es"/>
              <a:t>Estimación mediante </a:t>
            </a:r>
            <a:r>
              <a:rPr b="1" lang="es"/>
              <a:t>Puntos de Función</a:t>
            </a:r>
            <a:endParaRPr b="1"/>
          </a:p>
          <a:p>
            <a:pPr indent="-317500" lvl="1" marL="914400" rtl="0" algn="l">
              <a:lnSpc>
                <a:spcPct val="100000"/>
              </a:lnSpc>
              <a:spcBef>
                <a:spcPts val="1000"/>
              </a:spcBef>
              <a:spcAft>
                <a:spcPts val="0"/>
              </a:spcAft>
              <a:buSzPts val="1400"/>
              <a:buChar char="○"/>
            </a:pPr>
            <a:r>
              <a:rPr lang="es"/>
              <a:t>Herramientas informáticas de planificación: </a:t>
            </a:r>
            <a:r>
              <a:rPr b="1" lang="es"/>
              <a:t>MS-Project</a:t>
            </a:r>
            <a:endParaRPr b="1"/>
          </a:p>
          <a:p>
            <a:pPr indent="0" lvl="0" marL="914400" rtl="0" algn="l">
              <a:lnSpc>
                <a:spcPct val="100000"/>
              </a:lnSpc>
              <a:spcBef>
                <a:spcPts val="1000"/>
              </a:spcBef>
              <a:spcAft>
                <a:spcPts val="0"/>
              </a:spcAft>
              <a:buNone/>
            </a:pPr>
            <a:r>
              <a:t/>
            </a:r>
            <a:endParaRPr b="1"/>
          </a:p>
          <a:p>
            <a:pPr indent="-330200" lvl="0" marL="457200" rtl="0" algn="l">
              <a:lnSpc>
                <a:spcPct val="100000"/>
              </a:lnSpc>
              <a:spcBef>
                <a:spcPts val="1000"/>
              </a:spcBef>
              <a:spcAft>
                <a:spcPts val="0"/>
              </a:spcAft>
              <a:buSzPts val="1600"/>
              <a:buChar char="●"/>
            </a:pPr>
            <a:r>
              <a:rPr b="1" lang="es" sz="1600">
                <a:solidFill>
                  <a:schemeClr val="dk1"/>
                </a:solidFill>
              </a:rPr>
              <a:t>Organización </a:t>
            </a:r>
            <a:r>
              <a:rPr lang="es" sz="1600"/>
              <a:t>y </a:t>
            </a:r>
            <a:r>
              <a:rPr b="1" lang="es" sz="1600">
                <a:solidFill>
                  <a:schemeClr val="dk1"/>
                </a:solidFill>
              </a:rPr>
              <a:t>trabajo en equipo</a:t>
            </a:r>
            <a:endParaRPr sz="1600"/>
          </a:p>
          <a:p>
            <a:pPr indent="0" lvl="0" marL="0" rtl="0" algn="l">
              <a:lnSpc>
                <a:spcPct val="100000"/>
              </a:lnSpc>
              <a:spcBef>
                <a:spcPts val="1000"/>
              </a:spcBef>
              <a:spcAft>
                <a:spcPts val="10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Cohesión</a:t>
            </a:r>
            <a:r>
              <a:rPr lang="es"/>
              <a:t>. Trabajo en equipo</a:t>
            </a:r>
            <a:endParaRPr/>
          </a:p>
        </p:txBody>
      </p:sp>
      <p:sp>
        <p:nvSpPr>
          <p:cNvPr id="243" name="Google Shape;243;p38"/>
          <p:cNvSpPr txBox="1"/>
          <p:nvPr>
            <p:ph idx="1" type="body"/>
          </p:nvPr>
        </p:nvSpPr>
        <p:spPr>
          <a:xfrm>
            <a:off x="311700" y="1316425"/>
            <a:ext cx="5219700" cy="3099900"/>
          </a:xfrm>
          <a:prstGeom prst="rect">
            <a:avLst/>
          </a:prstGeom>
        </p:spPr>
        <p:txBody>
          <a:bodyPr anchorCtr="0" anchor="t" bIns="91425" lIns="91425" spcFirstLastPara="1" rIns="91425" wrap="square" tIns="91425">
            <a:noAutofit/>
          </a:bodyPr>
          <a:lstStyle/>
          <a:p>
            <a:pPr indent="-330200" lvl="0" marL="450000" rtl="0" algn="just">
              <a:lnSpc>
                <a:spcPct val="100000"/>
              </a:lnSpc>
              <a:spcBef>
                <a:spcPts val="1000"/>
              </a:spcBef>
              <a:spcAft>
                <a:spcPts val="0"/>
              </a:spcAft>
              <a:buSzPts val="1600"/>
              <a:buChar char="●"/>
            </a:pPr>
            <a:r>
              <a:rPr lang="es" sz="1600"/>
              <a:t>Buena </a:t>
            </a:r>
            <a:r>
              <a:rPr b="1" lang="es" sz="1600">
                <a:solidFill>
                  <a:schemeClr val="dk1"/>
                </a:solidFill>
              </a:rPr>
              <a:t>coordinación</a:t>
            </a:r>
            <a:r>
              <a:rPr lang="es" sz="1600"/>
              <a:t> y </a:t>
            </a:r>
            <a:r>
              <a:rPr b="1" lang="es" sz="1600">
                <a:solidFill>
                  <a:schemeClr val="dk1"/>
                </a:solidFill>
              </a:rPr>
              <a:t>comunicación</a:t>
            </a:r>
            <a:r>
              <a:rPr lang="es" sz="1600"/>
              <a:t> </a:t>
            </a:r>
            <a:endParaRPr sz="1600"/>
          </a:p>
          <a:p>
            <a:pPr indent="0" lvl="0" marL="457200" rtl="0" algn="just">
              <a:lnSpc>
                <a:spcPct val="100000"/>
              </a:lnSpc>
              <a:spcBef>
                <a:spcPts val="1000"/>
              </a:spcBef>
              <a:spcAft>
                <a:spcPts val="0"/>
              </a:spcAft>
              <a:buNone/>
            </a:pPr>
            <a:r>
              <a:rPr lang="es" sz="1600"/>
              <a:t>entre todos los miembros</a:t>
            </a:r>
            <a:endParaRPr sz="1600"/>
          </a:p>
          <a:p>
            <a:pPr indent="0" lvl="0" marL="914400" rtl="0" algn="just">
              <a:lnSpc>
                <a:spcPct val="100000"/>
              </a:lnSpc>
              <a:spcBef>
                <a:spcPts val="1000"/>
              </a:spcBef>
              <a:spcAft>
                <a:spcPts val="0"/>
              </a:spcAft>
              <a:buNone/>
            </a:pPr>
            <a:r>
              <a:t/>
            </a:r>
            <a:endParaRPr b="1"/>
          </a:p>
          <a:p>
            <a:pPr indent="-330200" lvl="0" marL="457200" rtl="0" algn="just">
              <a:lnSpc>
                <a:spcPct val="100000"/>
              </a:lnSpc>
              <a:spcBef>
                <a:spcPts val="1000"/>
              </a:spcBef>
              <a:spcAft>
                <a:spcPts val="0"/>
              </a:spcAft>
              <a:buSzPts val="1600"/>
              <a:buChar char="●"/>
            </a:pPr>
            <a:r>
              <a:rPr lang="es" sz="1600"/>
              <a:t>Trabajo al unísono</a:t>
            </a:r>
            <a:r>
              <a:rPr lang="es" sz="1600"/>
              <a:t>. </a:t>
            </a:r>
            <a:r>
              <a:rPr b="1" lang="es" sz="1600">
                <a:solidFill>
                  <a:schemeClr val="dk1"/>
                </a:solidFill>
              </a:rPr>
              <a:t>Ayuda</a:t>
            </a:r>
            <a:endParaRPr sz="1600"/>
          </a:p>
          <a:p>
            <a:pPr indent="0" lvl="0" marL="457200" rtl="0" algn="just">
              <a:lnSpc>
                <a:spcPct val="100000"/>
              </a:lnSpc>
              <a:spcBef>
                <a:spcPts val="1000"/>
              </a:spcBef>
              <a:spcAft>
                <a:spcPts val="0"/>
              </a:spcAft>
              <a:buNone/>
            </a:pPr>
            <a:r>
              <a:t/>
            </a:r>
            <a:endParaRPr/>
          </a:p>
          <a:p>
            <a:pPr indent="-330200" lvl="0" marL="457200" rtl="0" algn="just">
              <a:lnSpc>
                <a:spcPct val="100000"/>
              </a:lnSpc>
              <a:spcBef>
                <a:spcPts val="1000"/>
              </a:spcBef>
              <a:spcAft>
                <a:spcPts val="0"/>
              </a:spcAft>
              <a:buSzPts val="1600"/>
              <a:buChar char="●"/>
            </a:pPr>
            <a:r>
              <a:rPr lang="es" sz="1600"/>
              <a:t>Aporte y valoración de </a:t>
            </a:r>
            <a:r>
              <a:rPr b="1" lang="es" sz="1600">
                <a:solidFill>
                  <a:schemeClr val="dk1"/>
                </a:solidFill>
              </a:rPr>
              <a:t>ideas</a:t>
            </a:r>
            <a:endParaRPr sz="1600"/>
          </a:p>
          <a:p>
            <a:pPr indent="0" lvl="0" marL="457200" rtl="0" algn="just">
              <a:lnSpc>
                <a:spcPct val="100000"/>
              </a:lnSpc>
              <a:spcBef>
                <a:spcPts val="1000"/>
              </a:spcBef>
              <a:spcAft>
                <a:spcPts val="0"/>
              </a:spcAft>
              <a:buNone/>
            </a:pPr>
            <a:r>
              <a:t/>
            </a:r>
            <a:endParaRPr sz="1600"/>
          </a:p>
          <a:p>
            <a:pPr indent="-330200" lvl="0" marL="457200" rtl="0" algn="just">
              <a:lnSpc>
                <a:spcPct val="100000"/>
              </a:lnSpc>
              <a:spcBef>
                <a:spcPts val="1000"/>
              </a:spcBef>
              <a:spcAft>
                <a:spcPts val="0"/>
              </a:spcAft>
              <a:buSzPts val="1600"/>
              <a:buChar char="●"/>
            </a:pPr>
            <a:r>
              <a:rPr lang="es" sz="1600"/>
              <a:t>Alta </a:t>
            </a:r>
            <a:r>
              <a:rPr b="1" lang="es" sz="1600">
                <a:solidFill>
                  <a:schemeClr val="dk1"/>
                </a:solidFill>
              </a:rPr>
              <a:t>cohesión</a:t>
            </a:r>
            <a:r>
              <a:rPr lang="es" sz="1600"/>
              <a:t> y </a:t>
            </a:r>
            <a:r>
              <a:rPr b="1" lang="es" sz="1600">
                <a:solidFill>
                  <a:schemeClr val="dk1"/>
                </a:solidFill>
              </a:rPr>
              <a:t>trabajo en equipo</a:t>
            </a:r>
            <a:endParaRPr sz="1600"/>
          </a:p>
          <a:p>
            <a:pPr indent="0" lvl="0" marL="0" rtl="0" algn="l">
              <a:lnSpc>
                <a:spcPct val="100000"/>
              </a:lnSpc>
              <a:spcBef>
                <a:spcPts val="1000"/>
              </a:spcBef>
              <a:spcAft>
                <a:spcPts val="1000"/>
              </a:spcAft>
              <a:buNone/>
            </a:pPr>
            <a:r>
              <a:t/>
            </a:r>
            <a:endParaRPr/>
          </a:p>
        </p:txBody>
      </p:sp>
      <p:sp>
        <p:nvSpPr>
          <p:cNvPr id="244" name="Google Shape;244;p38"/>
          <p:cNvSpPr txBox="1"/>
          <p:nvPr>
            <p:ph idx="1" type="body"/>
          </p:nvPr>
        </p:nvSpPr>
        <p:spPr>
          <a:xfrm>
            <a:off x="6026700" y="1507950"/>
            <a:ext cx="2600400" cy="15180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t/>
            </a:r>
            <a:endParaRPr sz="1600"/>
          </a:p>
          <a:p>
            <a:pPr indent="-330200" lvl="0" marL="457200" rtl="0" algn="l">
              <a:lnSpc>
                <a:spcPct val="100000"/>
              </a:lnSpc>
              <a:spcBef>
                <a:spcPts val="1000"/>
              </a:spcBef>
              <a:spcAft>
                <a:spcPts val="0"/>
              </a:spcAft>
              <a:buClr>
                <a:schemeClr val="dk1"/>
              </a:buClr>
              <a:buSzPts val="1600"/>
              <a:buAutoNum type="arabicPeriod"/>
            </a:pPr>
            <a:r>
              <a:rPr lang="es" sz="1600"/>
              <a:t>Productividad</a:t>
            </a:r>
            <a:endParaRPr sz="1600"/>
          </a:p>
          <a:p>
            <a:pPr indent="0" lvl="0" marL="457200" rtl="0" algn="l">
              <a:lnSpc>
                <a:spcPct val="100000"/>
              </a:lnSpc>
              <a:spcBef>
                <a:spcPts val="1000"/>
              </a:spcBef>
              <a:spcAft>
                <a:spcPts val="0"/>
              </a:spcAft>
              <a:buNone/>
            </a:pPr>
            <a:r>
              <a:t/>
            </a:r>
            <a:endParaRPr/>
          </a:p>
          <a:p>
            <a:pPr indent="0" lvl="0" marL="457200" rtl="0" algn="l">
              <a:lnSpc>
                <a:spcPct val="100000"/>
              </a:lnSpc>
              <a:spcBef>
                <a:spcPts val="1000"/>
              </a:spcBef>
              <a:spcAft>
                <a:spcPts val="0"/>
              </a:spcAft>
              <a:buNone/>
            </a:pPr>
            <a:r>
              <a:t/>
            </a:r>
            <a:endParaRPr/>
          </a:p>
          <a:p>
            <a:pPr indent="0" lvl="0" marL="457200" rtl="0" algn="l">
              <a:lnSpc>
                <a:spcPct val="100000"/>
              </a:lnSpc>
              <a:spcBef>
                <a:spcPts val="1000"/>
              </a:spcBef>
              <a:spcAft>
                <a:spcPts val="0"/>
              </a:spcAft>
              <a:buNone/>
            </a:pPr>
            <a:r>
              <a:t/>
            </a:r>
            <a:endParaRPr/>
          </a:p>
          <a:p>
            <a:pPr indent="-330200" lvl="0" marL="457200" rtl="0" algn="l">
              <a:lnSpc>
                <a:spcPct val="100000"/>
              </a:lnSpc>
              <a:spcBef>
                <a:spcPts val="1000"/>
              </a:spcBef>
              <a:spcAft>
                <a:spcPts val="0"/>
              </a:spcAft>
              <a:buClr>
                <a:schemeClr val="dk1"/>
              </a:buClr>
              <a:buSzPts val="1600"/>
              <a:buAutoNum type="arabicPeriod"/>
            </a:pPr>
            <a:r>
              <a:rPr lang="es" sz="1600"/>
              <a:t>Resultado satisfactorio</a:t>
            </a:r>
            <a:endParaRPr sz="1600"/>
          </a:p>
          <a:p>
            <a:pPr indent="0" lvl="0" marL="0" rtl="0" algn="l">
              <a:lnSpc>
                <a:spcPct val="100000"/>
              </a:lnSpc>
              <a:spcBef>
                <a:spcPts val="1000"/>
              </a:spcBef>
              <a:spcAft>
                <a:spcPts val="1000"/>
              </a:spcAft>
              <a:buNone/>
            </a:pPr>
            <a:r>
              <a:t/>
            </a:r>
            <a:endParaRPr/>
          </a:p>
        </p:txBody>
      </p:sp>
      <p:sp>
        <p:nvSpPr>
          <p:cNvPr id="245" name="Google Shape;245;p38"/>
          <p:cNvSpPr/>
          <p:nvPr/>
        </p:nvSpPr>
        <p:spPr>
          <a:xfrm>
            <a:off x="5607600" y="1524875"/>
            <a:ext cx="182700" cy="3027900"/>
          </a:xfrm>
          <a:prstGeom prst="righ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REFLEXIÓN INDIVIDUAL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0"/>
          <p:cNvSpPr txBox="1"/>
          <p:nvPr>
            <p:ph idx="1" type="body"/>
          </p:nvPr>
        </p:nvSpPr>
        <p:spPr>
          <a:xfrm>
            <a:off x="311700" y="1316425"/>
            <a:ext cx="8231700" cy="3099900"/>
          </a:xfrm>
          <a:prstGeom prst="rect">
            <a:avLst/>
          </a:prstGeom>
        </p:spPr>
        <p:txBody>
          <a:bodyPr anchorCtr="0" anchor="t" bIns="91425" lIns="91425" spcFirstLastPara="1" rIns="91425" wrap="square" tIns="91425">
            <a:noAutofit/>
          </a:bodyPr>
          <a:lstStyle/>
          <a:p>
            <a:pPr indent="-330200" lvl="0" marL="450000" rtl="0" algn="l">
              <a:lnSpc>
                <a:spcPct val="100000"/>
              </a:lnSpc>
              <a:spcBef>
                <a:spcPts val="1000"/>
              </a:spcBef>
              <a:spcAft>
                <a:spcPts val="0"/>
              </a:spcAft>
              <a:buSzPts val="1600"/>
              <a:buChar char="●"/>
            </a:pPr>
            <a:r>
              <a:rPr lang="es" sz="1600"/>
              <a:t>Cumplimiento con las </a:t>
            </a:r>
            <a:r>
              <a:rPr b="1" lang="es" sz="1600">
                <a:solidFill>
                  <a:schemeClr val="dk1"/>
                </a:solidFill>
              </a:rPr>
              <a:t>especificaciones de calidad</a:t>
            </a:r>
            <a:r>
              <a:rPr lang="es" sz="1600"/>
              <a:t> del cliente y con las </a:t>
            </a:r>
            <a:r>
              <a:rPr b="1" lang="es" sz="1600">
                <a:solidFill>
                  <a:schemeClr val="dk1"/>
                </a:solidFill>
              </a:rPr>
              <a:t>necesidades</a:t>
            </a:r>
            <a:r>
              <a:rPr lang="es" sz="1600"/>
              <a:t> de los usuarios</a:t>
            </a:r>
            <a:endParaRPr sz="1600"/>
          </a:p>
          <a:p>
            <a:pPr indent="0" lvl="0" marL="914400" rtl="0" algn="l">
              <a:lnSpc>
                <a:spcPct val="100000"/>
              </a:lnSpc>
              <a:spcBef>
                <a:spcPts val="1000"/>
              </a:spcBef>
              <a:spcAft>
                <a:spcPts val="0"/>
              </a:spcAft>
              <a:buNone/>
            </a:pPr>
            <a:r>
              <a:t/>
            </a:r>
            <a:endParaRPr sz="1000"/>
          </a:p>
          <a:p>
            <a:pPr indent="-330200" lvl="0" marL="450000" rtl="0" algn="l">
              <a:lnSpc>
                <a:spcPct val="100000"/>
              </a:lnSpc>
              <a:spcBef>
                <a:spcPts val="1000"/>
              </a:spcBef>
              <a:spcAft>
                <a:spcPts val="0"/>
              </a:spcAft>
              <a:buSzPts val="1600"/>
              <a:buChar char="●"/>
            </a:pPr>
            <a:r>
              <a:rPr b="1" lang="es" sz="1600">
                <a:solidFill>
                  <a:schemeClr val="dk1"/>
                </a:solidFill>
              </a:rPr>
              <a:t>Claridad </a:t>
            </a:r>
            <a:r>
              <a:rPr lang="es" sz="1600"/>
              <a:t>y</a:t>
            </a:r>
            <a:r>
              <a:rPr b="1" lang="es" sz="1600">
                <a:solidFill>
                  <a:schemeClr val="dk1"/>
                </a:solidFill>
              </a:rPr>
              <a:t> legibilidad</a:t>
            </a:r>
            <a:r>
              <a:rPr lang="es" sz="1600"/>
              <a:t> de la documentación</a:t>
            </a:r>
            <a:endParaRPr sz="1600"/>
          </a:p>
          <a:p>
            <a:pPr indent="0" lvl="0" marL="914400" rtl="0" algn="l">
              <a:lnSpc>
                <a:spcPct val="100000"/>
              </a:lnSpc>
              <a:spcBef>
                <a:spcPts val="1000"/>
              </a:spcBef>
              <a:spcAft>
                <a:spcPts val="0"/>
              </a:spcAft>
              <a:buNone/>
            </a:pPr>
            <a:r>
              <a:t/>
            </a:r>
            <a:endParaRPr sz="1000"/>
          </a:p>
          <a:p>
            <a:pPr indent="-330200" lvl="0" marL="457200" rtl="0" algn="l">
              <a:lnSpc>
                <a:spcPct val="100000"/>
              </a:lnSpc>
              <a:spcBef>
                <a:spcPts val="1000"/>
              </a:spcBef>
              <a:spcAft>
                <a:spcPts val="0"/>
              </a:spcAft>
              <a:buSzPts val="1600"/>
              <a:buChar char="●"/>
            </a:pPr>
            <a:r>
              <a:rPr b="1" lang="es" sz="1600">
                <a:solidFill>
                  <a:schemeClr val="dk1"/>
                </a:solidFill>
              </a:rPr>
              <a:t>Cohesión </a:t>
            </a:r>
            <a:r>
              <a:rPr lang="es" sz="1600"/>
              <a:t>y</a:t>
            </a:r>
            <a:r>
              <a:rPr b="1" lang="es" sz="1600">
                <a:solidFill>
                  <a:schemeClr val="dk1"/>
                </a:solidFill>
              </a:rPr>
              <a:t> consistencia</a:t>
            </a:r>
            <a:r>
              <a:rPr lang="es" sz="1600"/>
              <a:t> entre las partes</a:t>
            </a:r>
            <a:endParaRPr sz="1600"/>
          </a:p>
          <a:p>
            <a:pPr indent="0" lvl="0" marL="457200" rtl="0" algn="l">
              <a:lnSpc>
                <a:spcPct val="100000"/>
              </a:lnSpc>
              <a:spcBef>
                <a:spcPts val="1000"/>
              </a:spcBef>
              <a:spcAft>
                <a:spcPts val="0"/>
              </a:spcAft>
              <a:buNone/>
            </a:pPr>
            <a:r>
              <a:t/>
            </a:r>
            <a:endParaRPr sz="1000"/>
          </a:p>
          <a:p>
            <a:pPr indent="-330200" lvl="0" marL="457200" rtl="0" algn="l">
              <a:lnSpc>
                <a:spcPct val="100000"/>
              </a:lnSpc>
              <a:spcBef>
                <a:spcPts val="1000"/>
              </a:spcBef>
              <a:spcAft>
                <a:spcPts val="0"/>
              </a:spcAft>
              <a:buSzPts val="1600"/>
              <a:buChar char="●"/>
            </a:pPr>
            <a:r>
              <a:rPr b="1" lang="es" sz="1600">
                <a:solidFill>
                  <a:schemeClr val="dk1"/>
                </a:solidFill>
              </a:rPr>
              <a:t>Estimación </a:t>
            </a:r>
            <a:r>
              <a:rPr lang="es" sz="1600"/>
              <a:t>realista</a:t>
            </a:r>
            <a:endParaRPr sz="1600"/>
          </a:p>
          <a:p>
            <a:pPr indent="0" lvl="0" marL="457200" rtl="0" algn="l">
              <a:lnSpc>
                <a:spcPct val="100000"/>
              </a:lnSpc>
              <a:spcBef>
                <a:spcPts val="1000"/>
              </a:spcBef>
              <a:spcAft>
                <a:spcPts val="0"/>
              </a:spcAft>
              <a:buNone/>
            </a:pPr>
            <a:r>
              <a:t/>
            </a:r>
            <a:endParaRPr sz="1000"/>
          </a:p>
          <a:p>
            <a:pPr indent="-330200" lvl="0" marL="457200" rtl="0" algn="l">
              <a:lnSpc>
                <a:spcPct val="100000"/>
              </a:lnSpc>
              <a:spcBef>
                <a:spcPts val="1000"/>
              </a:spcBef>
              <a:spcAft>
                <a:spcPts val="1000"/>
              </a:spcAft>
              <a:buSzPts val="1600"/>
              <a:buChar char="●"/>
            </a:pPr>
            <a:r>
              <a:rPr b="1" lang="es" sz="1600">
                <a:solidFill>
                  <a:schemeClr val="dk1"/>
                </a:solidFill>
              </a:rPr>
              <a:t>Mantenibilidad</a:t>
            </a:r>
            <a:endParaRPr sz="1600"/>
          </a:p>
        </p:txBody>
      </p:sp>
      <p:sp>
        <p:nvSpPr>
          <p:cNvPr id="256" name="Google Shape;256;p4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Calidad del proyecto planificado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1"/>
          <p:cNvSpPr txBox="1"/>
          <p:nvPr>
            <p:ph idx="1" type="body"/>
          </p:nvPr>
        </p:nvSpPr>
        <p:spPr>
          <a:xfrm>
            <a:off x="311700" y="1240225"/>
            <a:ext cx="8231700" cy="3099900"/>
          </a:xfrm>
          <a:prstGeom prst="rect">
            <a:avLst/>
          </a:prstGeom>
        </p:spPr>
        <p:txBody>
          <a:bodyPr anchorCtr="0" anchor="t" bIns="91425" lIns="91425" spcFirstLastPara="1" rIns="91425" wrap="square" tIns="91425">
            <a:noAutofit/>
          </a:bodyPr>
          <a:lstStyle/>
          <a:p>
            <a:pPr indent="-330200" lvl="0" marL="450000" rtl="0" algn="l">
              <a:lnSpc>
                <a:spcPct val="100000"/>
              </a:lnSpc>
              <a:spcBef>
                <a:spcPts val="1000"/>
              </a:spcBef>
              <a:spcAft>
                <a:spcPts val="0"/>
              </a:spcAft>
              <a:buSzPts val="1600"/>
              <a:buChar char="●"/>
            </a:pPr>
            <a:r>
              <a:rPr b="1" lang="es" sz="1600"/>
              <a:t>Procedimiento</a:t>
            </a:r>
            <a:r>
              <a:rPr lang="es" sz="1600"/>
              <a:t>:</a:t>
            </a:r>
            <a:endParaRPr sz="1600"/>
          </a:p>
          <a:p>
            <a:pPr indent="-317500" lvl="1" marL="914400" rtl="0" algn="l">
              <a:lnSpc>
                <a:spcPct val="100000"/>
              </a:lnSpc>
              <a:spcBef>
                <a:spcPts val="1000"/>
              </a:spcBef>
              <a:spcAft>
                <a:spcPts val="0"/>
              </a:spcAft>
              <a:buSzPts val="1400"/>
              <a:buChar char="○"/>
            </a:pPr>
            <a:r>
              <a:rPr lang="es"/>
              <a:t>Reuniones telemáticas y trabajo en equipo</a:t>
            </a:r>
            <a:endParaRPr/>
          </a:p>
          <a:p>
            <a:pPr indent="0" lvl="0" marL="914400" rtl="0" algn="l">
              <a:lnSpc>
                <a:spcPct val="100000"/>
              </a:lnSpc>
              <a:spcBef>
                <a:spcPts val="1000"/>
              </a:spcBef>
              <a:spcAft>
                <a:spcPts val="0"/>
              </a:spcAft>
              <a:buNone/>
            </a:pPr>
            <a:r>
              <a:t/>
            </a:r>
            <a:endParaRPr sz="600"/>
          </a:p>
          <a:p>
            <a:pPr indent="-330200" lvl="0" marL="450000" rtl="0" algn="l">
              <a:lnSpc>
                <a:spcPct val="100000"/>
              </a:lnSpc>
              <a:spcBef>
                <a:spcPts val="1000"/>
              </a:spcBef>
              <a:spcAft>
                <a:spcPts val="0"/>
              </a:spcAft>
              <a:buSzPts val="1600"/>
              <a:buChar char="●"/>
            </a:pPr>
            <a:r>
              <a:rPr b="1" lang="es" sz="1600">
                <a:solidFill>
                  <a:schemeClr val="dk1"/>
                </a:solidFill>
              </a:rPr>
              <a:t>“El líder es el propio equipo”</a:t>
            </a:r>
            <a:endParaRPr sz="1600"/>
          </a:p>
          <a:p>
            <a:pPr indent="0" lvl="0" marL="914400" rtl="0" algn="l">
              <a:lnSpc>
                <a:spcPct val="100000"/>
              </a:lnSpc>
              <a:spcBef>
                <a:spcPts val="1000"/>
              </a:spcBef>
              <a:spcAft>
                <a:spcPts val="0"/>
              </a:spcAft>
              <a:buNone/>
            </a:pPr>
            <a:r>
              <a:t/>
            </a:r>
            <a:endParaRPr sz="600"/>
          </a:p>
          <a:p>
            <a:pPr indent="-330200" lvl="0" marL="457200" rtl="0" algn="l">
              <a:lnSpc>
                <a:spcPct val="100000"/>
              </a:lnSpc>
              <a:spcBef>
                <a:spcPts val="1000"/>
              </a:spcBef>
              <a:spcAft>
                <a:spcPts val="0"/>
              </a:spcAft>
              <a:buSzPts val="1600"/>
              <a:buChar char="●"/>
            </a:pPr>
            <a:r>
              <a:rPr b="1" lang="es" sz="1600"/>
              <a:t>Contribución individual:</a:t>
            </a:r>
            <a:endParaRPr b="1" sz="1600"/>
          </a:p>
          <a:p>
            <a:pPr indent="-317500" lvl="1" marL="914400" rtl="0" algn="l">
              <a:lnSpc>
                <a:spcPct val="100000"/>
              </a:lnSpc>
              <a:spcBef>
                <a:spcPts val="1000"/>
              </a:spcBef>
              <a:spcAft>
                <a:spcPts val="0"/>
              </a:spcAft>
              <a:buSzPts val="1400"/>
              <a:buChar char="○"/>
            </a:pPr>
            <a:r>
              <a:rPr lang="es"/>
              <a:t>Sara Peral Aragoneses</a:t>
            </a:r>
            <a:endParaRPr/>
          </a:p>
          <a:p>
            <a:pPr indent="-317500" lvl="1" marL="914400" rtl="0" algn="l">
              <a:lnSpc>
                <a:spcPct val="100000"/>
              </a:lnSpc>
              <a:spcBef>
                <a:spcPts val="1000"/>
              </a:spcBef>
              <a:spcAft>
                <a:spcPts val="0"/>
              </a:spcAft>
              <a:buSzPts val="1400"/>
              <a:buChar char="○"/>
            </a:pPr>
            <a:r>
              <a:rPr lang="es"/>
              <a:t>Sofía Sánchez Fuentes</a:t>
            </a:r>
            <a:endParaRPr/>
          </a:p>
          <a:p>
            <a:pPr indent="-317500" lvl="1" marL="914400" rtl="0" algn="l">
              <a:lnSpc>
                <a:spcPct val="100000"/>
              </a:lnSpc>
              <a:spcBef>
                <a:spcPts val="1000"/>
              </a:spcBef>
              <a:spcAft>
                <a:spcPts val="0"/>
              </a:spcAft>
              <a:buSzPts val="1400"/>
              <a:buChar char="○"/>
            </a:pPr>
            <a:r>
              <a:rPr lang="es"/>
              <a:t>Inés Mozas Alonso</a:t>
            </a:r>
            <a:endParaRPr/>
          </a:p>
          <a:p>
            <a:pPr indent="-317500" lvl="1" marL="914400" rtl="0" algn="l">
              <a:lnSpc>
                <a:spcPct val="100000"/>
              </a:lnSpc>
              <a:spcBef>
                <a:spcPts val="1000"/>
              </a:spcBef>
              <a:spcAft>
                <a:spcPts val="1000"/>
              </a:spcAft>
              <a:buSzPts val="1400"/>
              <a:buChar char="○"/>
            </a:pPr>
            <a:r>
              <a:rPr lang="es"/>
              <a:t>Rafael Hidalgo Alejo</a:t>
            </a:r>
            <a:endParaRPr sz="1600"/>
          </a:p>
        </p:txBody>
      </p:sp>
      <p:sp>
        <p:nvSpPr>
          <p:cNvPr id="262" name="Google Shape;262;p4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Procedimiento</a:t>
            </a:r>
            <a:r>
              <a:rPr lang="es"/>
              <a:t>. Gestión del equipo y contribución individual</a:t>
            </a:r>
            <a:endParaRPr/>
          </a:p>
        </p:txBody>
      </p:sp>
      <p:sp>
        <p:nvSpPr>
          <p:cNvPr id="263" name="Google Shape;263;p41"/>
          <p:cNvSpPr/>
          <p:nvPr/>
        </p:nvSpPr>
        <p:spPr>
          <a:xfrm>
            <a:off x="3973125" y="3391525"/>
            <a:ext cx="182700" cy="1320600"/>
          </a:xfrm>
          <a:prstGeom prst="righ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
        <p:nvSpPr>
          <p:cNvPr id="264" name="Google Shape;264;p41"/>
          <p:cNvSpPr txBox="1"/>
          <p:nvPr>
            <p:ph idx="1" type="body"/>
          </p:nvPr>
        </p:nvSpPr>
        <p:spPr>
          <a:xfrm>
            <a:off x="4155825" y="3224150"/>
            <a:ext cx="3331800" cy="15180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t/>
            </a:r>
            <a:endParaRPr/>
          </a:p>
          <a:p>
            <a:pPr indent="0" lvl="0" marL="457200" rtl="0" algn="l">
              <a:lnSpc>
                <a:spcPct val="100000"/>
              </a:lnSpc>
              <a:spcBef>
                <a:spcPts val="1000"/>
              </a:spcBef>
              <a:spcAft>
                <a:spcPts val="0"/>
              </a:spcAft>
              <a:buNone/>
            </a:pPr>
            <a:r>
              <a:rPr lang="es" sz="1400"/>
              <a:t>Igualitaria en todas las partes del proyecto</a:t>
            </a:r>
            <a:endParaRPr sz="1400"/>
          </a:p>
          <a:p>
            <a:pPr indent="0" lvl="0" marL="0" rtl="0" algn="l">
              <a:lnSpc>
                <a:spcPct val="100000"/>
              </a:lnSpc>
              <a:spcBef>
                <a:spcPts val="1000"/>
              </a:spcBef>
              <a:spcAft>
                <a:spcPts val="10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nvSpPr>
        <p:spPr>
          <a:xfrm>
            <a:off x="430800" y="1584900"/>
            <a:ext cx="8282400" cy="151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4800">
                <a:solidFill>
                  <a:srgbClr val="FFFFFF"/>
                </a:solidFill>
                <a:latin typeface="Oswald"/>
                <a:ea typeface="Oswald"/>
                <a:cs typeface="Oswald"/>
                <a:sym typeface="Oswald"/>
              </a:rPr>
              <a:t>INTRODUCCIÓN</a:t>
            </a:r>
            <a:endParaRPr sz="4800">
              <a:solidFill>
                <a:srgbClr val="FFFFFF"/>
              </a:solidFill>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CONCLUSIONES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3"/>
          <p:cNvSpPr txBox="1"/>
          <p:nvPr>
            <p:ph idx="1" type="body"/>
          </p:nvPr>
        </p:nvSpPr>
        <p:spPr>
          <a:xfrm>
            <a:off x="311700" y="1316425"/>
            <a:ext cx="8231700" cy="3099900"/>
          </a:xfrm>
          <a:prstGeom prst="rect">
            <a:avLst/>
          </a:prstGeom>
        </p:spPr>
        <p:txBody>
          <a:bodyPr anchorCtr="0" anchor="t" bIns="91425" lIns="91425" spcFirstLastPara="1" rIns="91425" wrap="square" tIns="91425">
            <a:noAutofit/>
          </a:bodyPr>
          <a:lstStyle/>
          <a:p>
            <a:pPr indent="-330200" lvl="0" marL="450000" rtl="0" algn="l">
              <a:lnSpc>
                <a:spcPct val="100000"/>
              </a:lnSpc>
              <a:spcBef>
                <a:spcPts val="1000"/>
              </a:spcBef>
              <a:spcAft>
                <a:spcPts val="0"/>
              </a:spcAft>
              <a:buSzPts val="1600"/>
              <a:buChar char="●"/>
            </a:pPr>
            <a:r>
              <a:rPr lang="es" sz="1600"/>
              <a:t>Proyecto de un sistema </a:t>
            </a:r>
            <a:r>
              <a:rPr b="1" lang="es" sz="1600">
                <a:solidFill>
                  <a:schemeClr val="dk1"/>
                </a:solidFill>
              </a:rPr>
              <a:t>necesario</a:t>
            </a:r>
            <a:r>
              <a:rPr lang="es" sz="1600"/>
              <a:t>,</a:t>
            </a:r>
            <a:r>
              <a:rPr b="1" lang="es" sz="1600">
                <a:solidFill>
                  <a:schemeClr val="dk1"/>
                </a:solidFill>
              </a:rPr>
              <a:t> innovador</a:t>
            </a:r>
            <a:r>
              <a:rPr lang="es" sz="1600"/>
              <a:t> y </a:t>
            </a:r>
            <a:r>
              <a:rPr b="1" lang="es" sz="1600">
                <a:solidFill>
                  <a:schemeClr val="dk1"/>
                </a:solidFill>
              </a:rPr>
              <a:t>fácil de usar</a:t>
            </a:r>
            <a:r>
              <a:rPr lang="es" sz="1600"/>
              <a:t>, que sustituye a un servicio manual y anticuado</a:t>
            </a:r>
            <a:endParaRPr sz="1600"/>
          </a:p>
          <a:p>
            <a:pPr indent="0" lvl="0" marL="457200" rtl="0" algn="l">
              <a:lnSpc>
                <a:spcPct val="100000"/>
              </a:lnSpc>
              <a:spcBef>
                <a:spcPts val="1000"/>
              </a:spcBef>
              <a:spcAft>
                <a:spcPts val="0"/>
              </a:spcAft>
              <a:buNone/>
            </a:pPr>
            <a:r>
              <a:t/>
            </a:r>
            <a:endParaRPr sz="1600"/>
          </a:p>
          <a:p>
            <a:pPr indent="-330200" lvl="0" marL="450000" rtl="0" algn="l">
              <a:lnSpc>
                <a:spcPct val="100000"/>
              </a:lnSpc>
              <a:spcBef>
                <a:spcPts val="1000"/>
              </a:spcBef>
              <a:spcAft>
                <a:spcPts val="0"/>
              </a:spcAft>
              <a:buSzPts val="1600"/>
              <a:buChar char="●"/>
            </a:pPr>
            <a:r>
              <a:rPr lang="es" sz="1600"/>
              <a:t>Cubre las </a:t>
            </a:r>
            <a:r>
              <a:rPr b="1" lang="es" sz="1600">
                <a:solidFill>
                  <a:schemeClr val="dk1"/>
                </a:solidFill>
              </a:rPr>
              <a:t>necesidades</a:t>
            </a:r>
            <a:r>
              <a:rPr lang="es" sz="1600"/>
              <a:t> existentes de todos los usuarios</a:t>
            </a:r>
            <a:endParaRPr sz="1600"/>
          </a:p>
          <a:p>
            <a:pPr indent="0" lvl="0" marL="914400" rtl="0" algn="l">
              <a:lnSpc>
                <a:spcPct val="100000"/>
              </a:lnSpc>
              <a:spcBef>
                <a:spcPts val="1000"/>
              </a:spcBef>
              <a:spcAft>
                <a:spcPts val="0"/>
              </a:spcAft>
              <a:buNone/>
            </a:pPr>
            <a:r>
              <a:t/>
            </a:r>
            <a:endParaRPr sz="1600"/>
          </a:p>
          <a:p>
            <a:pPr indent="-330200" lvl="0" marL="450000" rtl="0" algn="l">
              <a:lnSpc>
                <a:spcPct val="100000"/>
              </a:lnSpc>
              <a:spcBef>
                <a:spcPts val="1000"/>
              </a:spcBef>
              <a:spcAft>
                <a:spcPts val="0"/>
              </a:spcAft>
              <a:buSzPts val="1600"/>
              <a:buChar char="●"/>
            </a:pPr>
            <a:r>
              <a:rPr b="1" lang="es" sz="1600">
                <a:solidFill>
                  <a:schemeClr val="dk1"/>
                </a:solidFill>
              </a:rPr>
              <a:t>328 PFA</a:t>
            </a:r>
            <a:r>
              <a:rPr lang="es" sz="1600"/>
              <a:t> (Puntos de Función Ajustados) con una duración total de desarrollo de </a:t>
            </a:r>
            <a:r>
              <a:rPr b="1" lang="es" sz="1600">
                <a:solidFill>
                  <a:schemeClr val="dk1"/>
                </a:solidFill>
              </a:rPr>
              <a:t>222</a:t>
            </a:r>
            <a:r>
              <a:rPr b="1" lang="es" sz="1600">
                <a:solidFill>
                  <a:schemeClr val="dk1"/>
                </a:solidFill>
              </a:rPr>
              <a:t> días</a:t>
            </a:r>
            <a:endParaRPr sz="1600"/>
          </a:p>
          <a:p>
            <a:pPr indent="0" lvl="0" marL="914400" rtl="0" algn="l">
              <a:lnSpc>
                <a:spcPct val="100000"/>
              </a:lnSpc>
              <a:spcBef>
                <a:spcPts val="1000"/>
              </a:spcBef>
              <a:spcAft>
                <a:spcPts val="0"/>
              </a:spcAft>
              <a:buNone/>
            </a:pPr>
            <a:r>
              <a:t/>
            </a:r>
            <a:endParaRPr/>
          </a:p>
          <a:p>
            <a:pPr indent="-330200" lvl="0" marL="457200" rtl="0" algn="l">
              <a:lnSpc>
                <a:spcPct val="100000"/>
              </a:lnSpc>
              <a:spcBef>
                <a:spcPts val="1000"/>
              </a:spcBef>
              <a:spcAft>
                <a:spcPts val="1000"/>
              </a:spcAft>
              <a:buSzPts val="1600"/>
              <a:buChar char="●"/>
            </a:pPr>
            <a:r>
              <a:rPr lang="es" sz="1600"/>
              <a:t>A pesar de las dificultades, </a:t>
            </a:r>
            <a:r>
              <a:rPr b="1" lang="es" sz="1600">
                <a:solidFill>
                  <a:schemeClr val="dk1"/>
                </a:solidFill>
              </a:rPr>
              <a:t>éxito del proyecto</a:t>
            </a:r>
            <a:endParaRPr/>
          </a:p>
        </p:txBody>
      </p:sp>
      <p:sp>
        <p:nvSpPr>
          <p:cNvPr id="275" name="Google Shape;275;p4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Conclusiones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Necesidades  						Motivación</a:t>
            </a:r>
            <a:endParaRPr/>
          </a:p>
        </p:txBody>
      </p:sp>
      <p:sp>
        <p:nvSpPr>
          <p:cNvPr id="82" name="Google Shape;82;p16"/>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Char char="●"/>
            </a:pPr>
            <a:r>
              <a:rPr lang="es" sz="1600"/>
              <a:t>Falta de servicio online</a:t>
            </a:r>
            <a:endParaRPr sz="1600"/>
          </a:p>
          <a:p>
            <a:pPr indent="-330200" lvl="0" marL="457200" rtl="0" algn="l">
              <a:spcBef>
                <a:spcPts val="1000"/>
              </a:spcBef>
              <a:spcAft>
                <a:spcPts val="0"/>
              </a:spcAft>
              <a:buSzPts val="1600"/>
              <a:buChar char="●"/>
            </a:pPr>
            <a:r>
              <a:rPr lang="es" sz="1600"/>
              <a:t>Sistema manual y anticuado</a:t>
            </a:r>
            <a:endParaRPr sz="1600"/>
          </a:p>
          <a:p>
            <a:pPr indent="-330200" lvl="0" marL="457200" rtl="0" algn="l">
              <a:spcBef>
                <a:spcPts val="1000"/>
              </a:spcBef>
              <a:spcAft>
                <a:spcPts val="1000"/>
              </a:spcAft>
              <a:buSzPts val="1600"/>
              <a:buChar char="●"/>
            </a:pPr>
            <a:r>
              <a:rPr lang="es" sz="1600"/>
              <a:t>Poca accesibilidad al servicio</a:t>
            </a:r>
            <a:endParaRPr sz="1600"/>
          </a:p>
        </p:txBody>
      </p:sp>
      <p:sp>
        <p:nvSpPr>
          <p:cNvPr id="83" name="Google Shape;83;p16"/>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lang="es" sz="1600"/>
              <a:t>Evitar que el servicio quede en desuso</a:t>
            </a:r>
            <a:endParaRPr sz="1600"/>
          </a:p>
          <a:p>
            <a:pPr indent="-330200" lvl="0" marL="457200" rtl="0" algn="l">
              <a:spcBef>
                <a:spcPts val="1000"/>
              </a:spcBef>
              <a:spcAft>
                <a:spcPts val="0"/>
              </a:spcAft>
              <a:buSzPts val="1600"/>
              <a:buChar char="●"/>
            </a:pPr>
            <a:r>
              <a:rPr lang="es" sz="1600"/>
              <a:t>Fomentar la movilidad en bicicleta</a:t>
            </a:r>
            <a:endParaRPr sz="1600"/>
          </a:p>
          <a:p>
            <a:pPr indent="-330200" lvl="1" marL="914400" rtl="0" algn="l">
              <a:spcBef>
                <a:spcPts val="1000"/>
              </a:spcBef>
              <a:spcAft>
                <a:spcPts val="0"/>
              </a:spcAft>
              <a:buSzPts val="1600"/>
              <a:buChar char="○"/>
            </a:pPr>
            <a:r>
              <a:rPr lang="es"/>
              <a:t>Deporte</a:t>
            </a:r>
            <a:endParaRPr/>
          </a:p>
          <a:p>
            <a:pPr indent="-330200" lvl="1" marL="914400" rtl="0" algn="l">
              <a:spcBef>
                <a:spcPts val="1000"/>
              </a:spcBef>
              <a:spcAft>
                <a:spcPts val="1000"/>
              </a:spcAft>
              <a:buSzPts val="1600"/>
              <a:buChar char="○"/>
            </a:pPr>
            <a:r>
              <a:rPr lang="es"/>
              <a:t>Medio ambiente</a:t>
            </a:r>
            <a:endParaRPr sz="1800"/>
          </a:p>
        </p:txBody>
      </p:sp>
      <p:pic>
        <p:nvPicPr>
          <p:cNvPr id="84" name="Google Shape;84;p16"/>
          <p:cNvPicPr preferRelativeResize="0"/>
          <p:nvPr/>
        </p:nvPicPr>
        <p:blipFill rotWithShape="1">
          <a:blip r:embed="rId3">
            <a:alphaModFix/>
          </a:blip>
          <a:srcRect b="0" l="19891" r="0" t="0"/>
          <a:stretch/>
        </p:blipFill>
        <p:spPr>
          <a:xfrm>
            <a:off x="5014275" y="1106000"/>
            <a:ext cx="819550" cy="383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DEFINICIÓN DEL PROYECTO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Definición del proyecto (I)</a:t>
            </a:r>
            <a:endParaRPr/>
          </a:p>
        </p:txBody>
      </p:sp>
      <p:sp>
        <p:nvSpPr>
          <p:cNvPr id="95" name="Google Shape;95;p18"/>
          <p:cNvSpPr txBox="1"/>
          <p:nvPr>
            <p:ph idx="1" type="body"/>
          </p:nvPr>
        </p:nvSpPr>
        <p:spPr>
          <a:xfrm>
            <a:off x="311700" y="1316425"/>
            <a:ext cx="8520600" cy="3099900"/>
          </a:xfrm>
          <a:prstGeom prst="rect">
            <a:avLst/>
          </a:prstGeom>
        </p:spPr>
        <p:txBody>
          <a:bodyPr anchorCtr="0" anchor="t" bIns="91425" lIns="91425" spcFirstLastPara="1" rIns="91425" wrap="square" tIns="91425">
            <a:noAutofit/>
          </a:bodyPr>
          <a:lstStyle/>
          <a:p>
            <a:pPr indent="-330200" lvl="0" marL="450000" rtl="0" algn="l">
              <a:lnSpc>
                <a:spcPct val="100000"/>
              </a:lnSpc>
              <a:spcBef>
                <a:spcPts val="1000"/>
              </a:spcBef>
              <a:spcAft>
                <a:spcPts val="0"/>
              </a:spcAft>
              <a:buSzPts val="1600"/>
              <a:buChar char="●"/>
            </a:pPr>
            <a:r>
              <a:rPr lang="es" sz="1600"/>
              <a:t>Permitir al usuario ciclista g</a:t>
            </a:r>
            <a:r>
              <a:rPr lang="es" sz="1600"/>
              <a:t>estionar reservas → </a:t>
            </a:r>
            <a:r>
              <a:rPr b="1" lang="es" sz="1600">
                <a:solidFill>
                  <a:schemeClr val="dk1"/>
                </a:solidFill>
              </a:rPr>
              <a:t>Subsistema de reservas</a:t>
            </a:r>
            <a:r>
              <a:rPr lang="es" sz="1600"/>
              <a:t> </a:t>
            </a:r>
            <a:endParaRPr sz="1600"/>
          </a:p>
          <a:p>
            <a:pPr indent="-317500" lvl="1" marL="914400" rtl="0" algn="l">
              <a:lnSpc>
                <a:spcPct val="100000"/>
              </a:lnSpc>
              <a:spcBef>
                <a:spcPts val="1000"/>
              </a:spcBef>
              <a:spcAft>
                <a:spcPts val="0"/>
              </a:spcAft>
              <a:buSzPts val="1400"/>
              <a:buChar char="○"/>
            </a:pPr>
            <a:r>
              <a:rPr lang="es"/>
              <a:t>Reservar</a:t>
            </a:r>
            <a:endParaRPr/>
          </a:p>
          <a:p>
            <a:pPr indent="-317500" lvl="1" marL="914400" rtl="0" algn="l">
              <a:lnSpc>
                <a:spcPct val="100000"/>
              </a:lnSpc>
              <a:spcBef>
                <a:spcPts val="1000"/>
              </a:spcBef>
              <a:spcAft>
                <a:spcPts val="0"/>
              </a:spcAft>
              <a:buSzPts val="1400"/>
              <a:buChar char="○"/>
            </a:pPr>
            <a:r>
              <a:rPr lang="es"/>
              <a:t>Cancelar (penalización)</a:t>
            </a:r>
            <a:endParaRPr/>
          </a:p>
          <a:p>
            <a:pPr indent="-330200" lvl="0" marL="457200" rtl="0" algn="l">
              <a:lnSpc>
                <a:spcPct val="100000"/>
              </a:lnSpc>
              <a:spcBef>
                <a:spcPts val="1800"/>
              </a:spcBef>
              <a:spcAft>
                <a:spcPts val="0"/>
              </a:spcAft>
              <a:buSzPts val="1600"/>
              <a:buChar char="●"/>
            </a:pPr>
            <a:r>
              <a:rPr lang="es" sz="1600"/>
              <a:t>Permitir la gestión del servicio → </a:t>
            </a:r>
            <a:r>
              <a:rPr b="1" lang="es" sz="1600">
                <a:solidFill>
                  <a:schemeClr val="dk1"/>
                </a:solidFill>
              </a:rPr>
              <a:t>Subsistema de gestión</a:t>
            </a:r>
            <a:endParaRPr sz="1600"/>
          </a:p>
          <a:p>
            <a:pPr indent="-317500" lvl="1" marL="914400" rtl="0" algn="l">
              <a:lnSpc>
                <a:spcPct val="100000"/>
              </a:lnSpc>
              <a:spcBef>
                <a:spcPts val="1000"/>
              </a:spcBef>
              <a:spcAft>
                <a:spcPts val="0"/>
              </a:spcAft>
              <a:buSzPts val="1400"/>
              <a:buChar char="○"/>
            </a:pPr>
            <a:r>
              <a:rPr lang="es"/>
              <a:t>Baja/alta de bicicletas/estaciones/anclajes</a:t>
            </a:r>
            <a:endParaRPr/>
          </a:p>
          <a:p>
            <a:pPr indent="-317500" lvl="1" marL="914400" rtl="0" algn="l">
              <a:lnSpc>
                <a:spcPct val="100000"/>
              </a:lnSpc>
              <a:spcBef>
                <a:spcPts val="1000"/>
              </a:spcBef>
              <a:spcAft>
                <a:spcPts val="0"/>
              </a:spcAft>
              <a:buSzPts val="1400"/>
              <a:buChar char="○"/>
            </a:pPr>
            <a:r>
              <a:rPr lang="es"/>
              <a:t>Información en tiempo real</a:t>
            </a:r>
            <a:endParaRPr/>
          </a:p>
          <a:p>
            <a:pPr indent="-317500" lvl="1" marL="914400" rtl="0" algn="l">
              <a:lnSpc>
                <a:spcPct val="100000"/>
              </a:lnSpc>
              <a:spcBef>
                <a:spcPts val="1000"/>
              </a:spcBef>
              <a:spcAft>
                <a:spcPts val="0"/>
              </a:spcAft>
              <a:buSzPts val="1400"/>
              <a:buChar char="○"/>
            </a:pPr>
            <a:r>
              <a:rPr lang="es"/>
              <a:t>Resolver incidencias</a:t>
            </a:r>
            <a:endParaRPr/>
          </a:p>
          <a:p>
            <a:pPr indent="0" lvl="0" marL="457200" rtl="0" algn="l">
              <a:lnSpc>
                <a:spcPct val="100000"/>
              </a:lnSpc>
              <a:spcBef>
                <a:spcPts val="1000"/>
              </a:spcBef>
              <a:spcAft>
                <a:spcPts val="10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Definición del proyecto (II)</a:t>
            </a:r>
            <a:endParaRPr/>
          </a:p>
        </p:txBody>
      </p:sp>
      <p:sp>
        <p:nvSpPr>
          <p:cNvPr id="101" name="Google Shape;101;p19"/>
          <p:cNvSpPr txBox="1"/>
          <p:nvPr>
            <p:ph idx="1" type="body"/>
          </p:nvPr>
        </p:nvSpPr>
        <p:spPr>
          <a:xfrm>
            <a:off x="311700" y="1316425"/>
            <a:ext cx="8520600" cy="30999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1000"/>
              </a:spcBef>
              <a:spcAft>
                <a:spcPts val="0"/>
              </a:spcAft>
              <a:buSzPts val="1600"/>
              <a:buChar char="●"/>
            </a:pPr>
            <a:r>
              <a:rPr lang="es" sz="1600"/>
              <a:t>Permitir la gestión de incidencias → </a:t>
            </a:r>
            <a:r>
              <a:rPr b="1" lang="es" sz="1600">
                <a:solidFill>
                  <a:schemeClr val="dk1"/>
                </a:solidFill>
              </a:rPr>
              <a:t>Subsistema de incidencias</a:t>
            </a:r>
            <a:r>
              <a:rPr lang="es" sz="1600"/>
              <a:t> </a:t>
            </a:r>
            <a:endParaRPr sz="1600"/>
          </a:p>
          <a:p>
            <a:pPr indent="-317500" lvl="1" marL="914400" rtl="0" algn="l">
              <a:lnSpc>
                <a:spcPct val="100000"/>
              </a:lnSpc>
              <a:spcBef>
                <a:spcPts val="1000"/>
              </a:spcBef>
              <a:spcAft>
                <a:spcPts val="0"/>
              </a:spcAft>
              <a:buSzPts val="1400"/>
              <a:buChar char="○"/>
            </a:pPr>
            <a:r>
              <a:rPr lang="es"/>
              <a:t>Reportar (usuarios ciclistas y gestores)</a:t>
            </a:r>
            <a:endParaRPr sz="1600"/>
          </a:p>
          <a:p>
            <a:pPr indent="-342900" lvl="0" marL="450000" rtl="0" algn="l">
              <a:lnSpc>
                <a:spcPct val="100000"/>
              </a:lnSpc>
              <a:spcBef>
                <a:spcPts val="1800"/>
              </a:spcBef>
              <a:spcAft>
                <a:spcPts val="0"/>
              </a:spcAft>
              <a:buSzPts val="1800"/>
              <a:buChar char="●"/>
            </a:pPr>
            <a:r>
              <a:rPr lang="es" sz="1600"/>
              <a:t>Permitir la identificación de usuarios </a:t>
            </a:r>
            <a:r>
              <a:rPr lang="es" sz="1600"/>
              <a:t>→ </a:t>
            </a:r>
            <a:r>
              <a:rPr b="1" lang="es" sz="1600">
                <a:solidFill>
                  <a:schemeClr val="dk1"/>
                </a:solidFill>
              </a:rPr>
              <a:t>Subsistema de usuarios</a:t>
            </a:r>
            <a:r>
              <a:rPr lang="es"/>
              <a:t> </a:t>
            </a:r>
            <a:endParaRPr/>
          </a:p>
          <a:p>
            <a:pPr indent="-317500" lvl="1" marL="914400" rtl="0" algn="l">
              <a:lnSpc>
                <a:spcPct val="100000"/>
              </a:lnSpc>
              <a:spcBef>
                <a:spcPts val="1000"/>
              </a:spcBef>
              <a:spcAft>
                <a:spcPts val="0"/>
              </a:spcAft>
              <a:buSzPts val="1400"/>
              <a:buChar char="○"/>
            </a:pPr>
            <a:r>
              <a:rPr lang="es"/>
              <a:t>Consultar histórico de reservas</a:t>
            </a:r>
            <a:endParaRPr/>
          </a:p>
          <a:p>
            <a:pPr indent="-317500" lvl="1" marL="914400" rtl="0" algn="l">
              <a:lnSpc>
                <a:spcPct val="100000"/>
              </a:lnSpc>
              <a:spcBef>
                <a:spcPts val="1000"/>
              </a:spcBef>
              <a:spcAft>
                <a:spcPts val="0"/>
              </a:spcAft>
              <a:buSzPts val="1400"/>
              <a:buChar char="○"/>
            </a:pPr>
            <a:r>
              <a:rPr lang="es"/>
              <a:t>Modificar datos bancarios</a:t>
            </a:r>
            <a:endParaRPr/>
          </a:p>
          <a:p>
            <a:pPr indent="-330200" lvl="0" marL="457200" rtl="0" algn="l">
              <a:lnSpc>
                <a:spcPct val="100000"/>
              </a:lnSpc>
              <a:spcBef>
                <a:spcPts val="1800"/>
              </a:spcBef>
              <a:spcAft>
                <a:spcPts val="0"/>
              </a:spcAft>
              <a:buSzPts val="1600"/>
              <a:buChar char="●"/>
            </a:pPr>
            <a:r>
              <a:rPr lang="es" sz="1600"/>
              <a:t>Permitir pagos con monedero virtual</a:t>
            </a:r>
            <a:r>
              <a:rPr lang="es" sz="1600">
                <a:solidFill>
                  <a:schemeClr val="dk1"/>
                </a:solidFill>
              </a:rPr>
              <a:t> </a:t>
            </a:r>
            <a:r>
              <a:rPr lang="es" sz="1600"/>
              <a:t>→</a:t>
            </a:r>
            <a:r>
              <a:rPr lang="es" sz="1600">
                <a:solidFill>
                  <a:schemeClr val="dk1"/>
                </a:solidFill>
              </a:rPr>
              <a:t> </a:t>
            </a:r>
            <a:r>
              <a:rPr b="1" lang="es" sz="1600">
                <a:solidFill>
                  <a:schemeClr val="dk1"/>
                </a:solidFill>
              </a:rPr>
              <a:t>Subsistema de monedero</a:t>
            </a:r>
            <a:endParaRPr sz="1600"/>
          </a:p>
          <a:p>
            <a:pPr indent="-317500" lvl="1" marL="914400" rtl="0" algn="l">
              <a:lnSpc>
                <a:spcPct val="100000"/>
              </a:lnSpc>
              <a:spcBef>
                <a:spcPts val="1000"/>
              </a:spcBef>
              <a:spcAft>
                <a:spcPts val="0"/>
              </a:spcAft>
              <a:buSzPts val="1400"/>
              <a:buChar char="○"/>
            </a:pPr>
            <a:r>
              <a:rPr lang="es"/>
              <a:t>Cargar saldo</a:t>
            </a:r>
            <a:endParaRPr/>
          </a:p>
          <a:p>
            <a:pPr indent="-330200" lvl="1" marL="914400" rtl="0" algn="l">
              <a:lnSpc>
                <a:spcPct val="100000"/>
              </a:lnSpc>
              <a:spcBef>
                <a:spcPts val="1000"/>
              </a:spcBef>
              <a:spcAft>
                <a:spcPts val="0"/>
              </a:spcAft>
              <a:buSzPts val="1600"/>
              <a:buChar char="○"/>
            </a:pPr>
            <a:r>
              <a:rPr lang="es"/>
              <a:t>Pagar</a:t>
            </a:r>
            <a:endParaRPr/>
          </a:p>
          <a:p>
            <a:pPr indent="0" lvl="0" marL="457200" rtl="0" algn="l">
              <a:lnSpc>
                <a:spcPct val="100000"/>
              </a:lnSpc>
              <a:spcBef>
                <a:spcPts val="1000"/>
              </a:spcBef>
              <a:spcAft>
                <a:spcPts val="10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ESTIMACIÓN DEL PROYECTO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Puntos de función</a:t>
            </a:r>
            <a:endParaRPr/>
          </a:p>
        </p:txBody>
      </p:sp>
      <p:graphicFrame>
        <p:nvGraphicFramePr>
          <p:cNvPr id="112" name="Google Shape;112;p21"/>
          <p:cNvGraphicFramePr/>
          <p:nvPr/>
        </p:nvGraphicFramePr>
        <p:xfrm>
          <a:off x="888625" y="1640550"/>
          <a:ext cx="3000000" cy="3000000"/>
        </p:xfrm>
        <a:graphic>
          <a:graphicData uri="http://schemas.openxmlformats.org/drawingml/2006/table">
            <a:tbl>
              <a:tblPr>
                <a:noFill/>
                <a:tableStyleId>{F779C426-9941-4599-9141-883558110145}</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s"/>
                        <a:t>Subsistema</a:t>
                      </a:r>
                      <a:endParaRPr b="1"/>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a:t>Puntos de función sin ajustar</a:t>
                      </a:r>
                      <a:endParaRPr b="1"/>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a:t>Esfuerzo (persona-mes)</a:t>
                      </a:r>
                      <a:endParaRPr b="1"/>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a:t>Puntos de función ajustados</a:t>
                      </a:r>
                      <a:endParaRPr b="1"/>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r>
              <a:tr h="381000">
                <a:tc>
                  <a:txBody>
                    <a:bodyPr/>
                    <a:lstStyle/>
                    <a:p>
                      <a:pPr indent="0" lvl="0" marL="0" rtl="0" algn="ctr">
                        <a:spcBef>
                          <a:spcPts val="0"/>
                        </a:spcBef>
                        <a:spcAft>
                          <a:spcPts val="0"/>
                        </a:spcAft>
                        <a:buNone/>
                      </a:pPr>
                      <a:r>
                        <a:rPr lang="es" sz="1300"/>
                        <a:t>Gestión de Usuarios</a:t>
                      </a:r>
                      <a:endParaRPr sz="1300"/>
                    </a:p>
                  </a:txBody>
                  <a:tcPr marT="91425" marB="91425" marR="91425" marL="91425" anchor="ctr">
                    <a:lnR cap="flat" cmpd="sng" w="9525">
                      <a:solidFill>
                        <a:srgbClr val="9E9E9E"/>
                      </a:solidFill>
                      <a:prstDash val="solid"/>
                      <a:round/>
                      <a:headEnd len="sm" w="sm" type="none"/>
                      <a:tailEnd len="sm" w="sm" type="none"/>
                    </a:lnR>
                    <a:lnT cap="flat" cmpd="sng" w="9525">
                      <a:solidFill>
                        <a:srgbClr val="CCCCCC"/>
                      </a:solidFill>
                      <a:prstDash val="solid"/>
                      <a:round/>
                      <a:headEnd len="sm" w="sm" type="none"/>
                      <a:tailEnd len="sm" w="sm" type="none"/>
                    </a:lnT>
                  </a:tcPr>
                </a:tc>
                <a:tc>
                  <a:txBody>
                    <a:bodyPr/>
                    <a:lstStyle/>
                    <a:p>
                      <a:pPr indent="0" lvl="0" marL="0" rtl="0" algn="ctr">
                        <a:spcBef>
                          <a:spcPts val="0"/>
                        </a:spcBef>
                        <a:spcAft>
                          <a:spcPts val="0"/>
                        </a:spcAft>
                        <a:buNone/>
                      </a:pPr>
                      <a:r>
                        <a:rPr lang="es" sz="1300"/>
                        <a:t>86</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9E9E9E"/>
                      </a:solidFill>
                      <a:prstDash val="solid"/>
                      <a:round/>
                      <a:headEnd len="sm" w="sm" type="none"/>
                      <a:tailEnd len="sm" w="sm" type="none"/>
                    </a:lnB>
                  </a:tcPr>
                </a:tc>
                <a:tc rowSpan="5">
                  <a:txBody>
                    <a:bodyPr/>
                    <a:lstStyle/>
                    <a:p>
                      <a:pPr indent="0" lvl="0" marL="0" rtl="0" algn="ctr">
                        <a:spcBef>
                          <a:spcPts val="0"/>
                        </a:spcBef>
                        <a:spcAft>
                          <a:spcPts val="0"/>
                        </a:spcAft>
                        <a:buNone/>
                      </a:pPr>
                      <a:r>
                        <a:rPr lang="es" sz="1300"/>
                        <a:t>1,13</a:t>
                      </a:r>
                      <a:endParaRPr b="1"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CCCCCC"/>
                      </a:solidFill>
                      <a:prstDash val="solid"/>
                      <a:round/>
                      <a:headEnd len="sm" w="sm" type="none"/>
                      <a:tailEnd len="sm" w="sm" type="none"/>
                    </a:lnT>
                  </a:tcPr>
                </a:tc>
                <a:tc>
                  <a:txBody>
                    <a:bodyPr/>
                    <a:lstStyle/>
                    <a:p>
                      <a:pPr indent="0" lvl="0" marL="0" rtl="0" algn="ctr">
                        <a:spcBef>
                          <a:spcPts val="0"/>
                        </a:spcBef>
                        <a:spcAft>
                          <a:spcPts val="0"/>
                        </a:spcAft>
                        <a:buNone/>
                      </a:pPr>
                      <a:r>
                        <a:rPr lang="es" sz="1300"/>
                        <a:t>97,18</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1300"/>
                        <a:t>Gestión de Reservas</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300"/>
                        <a:t>62</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rtl="0" algn="ctr">
                        <a:spcBef>
                          <a:spcPts val="0"/>
                        </a:spcBef>
                        <a:spcAft>
                          <a:spcPts val="0"/>
                        </a:spcAft>
                        <a:buNone/>
                      </a:pPr>
                      <a:r>
                        <a:rPr lang="es" sz="1300"/>
                        <a:t>70,06</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1300"/>
                        <a:t>Gestión de Servicio</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300"/>
                        <a:t>117</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rtl="0" algn="ctr">
                        <a:spcBef>
                          <a:spcPts val="0"/>
                        </a:spcBef>
                        <a:spcAft>
                          <a:spcPts val="0"/>
                        </a:spcAft>
                        <a:buNone/>
                      </a:pPr>
                      <a:r>
                        <a:rPr lang="es" sz="1300"/>
                        <a:t>132,21</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s" sz="1300"/>
                        <a:t>Gestión de Monedero</a:t>
                      </a:r>
                      <a:endParaRPr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s" sz="1300"/>
                        <a:t>25</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rtl="0" algn="ctr">
                        <a:spcBef>
                          <a:spcPts val="0"/>
                        </a:spcBef>
                        <a:spcAft>
                          <a:spcPts val="0"/>
                        </a:spcAft>
                        <a:buNone/>
                      </a:pPr>
                      <a:r>
                        <a:rPr lang="es" sz="1300"/>
                        <a:t>28,25</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 sz="1300"/>
                        <a:t>Total</a:t>
                      </a:r>
                      <a:endParaRPr b="1" sz="13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s" sz="1300"/>
                        <a:t>290</a:t>
                      </a:r>
                      <a:endParaRPr b="1"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c>
                  <a:txBody>
                    <a:bodyPr/>
                    <a:lstStyle/>
                    <a:p>
                      <a:pPr indent="0" lvl="0" marL="0" rtl="0" algn="ctr">
                        <a:spcBef>
                          <a:spcPts val="0"/>
                        </a:spcBef>
                        <a:spcAft>
                          <a:spcPts val="0"/>
                        </a:spcAft>
                        <a:buNone/>
                      </a:pPr>
                      <a:r>
                        <a:rPr b="1" lang="es" sz="1300"/>
                        <a:t>327,7</a:t>
                      </a:r>
                      <a:endParaRPr b="1"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