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Source Code Pro"/>
      <p:regular r:id="rId21"/>
      <p:bold r:id="rId22"/>
      <p:italic r:id="rId23"/>
      <p:boldItalic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72E3461-775D-46C3-80B9-B0009A0885A9}">
  <a:tblStyle styleId="{D72E3461-775D-46C3-80B9-B0009A0885A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B504239-62E2-4DA1-B2AE-5A19B517DA9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SourceCodePro-bold.fntdata"/><Relationship Id="rId21" Type="http://schemas.openxmlformats.org/officeDocument/2006/relationships/font" Target="fonts/SourceCodePro-regular.fntdata"/><Relationship Id="rId24" Type="http://schemas.openxmlformats.org/officeDocument/2006/relationships/font" Target="fonts/SourceCodePro-boldItalic.fntdata"/><Relationship Id="rId23" Type="http://schemas.openxmlformats.org/officeDocument/2006/relationships/font" Target="fonts/SourceCodePr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73b15ad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73b15ad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77387101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77387101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75b8b9913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75b8b9913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75b8b991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75b8b991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7738710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7738710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7738710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7738710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77387101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77387101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73b15ad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73b15ad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77387101c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77387101c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5b8b9913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5b8b9913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75b8b99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75b8b99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5b8b9913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5b8b9913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7387101c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7387101c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Plan de Gestión de Riesgos del Proyecto CibiUAM</a:t>
            </a:r>
            <a:endParaRPr/>
          </a:p>
        </p:txBody>
      </p:sp>
      <p:pic>
        <p:nvPicPr>
          <p:cNvPr id="63" name="Google Shape;63;p13"/>
          <p:cNvPicPr preferRelativeResize="0"/>
          <p:nvPr/>
        </p:nvPicPr>
        <p:blipFill rotWithShape="1">
          <a:blip r:embed="rId3">
            <a:alphaModFix/>
          </a:blip>
          <a:srcRect b="12225" l="0" r="0" t="28487"/>
          <a:stretch/>
        </p:blipFill>
        <p:spPr>
          <a:xfrm>
            <a:off x="407600" y="3693875"/>
            <a:ext cx="1427950" cy="847926"/>
          </a:xfrm>
          <a:prstGeom prst="rect">
            <a:avLst/>
          </a:prstGeom>
          <a:noFill/>
          <a:ln>
            <a:noFill/>
          </a:ln>
        </p:spPr>
      </p:pic>
      <p:pic>
        <p:nvPicPr>
          <p:cNvPr id="64" name="Google Shape;64;p13"/>
          <p:cNvPicPr preferRelativeResize="0"/>
          <p:nvPr/>
        </p:nvPicPr>
        <p:blipFill>
          <a:blip r:embed="rId4">
            <a:alphaModFix/>
          </a:blip>
          <a:stretch>
            <a:fillRect/>
          </a:stretch>
        </p:blipFill>
        <p:spPr>
          <a:xfrm>
            <a:off x="1725075" y="3508763"/>
            <a:ext cx="1671324" cy="1080101"/>
          </a:xfrm>
          <a:prstGeom prst="rect">
            <a:avLst/>
          </a:prstGeom>
          <a:noFill/>
          <a:ln>
            <a:noFill/>
          </a:ln>
        </p:spPr>
      </p:pic>
      <p:sp>
        <p:nvSpPr>
          <p:cNvPr id="65" name="Google Shape;65;p13"/>
          <p:cNvSpPr txBox="1"/>
          <p:nvPr/>
        </p:nvSpPr>
        <p:spPr>
          <a:xfrm>
            <a:off x="6249850" y="3661163"/>
            <a:ext cx="2746500" cy="1260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a:t>Rafael Hidalgo Alejo</a:t>
            </a:r>
            <a:endParaRPr/>
          </a:p>
          <a:p>
            <a:pPr indent="0" lvl="0" marL="0" rtl="0" algn="r">
              <a:spcBef>
                <a:spcPts val="0"/>
              </a:spcBef>
              <a:spcAft>
                <a:spcPts val="0"/>
              </a:spcAft>
              <a:buNone/>
            </a:pPr>
            <a:r>
              <a:rPr lang="es"/>
              <a:t>Inés Mozas Alonso</a:t>
            </a:r>
            <a:endParaRPr/>
          </a:p>
          <a:p>
            <a:pPr indent="0" lvl="0" marL="0" rtl="0" algn="r">
              <a:spcBef>
                <a:spcPts val="0"/>
              </a:spcBef>
              <a:spcAft>
                <a:spcPts val="0"/>
              </a:spcAft>
              <a:buNone/>
            </a:pPr>
            <a:r>
              <a:rPr lang="es"/>
              <a:t>Sara Peral Aragoneses</a:t>
            </a:r>
            <a:endParaRPr/>
          </a:p>
          <a:p>
            <a:pPr indent="0" lvl="0" marL="0" rtl="0" algn="r">
              <a:spcBef>
                <a:spcPts val="0"/>
              </a:spcBef>
              <a:spcAft>
                <a:spcPts val="0"/>
              </a:spcAft>
              <a:buNone/>
            </a:pPr>
            <a:r>
              <a:rPr lang="es"/>
              <a:t>Sofía Sánchez Fuentes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3500">
                <a:solidFill>
                  <a:schemeClr val="lt1"/>
                </a:solidFill>
                <a:latin typeface="Arial"/>
                <a:ea typeface="Arial"/>
                <a:cs typeface="Arial"/>
                <a:sym typeface="Arial"/>
              </a:rPr>
              <a:t>Identificación de Riesgos</a:t>
            </a:r>
            <a:endParaRPr sz="3500">
              <a:solidFill>
                <a:schemeClr val="lt1"/>
              </a:solidFill>
              <a:latin typeface="Arial"/>
              <a:ea typeface="Arial"/>
              <a:cs typeface="Arial"/>
              <a:sym typeface="Arial"/>
            </a:endParaRPr>
          </a:p>
          <a:p>
            <a:pPr indent="0" lvl="0" marL="0" rtl="0" algn="l">
              <a:spcBef>
                <a:spcPts val="0"/>
              </a:spcBef>
              <a:spcAft>
                <a:spcPts val="0"/>
              </a:spcAft>
              <a:buNone/>
            </a:pPr>
            <a:r>
              <a:rPr lang="es" sz="3500">
                <a:solidFill>
                  <a:schemeClr val="lt1"/>
                </a:solidFill>
              </a:rPr>
              <a:t>Identificación de Riesgos</a:t>
            </a:r>
            <a:endParaRPr/>
          </a:p>
        </p:txBody>
      </p:sp>
      <p:graphicFrame>
        <p:nvGraphicFramePr>
          <p:cNvPr id="116" name="Google Shape;116;p22"/>
          <p:cNvGraphicFramePr/>
          <p:nvPr/>
        </p:nvGraphicFramePr>
        <p:xfrm>
          <a:off x="311700" y="960000"/>
          <a:ext cx="3000000" cy="3000000"/>
        </p:xfrm>
        <a:graphic>
          <a:graphicData uri="http://schemas.openxmlformats.org/drawingml/2006/table">
            <a:tbl>
              <a:tblPr>
                <a:noFill/>
                <a:tableStyleId>{D72E3461-775D-46C3-80B9-B0009A0885A9}</a:tableStyleId>
              </a:tblPr>
              <a:tblGrid>
                <a:gridCol w="327000"/>
                <a:gridCol w="1189900"/>
                <a:gridCol w="791100"/>
                <a:gridCol w="6212600"/>
              </a:tblGrid>
              <a:tr h="298450">
                <a:tc>
                  <a:txBody>
                    <a:bodyPr/>
                    <a:lstStyle/>
                    <a:p>
                      <a:pPr indent="0" lvl="0" marL="0" rtl="0" algn="ctr">
                        <a:spcBef>
                          <a:spcPts val="0"/>
                        </a:spcBef>
                        <a:spcAft>
                          <a:spcPts val="0"/>
                        </a:spcAft>
                        <a:buNone/>
                      </a:pPr>
                      <a:r>
                        <a:rPr b="1" lang="es" sz="1000"/>
                        <a:t>ID</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1" lang="es" sz="1000"/>
                        <a:t>Nombre</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None/>
                      </a:pPr>
                      <a:r>
                        <a:rPr b="1" lang="es" sz="1000"/>
                        <a:t>Prioridad</a:t>
                      </a:r>
                      <a:r>
                        <a:rPr b="1" lang="es" sz="1000"/>
                        <a:t> </a:t>
                      </a:r>
                      <a:endParaRPr sz="1000">
                        <a:solidFill>
                          <a:srgbClr val="1155CC"/>
                        </a:solidFill>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Punto de ruptura</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r>
              <a:tr h="553275">
                <a:tc>
                  <a:txBody>
                    <a:bodyPr/>
                    <a:lstStyle/>
                    <a:p>
                      <a:pPr indent="0" lvl="0" marL="0" rtl="0" algn="l">
                        <a:spcBef>
                          <a:spcPts val="400"/>
                        </a:spcBef>
                        <a:spcAft>
                          <a:spcPts val="400"/>
                        </a:spcAft>
                        <a:buNone/>
                      </a:pPr>
                      <a:r>
                        <a:rPr b="1" lang="es" sz="900"/>
                        <a:t>R1</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Alta rotación de personal.</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lnSpc>
                          <a:spcPct val="150000"/>
                        </a:lnSpc>
                        <a:spcBef>
                          <a:spcPts val="400"/>
                        </a:spcBef>
                        <a:spcAft>
                          <a:spcPts val="400"/>
                        </a:spcAft>
                        <a:buNone/>
                      </a:pPr>
                      <a:r>
                        <a:rPr lang="es" sz="900"/>
                        <a:t> 0,64</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Las reuniones (incluidas las de seguimiento, hitos y/o revisiones programadas) definidas en la planificación. En cada una de ellas se evaluarán los datos de tiempo y de calidad del producto en desarrollo. Si en alguna de estas reuniones, los datos reales de tiempo superan un cuarto (1/4) a las estimaciones previstas en el Plan de Proyecto de CibiUAM y la calidad no supera los mínimos establecidos en el Plan de Calidad del Proyecto CibiUAM, se cancelará el proyecto.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12700">
                <a:tc>
                  <a:txBody>
                    <a:bodyPr/>
                    <a:lstStyle/>
                    <a:p>
                      <a:pPr indent="0" lvl="0" marL="0" rtl="0" algn="l">
                        <a:spcBef>
                          <a:spcPts val="400"/>
                        </a:spcBef>
                        <a:spcAft>
                          <a:spcPts val="400"/>
                        </a:spcAft>
                        <a:buNone/>
                      </a:pPr>
                      <a:r>
                        <a:rPr b="1" lang="es" sz="900"/>
                        <a:t>R2</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l">
                        <a:spcBef>
                          <a:spcPts val="400"/>
                        </a:spcBef>
                        <a:spcAft>
                          <a:spcPts val="400"/>
                        </a:spcAft>
                        <a:buNone/>
                      </a:pPr>
                      <a:r>
                        <a:rPr lang="es" sz="900"/>
                        <a:t>Contratación externa UAMSOFT. </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lnSpc>
                          <a:spcPct val="150000"/>
                        </a:lnSpc>
                        <a:spcBef>
                          <a:spcPts val="400"/>
                        </a:spcBef>
                        <a:spcAft>
                          <a:spcPts val="400"/>
                        </a:spcAft>
                        <a:buNone/>
                      </a:pPr>
                      <a:r>
                        <a:rPr lang="es" sz="900"/>
                        <a:t>0,64</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Las reuniones de seguimientos, hitos y/o revisiones programadas con la empresa externa contratada UAMSOFT. Si en alguna de estas se aprecia una calidad altamente insatisfactoria de los productos entregados, un retraso superior al 20% del tiempo restante hasta la fecha límite para la entrega de estos y/o alguna incompatibilidad entre lo desarrollado y lo requerido, se facilitará a la empresa contratada un plazo de 15 días para corregir estas incidencias. Si no lo hace o no le es posible hacerlo, y el  proyecto se encuentra durante el primer incremento del desarrollo, se intentará buscar una empresa similar en un plazo máximo de 48 horas. En cualquier otro caso, se cancelará el proyecto. </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12700">
                <a:tc>
                  <a:txBody>
                    <a:bodyPr/>
                    <a:lstStyle/>
                    <a:p>
                      <a:pPr indent="0" lvl="0" marL="0" rtl="0" algn="l">
                        <a:spcBef>
                          <a:spcPts val="400"/>
                        </a:spcBef>
                        <a:spcAft>
                          <a:spcPts val="400"/>
                        </a:spcAft>
                        <a:buNone/>
                      </a:pPr>
                      <a:r>
                        <a:rPr b="1" lang="es" sz="900"/>
                        <a:t>R3</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l">
                        <a:spcBef>
                          <a:spcPts val="400"/>
                        </a:spcBef>
                        <a:spcAft>
                          <a:spcPts val="400"/>
                        </a:spcAft>
                        <a:buNone/>
                      </a:pPr>
                      <a:r>
                        <a:rPr lang="es" sz="900"/>
                        <a:t>Contratación externa SOFTCOM.</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lnSpc>
                          <a:spcPct val="150000"/>
                        </a:lnSpc>
                        <a:spcBef>
                          <a:spcPts val="400"/>
                        </a:spcBef>
                        <a:spcAft>
                          <a:spcPts val="400"/>
                        </a:spcAft>
                        <a:buNone/>
                      </a:pPr>
                      <a:r>
                        <a:rPr lang="es" sz="900"/>
                        <a:t>0,4</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Las reuniones de seguimientos, hitos y/o revisiones programadas con la empresa externa SOFTCOM. Si en alguna de ellas no se proporcionasen las actualizaciones necesarias de software y/o licencias de los productos requeridos o se sucediera algún problema al respecto, se intentará buscar una empresa similar en un plazo máximo de 72 horas. En caso de no encontrar una nueva empresa a la que contratar que supla estas incidencias, el proyecto se cancelará. </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12700">
                <a:tc>
                  <a:txBody>
                    <a:bodyPr/>
                    <a:lstStyle/>
                    <a:p>
                      <a:pPr indent="0" lvl="0" marL="0" rtl="0" algn="l">
                        <a:spcBef>
                          <a:spcPts val="400"/>
                        </a:spcBef>
                        <a:spcAft>
                          <a:spcPts val="400"/>
                        </a:spcAft>
                        <a:buNone/>
                      </a:pPr>
                      <a:r>
                        <a:rPr b="1" lang="es" sz="900"/>
                        <a:t>R4</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l">
                        <a:spcBef>
                          <a:spcPts val="400"/>
                        </a:spcBef>
                        <a:spcAft>
                          <a:spcPts val="400"/>
                        </a:spcAft>
                        <a:buNone/>
                      </a:pPr>
                      <a:r>
                        <a:rPr lang="es" sz="900"/>
                        <a:t>Falta de implicación y participación de la comunidad universitaria. </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lnSpc>
                          <a:spcPct val="150000"/>
                        </a:lnSpc>
                        <a:spcBef>
                          <a:spcPts val="400"/>
                        </a:spcBef>
                        <a:spcAft>
                          <a:spcPts val="400"/>
                        </a:spcAft>
                        <a:buNone/>
                      </a:pPr>
                      <a:r>
                        <a:rPr lang="es" sz="900"/>
                        <a:t>0,24</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Después del análisis de viabilidad. Se realizará un estudio de mercado en el que se estudiarán las necesidades y preferencias de la comunidad universitaria en lo relacionado al alquiler de bicicletas para desplazarse por los campus. Si se deduce que no habrá mercado para la herramienta de gestión de bicicletas CibiUAM se debe cancelar el proyecto.</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117" name="Google Shape;117;p22"/>
          <p:cNvSpPr txBox="1"/>
          <p:nvPr>
            <p:ph idx="4294967295"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Evaluación de Riesgos</a:t>
            </a:r>
            <a:endParaRPr sz="27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4. Gestión de Riesgos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graphicFrame>
        <p:nvGraphicFramePr>
          <p:cNvPr id="127" name="Google Shape;127;p24"/>
          <p:cNvGraphicFramePr/>
          <p:nvPr/>
        </p:nvGraphicFramePr>
        <p:xfrm>
          <a:off x="226200" y="796588"/>
          <a:ext cx="3000000" cy="3000000"/>
        </p:xfrm>
        <a:graphic>
          <a:graphicData uri="http://schemas.openxmlformats.org/drawingml/2006/table">
            <a:tbl>
              <a:tblPr>
                <a:noFill/>
                <a:tableStyleId>{BB504239-62E2-4DA1-B2AE-5A19B517DA93}</a:tableStyleId>
              </a:tblPr>
              <a:tblGrid>
                <a:gridCol w="4345800"/>
                <a:gridCol w="4345800"/>
              </a:tblGrid>
              <a:tr h="335325">
                <a:tc>
                  <a:txBody>
                    <a:bodyPr/>
                    <a:lstStyle/>
                    <a:p>
                      <a:pPr indent="0" lvl="0" marL="0" rtl="0" algn="l">
                        <a:spcBef>
                          <a:spcPts val="0"/>
                        </a:spcBef>
                        <a:spcAft>
                          <a:spcPts val="0"/>
                        </a:spcAft>
                        <a:buNone/>
                      </a:pPr>
                      <a:r>
                        <a:rPr b="1" lang="es" sz="1000"/>
                        <a:t>R1. </a:t>
                      </a:r>
                      <a:r>
                        <a:rPr lang="es" sz="1000"/>
                        <a:t>Alta rotación de personal.</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000"/>
                        <a:t>R2. </a:t>
                      </a:r>
                      <a:r>
                        <a:rPr lang="es" sz="900"/>
                        <a:t>Contratación externa UAMSOFT.</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r>
              <a:tr h="381000">
                <a:tc>
                  <a:txBody>
                    <a:bodyPr/>
                    <a:lstStyle/>
                    <a:p>
                      <a:pPr indent="-279400" lvl="0" marL="457200" rtl="0" algn="just">
                        <a:spcBef>
                          <a:spcPts val="0"/>
                        </a:spcBef>
                        <a:spcAft>
                          <a:spcPts val="0"/>
                        </a:spcAft>
                        <a:buSzPts val="800"/>
                        <a:buAutoNum type="arabicPeriod"/>
                      </a:pPr>
                      <a:r>
                        <a:rPr lang="es" sz="900"/>
                        <a:t>Asumir este riesgo desde el principio del proyecto y tenerlo en consideración para la estimación de recursos y coste.</a:t>
                      </a:r>
                      <a:endParaRPr sz="900"/>
                    </a:p>
                    <a:p>
                      <a:pPr indent="-285750" lvl="0" marL="457200" rtl="0" algn="just">
                        <a:spcBef>
                          <a:spcPts val="400"/>
                        </a:spcBef>
                        <a:spcAft>
                          <a:spcPts val="0"/>
                        </a:spcAft>
                        <a:buSzPts val="900"/>
                        <a:buAutoNum type="arabicPeriod"/>
                      </a:pPr>
                      <a:r>
                        <a:rPr lang="es" sz="900"/>
                        <a:t>Elaborar planes de actuación que obliguen al personal a comentar el código y realizar una documentación del trabajo realizado.</a:t>
                      </a:r>
                      <a:endParaRPr sz="900"/>
                    </a:p>
                    <a:p>
                      <a:pPr indent="-285750" lvl="0" marL="457200" rtl="0" algn="just">
                        <a:spcBef>
                          <a:spcPts val="400"/>
                        </a:spcBef>
                        <a:spcAft>
                          <a:spcPts val="0"/>
                        </a:spcAft>
                        <a:buSzPts val="900"/>
                        <a:buAutoNum type="arabicPeriod"/>
                      </a:pPr>
                      <a:r>
                        <a:rPr lang="es" sz="900"/>
                        <a:t>Preparar cursos de formación para el personal que resuman rápidamente, pero de manera completa y detallada, el progreso del proyecto en el momento actual de desarrollo.</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85750" lvl="0" marL="457200" rtl="0" algn="just">
                        <a:spcBef>
                          <a:spcPts val="0"/>
                        </a:spcBef>
                        <a:spcAft>
                          <a:spcPts val="0"/>
                        </a:spcAft>
                        <a:buSzPts val="900"/>
                        <a:buAutoNum type="arabicPeriod"/>
                      </a:pPr>
                      <a:r>
                        <a:rPr lang="es" sz="900"/>
                        <a:t>Detallar pormenorizadamente los requisitos y la lógica de los productos encargados, evitando posibles ambigüedades que provoquen confusiones en el desarrollo.</a:t>
                      </a:r>
                      <a:endParaRPr sz="900"/>
                    </a:p>
                    <a:p>
                      <a:pPr indent="-285750" lvl="0" marL="457200" rtl="0" algn="just">
                        <a:spcBef>
                          <a:spcPts val="400"/>
                        </a:spcBef>
                        <a:spcAft>
                          <a:spcPts val="0"/>
                        </a:spcAft>
                        <a:buSzPts val="900"/>
                        <a:buAutoNum type="arabicPeriod"/>
                      </a:pPr>
                      <a:r>
                        <a:rPr lang="es" sz="900"/>
                        <a:t>Incluir de forma acordada cláusulas contractuales que garanticen la implicación total de la empresa contratada, asegurando de este modo el cumplimiento de plazos y la calidad del producto requerido.</a:t>
                      </a:r>
                      <a:endParaRPr sz="900"/>
                    </a:p>
                    <a:p>
                      <a:pPr indent="-285750" lvl="0" marL="457200" rtl="0" algn="just">
                        <a:spcBef>
                          <a:spcPts val="400"/>
                        </a:spcBef>
                        <a:spcAft>
                          <a:spcPts val="0"/>
                        </a:spcAft>
                        <a:buSzPts val="900"/>
                        <a:buAutoNum type="arabicPeriod"/>
                      </a:pPr>
                      <a:r>
                        <a:rPr lang="es" sz="900"/>
                        <a:t>Implementar un plan de seguimiento estricto sobre la empresa contratada a través de revisiones y reuniones periódicas y el establecimiento de hitos, así como la entrega obligatoria por parte de la empresa contratada de un informe de estado semanal sobre el grado de ejecución de las tareas planificadas, los resultados obtenidos y las dificultades encontradas.</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89625">
                <a:tc>
                  <a:txBody>
                    <a:bodyPr/>
                    <a:lstStyle/>
                    <a:p>
                      <a:pPr indent="0" lvl="0" marL="0" rtl="0" algn="l">
                        <a:spcBef>
                          <a:spcPts val="0"/>
                        </a:spcBef>
                        <a:spcAft>
                          <a:spcPts val="0"/>
                        </a:spcAft>
                        <a:buNone/>
                      </a:pPr>
                      <a:r>
                        <a:rPr b="1" lang="es" sz="1000"/>
                        <a:t>R3. </a:t>
                      </a:r>
                      <a:r>
                        <a:rPr lang="es" sz="900"/>
                        <a:t>Contratación externa SOFTCOM.</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000"/>
                        <a:t>R4. </a:t>
                      </a:r>
                      <a:r>
                        <a:rPr lang="es" sz="1000"/>
                        <a:t>Falta de implicación y participación de la comunidad universitaria.</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r>
              <a:tr h="381000">
                <a:tc>
                  <a:txBody>
                    <a:bodyPr/>
                    <a:lstStyle/>
                    <a:p>
                      <a:pPr indent="-285750" lvl="0" marL="457200" rtl="0" algn="just">
                        <a:spcBef>
                          <a:spcPts val="0"/>
                        </a:spcBef>
                        <a:spcAft>
                          <a:spcPts val="0"/>
                        </a:spcAft>
                        <a:buSzPts val="900"/>
                        <a:buAutoNum type="arabicPeriod"/>
                      </a:pPr>
                      <a:r>
                        <a:rPr lang="es" sz="900"/>
                        <a:t>Incluir de forma acordada cláusulas contractuales que garanticen la implicación total de la empresa contratada, asegurando de este modo el cumplimiento de plazos y la calidad del producto requerido.</a:t>
                      </a:r>
                      <a:endParaRPr sz="900"/>
                    </a:p>
                    <a:p>
                      <a:pPr indent="-285750" lvl="0" marL="457200" rtl="0" algn="just">
                        <a:spcBef>
                          <a:spcPts val="400"/>
                        </a:spcBef>
                        <a:spcAft>
                          <a:spcPts val="0"/>
                        </a:spcAft>
                        <a:buSzPts val="900"/>
                        <a:buAutoNum type="arabicPeriod"/>
                      </a:pPr>
                      <a:r>
                        <a:rPr lang="es" sz="900"/>
                        <a:t>Asumir este riesgo desde el principio del proyecto y tenerlo en consideración para tener una segunda alternativa.</a:t>
                      </a:r>
                      <a:endParaRPr sz="900"/>
                    </a:p>
                    <a:p>
                      <a:pPr indent="-285750" lvl="0" marL="457200" rtl="0" algn="just">
                        <a:spcBef>
                          <a:spcPts val="400"/>
                        </a:spcBef>
                        <a:spcAft>
                          <a:spcPts val="0"/>
                        </a:spcAft>
                        <a:buSzPts val="900"/>
                        <a:buAutoNum type="arabicPeriod"/>
                      </a:pPr>
                      <a:r>
                        <a:rPr lang="es" sz="900"/>
                        <a:t>Implementar un plan de seguimiento estricto sobre la empresa contratada con el objetivo de conocer las licencias que pueden ser aportadas por la empresa en cada momento.</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79400" lvl="0" marL="457200" rtl="0" algn="just">
                        <a:spcBef>
                          <a:spcPts val="0"/>
                        </a:spcBef>
                        <a:spcAft>
                          <a:spcPts val="0"/>
                        </a:spcAft>
                        <a:buSzPts val="800"/>
                        <a:buAutoNum type="arabicPeriod"/>
                      </a:pPr>
                      <a:r>
                        <a:rPr lang="es" sz="900"/>
                        <a:t>Realizar un análisis competitivo y técnicas de evaluación de la experiencia de ususario entre las empresas del sector que permitan descubrir los puntos fuertes de estas compañías y poder aplicarlas a nuestro proyecto.</a:t>
                      </a:r>
                      <a:endParaRPr sz="900"/>
                    </a:p>
                    <a:p>
                      <a:pPr indent="-285750" lvl="0" marL="457200" rtl="0" algn="l">
                        <a:spcBef>
                          <a:spcPts val="400"/>
                        </a:spcBef>
                        <a:spcAft>
                          <a:spcPts val="0"/>
                        </a:spcAft>
                        <a:buSzPts val="900"/>
                        <a:buAutoNum type="arabicPeriod"/>
                      </a:pPr>
                      <a:r>
                        <a:rPr lang="es" sz="900"/>
                        <a:t>Inspirarse en proyectos relacionados/similares como por ejemplo BiciUCM, que también está enfocado a la comunidad universitaria.</a:t>
                      </a:r>
                      <a:endParaRPr sz="900"/>
                    </a:p>
                    <a:p>
                      <a:pPr indent="-285750" lvl="0" marL="457200" rtl="0" algn="just">
                        <a:spcBef>
                          <a:spcPts val="400"/>
                        </a:spcBef>
                        <a:spcAft>
                          <a:spcPts val="0"/>
                        </a:spcAft>
                        <a:buSzPts val="900"/>
                        <a:buAutoNum type="arabicPeriod"/>
                      </a:pPr>
                      <a:r>
                        <a:rPr lang="es" sz="900"/>
                        <a:t>Realizar encuestas y formularios con el objetivo de conocer de primera mano las expectativas y los deseos de los individuos que forman parte del colectivo de la comunidad universitaria.</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128" name="Google Shape;128;p24"/>
          <p:cNvSpPr txBox="1"/>
          <p:nvPr>
            <p:ph idx="4294967295"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Gestión de Riesgos - Medidas Preventivas</a:t>
            </a:r>
            <a:endParaRPr sz="27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idx="4294967295"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Gestión de Riesgos - Medidas Mitigantes</a:t>
            </a:r>
            <a:endParaRPr sz="2700">
              <a:solidFill>
                <a:schemeClr val="lt1"/>
              </a:solidFill>
            </a:endParaRPr>
          </a:p>
        </p:txBody>
      </p:sp>
      <p:graphicFrame>
        <p:nvGraphicFramePr>
          <p:cNvPr id="134" name="Google Shape;134;p25"/>
          <p:cNvGraphicFramePr/>
          <p:nvPr/>
        </p:nvGraphicFramePr>
        <p:xfrm>
          <a:off x="226200" y="796588"/>
          <a:ext cx="3000000" cy="3000000"/>
        </p:xfrm>
        <a:graphic>
          <a:graphicData uri="http://schemas.openxmlformats.org/drawingml/2006/table">
            <a:tbl>
              <a:tblPr>
                <a:noFill/>
                <a:tableStyleId>{BB504239-62E2-4DA1-B2AE-5A19B517DA93}</a:tableStyleId>
              </a:tblPr>
              <a:tblGrid>
                <a:gridCol w="4345800"/>
                <a:gridCol w="4345800"/>
              </a:tblGrid>
              <a:tr h="335325">
                <a:tc>
                  <a:txBody>
                    <a:bodyPr/>
                    <a:lstStyle/>
                    <a:p>
                      <a:pPr indent="0" lvl="0" marL="0" rtl="0" algn="l">
                        <a:spcBef>
                          <a:spcPts val="0"/>
                        </a:spcBef>
                        <a:spcAft>
                          <a:spcPts val="0"/>
                        </a:spcAft>
                        <a:buNone/>
                      </a:pPr>
                      <a:r>
                        <a:rPr b="1" lang="es" sz="1000"/>
                        <a:t>R1. </a:t>
                      </a:r>
                      <a:r>
                        <a:rPr lang="es" sz="1000"/>
                        <a:t>Alta rotación de personal.</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000"/>
                        <a:t>R2. </a:t>
                      </a:r>
                      <a:r>
                        <a:rPr lang="es" sz="900"/>
                        <a:t>Contratación externa UAMSOFT.</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r>
              <a:tr h="381000">
                <a:tc>
                  <a:txBody>
                    <a:bodyPr/>
                    <a:lstStyle/>
                    <a:p>
                      <a:pPr indent="-285750" lvl="0" marL="457200" rtl="0" algn="just">
                        <a:spcBef>
                          <a:spcPts val="0"/>
                        </a:spcBef>
                        <a:spcAft>
                          <a:spcPts val="0"/>
                        </a:spcAft>
                        <a:buSzPts val="900"/>
                        <a:buAutoNum type="arabicPeriod"/>
                      </a:pPr>
                      <a:r>
                        <a:rPr lang="es" sz="900"/>
                        <a:t>Lanzar los cursos de formación que fueron preparados como medida preventiva a este riesgo.</a:t>
                      </a:r>
                      <a:endParaRPr sz="900"/>
                    </a:p>
                    <a:p>
                      <a:pPr indent="-285750" lvl="0" marL="457200" rtl="0" algn="just">
                        <a:lnSpc>
                          <a:spcPct val="100000"/>
                        </a:lnSpc>
                        <a:spcBef>
                          <a:spcPts val="400"/>
                        </a:spcBef>
                        <a:spcAft>
                          <a:spcPts val="0"/>
                        </a:spcAft>
                        <a:buSzPts val="900"/>
                        <a:buAutoNum type="arabicPeriod"/>
                      </a:pPr>
                      <a:r>
                        <a:rPr lang="es" sz="900"/>
                        <a:t>Promover grupos de trabajo de manera que más de una persona sea consciente de las actividades que realice otro individuo.</a:t>
                      </a:r>
                      <a:endParaRPr sz="900"/>
                    </a:p>
                    <a:p>
                      <a:pPr indent="-279400" lvl="0" marL="457200" rtl="0" algn="just">
                        <a:lnSpc>
                          <a:spcPct val="100000"/>
                        </a:lnSpc>
                        <a:spcBef>
                          <a:spcPts val="400"/>
                        </a:spcBef>
                        <a:spcAft>
                          <a:spcPts val="0"/>
                        </a:spcAft>
                        <a:buSzPts val="800"/>
                        <a:buAutoNum type="arabicPeriod"/>
                      </a:pPr>
                      <a:r>
                        <a:rPr lang="es" sz="900"/>
                        <a:t>Asignar a algunos de los integrantes del grupo de desarrollo un rol de apoyo a otro compañero que desarrolle tareas críticas,  con el fin de no enfrentarse solos a dichas tareas.</a:t>
                      </a:r>
                      <a:endParaRPr sz="8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79400" lvl="0" marL="457200" rtl="0" algn="just">
                        <a:spcBef>
                          <a:spcPts val="0"/>
                        </a:spcBef>
                        <a:spcAft>
                          <a:spcPts val="0"/>
                        </a:spcAft>
                        <a:buSzPts val="800"/>
                        <a:buAutoNum type="arabicPeriod"/>
                      </a:pPr>
                      <a:r>
                        <a:rPr lang="es" sz="900"/>
                        <a:t>Recabar un informe de estudio de mercado de compañías del mismo ámbito que puedan desempeñar la labor requerida, contratando, si es preciso, la que más se adecúe a las necesidades del proyecto.</a:t>
                      </a:r>
                      <a:endParaRPr sz="900"/>
                    </a:p>
                    <a:p>
                      <a:pPr indent="-279400" lvl="0" marL="457200" rtl="0" algn="just">
                        <a:spcBef>
                          <a:spcPts val="400"/>
                        </a:spcBef>
                        <a:spcAft>
                          <a:spcPts val="0"/>
                        </a:spcAft>
                        <a:buSzPts val="800"/>
                        <a:buAutoNum type="arabicPeriod"/>
                      </a:pPr>
                      <a:r>
                        <a:rPr lang="es" sz="900"/>
                        <a:t>Solicitar a la empresa externa entregas parciales del producto software, en módulos con funcionalidad reducida. En caso de que no se ajusten a los requerimientos, se llevarán a cabo acciones correctivas con el objetivo de que, al final de los plazos establecidos, el producto se asemeje a lo que se solicitó.</a:t>
                      </a:r>
                      <a:endParaRPr sz="900"/>
                    </a:p>
                    <a:p>
                      <a:pPr indent="-292100" lvl="0" marL="457200" rtl="0" algn="just">
                        <a:spcBef>
                          <a:spcPts val="400"/>
                        </a:spcBef>
                        <a:spcAft>
                          <a:spcPts val="0"/>
                        </a:spcAft>
                        <a:buSzPts val="1000"/>
                        <a:buAutoNum type="arabicPeriod"/>
                      </a:pPr>
                      <a:r>
                        <a:rPr lang="es" sz="900"/>
                        <a:t>Contratar empresas de consultoría que den soporte al equipo técnico de IRSS Technologies para el desarrollo de módulos software que sean encargados a empresas externas, en caso de que estos no sean entregados.</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289625">
                <a:tc>
                  <a:txBody>
                    <a:bodyPr/>
                    <a:lstStyle/>
                    <a:p>
                      <a:pPr indent="0" lvl="0" marL="0" rtl="0" algn="l">
                        <a:spcBef>
                          <a:spcPts val="0"/>
                        </a:spcBef>
                        <a:spcAft>
                          <a:spcPts val="0"/>
                        </a:spcAft>
                        <a:buNone/>
                      </a:pPr>
                      <a:r>
                        <a:rPr b="1" lang="es" sz="1000"/>
                        <a:t>R3. </a:t>
                      </a:r>
                      <a:r>
                        <a:rPr lang="es" sz="900"/>
                        <a:t>Contratación externa SOFTCOM.</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rPr b="1" lang="es" sz="1000"/>
                        <a:t>R4. </a:t>
                      </a:r>
                      <a:r>
                        <a:rPr lang="es" sz="1000"/>
                        <a:t>Falta de implicación y participación de la comunidad universitaria.</a:t>
                      </a:r>
                      <a:endParaRPr sz="10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r>
              <a:tr h="381000">
                <a:tc>
                  <a:txBody>
                    <a:bodyPr/>
                    <a:lstStyle/>
                    <a:p>
                      <a:pPr indent="-279400" lvl="0" marL="457200" rtl="0" algn="just">
                        <a:spcBef>
                          <a:spcPts val="0"/>
                        </a:spcBef>
                        <a:spcAft>
                          <a:spcPts val="0"/>
                        </a:spcAft>
                        <a:buSzPts val="800"/>
                        <a:buAutoNum type="arabicPeriod"/>
                      </a:pPr>
                      <a:r>
                        <a:rPr lang="es" sz="900"/>
                        <a:t>Recabar un informe de estudio de mercado de compañías del mismo ámbito que puedan desempeñar la labor requerida, contratando, si es preciso, la que más se adecúe a las necesidades del proyecto.</a:t>
                      </a:r>
                      <a:endParaRPr sz="900"/>
                    </a:p>
                    <a:p>
                      <a:pPr indent="-285750" lvl="0" marL="457200" rtl="0" algn="l">
                        <a:spcBef>
                          <a:spcPts val="400"/>
                        </a:spcBef>
                        <a:spcAft>
                          <a:spcPts val="0"/>
                        </a:spcAft>
                        <a:buSzPts val="900"/>
                        <a:buAutoNum type="arabicPeriod"/>
                      </a:pPr>
                      <a:r>
                        <a:rPr lang="es" sz="900"/>
                        <a:t>Ampliar los plazos de entrega de licencias en caso de que no se entreguen a tiempo.</a:t>
                      </a:r>
                      <a:endParaRPr sz="900"/>
                    </a:p>
                    <a:p>
                      <a:pPr indent="-285750" lvl="0" marL="457200" rtl="0" algn="l">
                        <a:spcBef>
                          <a:spcPts val="400"/>
                        </a:spcBef>
                        <a:spcAft>
                          <a:spcPts val="0"/>
                        </a:spcAft>
                        <a:buSzPts val="900"/>
                        <a:buAutoNum type="arabicPeriod"/>
                      </a:pPr>
                      <a:r>
                        <a:rPr lang="es" sz="900"/>
                        <a:t>Optar por herramientas informáticas de software libre en caso de que no sea posible obtener las licencias necesarias.</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285750" lvl="0" marL="457200" rtl="0" algn="just">
                        <a:spcBef>
                          <a:spcPts val="0"/>
                        </a:spcBef>
                        <a:spcAft>
                          <a:spcPts val="0"/>
                        </a:spcAft>
                        <a:buSzPts val="900"/>
                        <a:buAutoNum type="arabicPeriod"/>
                      </a:pPr>
                      <a:r>
                        <a:rPr lang="es" sz="900"/>
                        <a:t>Contratación de un consultor social que determine el grado de aceptación del proyecto dentro del público potencial, pudiendo tomar de este modo medidas correctivas específicas dependiendo de los resultados del informe de consultoría generado.</a:t>
                      </a:r>
                      <a:endParaRPr sz="900"/>
                    </a:p>
                    <a:p>
                      <a:pPr indent="-285750" lvl="0" marL="457200" rtl="0" algn="just">
                        <a:spcBef>
                          <a:spcPts val="400"/>
                        </a:spcBef>
                        <a:spcAft>
                          <a:spcPts val="0"/>
                        </a:spcAft>
                        <a:buSzPts val="900"/>
                        <a:buAutoNum type="arabicPeriod"/>
                      </a:pPr>
                      <a:r>
                        <a:rPr lang="es" sz="900"/>
                        <a:t>Incluir nuevas funcionalidades en la aplicación que satisfagan los ámbitos que los usuarios requieran y que no se hayan tenido en cuenta en un primer momento.</a:t>
                      </a:r>
                      <a:endParaRPr sz="900"/>
                    </a:p>
                    <a:p>
                      <a:pPr indent="-285750" lvl="0" marL="457200" rtl="0" algn="just">
                        <a:spcBef>
                          <a:spcPts val="400"/>
                        </a:spcBef>
                        <a:spcAft>
                          <a:spcPts val="0"/>
                        </a:spcAft>
                        <a:buSzPts val="900"/>
                        <a:buAutoNum type="arabicPeriod"/>
                      </a:pPr>
                      <a:r>
                        <a:rPr lang="es" sz="900"/>
                        <a:t>Modificación de las funcionalidades de la aplicación con el objetivo de ajustarse a las verdaderas necesidades del mercado y a las expectativas de los usuarios, estando siempre dentro del presupuesto planificado.</a:t>
                      </a:r>
                      <a:endParaRPr sz="9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pic>
        <p:nvPicPr>
          <p:cNvPr id="139" name="Google Shape;139;p26"/>
          <p:cNvPicPr preferRelativeResize="0"/>
          <p:nvPr/>
        </p:nvPicPr>
        <p:blipFill rotWithShape="1">
          <a:blip r:embed="rId3">
            <a:alphaModFix/>
          </a:blip>
          <a:srcRect b="12225" l="0" r="0" t="28487"/>
          <a:stretch/>
        </p:blipFill>
        <p:spPr>
          <a:xfrm>
            <a:off x="1267300" y="634284"/>
            <a:ext cx="6525550" cy="387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Índice</a:t>
            </a:r>
            <a:endParaRPr/>
          </a:p>
        </p:txBody>
      </p:sp>
      <p:sp>
        <p:nvSpPr>
          <p:cNvPr id="71" name="Google Shape;7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SzPts val="1800"/>
              <a:buAutoNum type="arabicPeriod"/>
            </a:pPr>
            <a:r>
              <a:rPr lang="es"/>
              <a:t>Identificación</a:t>
            </a:r>
            <a:r>
              <a:rPr lang="es"/>
              <a:t> de Riesgos</a:t>
            </a:r>
            <a:endParaRPr/>
          </a:p>
          <a:p>
            <a:pPr indent="-342900" lvl="0" marL="457200" rtl="0" algn="l">
              <a:spcBef>
                <a:spcPts val="1000"/>
              </a:spcBef>
              <a:spcAft>
                <a:spcPts val="0"/>
              </a:spcAft>
              <a:buSzPts val="1800"/>
              <a:buAutoNum type="arabicPeriod"/>
            </a:pPr>
            <a:r>
              <a:rPr lang="es"/>
              <a:t>Estimación de Riesgos</a:t>
            </a:r>
            <a:endParaRPr/>
          </a:p>
          <a:p>
            <a:pPr indent="-342900" lvl="0" marL="457200" rtl="0" algn="l">
              <a:spcBef>
                <a:spcPts val="1000"/>
              </a:spcBef>
              <a:spcAft>
                <a:spcPts val="0"/>
              </a:spcAft>
              <a:buSzPts val="1800"/>
              <a:buAutoNum type="arabicPeriod"/>
            </a:pPr>
            <a:r>
              <a:rPr lang="es"/>
              <a:t>Evaluación de Riesgos</a:t>
            </a:r>
            <a:endParaRPr/>
          </a:p>
          <a:p>
            <a:pPr indent="-342900" lvl="0" marL="457200" rtl="0" algn="l">
              <a:spcBef>
                <a:spcPts val="1000"/>
              </a:spcBef>
              <a:spcAft>
                <a:spcPts val="0"/>
              </a:spcAft>
              <a:buSzPts val="1800"/>
              <a:buAutoNum type="arabicPeriod"/>
            </a:pPr>
            <a:r>
              <a:rPr lang="es"/>
              <a:t>Gestión de Riesgos </a:t>
            </a:r>
            <a:endParaRPr/>
          </a:p>
          <a:p>
            <a:pPr indent="0" lvl="0" marL="457200" rtl="0" algn="l">
              <a:spcBef>
                <a:spcPts val="600"/>
              </a:spcBef>
              <a:spcAft>
                <a:spcPts val="0"/>
              </a:spcAft>
              <a:buNone/>
            </a:pPr>
            <a:r>
              <a:rPr lang="es"/>
              <a:t>- Medidas Preventivas</a:t>
            </a:r>
            <a:endParaRPr/>
          </a:p>
          <a:p>
            <a:pPr indent="0" lvl="0" marL="457200" rtl="0" algn="l">
              <a:spcBef>
                <a:spcPts val="0"/>
              </a:spcBef>
              <a:spcAft>
                <a:spcPts val="0"/>
              </a:spcAft>
              <a:buNone/>
            </a:pPr>
            <a:r>
              <a:rPr lang="es"/>
              <a:t>- Medidas Mitigantes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rabicPeriod"/>
            </a:pPr>
            <a:r>
              <a:rPr lang="es"/>
              <a:t>Identificación de Riesgos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graphicFrame>
        <p:nvGraphicFramePr>
          <p:cNvPr id="81" name="Google Shape;81;p16"/>
          <p:cNvGraphicFramePr/>
          <p:nvPr/>
        </p:nvGraphicFramePr>
        <p:xfrm>
          <a:off x="311688" y="874050"/>
          <a:ext cx="3000000" cy="3000000"/>
        </p:xfrm>
        <a:graphic>
          <a:graphicData uri="http://schemas.openxmlformats.org/drawingml/2006/table">
            <a:tbl>
              <a:tblPr>
                <a:noFill/>
                <a:tableStyleId>{D72E3461-775D-46C3-80B9-B0009A0885A9}</a:tableStyleId>
              </a:tblPr>
              <a:tblGrid>
                <a:gridCol w="340725"/>
                <a:gridCol w="1107025"/>
                <a:gridCol w="5335850"/>
                <a:gridCol w="759625"/>
                <a:gridCol w="935350"/>
              </a:tblGrid>
              <a:tr h="279000">
                <a:tc>
                  <a:txBody>
                    <a:bodyPr/>
                    <a:lstStyle/>
                    <a:p>
                      <a:pPr indent="0" lvl="0" marL="0" rtl="0" algn="ctr">
                        <a:spcBef>
                          <a:spcPts val="0"/>
                        </a:spcBef>
                        <a:spcAft>
                          <a:spcPts val="0"/>
                        </a:spcAft>
                        <a:buNone/>
                      </a:pPr>
                      <a:r>
                        <a:rPr b="1" lang="es" sz="1000"/>
                        <a:t>ID</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Nombre</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Descripción</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Clase</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Categoría</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r>
              <a:tr h="792600">
                <a:tc>
                  <a:txBody>
                    <a:bodyPr/>
                    <a:lstStyle/>
                    <a:p>
                      <a:pPr indent="0" lvl="0" marL="0" rtl="0" algn="just">
                        <a:spcBef>
                          <a:spcPts val="400"/>
                        </a:spcBef>
                        <a:spcAft>
                          <a:spcPts val="400"/>
                        </a:spcAft>
                        <a:buNone/>
                      </a:pPr>
                      <a:r>
                        <a:rPr b="1" lang="es" sz="900"/>
                        <a:t>R1 </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Alta rotación de personal.</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Debido a la alta rotación de personal técnico, que duplica lo esperado, podría ocurrir que el equipo de programadores no dispusiera de gran experiencia en el desarrollo de proyectos como el de CibiUAM, ni en la arquitectura técnica subyacente, provocando que la calidad del producto software no sea la prevista y que se retrasen los plazos de entrega.</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0"/>
                        </a:spcAft>
                        <a:buNone/>
                      </a:pPr>
                      <a:r>
                        <a:rPr lang="es" sz="900"/>
                        <a:t>Riesgo técnico.</a:t>
                      </a:r>
                      <a:endParaRPr sz="900"/>
                    </a:p>
                    <a:p>
                      <a:pPr indent="0" lvl="0" marL="0" rtl="0" algn="just">
                        <a:spcBef>
                          <a:spcPts val="400"/>
                        </a:spcBef>
                        <a:spcAft>
                          <a:spcPts val="400"/>
                        </a:spcAft>
                        <a:buNone/>
                      </a:pPr>
                      <a:r>
                        <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relacionado con la gestión del personal (P).</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792600">
                <a:tc>
                  <a:txBody>
                    <a:bodyPr/>
                    <a:lstStyle/>
                    <a:p>
                      <a:pPr indent="0" lvl="0" marL="0" rtl="0" algn="just">
                        <a:spcBef>
                          <a:spcPts val="400"/>
                        </a:spcBef>
                        <a:spcAft>
                          <a:spcPts val="400"/>
                        </a:spcAft>
                        <a:buNone/>
                      </a:pPr>
                      <a:r>
                        <a:rPr b="1" lang="es" sz="900"/>
                        <a:t>R2</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Contratación externa UAMSOFT.</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Debido a la contratación de UAMSOFT podrían producirse retrasos en las entregas de componentes (módulos) del proyecto desarrollados por esta empresa, así como la no compatibilidad entre los componentes externos proporcionados y los desarrollados durante el proyecto. Además, el material proporcionado por UAMSOFT podría ser de baja calidad y/o diseño. Todo esto afectaría notablemente al coste y a la planificación temporal del proyecto.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del proyecto.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relacionado con fuentes externas (F).</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659450">
                <a:tc>
                  <a:txBody>
                    <a:bodyPr/>
                    <a:lstStyle/>
                    <a:p>
                      <a:pPr indent="0" lvl="0" marL="0" rtl="0" algn="just">
                        <a:spcBef>
                          <a:spcPts val="400"/>
                        </a:spcBef>
                        <a:spcAft>
                          <a:spcPts val="400"/>
                        </a:spcAft>
                        <a:buNone/>
                      </a:pPr>
                      <a:r>
                        <a:rPr b="1" lang="es" sz="900"/>
                        <a:t>R3</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Contratación externa SOFTCOM.</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Debido a la contratación de SOFTCOM podrían producirse retrasos en las entregas de las licencias y/o actualizaciones proporcionadas por esta empresa, así como el no cumplimiento de los compromisos adquiridos durante el proyecto. Todo esto afectaría notablemente al coste y a la planificación temporal del proyecto.</a:t>
                      </a:r>
                      <a:endParaRPr sz="900">
                        <a:highlight>
                          <a:srgbClr val="FFFF00"/>
                        </a:highlight>
                      </a:endParaRPr>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del proyecto.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relacionado con fuentes externas (F).</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792600">
                <a:tc>
                  <a:txBody>
                    <a:bodyPr/>
                    <a:lstStyle/>
                    <a:p>
                      <a:pPr indent="0" lvl="0" marL="0" rtl="0" algn="just">
                        <a:spcBef>
                          <a:spcPts val="400"/>
                        </a:spcBef>
                        <a:spcAft>
                          <a:spcPts val="400"/>
                        </a:spcAft>
                        <a:buNone/>
                      </a:pPr>
                      <a:r>
                        <a:rPr b="1" lang="es" sz="900"/>
                        <a:t>R4</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Falta de implicación y participación de la comunidad universitaria. </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Debido al modelo de mercado actual, que marca circunstancias como el poco uso del servicio de bicicletas entre la comunidad universitaria, podría ocurrir que el sistema tenga poca aceptación y consolidación, genere un bajo uso y consumo y esto implique que se consolide una imagen negativa sobre nuestra empresa para futuras contrataciones.</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de negocio.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400"/>
                        </a:spcBef>
                        <a:spcAft>
                          <a:spcPts val="400"/>
                        </a:spcAft>
                        <a:buNone/>
                      </a:pPr>
                      <a:r>
                        <a:rPr lang="es" sz="900"/>
                        <a:t>Riesgo relacionado con el negocio (N).</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82" name="Google Shape;82;p16"/>
          <p:cNvSpPr txBox="1"/>
          <p:nvPr>
            <p:ph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Identificación de Riesgos</a:t>
            </a:r>
            <a:endParaRPr sz="27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2. Estimación de Riesgos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s" sz="2700">
                <a:solidFill>
                  <a:schemeClr val="lt1"/>
                </a:solidFill>
              </a:rPr>
              <a:t>2.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t/>
            </a:r>
            <a:endParaRPr sz="2700">
              <a:solidFill>
                <a:schemeClr val="lt1"/>
              </a:solidFill>
            </a:endParaRPr>
          </a:p>
          <a:p>
            <a:pPr indent="0" lvl="0" marL="0" rtl="0" algn="l">
              <a:spcBef>
                <a:spcPts val="0"/>
              </a:spcBef>
              <a:spcAft>
                <a:spcPts val="0"/>
              </a:spcAft>
              <a:buNone/>
            </a:pPr>
            <a:r>
              <a:rPr lang="es" sz="2700">
                <a:solidFill>
                  <a:schemeClr val="lt1"/>
                </a:solidFill>
              </a:rPr>
              <a:t>Estimación de Riesgos I</a:t>
            </a:r>
            <a:endParaRPr sz="2700">
              <a:solidFill>
                <a:schemeClr val="lt1"/>
              </a:solidFill>
            </a:endParaRPr>
          </a:p>
        </p:txBody>
      </p:sp>
      <p:graphicFrame>
        <p:nvGraphicFramePr>
          <p:cNvPr id="93" name="Google Shape;93;p18"/>
          <p:cNvGraphicFramePr/>
          <p:nvPr/>
        </p:nvGraphicFramePr>
        <p:xfrm>
          <a:off x="952500" y="1258875"/>
          <a:ext cx="3000000" cy="3000000"/>
        </p:xfrm>
        <a:graphic>
          <a:graphicData uri="http://schemas.openxmlformats.org/drawingml/2006/table">
            <a:tbl>
              <a:tblPr>
                <a:noFill/>
                <a:tableStyleId>{BB504239-62E2-4DA1-B2AE-5A19B517DA93}</a:tableStyleId>
              </a:tblPr>
              <a:tblGrid>
                <a:gridCol w="3619500"/>
                <a:gridCol w="3619500"/>
              </a:tblGrid>
              <a:tr h="381000">
                <a:tc>
                  <a:txBody>
                    <a:bodyPr/>
                    <a:lstStyle/>
                    <a:p>
                      <a:pPr indent="0" lvl="0" marL="0" rtl="0" algn="ctr">
                        <a:spcBef>
                          <a:spcPts val="0"/>
                        </a:spcBef>
                        <a:spcAft>
                          <a:spcPts val="0"/>
                        </a:spcAft>
                        <a:buNone/>
                      </a:pPr>
                      <a:r>
                        <a:rPr b="1" lang="es" sz="1000">
                          <a:highlight>
                            <a:srgbClr val="D9D9D9"/>
                          </a:highlight>
                        </a:rPr>
                        <a:t>Escala de probabilidades de ocurrencia de cada riesgo</a:t>
                      </a:r>
                      <a:endParaRPr b="1" sz="1000">
                        <a:highlight>
                          <a:srgbClr val="D9D9D9"/>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highlight>
                            <a:srgbClr val="D9D9D9"/>
                          </a:highlight>
                        </a:rPr>
                        <a:t>Escala de impacto de cada riesgo</a:t>
                      </a:r>
                      <a:endParaRPr b="1" sz="1000">
                        <a:highlight>
                          <a:srgbClr val="D9D9D9"/>
                        </a:highlight>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D9D9D9"/>
                    </a:solidFill>
                  </a:tcPr>
                </a:tc>
              </a:tr>
              <a:tr h="381000">
                <a:tc>
                  <a:txBody>
                    <a:bodyPr/>
                    <a:lstStyle/>
                    <a:p>
                      <a:pPr indent="0" lvl="0" marL="0" rtl="0" algn="ctr">
                        <a:lnSpc>
                          <a:spcPct val="115000"/>
                        </a:lnSpc>
                        <a:spcBef>
                          <a:spcPts val="1200"/>
                        </a:spcBef>
                        <a:spcAft>
                          <a:spcPts val="0"/>
                        </a:spcAft>
                        <a:buNone/>
                      </a:pPr>
                      <a:r>
                        <a:rPr lang="es" sz="900">
                          <a:highlight>
                            <a:srgbClr val="FFFFFF"/>
                          </a:highlight>
                        </a:rPr>
                        <a:t>Probabilidad </a:t>
                      </a:r>
                      <a:r>
                        <a:rPr lang="es" sz="900" u="sng">
                          <a:highlight>
                            <a:srgbClr val="FFFFFF"/>
                          </a:highlight>
                        </a:rPr>
                        <a:t>Muy Baja</a:t>
                      </a:r>
                      <a:r>
                        <a:rPr lang="es" sz="900">
                          <a:highlight>
                            <a:srgbClr val="FFFFFF"/>
                          </a:highlight>
                        </a:rPr>
                        <a:t>: 0,1-0,2</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Probabilidad </a:t>
                      </a:r>
                      <a:r>
                        <a:rPr lang="es" sz="900" u="sng">
                          <a:highlight>
                            <a:srgbClr val="FFFFFF"/>
                          </a:highlight>
                        </a:rPr>
                        <a:t>Baja</a:t>
                      </a:r>
                      <a:r>
                        <a:rPr lang="es" sz="900">
                          <a:highlight>
                            <a:srgbClr val="FFFFFF"/>
                          </a:highlight>
                        </a:rPr>
                        <a:t>: 0,3-0,4</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Probabilidad </a:t>
                      </a:r>
                      <a:r>
                        <a:rPr lang="es" sz="900" u="sng">
                          <a:highlight>
                            <a:srgbClr val="FFFFFF"/>
                          </a:highlight>
                        </a:rPr>
                        <a:t>Media</a:t>
                      </a:r>
                      <a:r>
                        <a:rPr lang="es" sz="900">
                          <a:highlight>
                            <a:srgbClr val="FFFFFF"/>
                          </a:highlight>
                        </a:rPr>
                        <a:t>: 0,5-0,6</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Probabilidad </a:t>
                      </a:r>
                      <a:r>
                        <a:rPr lang="es" sz="900" u="sng">
                          <a:highlight>
                            <a:srgbClr val="FFFFFF"/>
                          </a:highlight>
                        </a:rPr>
                        <a:t>Alta</a:t>
                      </a:r>
                      <a:r>
                        <a:rPr lang="es" sz="900">
                          <a:highlight>
                            <a:srgbClr val="FFFFFF"/>
                          </a:highlight>
                        </a:rPr>
                        <a:t>: 0,7-0,8 </a:t>
                      </a:r>
                      <a:endParaRPr sz="900">
                        <a:highlight>
                          <a:srgbClr val="FFFFFF"/>
                        </a:highlight>
                      </a:endParaRPr>
                    </a:p>
                    <a:p>
                      <a:pPr indent="0" lvl="0" marL="0" rtl="0" algn="ctr">
                        <a:lnSpc>
                          <a:spcPct val="115000"/>
                        </a:lnSpc>
                        <a:spcBef>
                          <a:spcPts val="1200"/>
                        </a:spcBef>
                        <a:spcAft>
                          <a:spcPts val="1200"/>
                        </a:spcAft>
                        <a:buNone/>
                      </a:pPr>
                      <a:r>
                        <a:rPr lang="es" sz="900">
                          <a:highlight>
                            <a:srgbClr val="FFFFFF"/>
                          </a:highlight>
                        </a:rPr>
                        <a:t>Probabilidad </a:t>
                      </a:r>
                      <a:r>
                        <a:rPr lang="es" sz="900" u="sng">
                          <a:highlight>
                            <a:srgbClr val="FFFFFF"/>
                          </a:highlight>
                        </a:rPr>
                        <a:t>Muy Alta</a:t>
                      </a:r>
                      <a:r>
                        <a:rPr lang="es" sz="900">
                          <a:highlight>
                            <a:srgbClr val="FFFFFF"/>
                          </a:highlight>
                        </a:rPr>
                        <a:t>: 0,9</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lang="es" sz="900">
                          <a:highlight>
                            <a:srgbClr val="FFFFFF"/>
                          </a:highlight>
                        </a:rPr>
                        <a:t>Impacto </a:t>
                      </a:r>
                      <a:r>
                        <a:rPr lang="es" sz="900" u="sng">
                          <a:highlight>
                            <a:srgbClr val="FFFFFF"/>
                          </a:highlight>
                        </a:rPr>
                        <a:t>Muy Bajo</a:t>
                      </a:r>
                      <a:r>
                        <a:rPr lang="es" sz="900">
                          <a:highlight>
                            <a:srgbClr val="FFFFFF"/>
                          </a:highlight>
                        </a:rPr>
                        <a:t>: 0,1</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Impacto </a:t>
                      </a:r>
                      <a:r>
                        <a:rPr lang="es" sz="900" u="sng">
                          <a:highlight>
                            <a:srgbClr val="FFFFFF"/>
                          </a:highlight>
                        </a:rPr>
                        <a:t>Bajo</a:t>
                      </a:r>
                      <a:r>
                        <a:rPr lang="es" sz="900">
                          <a:highlight>
                            <a:srgbClr val="FFFFFF"/>
                          </a:highlight>
                        </a:rPr>
                        <a:t>: 0,2</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Impacto </a:t>
                      </a:r>
                      <a:r>
                        <a:rPr lang="es" sz="900" u="sng">
                          <a:highlight>
                            <a:srgbClr val="FFFFFF"/>
                          </a:highlight>
                        </a:rPr>
                        <a:t>Medio</a:t>
                      </a:r>
                      <a:r>
                        <a:rPr lang="es" sz="900">
                          <a:highlight>
                            <a:srgbClr val="FFFFFF"/>
                          </a:highlight>
                        </a:rPr>
                        <a:t>: 0,3</a:t>
                      </a:r>
                      <a:endParaRPr sz="900">
                        <a:highlight>
                          <a:srgbClr val="FFFFFF"/>
                        </a:highlight>
                      </a:endParaRPr>
                    </a:p>
                    <a:p>
                      <a:pPr indent="0" lvl="0" marL="0" rtl="0" algn="ctr">
                        <a:lnSpc>
                          <a:spcPct val="115000"/>
                        </a:lnSpc>
                        <a:spcBef>
                          <a:spcPts val="1200"/>
                        </a:spcBef>
                        <a:spcAft>
                          <a:spcPts val="0"/>
                        </a:spcAft>
                        <a:buNone/>
                      </a:pPr>
                      <a:r>
                        <a:rPr lang="es" sz="900">
                          <a:highlight>
                            <a:srgbClr val="FFFFFF"/>
                          </a:highlight>
                        </a:rPr>
                        <a:t>Impacto </a:t>
                      </a:r>
                      <a:r>
                        <a:rPr lang="es" sz="900" u="sng">
                          <a:highlight>
                            <a:srgbClr val="FFFFFF"/>
                          </a:highlight>
                        </a:rPr>
                        <a:t>Alto</a:t>
                      </a:r>
                      <a:r>
                        <a:rPr lang="es" sz="900">
                          <a:highlight>
                            <a:srgbClr val="FFFFFF"/>
                          </a:highlight>
                        </a:rPr>
                        <a:t>: 0,4</a:t>
                      </a:r>
                      <a:endParaRPr sz="900">
                        <a:highlight>
                          <a:srgbClr val="FFFFFF"/>
                        </a:highlight>
                      </a:endParaRPr>
                    </a:p>
                    <a:p>
                      <a:pPr indent="0" lvl="0" marL="0" rtl="0" algn="ctr">
                        <a:lnSpc>
                          <a:spcPct val="115000"/>
                        </a:lnSpc>
                        <a:spcBef>
                          <a:spcPts val="1200"/>
                        </a:spcBef>
                        <a:spcAft>
                          <a:spcPts val="1200"/>
                        </a:spcAft>
                        <a:buNone/>
                      </a:pPr>
                      <a:r>
                        <a:rPr lang="es" sz="900">
                          <a:highlight>
                            <a:srgbClr val="FFFFFF"/>
                          </a:highlight>
                        </a:rPr>
                        <a:t>Impacto </a:t>
                      </a:r>
                      <a:r>
                        <a:rPr lang="es" sz="900" u="sng">
                          <a:highlight>
                            <a:srgbClr val="FFFFFF"/>
                          </a:highlight>
                        </a:rPr>
                        <a:t>Muy Alto</a:t>
                      </a:r>
                      <a:r>
                        <a:rPr lang="es" sz="900">
                          <a:highlight>
                            <a:srgbClr val="FFFFFF"/>
                          </a:highlight>
                        </a:rPr>
                        <a:t>: 0,8</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graphicFrame>
        <p:nvGraphicFramePr>
          <p:cNvPr id="98" name="Google Shape;98;p19"/>
          <p:cNvGraphicFramePr/>
          <p:nvPr/>
        </p:nvGraphicFramePr>
        <p:xfrm>
          <a:off x="126150" y="698525"/>
          <a:ext cx="3000000" cy="3000000"/>
        </p:xfrm>
        <a:graphic>
          <a:graphicData uri="http://schemas.openxmlformats.org/drawingml/2006/table">
            <a:tbl>
              <a:tblPr>
                <a:noFill/>
                <a:tableStyleId>{D72E3461-775D-46C3-80B9-B0009A0885A9}</a:tableStyleId>
              </a:tblPr>
              <a:tblGrid>
                <a:gridCol w="810375"/>
                <a:gridCol w="2843075"/>
                <a:gridCol w="792400"/>
                <a:gridCol w="4445850"/>
              </a:tblGrid>
              <a:tr h="283250">
                <a:tc gridSpan="2">
                  <a:txBody>
                    <a:bodyPr/>
                    <a:lstStyle/>
                    <a:p>
                      <a:pPr indent="0" lvl="0" marL="0" rtl="0" algn="ctr">
                        <a:spcBef>
                          <a:spcPts val="0"/>
                        </a:spcBef>
                        <a:spcAft>
                          <a:spcPts val="0"/>
                        </a:spcAft>
                        <a:buNone/>
                      </a:pPr>
                      <a:r>
                        <a:rPr b="1" lang="es" sz="1000"/>
                        <a:t>Probabilidad de que ocurra</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hMerge="1"/>
                <a:tc gridSpan="2">
                  <a:txBody>
                    <a:bodyPr/>
                    <a:lstStyle/>
                    <a:p>
                      <a:pPr indent="0" lvl="0" marL="0" rtl="0" algn="ctr">
                        <a:spcBef>
                          <a:spcPts val="0"/>
                        </a:spcBef>
                        <a:spcAft>
                          <a:spcPts val="0"/>
                        </a:spcAft>
                        <a:buNone/>
                      </a:pPr>
                      <a:r>
                        <a:rPr b="1" lang="es" sz="1000"/>
                        <a:t>Probabilidad de impacto</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hMerge="1"/>
              </a:tr>
              <a:tr h="266700">
                <a:tc>
                  <a:txBody>
                    <a:bodyPr/>
                    <a:lstStyle/>
                    <a:p>
                      <a:pPr indent="0" lvl="0" marL="0" rtl="0" algn="ctr">
                        <a:spcBef>
                          <a:spcPts val="0"/>
                        </a:spcBef>
                        <a:spcAft>
                          <a:spcPts val="0"/>
                        </a:spcAft>
                        <a:buNone/>
                      </a:pPr>
                      <a:r>
                        <a:rPr b="1" lang="es" sz="1000"/>
                        <a:t>Estimación </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Justificación</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Estimación </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Justificación</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r>
              <a:tr h="266700">
                <a:tc gridSpan="4">
                  <a:txBody>
                    <a:bodyPr/>
                    <a:lstStyle/>
                    <a:p>
                      <a:pPr indent="0" lvl="0" marL="0" rtl="0" algn="just">
                        <a:spcBef>
                          <a:spcPts val="0"/>
                        </a:spcBef>
                        <a:spcAft>
                          <a:spcPts val="0"/>
                        </a:spcAft>
                        <a:buNone/>
                      </a:pPr>
                      <a:r>
                        <a:rPr b="1" lang="es" sz="900"/>
                        <a:t>R1.</a:t>
                      </a:r>
                      <a:r>
                        <a:rPr lang="es" sz="900"/>
                        <a:t> </a:t>
                      </a:r>
                      <a:r>
                        <a:rPr lang="es" sz="900"/>
                        <a:t>Alta rotación de personal.</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EFEFEF"/>
                    </a:solidFill>
                  </a:tcPr>
                </a:tc>
                <a:tc hMerge="1"/>
                <a:tc hMerge="1"/>
                <a:tc hMerge="1"/>
              </a:tr>
              <a:tr h="12700">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IRSS Technologies dispone de personal muy cualificado y correctamente formado en todos los ámbitos. Sin embargo, el incremento en la rotación de personal en los dos últimos meses deriva en una alta probabilidad de que los programadores no dispongan de gran experiencia en el desarrollo de este tipo de aplicaciones ni en la arquitectura subyacente.</a:t>
                      </a:r>
                      <a:endParaRPr sz="900"/>
                    </a:p>
                    <a:p>
                      <a:pPr indent="0" lvl="0" marL="0" rtl="0" algn="just">
                        <a:spcBef>
                          <a:spcPts val="0"/>
                        </a:spcBef>
                        <a:spcAft>
                          <a:spcPts val="0"/>
                        </a:spcAft>
                        <a:buNone/>
                      </a:pPr>
                      <a:r>
                        <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La rotación de personal tiene como consecuencia la falta de integridad y dificultad de  lectura del código de la aplicación, aumentando tiempos de comprensión y cohesión de los distintos módulos implementados. Esto, por tanto, tiene un efecto negativo en la calidad final del producto software, pudiendo haber incluso  inconsistencias debido a los cambios de programadores.</a:t>
                      </a:r>
                      <a:endParaRPr sz="900"/>
                    </a:p>
                    <a:p>
                      <a:pPr indent="0" lvl="0" marL="0" rtl="0" algn="just">
                        <a:spcBef>
                          <a:spcPts val="0"/>
                        </a:spcBef>
                        <a:spcAft>
                          <a:spcPts val="0"/>
                        </a:spcAft>
                        <a:buNone/>
                      </a:pPr>
                      <a:r>
                        <a:rPr lang="es" sz="900"/>
                        <a:t>También afectaría a los tiempos de entrega, estando dichos plazos estrictamente marcados por el contrato firmado con el cliente. Por tanto, existe poca flexibilidad y se expone a la empresa a duras penalizaciones económicas, tal y como se dispone en las cláusulas subyacentes del contrato.</a:t>
                      </a:r>
                      <a:endParaRPr sz="900"/>
                    </a:p>
                    <a:p>
                      <a:pPr indent="0" lvl="0" marL="0" rtl="0" algn="just">
                        <a:spcBef>
                          <a:spcPts val="0"/>
                        </a:spcBef>
                        <a:spcAft>
                          <a:spcPts val="0"/>
                        </a:spcAft>
                        <a:buNone/>
                      </a:pPr>
                      <a:r>
                        <a:rPr lang="es" sz="900"/>
                        <a:t>Además, la prolongación en el tiempo del proyecto tendría consecuencias catastróficas para la empresa dado que esta tiene programado comenzar un nuevo proyecto de importancia vital en la misma fecha prevista para la finalización de este.</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12700">
                <a:tc gridSpan="4">
                  <a:txBody>
                    <a:bodyPr/>
                    <a:lstStyle/>
                    <a:p>
                      <a:pPr indent="0" lvl="0" marL="0" rtl="0" algn="just">
                        <a:spcBef>
                          <a:spcPts val="0"/>
                        </a:spcBef>
                        <a:spcAft>
                          <a:spcPts val="0"/>
                        </a:spcAft>
                        <a:buNone/>
                      </a:pPr>
                      <a:r>
                        <a:rPr b="1" lang="es" sz="900"/>
                        <a:t>R2. </a:t>
                      </a:r>
                      <a:r>
                        <a:rPr lang="es" sz="900"/>
                        <a:t>Contratación externa UAMSOFT.</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EFEFEF"/>
                    </a:solidFill>
                  </a:tcPr>
                </a:tc>
                <a:tc hMerge="1"/>
                <a:tc hMerge="1"/>
                <a:tc hMerge="1"/>
              </a:tr>
              <a:tr h="12700">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La empresa UAMSOFT es relativamente nueva, carece de experiencia en el ámbito de desarrollo de aplicaciones web y además está formada en su gran mayoría por estudiantes de prácticas de la Universidad Autónoma de Madrid. Todo esto en su conjunto hace  que la probabilidad de ocurrencia del riesgo relacionado con la contratación de esta empresa sea alta.</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El hecho de que se produzcan retrasos en las entregas de ciertos componentes de desarrollo proporcionadas por UAMSOFT provocaría que se paralizase o se ralentizase el desarrollo del proyecto a la espera de estos. En consecuencia, aumentaría considerablemente el coste y tiempo del proyecto. Al estar los plazos estrictamente marcados por el contrato firmado con el cliente, existe poca flexibilidad y se expone a la empresa a duras penalizaciones económicas, tal y como se dispone en las cláusulas subyacentes del contrato. </a:t>
                      </a:r>
                      <a:endParaRPr sz="900"/>
                    </a:p>
                    <a:p>
                      <a:pPr indent="0" lvl="0" marL="0" rtl="0" algn="just">
                        <a:spcBef>
                          <a:spcPts val="0"/>
                        </a:spcBef>
                        <a:spcAft>
                          <a:spcPts val="0"/>
                        </a:spcAft>
                        <a:buNone/>
                      </a:pPr>
                      <a:r>
                        <a:rPr lang="es" sz="900"/>
                        <a:t>Además, el aumento del tiempo del proyecto tendría duras consecuencias para IRSS Techonologies dado que se tiene programado el comienzo de un nuevo proyecto de vital importancia en la fecha prevista para la finalización de éste. </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99" name="Google Shape;99;p19"/>
          <p:cNvSpPr txBox="1"/>
          <p:nvPr>
            <p:ph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Estimación de Riesgos II</a:t>
            </a:r>
            <a:endParaRPr sz="27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graphicFrame>
        <p:nvGraphicFramePr>
          <p:cNvPr id="104" name="Google Shape;104;p20"/>
          <p:cNvGraphicFramePr/>
          <p:nvPr/>
        </p:nvGraphicFramePr>
        <p:xfrm>
          <a:off x="126150" y="693075"/>
          <a:ext cx="3000000" cy="3000000"/>
        </p:xfrm>
        <a:graphic>
          <a:graphicData uri="http://schemas.openxmlformats.org/drawingml/2006/table">
            <a:tbl>
              <a:tblPr>
                <a:noFill/>
                <a:tableStyleId>{D72E3461-775D-46C3-80B9-B0009A0885A9}</a:tableStyleId>
              </a:tblPr>
              <a:tblGrid>
                <a:gridCol w="801750"/>
                <a:gridCol w="2861825"/>
                <a:gridCol w="818825"/>
                <a:gridCol w="4409300"/>
              </a:tblGrid>
              <a:tr h="283250">
                <a:tc gridSpan="2">
                  <a:txBody>
                    <a:bodyPr/>
                    <a:lstStyle/>
                    <a:p>
                      <a:pPr indent="0" lvl="0" marL="0" rtl="0" algn="ctr">
                        <a:spcBef>
                          <a:spcPts val="0"/>
                        </a:spcBef>
                        <a:spcAft>
                          <a:spcPts val="0"/>
                        </a:spcAft>
                        <a:buNone/>
                      </a:pPr>
                      <a:r>
                        <a:rPr b="1" lang="es" sz="1000"/>
                        <a:t>Probabilidad de que ocurra</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hMerge="1"/>
                <a:tc gridSpan="2">
                  <a:txBody>
                    <a:bodyPr/>
                    <a:lstStyle/>
                    <a:p>
                      <a:pPr indent="0" lvl="0" marL="0" rtl="0" algn="ctr">
                        <a:spcBef>
                          <a:spcPts val="0"/>
                        </a:spcBef>
                        <a:spcAft>
                          <a:spcPts val="0"/>
                        </a:spcAft>
                        <a:buNone/>
                      </a:pPr>
                      <a:r>
                        <a:rPr b="1" lang="es" sz="1000"/>
                        <a:t>Probabilidad de impacto</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hMerge="1"/>
              </a:tr>
              <a:tr h="266700">
                <a:tc>
                  <a:txBody>
                    <a:bodyPr/>
                    <a:lstStyle/>
                    <a:p>
                      <a:pPr indent="0" lvl="0" marL="0" rtl="0" algn="ctr">
                        <a:spcBef>
                          <a:spcPts val="0"/>
                        </a:spcBef>
                        <a:spcAft>
                          <a:spcPts val="0"/>
                        </a:spcAft>
                        <a:buNone/>
                      </a:pPr>
                      <a:r>
                        <a:rPr b="1" lang="es" sz="1000"/>
                        <a:t>Estimación </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Justificación</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Estimación </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c>
                  <a:txBody>
                    <a:bodyPr/>
                    <a:lstStyle/>
                    <a:p>
                      <a:pPr indent="0" lvl="0" marL="0" rtl="0" algn="ctr">
                        <a:spcBef>
                          <a:spcPts val="0"/>
                        </a:spcBef>
                        <a:spcAft>
                          <a:spcPts val="0"/>
                        </a:spcAft>
                        <a:buNone/>
                      </a:pPr>
                      <a:r>
                        <a:rPr b="1" lang="es" sz="1000"/>
                        <a:t>Justificación</a:t>
                      </a:r>
                      <a:endParaRPr b="1" sz="10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D9D9D9"/>
                    </a:solidFill>
                  </a:tcPr>
                </a:tc>
              </a:tr>
              <a:tr h="266700">
                <a:tc gridSpan="4">
                  <a:txBody>
                    <a:bodyPr/>
                    <a:lstStyle/>
                    <a:p>
                      <a:pPr indent="0" lvl="0" marL="0" rtl="0" algn="just">
                        <a:spcBef>
                          <a:spcPts val="0"/>
                        </a:spcBef>
                        <a:spcAft>
                          <a:spcPts val="0"/>
                        </a:spcAft>
                        <a:buNone/>
                      </a:pPr>
                      <a:r>
                        <a:rPr b="1" lang="es" sz="900"/>
                        <a:t>R3.</a:t>
                      </a:r>
                      <a:r>
                        <a:rPr lang="es" sz="900"/>
                        <a:t> </a:t>
                      </a:r>
                      <a:r>
                        <a:rPr lang="es" sz="900"/>
                        <a:t>Contratación externa SOFTCOM</a:t>
                      </a:r>
                      <a:r>
                        <a:rPr lang="es" sz="900"/>
                        <a:t>.</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EFEFEF"/>
                    </a:solidFill>
                  </a:tcPr>
                </a:tc>
                <a:tc hMerge="1"/>
                <a:tc hMerge="1"/>
                <a:tc hMerge="1"/>
              </a:tr>
              <a:tr h="12700">
                <a:tc>
                  <a:txBody>
                    <a:bodyPr/>
                    <a:lstStyle/>
                    <a:p>
                      <a:pPr indent="0" lvl="0" marL="0" rtl="0" algn="ctr">
                        <a:spcBef>
                          <a:spcPts val="0"/>
                        </a:spcBef>
                        <a:spcAft>
                          <a:spcPts val="0"/>
                        </a:spcAft>
                        <a:buNone/>
                      </a:pPr>
                      <a:r>
                        <a:rPr lang="es" sz="900"/>
                        <a:t>0,5</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SOFTCOM es una empresa conocida en el ámbito de proyectos software por su innegable prestigio. Además, la empresa IRSS Technologies ya dispone de experiencia trabajando con esta empresa y únicamente en el 8,7% de los proyectos conjuntos la experiencia ha sido negativa. Estos proyectos eran todos de </a:t>
                      </a:r>
                      <a:r>
                        <a:rPr lang="es" sz="900"/>
                        <a:t>características</a:t>
                      </a:r>
                      <a:r>
                        <a:rPr lang="es" sz="900"/>
                        <a:t> similares entre ellos y distintas a las del proyecto CibiUAM, por lo que no se garantiza el éxito en este caso. Todo esto hace que la probabilidad final de que ocurra el riesgo sea media.</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El fallo de la empresa SOFTCOM supondría la no disposición de licencias de productos y/o actualizaciones software en momentos críticos del desarrollo del proyecto, lo que provocaría la paralización de éste. Esto derivaría en el retraso del proyecto con respecto a la planificación provocando un inconveniente considerable para la empresa dado que en la fecha de finalización del proyecto CibiUAM da lugar el comienzo de un nuevo proyecto en el que IRSS Technologies se debe volcar al completo. Así mismo, al verse afectados los plazos de entrega, que están estrictamente marcados por el contrato firmado con el cliente, y habiendo muy poca flexibilidad, la empresa se expone</a:t>
                      </a:r>
                      <a:r>
                        <a:rPr lang="es" sz="900"/>
                        <a:t> a duras penalizaciones económicas, tal y como se dispone en las cláusulas subyacentes del contrato.</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r h="12700">
                <a:tc gridSpan="4">
                  <a:txBody>
                    <a:bodyPr/>
                    <a:lstStyle/>
                    <a:p>
                      <a:pPr indent="0" lvl="0" marL="0" rtl="0" algn="just">
                        <a:spcBef>
                          <a:spcPts val="0"/>
                        </a:spcBef>
                        <a:spcAft>
                          <a:spcPts val="0"/>
                        </a:spcAft>
                        <a:buNone/>
                      </a:pPr>
                      <a:r>
                        <a:rPr b="1" lang="es" sz="900"/>
                        <a:t>R4. </a:t>
                      </a:r>
                      <a:r>
                        <a:rPr lang="es" sz="900"/>
                        <a:t>Falta de implicación y participación de la comunidad universitaria. </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solidFill>
                      <a:srgbClr val="EFEFEF"/>
                    </a:solidFill>
                  </a:tcPr>
                </a:tc>
                <a:tc hMerge="1"/>
                <a:tc hMerge="1"/>
                <a:tc hMerge="1"/>
              </a:tr>
              <a:tr h="12700">
                <a:tc>
                  <a:txBody>
                    <a:bodyPr/>
                    <a:lstStyle/>
                    <a:p>
                      <a:pPr indent="0" lvl="0" marL="0" rtl="0" algn="ctr">
                        <a:spcBef>
                          <a:spcPts val="0"/>
                        </a:spcBef>
                        <a:spcAft>
                          <a:spcPts val="0"/>
                        </a:spcAft>
                        <a:buNone/>
                      </a:pPr>
                      <a:r>
                        <a:rPr lang="es" sz="900"/>
                        <a:t>0,3</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La empresa IRSS Technologies tiene por norma realizar un exhaustivo estudio de mercado previo al arranque de cualquiera de sus proyectos. En este análisis se estudian las necesidades y preferencias del público al que está enfocado de modo que el proyecto se desarrolla si se concluye una alta demanda del servicio que proporcionará.</a:t>
                      </a:r>
                      <a:endParaRPr sz="900"/>
                    </a:p>
                    <a:p>
                      <a:pPr indent="0" lvl="0" marL="0" rtl="0" algn="just">
                        <a:spcBef>
                          <a:spcPts val="0"/>
                        </a:spcBef>
                        <a:spcAft>
                          <a:spcPts val="0"/>
                        </a:spcAft>
                        <a:buNone/>
                      </a:pPr>
                      <a:r>
                        <a:rPr lang="es" sz="900"/>
                        <a:t>Esto resulta en una reducción de la probabilidad de ocurrencia de la falta de implicación y participación.</a:t>
                      </a:r>
                      <a:endParaRPr sz="900"/>
                    </a:p>
                    <a:p>
                      <a:pPr indent="0" lvl="0" marL="0" rtl="0" algn="just">
                        <a:spcBef>
                          <a:spcPts val="0"/>
                        </a:spcBef>
                        <a:spcAft>
                          <a:spcPts val="0"/>
                        </a:spcAft>
                        <a:buNone/>
                      </a:pPr>
                      <a:r>
                        <a:rPr lang="es" sz="900"/>
                        <a:t>Además, la empresa IRSS Technologies cuenta con un histórico que establece que únicamente uno de cada diez proyectos sufren falta de  aceptación.</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s" sz="900"/>
                        <a:t>0,8</a:t>
                      </a:r>
                      <a:endParaRPr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c>
                  <a:txBody>
                    <a:bodyPr/>
                    <a:lstStyle/>
                    <a:p>
                      <a:pPr indent="0" lvl="0" marL="0" rtl="0" algn="just">
                        <a:spcBef>
                          <a:spcPts val="0"/>
                        </a:spcBef>
                        <a:spcAft>
                          <a:spcPts val="0"/>
                        </a:spcAft>
                        <a:buNone/>
                      </a:pPr>
                      <a:r>
                        <a:rPr lang="es" sz="900"/>
                        <a:t>La falta de uso de la aplicación por parte de la comunidad universitaria supondría un alto impacto debido a que es al único público al que está enfocado. Además, esto también supone efectos negativos para la imagen de la empresa IRSS Technologies.</a:t>
                      </a:r>
                      <a:endParaRPr b="1" sz="900"/>
                    </a:p>
                  </a:txBody>
                  <a:tcPr marT="63500" marB="63500" marR="63500" marL="63500">
                    <a:lnL cap="flat" cmpd="sng" w="12700">
                      <a:solidFill>
                        <a:srgbClr val="B7B7B7"/>
                      </a:solidFill>
                      <a:prstDash val="solid"/>
                      <a:round/>
                      <a:headEnd len="sm" w="sm" type="none"/>
                      <a:tailEnd len="sm" w="sm" type="none"/>
                    </a:lnL>
                    <a:lnR cap="flat" cmpd="sng" w="12700">
                      <a:solidFill>
                        <a:srgbClr val="B7B7B7"/>
                      </a:solidFill>
                      <a:prstDash val="solid"/>
                      <a:round/>
                      <a:headEnd len="sm" w="sm" type="none"/>
                      <a:tailEnd len="sm" w="sm" type="none"/>
                    </a:lnR>
                    <a:lnT cap="flat" cmpd="sng" w="12700">
                      <a:solidFill>
                        <a:srgbClr val="B7B7B7"/>
                      </a:solidFill>
                      <a:prstDash val="solid"/>
                      <a:round/>
                      <a:headEnd len="sm" w="sm" type="none"/>
                      <a:tailEnd len="sm" w="sm" type="none"/>
                    </a:lnT>
                    <a:lnB cap="flat" cmpd="sng" w="12700">
                      <a:solidFill>
                        <a:srgbClr val="B7B7B7"/>
                      </a:solidFill>
                      <a:prstDash val="solid"/>
                      <a:round/>
                      <a:headEnd len="sm" w="sm" type="none"/>
                      <a:tailEnd len="sm" w="sm" type="none"/>
                    </a:lnB>
                  </a:tcPr>
                </a:tc>
              </a:tr>
            </a:tbl>
          </a:graphicData>
        </a:graphic>
      </p:graphicFrame>
      <p:sp>
        <p:nvSpPr>
          <p:cNvPr id="105" name="Google Shape;105;p20"/>
          <p:cNvSpPr txBox="1"/>
          <p:nvPr>
            <p:ph type="title"/>
          </p:nvPr>
        </p:nvSpPr>
        <p:spPr>
          <a:xfrm>
            <a:off x="311700" y="106100"/>
            <a:ext cx="8520600" cy="48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t/>
            </a:r>
            <a:endParaRPr sz="100">
              <a:solidFill>
                <a:schemeClr val="lt1"/>
              </a:solidFill>
            </a:endParaRPr>
          </a:p>
          <a:p>
            <a:pPr indent="0" lvl="0" marL="0" rtl="0" algn="l">
              <a:spcBef>
                <a:spcPts val="0"/>
              </a:spcBef>
              <a:spcAft>
                <a:spcPts val="0"/>
              </a:spcAft>
              <a:buNone/>
            </a:pPr>
            <a:r>
              <a:rPr lang="es" sz="2700">
                <a:solidFill>
                  <a:schemeClr val="lt1"/>
                </a:solidFill>
              </a:rPr>
              <a:t>Estimación de Riesgos III</a:t>
            </a:r>
            <a:endParaRPr sz="27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3. Evaluación de Riesgos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