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  <p:sldMasterId id="2147483700" r:id="rId4"/>
    <p:sldMasterId id="2147483725" r:id="rId5"/>
    <p:sldMasterId id="2147483758" r:id="rId6"/>
    <p:sldMasterId id="2147483763" r:id="rId7"/>
  </p:sldMasterIdLst>
  <p:notesMasterIdLst>
    <p:notesMasterId r:id="rId35"/>
  </p:notesMasterIdLst>
  <p:handoutMasterIdLst>
    <p:handoutMasterId r:id="rId36"/>
  </p:handoutMasterIdLst>
  <p:sldIdLst>
    <p:sldId id="328" r:id="rId8"/>
    <p:sldId id="322" r:id="rId9"/>
    <p:sldId id="344" r:id="rId10"/>
    <p:sldId id="345" r:id="rId11"/>
    <p:sldId id="346" r:id="rId12"/>
    <p:sldId id="350" r:id="rId13"/>
    <p:sldId id="369" r:id="rId14"/>
    <p:sldId id="347" r:id="rId15"/>
    <p:sldId id="360" r:id="rId16"/>
    <p:sldId id="351" r:id="rId17"/>
    <p:sldId id="353" r:id="rId18"/>
    <p:sldId id="371" r:id="rId19"/>
    <p:sldId id="372" r:id="rId20"/>
    <p:sldId id="362" r:id="rId21"/>
    <p:sldId id="368" r:id="rId22"/>
    <p:sldId id="363" r:id="rId23"/>
    <p:sldId id="355" r:id="rId24"/>
    <p:sldId id="356" r:id="rId25"/>
    <p:sldId id="357" r:id="rId26"/>
    <p:sldId id="358" r:id="rId27"/>
    <p:sldId id="376" r:id="rId28"/>
    <p:sldId id="373" r:id="rId29"/>
    <p:sldId id="379" r:id="rId30"/>
    <p:sldId id="377" r:id="rId31"/>
    <p:sldId id="352" r:id="rId32"/>
    <p:sldId id="374" r:id="rId33"/>
    <p:sldId id="375" r:id="rId3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140961 이영환" initials="u" lastIdx="1" clrIdx="0">
    <p:extLst>
      <p:ext uri="{19B8F6BF-5375-455C-9EA6-DF929625EA0E}">
        <p15:presenceInfo xmlns:p15="http://schemas.microsoft.com/office/powerpoint/2012/main" userId="20140961 이영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047"/>
    <a:srgbClr val="94B6D2"/>
    <a:srgbClr val="FF6699"/>
    <a:srgbClr val="A5AB81"/>
    <a:srgbClr val="7BA79D"/>
    <a:srgbClr val="4859FE"/>
    <a:srgbClr val="58A5C0"/>
    <a:srgbClr val="DBDDCD"/>
    <a:srgbClr val="F8FEFF"/>
    <a:srgbClr val="F1C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009" autoAdjust="0"/>
  </p:normalViewPr>
  <p:slideViewPr>
    <p:cSldViewPr showGuides="1">
      <p:cViewPr varScale="1">
        <p:scale>
          <a:sx n="139" d="100"/>
          <a:sy n="139" d="100"/>
        </p:scale>
        <p:origin x="588" y="126"/>
      </p:cViewPr>
      <p:guideLst>
        <p:guide orient="horz" pos="184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124" d="100"/>
          <a:sy n="124" d="100"/>
        </p:scale>
        <p:origin x="495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15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8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4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5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8" y="1552935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9" y="1742834"/>
            <a:ext cx="1143175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9" y="2088606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5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9" y="1383370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5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90" y="2345022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1" y="2548201"/>
            <a:ext cx="1143175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4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91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2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4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9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2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461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296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968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62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158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442653" y="1739259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53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4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383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730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106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668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888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55525"/>
            <a:ext cx="1740110" cy="258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=""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786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5448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870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5118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=""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74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844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597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2844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5745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8534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442653" y="1739259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74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6251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4607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7195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293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7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7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7" y="1442121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4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681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55525"/>
            <a:ext cx="1740110" cy="258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=""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3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23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7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8"/>
            <a:ext cx="4217147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442653" y="1739259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4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4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4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28" r:id="rId12"/>
    <p:sldLayoutId id="2147483762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60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856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txStyles>
    <p:titleStyle>
      <a:lvl1pPr algn="ctr" defTabSz="91437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72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실용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TRIZ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Term Project 1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3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함초롬돋움" panose="02030504000101010101" pitchFamily="18" charset="-127"/>
              </a:rPr>
              <a:t>적정기술을 활용한 해결 방안 탐색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596086"/>
            <a:ext cx="1155800" cy="270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8"/>
          <p:cNvSpPr txBox="1">
            <a:spLocks/>
          </p:cNvSpPr>
          <p:nvPr/>
        </p:nvSpPr>
        <p:spPr>
          <a:xfrm>
            <a:off x="5940152" y="4082779"/>
            <a:ext cx="3024336" cy="944797"/>
          </a:xfrm>
          <a:prstGeom prst="rect">
            <a:avLst/>
          </a:prstGeom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  <a:ea typeface="08서울남산체 EB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  <a:ea typeface="08서울남산체 EB" panose="02020603020101020101" pitchFamily="18" charset="-127"/>
              </a:rPr>
              <a:t>조       기계시스템공학과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  <a:ea typeface="08서울남산체 EB" panose="02020603020101020101" pitchFamily="18" charset="-127"/>
              </a:rPr>
              <a:t>20140961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  <a:ea typeface="08서울남산체 EB" panose="02020603020101020101" pitchFamily="18" charset="-127"/>
              </a:rPr>
              <a:t>이영환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Bahnschrift SemiCondensed" panose="020B0502040204020203" pitchFamily="34" charset="0"/>
              <a:ea typeface="08서울남산체 EB" panose="02020603020101020101" pitchFamily="18" charset="-127"/>
            </a:endParaRPr>
          </a:p>
          <a:p>
            <a:pPr algn="r">
              <a:spcBef>
                <a:spcPts val="0"/>
              </a:spcBef>
              <a:defRPr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  <a:ea typeface="08서울남산체 EB" panose="02020603020101020101" pitchFamily="18" charset="-127"/>
              </a:rPr>
              <a:t>기계시스템공학과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  <a:ea typeface="08서울남산체 EB" panose="02020603020101020101" pitchFamily="18" charset="-127"/>
              </a:rPr>
              <a:t>20150240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  <a:ea typeface="08서울남산체 EB" panose="02020603020101020101" pitchFamily="18" charset="-127"/>
              </a:rPr>
              <a:t>김영서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Bahnschrift SemiCondensed" panose="020B0502040204020203" pitchFamily="34" charset="0"/>
              <a:ea typeface="08서울남산체 EB" panose="02020603020101020101" pitchFamily="18" charset="-127"/>
            </a:endParaRPr>
          </a:p>
          <a:p>
            <a:pPr algn="r">
              <a:spcBef>
                <a:spcPts val="0"/>
              </a:spcBef>
              <a:defRPr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  <a:ea typeface="08서울남산체 EB" panose="02020603020101020101" pitchFamily="18" charset="-127"/>
              </a:rPr>
              <a:t>기계시스템공학과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  <a:ea typeface="08서울남산체 EB" panose="02020603020101020101" pitchFamily="18" charset="-127"/>
              </a:rPr>
              <a:t>20150339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  <a:ea typeface="08서울남산체 EB" panose="02020603020101020101" pitchFamily="18" charset="-127"/>
              </a:rPr>
              <a:t>김진민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Bahnschrift SemiCondensed" panose="020B0502040204020203" pitchFamily="34" charset="0"/>
              <a:ea typeface="08서울남산체 EB" panose="02020603020101020101" pitchFamily="18" charset="-127"/>
            </a:endParaRPr>
          </a:p>
          <a:p>
            <a:pPr algn="r">
              <a:spcBef>
                <a:spcPts val="0"/>
              </a:spcBef>
              <a:defRPr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  <a:ea typeface="08서울남산체 EB" panose="02020603020101020101" pitchFamily="18" charset="-127"/>
              </a:rPr>
              <a:t>기계시스템공학과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  <a:ea typeface="08서울남산체 EB" panose="02020603020101020101" pitchFamily="18" charset="-127"/>
              </a:rPr>
              <a:t>20161063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  <a:ea typeface="08서울남산체 EB" panose="02020603020101020101" pitchFamily="18" charset="-127"/>
              </a:rPr>
              <a:t>전상엽</a:t>
            </a:r>
          </a:p>
          <a:p>
            <a:pPr algn="r">
              <a:spcBef>
                <a:spcPts val="0"/>
              </a:spcBef>
              <a:defRPr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  <a:ea typeface="08서울남산체 EB" panose="02020603020101020101" pitchFamily="18" charset="-127"/>
              </a:rPr>
              <a:t>전자공학부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  <a:ea typeface="08서울남산체 EB" panose="02020603020101020101" pitchFamily="18" charset="-127"/>
              </a:rPr>
              <a:t>20150611  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Condensed" panose="020B0502040204020203" pitchFamily="34" charset="0"/>
                <a:ea typeface="08서울남산체 EB" panose="02020603020101020101" pitchFamily="18" charset="-127"/>
              </a:rPr>
              <a:t>서범섭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Bahnschrift SemiCondensed" panose="020B0502040204020203" pitchFamily="34" charset="0"/>
              <a:ea typeface="08서울남산체 EB" panose="02020603020101020101" pitchFamily="18" charset="-127"/>
            </a:endParaRPr>
          </a:p>
        </p:txBody>
      </p:sp>
      <p:pic>
        <p:nvPicPr>
          <p:cNvPr id="6" name="Picture 2" descr="D:\KBM-정애\014-Fullppt\PNG이미지\paper-bul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846" y="489868"/>
            <a:ext cx="177541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2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2"/>
          <p:cNvCxnSpPr/>
          <p:nvPr/>
        </p:nvCxnSpPr>
        <p:spPr>
          <a:xfrm>
            <a:off x="0" y="2427734"/>
            <a:ext cx="9144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6"/>
          <p:cNvGrpSpPr/>
          <p:nvPr/>
        </p:nvGrpSpPr>
        <p:grpSpPr>
          <a:xfrm>
            <a:off x="1303405" y="2059090"/>
            <a:ext cx="737288" cy="737288"/>
            <a:chOff x="611560" y="2851238"/>
            <a:chExt cx="288032" cy="288032"/>
          </a:xfrm>
        </p:grpSpPr>
        <p:sp>
          <p:nvSpPr>
            <p:cNvPr id="12" name="Oval 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Oval 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9"/>
          <p:cNvGrpSpPr/>
          <p:nvPr/>
        </p:nvGrpSpPr>
        <p:grpSpPr>
          <a:xfrm>
            <a:off x="3363388" y="2027746"/>
            <a:ext cx="737288" cy="737288"/>
            <a:chOff x="611560" y="2851238"/>
            <a:chExt cx="288032" cy="288032"/>
          </a:xfrm>
        </p:grpSpPr>
        <p:sp>
          <p:nvSpPr>
            <p:cNvPr id="15" name="Oval 1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Oval 1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2"/>
          <p:cNvGrpSpPr/>
          <p:nvPr/>
        </p:nvGrpSpPr>
        <p:grpSpPr>
          <a:xfrm>
            <a:off x="5254242" y="2059090"/>
            <a:ext cx="737288" cy="737288"/>
            <a:chOff x="611560" y="2851238"/>
            <a:chExt cx="288032" cy="288032"/>
          </a:xfrm>
        </p:grpSpPr>
        <p:sp>
          <p:nvSpPr>
            <p:cNvPr id="18" name="Oval 1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Oval 1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5"/>
          <p:cNvGrpSpPr/>
          <p:nvPr/>
        </p:nvGrpSpPr>
        <p:grpSpPr>
          <a:xfrm>
            <a:off x="7199121" y="2033361"/>
            <a:ext cx="737288" cy="737288"/>
            <a:chOff x="611560" y="2851238"/>
            <a:chExt cx="288032" cy="288032"/>
          </a:xfrm>
        </p:grpSpPr>
        <p:sp>
          <p:nvSpPr>
            <p:cNvPr id="21" name="Oval 1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Oval 1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99941" y="29211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적정기술이란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59924" y="29211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문제점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50778" y="29211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ADRIGE </a:t>
            </a:r>
            <a:endParaRPr lang="ko-KR" altLang="en-US" b="1" dirty="0">
              <a:solidFill>
                <a:schemeClr val="accent3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95657" y="29211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미래 가치</a:t>
            </a:r>
          </a:p>
        </p:txBody>
      </p:sp>
    </p:spTree>
    <p:extLst>
      <p:ext uri="{BB962C8B-B14F-4D97-AF65-F5344CB8AC3E}">
        <p14:creationId xmlns:p14="http://schemas.microsoft.com/office/powerpoint/2010/main" val="2232012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-0.22535 0.00617 " pathEditMode="relative" rAng="0" ptsTypes="AA">
                                      <p:cBhvr>
                                        <p:cTn id="6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3" y="3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8025E-6 L -0.10625 -3.58025E-6 " pathEditMode="relative" rAng="0" ptsTypes="AA">
                                      <p:cBhvr>
                                        <p:cTn id="8" dur="1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69136E-6 L 0.10625 0.00493 " pathEditMode="relative" rAng="0" ptsTypes="AA">
                                      <p:cBhvr>
                                        <p:cTn id="10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24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L -0.10052 -3.7037E-6 " pathEditMode="relative" rAng="0" ptsTypes="AA">
                                      <p:cBhvr>
                                        <p:cTn id="12" dur="1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0.10035 -0.00555 " pathEditMode="relative" rAng="0" ptsTypes="AA">
                                      <p:cBhvr>
                                        <p:cTn id="14" dur="1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-2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L -0.22535 -3.7037E-6 " pathEditMode="relative" rAng="0" ptsTypes="AA">
                                      <p:cBhvr>
                                        <p:cTn id="16" dur="1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4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58025E-6 L -0.12378 -3.58025E-6 " pathEditMode="relative" rAng="0" ptsTypes="AA">
                                      <p:cBhvr>
                                        <p:cTn id="18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0.12378 -3.7037E-6 " pathEditMode="relative" rAng="0" ptsTypes="AA">
                                      <p:cBhvr>
                                        <p:cTn id="20" dur="1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79514" y="148547"/>
            <a:ext cx="4298701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3200" b="1" spc="-50" dirty="0">
                <a:ln>
                  <a:solidFill>
                    <a:srgbClr val="94B6D2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ADRIGE Algorithm</a:t>
            </a:r>
          </a:p>
        </p:txBody>
      </p:sp>
      <p:sp>
        <p:nvSpPr>
          <p:cNvPr id="35" name="제목 1"/>
          <p:cNvSpPr txBox="1">
            <a:spLocks/>
          </p:cNvSpPr>
          <p:nvPr/>
        </p:nvSpPr>
        <p:spPr>
          <a:xfrm>
            <a:off x="1907704" y="1419622"/>
            <a:ext cx="5184576" cy="309634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70000"/>
              </a:lnSpc>
            </a:pPr>
            <a:r>
              <a:rPr lang="en-US" altLang="ko-KR" sz="2000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en-US" altLang="ko-KR" sz="2000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en-US" altLang="ko-KR" sz="2000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A: Analysis(</a:t>
            </a:r>
            <a:r>
              <a:rPr lang="ko-KR" altLang="en-US" sz="2000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분석</a:t>
            </a:r>
            <a:r>
              <a:rPr lang="en-US" altLang="ko-KR" sz="2000" dirty="0">
                <a:solidFill>
                  <a:srgbClr val="00B0F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r>
              <a:rPr lang="en-US" altLang="ko-KR" sz="2000" dirty="0">
                <a:solidFill>
                  <a:srgbClr val="0070C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en-US" altLang="ko-KR" sz="2000" dirty="0">
                <a:solidFill>
                  <a:srgbClr val="0070C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en-US" altLang="ko-KR" sz="2000" dirty="0">
                <a:solidFill>
                  <a:schemeClr val="accent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D: Define(</a:t>
            </a:r>
            <a:r>
              <a:rPr lang="ko-KR" altLang="en-US" sz="2000" dirty="0" err="1">
                <a:solidFill>
                  <a:schemeClr val="accent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과제정의</a:t>
            </a:r>
            <a:r>
              <a:rPr lang="en-US" altLang="ko-KR" sz="2000" dirty="0">
                <a:solidFill>
                  <a:schemeClr val="accent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r>
              <a:rPr lang="en-US" altLang="ko-KR" sz="2000" dirty="0">
                <a:solidFill>
                  <a:srgbClr val="0070C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en-US" altLang="ko-KR" sz="2000" dirty="0">
                <a:solidFill>
                  <a:srgbClr val="0070C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en-US" altLang="ko-KR" sz="2000" dirty="0">
                <a:solidFill>
                  <a:schemeClr val="accent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R: Resource(</a:t>
            </a:r>
            <a:r>
              <a:rPr lang="ko-KR" altLang="en-US" sz="2000" dirty="0">
                <a:solidFill>
                  <a:schemeClr val="accent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자원</a:t>
            </a:r>
            <a:r>
              <a:rPr lang="en-US" altLang="ko-KR" sz="2000" dirty="0">
                <a:solidFill>
                  <a:schemeClr val="accent3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r>
              <a:rPr lang="en-US" altLang="ko-KR" sz="2000" dirty="0">
                <a:solidFill>
                  <a:srgbClr val="0070C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en-US" altLang="ko-KR" sz="2000" dirty="0">
                <a:solidFill>
                  <a:srgbClr val="0070C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en-US" altLang="ko-KR" sz="2000" dirty="0">
                <a:solidFill>
                  <a:srgbClr val="00B05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I: IFR(</a:t>
            </a:r>
            <a:r>
              <a:rPr lang="ko-KR" altLang="en-US" sz="2000" dirty="0">
                <a:solidFill>
                  <a:srgbClr val="00B05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이상적 해결안</a:t>
            </a:r>
            <a:r>
              <a:rPr lang="en-US" altLang="ko-KR" sz="2000" dirty="0">
                <a:solidFill>
                  <a:srgbClr val="00B05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r>
              <a:rPr lang="en-US" altLang="ko-KR" sz="2000" dirty="0">
                <a:solidFill>
                  <a:srgbClr val="0070C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en-US" altLang="ko-KR" sz="2000" dirty="0">
                <a:solidFill>
                  <a:srgbClr val="0070C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en-US" altLang="ko-KR" sz="2000" dirty="0">
                <a:solidFill>
                  <a:srgbClr val="FF6699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G: Generate(</a:t>
            </a:r>
            <a:r>
              <a:rPr lang="ko-KR" altLang="en-US" sz="2000" dirty="0">
                <a:solidFill>
                  <a:srgbClr val="FF6699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아이디어 도출</a:t>
            </a:r>
            <a:r>
              <a:rPr lang="en-US" altLang="ko-KR" sz="2000" dirty="0">
                <a:solidFill>
                  <a:srgbClr val="FF6699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r>
              <a:rPr lang="en-US" altLang="ko-KR" sz="2000" dirty="0">
                <a:solidFill>
                  <a:srgbClr val="0070C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en-US" altLang="ko-KR" sz="2000" dirty="0">
                <a:solidFill>
                  <a:srgbClr val="0070C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en-US" altLang="ko-KR" sz="2000" dirty="0">
                <a:solidFill>
                  <a:srgbClr val="7030A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E: Evaluate (</a:t>
            </a:r>
            <a:r>
              <a:rPr lang="ko-KR" altLang="en-US" sz="2000" dirty="0">
                <a:solidFill>
                  <a:srgbClr val="7030A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아이디어 평가 및 해결안 선정</a:t>
            </a:r>
            <a:r>
              <a:rPr lang="en-US" altLang="ko-KR" sz="2000" dirty="0">
                <a:solidFill>
                  <a:srgbClr val="7030A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endParaRPr lang="ko-KR" altLang="en-US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6" name="한쪽 모서리가 잘린 사각형 35"/>
          <p:cNvSpPr/>
          <p:nvPr/>
        </p:nvSpPr>
        <p:spPr>
          <a:xfrm>
            <a:off x="1564013" y="1203598"/>
            <a:ext cx="6032323" cy="3528392"/>
          </a:xfrm>
          <a:prstGeom prst="snip1Rect">
            <a:avLst>
              <a:gd name="adj" fmla="val 6821"/>
            </a:avLst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95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79514" y="148547"/>
            <a:ext cx="4298701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3200" b="1" spc="-50" dirty="0" smtClean="0">
                <a:ln>
                  <a:solidFill>
                    <a:srgbClr val="94B6D2">
                      <a:shade val="50000"/>
                      <a:alpha val="0"/>
                    </a:srgbClr>
                  </a:solidFill>
                </a:ln>
                <a:solidFill>
                  <a:srgbClr val="00B0F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A: Analysis(</a:t>
            </a:r>
            <a:r>
              <a:rPr lang="ko-KR" altLang="en-US" sz="3200" b="1" spc="-50" dirty="0" smtClean="0">
                <a:ln>
                  <a:solidFill>
                    <a:srgbClr val="94B6D2">
                      <a:shade val="50000"/>
                      <a:alpha val="0"/>
                    </a:srgbClr>
                  </a:solidFill>
                </a:ln>
                <a:solidFill>
                  <a:srgbClr val="00B0F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분석</a:t>
            </a:r>
            <a:r>
              <a:rPr lang="en-US" altLang="ko-KR" sz="3200" b="1" spc="-50" dirty="0" smtClean="0">
                <a:ln>
                  <a:solidFill>
                    <a:srgbClr val="94B6D2">
                      <a:shade val="50000"/>
                      <a:alpha val="0"/>
                    </a:srgbClr>
                  </a:solidFill>
                </a:ln>
                <a:solidFill>
                  <a:srgbClr val="00B0F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en-US" altLang="ko-KR" sz="3200" b="1" spc="-50" dirty="0">
              <a:ln>
                <a:solidFill>
                  <a:srgbClr val="94B6D2">
                    <a:shade val="50000"/>
                    <a:alpha val="0"/>
                  </a:srgbClr>
                </a:solidFill>
              </a:ln>
              <a:solidFill>
                <a:srgbClr val="00B0F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915566"/>
            <a:ext cx="13901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smtClean="0">
                <a:ln w="0"/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50000">
                      <a:srgbClr val="4472C4"/>
                    </a:gs>
                    <a:gs pos="100000">
                      <a:srgbClr val="4472C4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문제 정보</a:t>
            </a:r>
            <a:endParaRPr lang="en-US" altLang="ko-KR" sz="2400" dirty="0">
              <a:ln w="0"/>
              <a:gradFill>
                <a:gsLst>
                  <a:gs pos="0">
                    <a:srgbClr val="4472C4">
                      <a:lumMod val="50000"/>
                    </a:srgbClr>
                  </a:gs>
                  <a:gs pos="50000">
                    <a:srgbClr val="4472C4"/>
                  </a:gs>
                  <a:gs pos="100000">
                    <a:srgbClr val="4472C4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962308"/>
            <a:ext cx="684076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문제 제목</a:t>
            </a:r>
            <a:r>
              <a:rPr lang="en-US" altLang="ko-KR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en-US" altLang="ko-KR" sz="1100" b="1" dirty="0" smtClean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100" b="1" dirty="0" smtClean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자전거를 활용한 얼음제조시스템</a:t>
            </a:r>
            <a:endParaRPr lang="en-US" altLang="ko-KR" sz="1100" b="1" dirty="0" smtClean="0">
              <a:solidFill>
                <a:srgbClr val="94B6D2">
                  <a:lumMod val="50000"/>
                </a:srgb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sz="1100" b="1" dirty="0">
              <a:solidFill>
                <a:srgbClr val="94B6D2">
                  <a:lumMod val="50000"/>
                </a:srgb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문제 해결의 필요성</a:t>
            </a:r>
            <a:r>
              <a:rPr lang="en-US" altLang="ko-KR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</a:t>
            </a:r>
            <a:r>
              <a:rPr lang="ko-KR" altLang="en-US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배경</a:t>
            </a:r>
            <a:r>
              <a:rPr lang="en-US" altLang="ko-KR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endParaRPr lang="en-US" altLang="ko-KR" sz="1100" b="1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자동차의 보급률이 높지 않은 후진국들의 경우 대다수의 사람들은 교통수단으로 소</a:t>
            </a:r>
            <a:r>
              <a:rPr lang="en-US" altLang="ko-KR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말</a:t>
            </a:r>
            <a:r>
              <a:rPr lang="en-US" altLang="ko-KR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당나귀 등의 동물과 자전거를 활용하는데</a:t>
            </a:r>
            <a:r>
              <a:rPr lang="en-US" altLang="ko-KR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자전거에서 발생할 많은 운동에너지들을</a:t>
            </a:r>
            <a:r>
              <a:rPr lang="en-US" altLang="ko-KR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ko-KR" altLang="en-US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적정기술에 활용한다면  후진국의 사람들이 조금 더 윤택한 삶을 누릴 수 있을</a:t>
            </a:r>
            <a:r>
              <a:rPr lang="en-US" altLang="ko-KR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것이라 생각했습니다</a:t>
            </a:r>
            <a:endParaRPr lang="en-US" altLang="ko-KR" sz="1100" dirty="0" smtClean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sz="1100" b="1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목표</a:t>
            </a:r>
            <a:r>
              <a:rPr lang="en-US" altLang="ko-KR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현재 상황</a:t>
            </a:r>
            <a:r>
              <a:rPr lang="en-US" altLang="ko-KR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</a:t>
            </a:r>
            <a:r>
              <a:rPr lang="ko-KR" altLang="en-US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목표 지표</a:t>
            </a:r>
            <a:r>
              <a:rPr lang="en-US" altLang="ko-KR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구체적 성공기준</a:t>
            </a:r>
            <a:r>
              <a:rPr lang="en-US" altLang="ko-KR" sz="1100" b="1" dirty="0" smtClean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)):</a:t>
            </a:r>
            <a:endParaRPr lang="en-US" altLang="ko-KR" sz="1100" dirty="0" smtClean="0">
              <a:solidFill>
                <a:srgbClr val="94B6D2">
                  <a:lumMod val="50000"/>
                </a:srgb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우리는 자전거를 활용한 적정기술이 어느 곳에 가장 필요한지를 생각했고</a:t>
            </a:r>
            <a:r>
              <a:rPr lang="en-US" altLang="ko-KR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더운 기후와 의료 시설이 열악한 후진국에서 혈액이나 아이스 팩 등의 의료기구를 오래 보관 할 수 있도록 하는 얼음 제조 시스템과 결합하는 것이 좋은 방안이 될 수 있을 것이라고</a:t>
            </a:r>
            <a:r>
              <a:rPr lang="en-US" altLang="ko-KR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판단했습니다</a:t>
            </a:r>
            <a:r>
              <a:rPr lang="en-US" altLang="ko-KR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r>
              <a:rPr lang="ko-KR" altLang="en-US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이를 통해 우리는자전거의 운동에너지를 활용해서 얼음을 제조하는 시스템을 만들어  후진국 사람들의 생활 환경을 조금 더 쾌적하게 만들어 주는 것을  목표로 설정하였습니다</a:t>
            </a:r>
            <a:r>
              <a:rPr lang="en-US" altLang="ko-KR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r>
              <a:rPr lang="ko-KR" altLang="en-US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en-US" altLang="ko-KR" sz="1100" dirty="0" smtClean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sz="1100" b="1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규제 및 제한 조건</a:t>
            </a:r>
            <a:r>
              <a:rPr lang="en-US" altLang="ko-KR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시스템 변형 범위</a:t>
            </a:r>
            <a:r>
              <a:rPr lang="en-US" altLang="ko-KR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경제적 투자 범위 등</a:t>
            </a:r>
            <a:r>
              <a:rPr lang="en-US" altLang="ko-KR" sz="1100" b="1" dirty="0" smtClean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):</a:t>
            </a:r>
            <a:endParaRPr lang="en-US" altLang="ko-KR" sz="1100" b="1" dirty="0">
              <a:solidFill>
                <a:srgbClr val="94B6D2">
                  <a:lumMod val="50000"/>
                </a:srgb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일정규모 이상의 투자를 기대하기 어려운 후진국이고</a:t>
            </a:r>
            <a:r>
              <a:rPr lang="en-US" altLang="ko-KR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현지인들의 교육 수준의 생각한다면</a:t>
            </a:r>
            <a:r>
              <a:rPr lang="en-US" altLang="ko-KR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제작품의  단가는 저렴하면서도</a:t>
            </a:r>
            <a:r>
              <a:rPr lang="en-US" altLang="ko-KR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몇 번의 설명으로도 수리가 가능하게  간단해야 할 것입니다</a:t>
            </a:r>
            <a:r>
              <a:rPr lang="en-US" altLang="ko-KR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r>
              <a:rPr lang="ko-KR" altLang="en-US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또한 고온 등의 기후를 생각하여 일정 수준 이상의 내구성을 갖추어야 할 것으로 판단 됩니다</a:t>
            </a:r>
            <a:r>
              <a:rPr lang="en-US" altLang="ko-KR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예상 기대 효과</a:t>
            </a:r>
            <a:r>
              <a:rPr lang="en-US" altLang="ko-KR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경제적</a:t>
            </a:r>
            <a:r>
              <a:rPr lang="en-US" altLang="ko-KR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기술적 효과를 구체적 파악</a:t>
            </a:r>
            <a:r>
              <a:rPr lang="en-US" altLang="ko-KR" sz="1100" b="1" dirty="0">
                <a:solidFill>
                  <a:srgbClr val="94B6D2">
                    <a:lumMod val="50000"/>
                  </a:srgb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): </a:t>
            </a:r>
          </a:p>
          <a:p>
            <a:r>
              <a:rPr lang="ko-KR" altLang="en-US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냉각장치의 경우 많은 전력을 소비하는 경우가 대부분인데</a:t>
            </a:r>
            <a:r>
              <a:rPr lang="en-US" altLang="ko-KR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자전거와 냉각시스템을  결합하여 냉각기능을 유지할 수 있다면 전력이 부족한</a:t>
            </a:r>
            <a:r>
              <a:rPr lang="en-US" altLang="ko-KR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후진국에서도 </a:t>
            </a:r>
            <a:r>
              <a:rPr lang="ko-KR" altLang="en-US" sz="11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얼음를</a:t>
            </a:r>
            <a:r>
              <a:rPr lang="ko-KR" altLang="en-US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활용해서 냉각장치가 필요한 상황에서도 대처가 가능해 일정 수준 이상의 생활이 가능할 것으로 기대됩니다</a:t>
            </a:r>
            <a:r>
              <a:rPr lang="en-US" altLang="ko-KR" sz="11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endParaRPr lang="en-US" altLang="ko-KR" sz="1100" dirty="0" smtClean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68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79514" y="148547"/>
            <a:ext cx="4298701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3200" b="1" spc="-50" dirty="0" smtClean="0">
                <a:ln>
                  <a:solidFill>
                    <a:srgbClr val="94B6D2">
                      <a:shade val="50000"/>
                      <a:alpha val="0"/>
                    </a:srgbClr>
                  </a:solidFill>
                </a:ln>
                <a:solidFill>
                  <a:srgbClr val="00B0F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A: Analysis(</a:t>
            </a:r>
            <a:r>
              <a:rPr lang="ko-KR" altLang="en-US" sz="3200" b="1" spc="-50" dirty="0" smtClean="0">
                <a:ln>
                  <a:solidFill>
                    <a:srgbClr val="94B6D2">
                      <a:shade val="50000"/>
                      <a:alpha val="0"/>
                    </a:srgbClr>
                  </a:solidFill>
                </a:ln>
                <a:solidFill>
                  <a:srgbClr val="00B0F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분석</a:t>
            </a:r>
            <a:r>
              <a:rPr lang="en-US" altLang="ko-KR" sz="3200" b="1" spc="-50" dirty="0" smtClean="0">
                <a:ln>
                  <a:solidFill>
                    <a:srgbClr val="94B6D2">
                      <a:shade val="50000"/>
                      <a:alpha val="0"/>
                    </a:srgbClr>
                  </a:solidFill>
                </a:ln>
                <a:solidFill>
                  <a:srgbClr val="00B0F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en-US" altLang="ko-KR" sz="3200" b="1" spc="-50" dirty="0">
              <a:ln>
                <a:solidFill>
                  <a:srgbClr val="94B6D2">
                    <a:shade val="50000"/>
                    <a:alpha val="0"/>
                  </a:srgbClr>
                </a:solidFill>
              </a:ln>
              <a:solidFill>
                <a:srgbClr val="00B0F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5282" y="904685"/>
            <a:ext cx="213552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smtClean="0">
                <a:ln w="0"/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50000">
                      <a:srgbClr val="4472C4"/>
                    </a:gs>
                    <a:gs pos="100000">
                      <a:srgbClr val="4472C4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원인 분석</a:t>
            </a:r>
            <a:r>
              <a:rPr lang="en-US" altLang="ko-KR" sz="2400" dirty="0" smtClean="0">
                <a:ln w="0"/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50000">
                      <a:srgbClr val="4472C4"/>
                    </a:gs>
                    <a:gs pos="100000">
                      <a:srgbClr val="4472C4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(RCA)</a:t>
            </a:r>
            <a:endParaRPr lang="en-US" altLang="ko-KR" sz="2400" dirty="0">
              <a:ln w="0"/>
              <a:gradFill>
                <a:gsLst>
                  <a:gs pos="0">
                    <a:srgbClr val="4472C4">
                      <a:lumMod val="50000"/>
                    </a:srgbClr>
                  </a:gs>
                  <a:gs pos="50000">
                    <a:srgbClr val="4472C4"/>
                  </a:gs>
                  <a:gs pos="100000">
                    <a:srgbClr val="4472C4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11560" y="1347614"/>
          <a:ext cx="7992888" cy="3556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379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무엇이</a:t>
                      </a:r>
                      <a:endParaRPr lang="en-US" altLang="ko-KR" b="1" dirty="0">
                        <a:solidFill>
                          <a:srgbClr val="FF0000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문제가 무엇인가</a:t>
                      </a:r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?)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냉각시스템이</a:t>
                      </a:r>
                      <a:endParaRPr lang="en-US" altLang="ko-KR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9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어디서</a:t>
                      </a:r>
                      <a:endParaRPr lang="en-US" altLang="ko-KR" b="1" dirty="0">
                        <a:solidFill>
                          <a:srgbClr val="FF0000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문제가 어디서 발생</a:t>
                      </a:r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고온의 열대기후와 전력공급이 </a:t>
                      </a:r>
                      <a:endParaRPr lang="en-US" altLang="ko-KR" dirty="0" smtClean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원활하지 않은 후진국에서</a:t>
                      </a:r>
                      <a:endParaRPr lang="en-US" altLang="ko-KR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5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언제</a:t>
                      </a:r>
                      <a:endParaRPr lang="en-US" altLang="ko-KR" b="1" dirty="0">
                        <a:solidFill>
                          <a:srgbClr val="FF0000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문제가 언제 발생</a:t>
                      </a:r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발전기와 연료가 없어 </a:t>
                      </a:r>
                      <a:endParaRPr lang="en-US" altLang="ko-KR" dirty="0" smtClean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전력 공급이 이뤄지지 않는 상황에서</a:t>
                      </a:r>
                      <a:endParaRPr lang="en-US" altLang="ko-KR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6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왜</a:t>
                      </a:r>
                      <a:endParaRPr lang="en-US" altLang="ko-KR" b="1" dirty="0">
                        <a:solidFill>
                          <a:srgbClr val="FF0000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문제가 왜 발생</a:t>
                      </a:r>
                      <a:r>
                        <a:rPr lang="en-US" altLang="ko-KR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  <a:endParaRPr lang="ko-KR" altLang="en-US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냉각  시스템이 제대로 가동되지 않아서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냉장보관이 필요한 음식이나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치료약 등이</a:t>
                      </a:r>
                      <a:endParaRPr lang="en-US" altLang="ko-KR" dirty="0" smtClean="0">
                        <a:solidFill>
                          <a:schemeClr val="tx1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부패하거나 상할 수 있다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21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79514" y="148547"/>
            <a:ext cx="4298701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3200" b="1" spc="-50" dirty="0">
                <a:ln>
                  <a:solidFill>
                    <a:srgbClr val="94B6D2">
                      <a:shade val="50000"/>
                      <a:alpha val="0"/>
                    </a:srgbClr>
                  </a:solidFill>
                </a:ln>
                <a:solidFill>
                  <a:srgbClr val="00B0F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A: Analysis(</a:t>
            </a:r>
            <a:r>
              <a:rPr lang="ko-KR" altLang="en-US" sz="3200" b="1" spc="-50" dirty="0">
                <a:ln>
                  <a:solidFill>
                    <a:srgbClr val="94B6D2">
                      <a:shade val="50000"/>
                      <a:alpha val="0"/>
                    </a:srgbClr>
                  </a:solidFill>
                </a:ln>
                <a:solidFill>
                  <a:srgbClr val="00B0F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분석</a:t>
            </a:r>
            <a:r>
              <a:rPr lang="en-US" altLang="ko-KR" sz="3200" b="1" spc="-50" dirty="0">
                <a:ln>
                  <a:solidFill>
                    <a:srgbClr val="94B6D2">
                      <a:shade val="50000"/>
                      <a:alpha val="0"/>
                    </a:srgbClr>
                  </a:solidFill>
                </a:ln>
                <a:solidFill>
                  <a:srgbClr val="00B0F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97066" y="904685"/>
            <a:ext cx="15119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>
                <a:ln w="0"/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50000">
                      <a:srgbClr val="4472C4"/>
                    </a:gs>
                    <a:gs pos="100000">
                      <a:srgbClr val="4472C4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9-window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이미지 105">
            <a:extLst>
              <a:ext uri="{FF2B5EF4-FFF2-40B4-BE49-F238E27FC236}">
                <a16:creationId xmlns="" xmlns:a16="http://schemas.microsoft.com/office/drawing/2014/main" id="{98095A1C-5BE4-4073-8497-ADB80DB5C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3"/>
            <a:ext cx="8424936" cy="382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99792" y="1601595"/>
            <a:ext cx="15199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어떻게 흡수할지</a:t>
            </a:r>
            <a:endParaRPr lang="ko-KR" altLang="en-US" sz="160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88024" y="1597995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주변 열에너지 흡수</a:t>
            </a:r>
            <a:endParaRPr lang="ko-KR" altLang="en-US" sz="160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20272" y="1491630"/>
            <a:ext cx="17443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얻어진 </a:t>
            </a:r>
            <a:r>
              <a:rPr lang="ko-KR" altLang="en-US" sz="16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열에너지를 </a:t>
            </a:r>
            <a:endParaRPr lang="en-US" altLang="ko-KR" sz="1600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fontAlgn="ctr"/>
            <a:r>
              <a:rPr lang="ko-KR" altLang="en-US" sz="16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어떻게 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사용할지</a:t>
            </a:r>
            <a:endParaRPr lang="ko-KR" altLang="en-US" sz="160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91965" y="2841842"/>
            <a:ext cx="13356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어떻게 만들지</a:t>
            </a:r>
            <a:endParaRPr lang="ko-KR" altLang="en-US" sz="160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76056" y="2826453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냉각시스템</a:t>
            </a:r>
            <a:endParaRPr lang="ko-KR" altLang="en-US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17928" y="2718731"/>
            <a:ext cx="15007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사용된 얼음을 </a:t>
            </a:r>
            <a:endParaRPr lang="en-US" altLang="ko-KR" sz="1600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fontAlgn="ctr"/>
            <a:r>
              <a:rPr lang="ko-KR" altLang="en-US" sz="16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어떻게 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처리할지</a:t>
            </a:r>
            <a:endParaRPr lang="ko-KR" altLang="en-US" sz="160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04789" y="4079227"/>
            <a:ext cx="1309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어디서 얻을지</a:t>
            </a:r>
            <a:endParaRPr lang="ko-KR" altLang="en-US" sz="160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00045" y="4085689"/>
            <a:ext cx="17315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물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고체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액체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기체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17928" y="3962578"/>
            <a:ext cx="15103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얻어진 물을 </a:t>
            </a:r>
            <a:endParaRPr lang="en-US" altLang="ko-KR" sz="1600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fontAlgn="ctr"/>
            <a:r>
              <a:rPr lang="ko-KR" altLang="en-US" sz="16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어떻게 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저장할지</a:t>
            </a:r>
            <a:endParaRPr lang="ko-KR" altLang="en-US" sz="1600" dirty="0">
              <a:solidFill>
                <a:srgbClr val="00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89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79514" y="148547"/>
            <a:ext cx="4298701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3200" b="1" spc="-50" dirty="0">
                <a:ln>
                  <a:solidFill>
                    <a:srgbClr val="94B6D2">
                      <a:shade val="50000"/>
                      <a:alpha val="0"/>
                    </a:srgbClr>
                  </a:solidFill>
                </a:ln>
                <a:solidFill>
                  <a:srgbClr val="00B0F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A: Analysis(</a:t>
            </a:r>
            <a:r>
              <a:rPr lang="ko-KR" altLang="en-US" sz="3200" b="1" spc="-50" dirty="0">
                <a:ln>
                  <a:solidFill>
                    <a:srgbClr val="94B6D2">
                      <a:shade val="50000"/>
                      <a:alpha val="0"/>
                    </a:srgbClr>
                  </a:solidFill>
                </a:ln>
                <a:solidFill>
                  <a:srgbClr val="00B0F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분석</a:t>
            </a:r>
            <a:r>
              <a:rPr lang="en-US" altLang="ko-KR" sz="3200" b="1" spc="-50" dirty="0">
                <a:ln>
                  <a:solidFill>
                    <a:srgbClr val="94B6D2">
                      <a:shade val="50000"/>
                      <a:alpha val="0"/>
                    </a:srgbClr>
                  </a:solidFill>
                </a:ln>
                <a:solidFill>
                  <a:srgbClr val="00B0F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28752" y="904685"/>
            <a:ext cx="18485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50000">
                      <a:srgbClr val="4472C4"/>
                    </a:gs>
                    <a:gs pos="100000">
                      <a:srgbClr val="4472C4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작은사람모델</a:t>
            </a:r>
            <a:endParaRPr lang="en-US" altLang="ko-KR" sz="2400" dirty="0">
              <a:ln w="0"/>
              <a:gradFill>
                <a:gsLst>
                  <a:gs pos="0">
                    <a:srgbClr val="4472C4">
                      <a:lumMod val="50000"/>
                    </a:srgbClr>
                  </a:gs>
                  <a:gs pos="50000">
                    <a:srgbClr val="4472C4"/>
                  </a:gs>
                  <a:gs pos="100000">
                    <a:srgbClr val="4472C4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B9BF250-E1B4-4F49-917A-9CCF4DA1F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946" y="923439"/>
            <a:ext cx="404447" cy="6374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24C3ECA-4ACF-43B3-A5C6-6F868BCAD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675" y="926307"/>
            <a:ext cx="404447" cy="6374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3BC48DC0-79E9-4353-AD51-B22C6001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981" y="926505"/>
            <a:ext cx="404447" cy="6374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4DE12013-07CE-430E-BFEE-3C663962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775" y="918011"/>
            <a:ext cx="404447" cy="63744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C682D54C-3D5E-4A75-85B9-DFA14B7C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55" y="3940594"/>
            <a:ext cx="216643" cy="341448"/>
          </a:xfrm>
          <a:prstGeom prst="rect">
            <a:avLst/>
          </a:prstGeom>
        </p:spPr>
      </p:pic>
      <p:grpSp>
        <p:nvGrpSpPr>
          <p:cNvPr id="33" name="Solid_V">
            <a:extLst>
              <a:ext uri="{FF2B5EF4-FFF2-40B4-BE49-F238E27FC236}">
                <a16:creationId xmlns="" xmlns:a16="http://schemas.microsoft.com/office/drawing/2014/main" id="{39C1F9E5-9E81-419E-82C1-A83CE0A8B953}"/>
              </a:ext>
            </a:extLst>
          </p:cNvPr>
          <p:cNvGrpSpPr/>
          <p:nvPr/>
        </p:nvGrpSpPr>
        <p:grpSpPr>
          <a:xfrm>
            <a:off x="3742552" y="2867927"/>
            <a:ext cx="341662" cy="494518"/>
            <a:chOff x="0" y="0"/>
            <a:chExt cx="938897" cy="1654893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82EFE571-7281-4D71-A6DE-6A84CBEC9D57}"/>
                </a:ext>
              </a:extLst>
            </p:cNvPr>
            <p:cNvSpPr/>
            <p:nvPr/>
          </p:nvSpPr>
          <p:spPr bwMode="auto">
            <a:xfrm>
              <a:off x="406645" y="313965"/>
              <a:ext cx="104500" cy="165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16CFEA66-52E9-4DD0-A060-D543CF33367F}"/>
                </a:ext>
              </a:extLst>
            </p:cNvPr>
            <p:cNvSpPr/>
            <p:nvPr/>
          </p:nvSpPr>
          <p:spPr bwMode="auto">
            <a:xfrm>
              <a:off x="348888" y="406818"/>
              <a:ext cx="230708" cy="61015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3AE26C5B-6513-46F3-9A79-FC9C2F07BC52}"/>
                </a:ext>
              </a:extLst>
            </p:cNvPr>
            <p:cNvSpPr/>
            <p:nvPr/>
          </p:nvSpPr>
          <p:spPr bwMode="auto">
            <a:xfrm>
              <a:off x="293677" y="0"/>
              <a:ext cx="341130" cy="34450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E1750E20-7CEC-421C-8EBB-41D09A9AD748}"/>
                </a:ext>
              </a:extLst>
            </p:cNvPr>
            <p:cNvSpPr/>
            <p:nvPr/>
          </p:nvSpPr>
          <p:spPr bwMode="auto">
            <a:xfrm rot="19857688">
              <a:off x="678759" y="956098"/>
              <a:ext cx="70856" cy="698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0E483B13-797F-4EA0-A918-285326FDB7F8}"/>
                </a:ext>
              </a:extLst>
            </p:cNvPr>
            <p:cNvSpPr/>
            <p:nvPr/>
          </p:nvSpPr>
          <p:spPr bwMode="auto">
            <a:xfrm flipV="1">
              <a:off x="0" y="374231"/>
              <a:ext cx="938897" cy="5043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FA3C0812-5B3B-49EA-A8F0-201DA870616D}"/>
                </a:ext>
              </a:extLst>
            </p:cNvPr>
            <p:cNvSpPr/>
            <p:nvPr/>
          </p:nvSpPr>
          <p:spPr bwMode="auto">
            <a:xfrm rot="1742312" flipH="1">
              <a:off x="179821" y="956098"/>
              <a:ext cx="70856" cy="698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255C9C37-CBD1-4564-BB3D-82B19BDE67F6}"/>
                </a:ext>
              </a:extLst>
            </p:cNvPr>
            <p:cNvSpPr/>
            <p:nvPr/>
          </p:nvSpPr>
          <p:spPr bwMode="auto">
            <a:xfrm rot="5400000" flipV="1">
              <a:off x="-181080" y="181084"/>
              <a:ext cx="424666" cy="6250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376644FC-C99A-408D-BF63-687CD2792D9C}"/>
                </a:ext>
              </a:extLst>
            </p:cNvPr>
            <p:cNvSpPr/>
            <p:nvPr/>
          </p:nvSpPr>
          <p:spPr bwMode="auto">
            <a:xfrm rot="5400000" flipV="1">
              <a:off x="694722" y="181422"/>
              <a:ext cx="424663" cy="618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3" name="Solid_V">
            <a:extLst>
              <a:ext uri="{FF2B5EF4-FFF2-40B4-BE49-F238E27FC236}">
                <a16:creationId xmlns="" xmlns:a16="http://schemas.microsoft.com/office/drawing/2014/main" id="{E14AA62F-C95B-475F-903C-9502CD30F54A}"/>
              </a:ext>
            </a:extLst>
          </p:cNvPr>
          <p:cNvGrpSpPr/>
          <p:nvPr/>
        </p:nvGrpSpPr>
        <p:grpSpPr>
          <a:xfrm>
            <a:off x="4075671" y="3088824"/>
            <a:ext cx="341662" cy="494518"/>
            <a:chOff x="0" y="0"/>
            <a:chExt cx="938897" cy="1654893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010939BD-53E4-4C3A-9CDC-BC5C71EA6F7E}"/>
                </a:ext>
              </a:extLst>
            </p:cNvPr>
            <p:cNvSpPr/>
            <p:nvPr/>
          </p:nvSpPr>
          <p:spPr bwMode="auto">
            <a:xfrm>
              <a:off x="406645" y="313965"/>
              <a:ext cx="104500" cy="165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684CDB39-43AE-4E10-B8E5-AAEA1459B429}"/>
                </a:ext>
              </a:extLst>
            </p:cNvPr>
            <p:cNvSpPr/>
            <p:nvPr/>
          </p:nvSpPr>
          <p:spPr bwMode="auto">
            <a:xfrm>
              <a:off x="348888" y="406818"/>
              <a:ext cx="230708" cy="61015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D1E8815D-7D66-4BAB-9E91-088152470D8F}"/>
                </a:ext>
              </a:extLst>
            </p:cNvPr>
            <p:cNvSpPr/>
            <p:nvPr/>
          </p:nvSpPr>
          <p:spPr bwMode="auto">
            <a:xfrm>
              <a:off x="293677" y="0"/>
              <a:ext cx="341130" cy="34450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F5B09F42-A78D-4600-B5F1-915504BA88A0}"/>
                </a:ext>
              </a:extLst>
            </p:cNvPr>
            <p:cNvSpPr/>
            <p:nvPr/>
          </p:nvSpPr>
          <p:spPr bwMode="auto">
            <a:xfrm rot="19857688">
              <a:off x="678759" y="956098"/>
              <a:ext cx="70856" cy="698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1829457A-AB7C-4CAD-80FB-353BFE0A177E}"/>
                </a:ext>
              </a:extLst>
            </p:cNvPr>
            <p:cNvSpPr/>
            <p:nvPr/>
          </p:nvSpPr>
          <p:spPr bwMode="auto">
            <a:xfrm flipV="1">
              <a:off x="0" y="374231"/>
              <a:ext cx="938897" cy="5043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704274F4-6D8F-4EF0-AF94-FFEEAC89E992}"/>
                </a:ext>
              </a:extLst>
            </p:cNvPr>
            <p:cNvSpPr/>
            <p:nvPr/>
          </p:nvSpPr>
          <p:spPr bwMode="auto">
            <a:xfrm rot="1742312" flipH="1">
              <a:off x="179821" y="956098"/>
              <a:ext cx="70856" cy="698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E983A5F6-CA22-4BEE-A5E4-040ED0076E61}"/>
                </a:ext>
              </a:extLst>
            </p:cNvPr>
            <p:cNvSpPr/>
            <p:nvPr/>
          </p:nvSpPr>
          <p:spPr bwMode="auto">
            <a:xfrm rot="5400000" flipV="1">
              <a:off x="-181080" y="181084"/>
              <a:ext cx="424666" cy="6250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0EEB36F3-1EF2-4CEF-BF98-61B36BC0E365}"/>
                </a:ext>
              </a:extLst>
            </p:cNvPr>
            <p:cNvSpPr/>
            <p:nvPr/>
          </p:nvSpPr>
          <p:spPr bwMode="auto">
            <a:xfrm rot="5400000" flipV="1">
              <a:off x="694722" y="181422"/>
              <a:ext cx="424663" cy="618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2" name="Solid_V">
            <a:extLst>
              <a:ext uri="{FF2B5EF4-FFF2-40B4-BE49-F238E27FC236}">
                <a16:creationId xmlns="" xmlns:a16="http://schemas.microsoft.com/office/drawing/2014/main" id="{E21F714D-32FB-4B02-97C9-F77564EAC691}"/>
              </a:ext>
            </a:extLst>
          </p:cNvPr>
          <p:cNvGrpSpPr/>
          <p:nvPr/>
        </p:nvGrpSpPr>
        <p:grpSpPr>
          <a:xfrm>
            <a:off x="3416546" y="3097827"/>
            <a:ext cx="341662" cy="494518"/>
            <a:chOff x="0" y="0"/>
            <a:chExt cx="938897" cy="1654893"/>
          </a:xfrm>
        </p:grpSpPr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AAD8219E-FF5A-4DD8-B215-7A3BCCF17A28}"/>
                </a:ext>
              </a:extLst>
            </p:cNvPr>
            <p:cNvSpPr/>
            <p:nvPr/>
          </p:nvSpPr>
          <p:spPr bwMode="auto">
            <a:xfrm>
              <a:off x="406645" y="313965"/>
              <a:ext cx="104500" cy="165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418B0530-7D0A-4ED6-804F-DE4597B022F1}"/>
                </a:ext>
              </a:extLst>
            </p:cNvPr>
            <p:cNvSpPr/>
            <p:nvPr/>
          </p:nvSpPr>
          <p:spPr bwMode="auto">
            <a:xfrm>
              <a:off x="348888" y="406818"/>
              <a:ext cx="230708" cy="61015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DB644F3E-5812-42BF-B2D5-676DBE3FD851}"/>
                </a:ext>
              </a:extLst>
            </p:cNvPr>
            <p:cNvSpPr/>
            <p:nvPr/>
          </p:nvSpPr>
          <p:spPr bwMode="auto">
            <a:xfrm>
              <a:off x="293677" y="0"/>
              <a:ext cx="341130" cy="34450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199B6201-E270-4D18-800E-E97DC82FC225}"/>
                </a:ext>
              </a:extLst>
            </p:cNvPr>
            <p:cNvSpPr/>
            <p:nvPr/>
          </p:nvSpPr>
          <p:spPr bwMode="auto">
            <a:xfrm rot="19857688">
              <a:off x="678759" y="956098"/>
              <a:ext cx="70856" cy="698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E3952496-44CB-4CE2-B52F-0104A7123840}"/>
                </a:ext>
              </a:extLst>
            </p:cNvPr>
            <p:cNvSpPr/>
            <p:nvPr/>
          </p:nvSpPr>
          <p:spPr bwMode="auto">
            <a:xfrm flipV="1">
              <a:off x="0" y="374231"/>
              <a:ext cx="938897" cy="5043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B4528A75-932C-4768-AF25-8F956FD1A639}"/>
                </a:ext>
              </a:extLst>
            </p:cNvPr>
            <p:cNvSpPr/>
            <p:nvPr/>
          </p:nvSpPr>
          <p:spPr bwMode="auto">
            <a:xfrm rot="1742312" flipH="1">
              <a:off x="179821" y="956098"/>
              <a:ext cx="70856" cy="698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540442B0-707C-48BA-A1C4-DD0FA4895C75}"/>
                </a:ext>
              </a:extLst>
            </p:cNvPr>
            <p:cNvSpPr/>
            <p:nvPr/>
          </p:nvSpPr>
          <p:spPr bwMode="auto">
            <a:xfrm rot="5400000" flipV="1">
              <a:off x="-181080" y="181084"/>
              <a:ext cx="424666" cy="6250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B9CEC011-8B28-4B16-84DE-C48BB0C3D74D}"/>
                </a:ext>
              </a:extLst>
            </p:cNvPr>
            <p:cNvSpPr/>
            <p:nvPr/>
          </p:nvSpPr>
          <p:spPr bwMode="auto">
            <a:xfrm rot="5400000" flipV="1">
              <a:off x="694722" y="181422"/>
              <a:ext cx="424663" cy="618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9" name="Solid_V">
            <a:extLst>
              <a:ext uri="{FF2B5EF4-FFF2-40B4-BE49-F238E27FC236}">
                <a16:creationId xmlns="" xmlns:a16="http://schemas.microsoft.com/office/drawing/2014/main" id="{A55E8B47-242D-4971-9D00-BB4EAEE45EEE}"/>
              </a:ext>
            </a:extLst>
          </p:cNvPr>
          <p:cNvGrpSpPr/>
          <p:nvPr/>
        </p:nvGrpSpPr>
        <p:grpSpPr>
          <a:xfrm>
            <a:off x="471427" y="4477591"/>
            <a:ext cx="306280" cy="369332"/>
            <a:chOff x="0" y="0"/>
            <a:chExt cx="938897" cy="1654893"/>
          </a:xfrm>
        </p:grpSpPr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4B40523D-9BA5-423B-ACD8-51C0A2B88F24}"/>
                </a:ext>
              </a:extLst>
            </p:cNvPr>
            <p:cNvSpPr/>
            <p:nvPr/>
          </p:nvSpPr>
          <p:spPr bwMode="auto">
            <a:xfrm>
              <a:off x="406645" y="313965"/>
              <a:ext cx="104500" cy="165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C8690423-736D-4655-B64E-4E25E32C9675}"/>
                </a:ext>
              </a:extLst>
            </p:cNvPr>
            <p:cNvSpPr/>
            <p:nvPr/>
          </p:nvSpPr>
          <p:spPr bwMode="auto">
            <a:xfrm>
              <a:off x="348888" y="406818"/>
              <a:ext cx="230708" cy="61015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1E71887D-5EF5-4276-86D6-245BE402AFAE}"/>
                </a:ext>
              </a:extLst>
            </p:cNvPr>
            <p:cNvSpPr/>
            <p:nvPr/>
          </p:nvSpPr>
          <p:spPr bwMode="auto">
            <a:xfrm>
              <a:off x="293677" y="0"/>
              <a:ext cx="341130" cy="34450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BDF44B71-F831-4991-8BAE-218570C216F2}"/>
                </a:ext>
              </a:extLst>
            </p:cNvPr>
            <p:cNvSpPr/>
            <p:nvPr/>
          </p:nvSpPr>
          <p:spPr bwMode="auto">
            <a:xfrm rot="19857688">
              <a:off x="678759" y="956098"/>
              <a:ext cx="70856" cy="698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B9B11087-BE60-4935-AF4B-21CD735B4575}"/>
                </a:ext>
              </a:extLst>
            </p:cNvPr>
            <p:cNvSpPr/>
            <p:nvPr/>
          </p:nvSpPr>
          <p:spPr bwMode="auto">
            <a:xfrm flipV="1">
              <a:off x="0" y="374231"/>
              <a:ext cx="938897" cy="5043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CF24A90D-7F95-4401-8BA6-0EC13943783A}"/>
                </a:ext>
              </a:extLst>
            </p:cNvPr>
            <p:cNvSpPr/>
            <p:nvPr/>
          </p:nvSpPr>
          <p:spPr bwMode="auto">
            <a:xfrm rot="1742312" flipH="1">
              <a:off x="179821" y="956098"/>
              <a:ext cx="70856" cy="698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B11E7612-382A-4D12-A561-8FF961EA9AA6}"/>
                </a:ext>
              </a:extLst>
            </p:cNvPr>
            <p:cNvSpPr/>
            <p:nvPr/>
          </p:nvSpPr>
          <p:spPr bwMode="auto">
            <a:xfrm rot="5400000" flipV="1">
              <a:off x="-181080" y="181084"/>
              <a:ext cx="424666" cy="6250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3446F845-DBE6-4162-A477-522169ACCA49}"/>
                </a:ext>
              </a:extLst>
            </p:cNvPr>
            <p:cNvSpPr/>
            <p:nvPr/>
          </p:nvSpPr>
          <p:spPr bwMode="auto">
            <a:xfrm rot="5400000" flipV="1">
              <a:off x="694722" y="181422"/>
              <a:ext cx="424663" cy="618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D7478AC-2527-47C0-B447-2BF041235F55}"/>
              </a:ext>
            </a:extLst>
          </p:cNvPr>
          <p:cNvSpPr txBox="1"/>
          <p:nvPr/>
        </p:nvSpPr>
        <p:spPr>
          <a:xfrm>
            <a:off x="937051" y="4468135"/>
            <a:ext cx="2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물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784FEA08-88CF-48E5-A447-29C2F3D48093}"/>
              </a:ext>
            </a:extLst>
          </p:cNvPr>
          <p:cNvGrpSpPr/>
          <p:nvPr/>
        </p:nvGrpSpPr>
        <p:grpSpPr>
          <a:xfrm>
            <a:off x="2642939" y="1669896"/>
            <a:ext cx="420796" cy="511788"/>
            <a:chOff x="8878888" y="5089549"/>
            <a:chExt cx="420796" cy="511788"/>
          </a:xfrm>
        </p:grpSpPr>
        <p:grpSp>
          <p:nvGrpSpPr>
            <p:cNvPr id="90" name="그룹 89">
              <a:extLst>
                <a:ext uri="{FF2B5EF4-FFF2-40B4-BE49-F238E27FC236}">
                  <a16:creationId xmlns="" xmlns:a16="http://schemas.microsoft.com/office/drawing/2014/main" id="{DEF238A5-4E78-4C57-995E-C442C965D653}"/>
                </a:ext>
              </a:extLst>
            </p:cNvPr>
            <p:cNvGrpSpPr/>
            <p:nvPr/>
          </p:nvGrpSpPr>
          <p:grpSpPr>
            <a:xfrm>
              <a:off x="8878888" y="5089549"/>
              <a:ext cx="383803" cy="501698"/>
              <a:chOff x="6623572" y="3675976"/>
              <a:chExt cx="2726306" cy="3423086"/>
            </a:xfrm>
          </p:grpSpPr>
          <p:sp>
            <p:nvSpPr>
              <p:cNvPr id="92" name="타원 91">
                <a:extLst>
                  <a:ext uri="{FF2B5EF4-FFF2-40B4-BE49-F238E27FC236}">
                    <a16:creationId xmlns="" xmlns:a16="http://schemas.microsoft.com/office/drawing/2014/main" id="{949D763C-BCA8-41ED-AD3B-4DD3C23A2E59}"/>
                  </a:ext>
                </a:extLst>
              </p:cNvPr>
              <p:cNvSpPr/>
              <p:nvPr/>
            </p:nvSpPr>
            <p:spPr>
              <a:xfrm>
                <a:off x="7511529" y="3675976"/>
                <a:ext cx="914400" cy="914400"/>
              </a:xfrm>
              <a:prstGeom prst="ellipse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="" xmlns:a16="http://schemas.microsoft.com/office/drawing/2014/main" id="{E74AF4C7-C774-45CF-B003-5B8C7C2BC8F3}"/>
                  </a:ext>
                </a:extLst>
              </p:cNvPr>
              <p:cNvSpPr/>
              <p:nvPr/>
            </p:nvSpPr>
            <p:spPr>
              <a:xfrm>
                <a:off x="7528460" y="4590376"/>
                <a:ext cx="914400" cy="1408221"/>
              </a:xfrm>
              <a:prstGeom prst="rect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L 도형 93">
                <a:extLst>
                  <a:ext uri="{FF2B5EF4-FFF2-40B4-BE49-F238E27FC236}">
                    <a16:creationId xmlns="" xmlns:a16="http://schemas.microsoft.com/office/drawing/2014/main" id="{9D9C9331-1497-4D89-B003-A37D31E94F55}"/>
                  </a:ext>
                </a:extLst>
              </p:cNvPr>
              <p:cNvSpPr/>
              <p:nvPr/>
            </p:nvSpPr>
            <p:spPr>
              <a:xfrm rot="10800000">
                <a:off x="8435478" y="4590376"/>
                <a:ext cx="914400" cy="914400"/>
              </a:xfrm>
              <a:prstGeom prst="corner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L 도형 94">
                <a:extLst>
                  <a:ext uri="{FF2B5EF4-FFF2-40B4-BE49-F238E27FC236}">
                    <a16:creationId xmlns="" xmlns:a16="http://schemas.microsoft.com/office/drawing/2014/main" id="{C2FA2FEB-1F40-4C5C-B9A5-2264E8B118B3}"/>
                  </a:ext>
                </a:extLst>
              </p:cNvPr>
              <p:cNvSpPr/>
              <p:nvPr/>
            </p:nvSpPr>
            <p:spPr>
              <a:xfrm>
                <a:off x="6623572" y="4131762"/>
                <a:ext cx="914400" cy="914400"/>
              </a:xfrm>
              <a:prstGeom prst="corner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L 도형 95">
                <a:extLst>
                  <a:ext uri="{FF2B5EF4-FFF2-40B4-BE49-F238E27FC236}">
                    <a16:creationId xmlns="" xmlns:a16="http://schemas.microsoft.com/office/drawing/2014/main" id="{D265B145-C7BB-4A32-A7CB-F4A0BAA0012E}"/>
                  </a:ext>
                </a:extLst>
              </p:cNvPr>
              <p:cNvSpPr/>
              <p:nvPr/>
            </p:nvSpPr>
            <p:spPr>
              <a:xfrm rot="1674874">
                <a:off x="7298041" y="5989970"/>
                <a:ext cx="1325436" cy="1109092"/>
              </a:xfrm>
              <a:prstGeom prst="corner">
                <a:avLst>
                  <a:gd name="adj1" fmla="val 42321"/>
                  <a:gd name="adj2" fmla="val 43807"/>
                </a:avLst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1" name="그림 90">
              <a:extLst>
                <a:ext uri="{FF2B5EF4-FFF2-40B4-BE49-F238E27FC236}">
                  <a16:creationId xmlns="" xmlns:a16="http://schemas.microsoft.com/office/drawing/2014/main" id="{67749A0A-2C0B-4566-B146-CD5260FD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735350">
              <a:off x="9061919" y="5363573"/>
              <a:ext cx="219475" cy="256054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392B7FD8-4936-44C0-A5CC-83D9C3B1C2E1}"/>
              </a:ext>
            </a:extLst>
          </p:cNvPr>
          <p:cNvGrpSpPr/>
          <p:nvPr/>
        </p:nvGrpSpPr>
        <p:grpSpPr>
          <a:xfrm>
            <a:off x="3236361" y="1662472"/>
            <a:ext cx="420796" cy="511788"/>
            <a:chOff x="8878888" y="5089549"/>
            <a:chExt cx="420796" cy="511788"/>
          </a:xfrm>
        </p:grpSpPr>
        <p:grpSp>
          <p:nvGrpSpPr>
            <p:cNvPr id="98" name="그룹 97">
              <a:extLst>
                <a:ext uri="{FF2B5EF4-FFF2-40B4-BE49-F238E27FC236}">
                  <a16:creationId xmlns="" xmlns:a16="http://schemas.microsoft.com/office/drawing/2014/main" id="{73BFD604-092A-4771-94B9-BFF5DD32061F}"/>
                </a:ext>
              </a:extLst>
            </p:cNvPr>
            <p:cNvGrpSpPr/>
            <p:nvPr/>
          </p:nvGrpSpPr>
          <p:grpSpPr>
            <a:xfrm>
              <a:off x="8878888" y="5089549"/>
              <a:ext cx="383803" cy="501698"/>
              <a:chOff x="6623572" y="3675976"/>
              <a:chExt cx="2726306" cy="3423086"/>
            </a:xfrm>
          </p:grpSpPr>
          <p:sp>
            <p:nvSpPr>
              <p:cNvPr id="100" name="타원 99">
                <a:extLst>
                  <a:ext uri="{FF2B5EF4-FFF2-40B4-BE49-F238E27FC236}">
                    <a16:creationId xmlns="" xmlns:a16="http://schemas.microsoft.com/office/drawing/2014/main" id="{14310F05-4416-4C5E-9F56-D2B27690D76D}"/>
                  </a:ext>
                </a:extLst>
              </p:cNvPr>
              <p:cNvSpPr/>
              <p:nvPr/>
            </p:nvSpPr>
            <p:spPr>
              <a:xfrm>
                <a:off x="7511529" y="3675976"/>
                <a:ext cx="914400" cy="914400"/>
              </a:xfrm>
              <a:prstGeom prst="ellipse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="" xmlns:a16="http://schemas.microsoft.com/office/drawing/2014/main" id="{0C0A291F-DA9D-4DE9-952A-7A156ABD0497}"/>
                  </a:ext>
                </a:extLst>
              </p:cNvPr>
              <p:cNvSpPr/>
              <p:nvPr/>
            </p:nvSpPr>
            <p:spPr>
              <a:xfrm>
                <a:off x="7528460" y="4590376"/>
                <a:ext cx="914400" cy="1408221"/>
              </a:xfrm>
              <a:prstGeom prst="rect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L 도형 101">
                <a:extLst>
                  <a:ext uri="{FF2B5EF4-FFF2-40B4-BE49-F238E27FC236}">
                    <a16:creationId xmlns="" xmlns:a16="http://schemas.microsoft.com/office/drawing/2014/main" id="{B2B2B9B8-7409-45DC-B42B-AFD8160EB811}"/>
                  </a:ext>
                </a:extLst>
              </p:cNvPr>
              <p:cNvSpPr/>
              <p:nvPr/>
            </p:nvSpPr>
            <p:spPr>
              <a:xfrm rot="10800000">
                <a:off x="8435478" y="4590376"/>
                <a:ext cx="914400" cy="914400"/>
              </a:xfrm>
              <a:prstGeom prst="corner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L 도형 102">
                <a:extLst>
                  <a:ext uri="{FF2B5EF4-FFF2-40B4-BE49-F238E27FC236}">
                    <a16:creationId xmlns="" xmlns:a16="http://schemas.microsoft.com/office/drawing/2014/main" id="{C802A114-BCDB-4165-9AF9-7CBCBC222D1E}"/>
                  </a:ext>
                </a:extLst>
              </p:cNvPr>
              <p:cNvSpPr/>
              <p:nvPr/>
            </p:nvSpPr>
            <p:spPr>
              <a:xfrm>
                <a:off x="6623572" y="4131762"/>
                <a:ext cx="914400" cy="914400"/>
              </a:xfrm>
              <a:prstGeom prst="corner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L 도형 103">
                <a:extLst>
                  <a:ext uri="{FF2B5EF4-FFF2-40B4-BE49-F238E27FC236}">
                    <a16:creationId xmlns="" xmlns:a16="http://schemas.microsoft.com/office/drawing/2014/main" id="{0A9ACCDA-4176-419A-8534-BC212646EC92}"/>
                  </a:ext>
                </a:extLst>
              </p:cNvPr>
              <p:cNvSpPr/>
              <p:nvPr/>
            </p:nvSpPr>
            <p:spPr>
              <a:xfrm rot="1674874">
                <a:off x="7298041" y="5989970"/>
                <a:ext cx="1325436" cy="1109092"/>
              </a:xfrm>
              <a:prstGeom prst="corner">
                <a:avLst>
                  <a:gd name="adj1" fmla="val 42321"/>
                  <a:gd name="adj2" fmla="val 43807"/>
                </a:avLst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9" name="그림 98">
              <a:extLst>
                <a:ext uri="{FF2B5EF4-FFF2-40B4-BE49-F238E27FC236}">
                  <a16:creationId xmlns="" xmlns:a16="http://schemas.microsoft.com/office/drawing/2014/main" id="{8B50313F-4A6E-4C78-BA62-1D62595A3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735350">
              <a:off x="9061919" y="5363573"/>
              <a:ext cx="219475" cy="256054"/>
            </a:xfrm>
            <a:prstGeom prst="rect">
              <a:avLst/>
            </a:prstGeom>
          </p:spPr>
        </p:pic>
      </p:grpSp>
      <p:grpSp>
        <p:nvGrpSpPr>
          <p:cNvPr id="129" name="그룹 128">
            <a:extLst>
              <a:ext uri="{FF2B5EF4-FFF2-40B4-BE49-F238E27FC236}">
                <a16:creationId xmlns="" xmlns:a16="http://schemas.microsoft.com/office/drawing/2014/main" id="{100CC4A8-6379-4F8C-9D1B-50E9CD356022}"/>
              </a:ext>
            </a:extLst>
          </p:cNvPr>
          <p:cNvGrpSpPr/>
          <p:nvPr/>
        </p:nvGrpSpPr>
        <p:grpSpPr>
          <a:xfrm>
            <a:off x="2671952" y="2417815"/>
            <a:ext cx="420796" cy="511788"/>
            <a:chOff x="8878888" y="5089549"/>
            <a:chExt cx="420796" cy="511788"/>
          </a:xfrm>
        </p:grpSpPr>
        <p:grpSp>
          <p:nvGrpSpPr>
            <p:cNvPr id="130" name="그룹 129">
              <a:extLst>
                <a:ext uri="{FF2B5EF4-FFF2-40B4-BE49-F238E27FC236}">
                  <a16:creationId xmlns="" xmlns:a16="http://schemas.microsoft.com/office/drawing/2014/main" id="{27208F10-23C9-4A2D-9A45-87AA691FAC1B}"/>
                </a:ext>
              </a:extLst>
            </p:cNvPr>
            <p:cNvGrpSpPr/>
            <p:nvPr/>
          </p:nvGrpSpPr>
          <p:grpSpPr>
            <a:xfrm>
              <a:off x="8878888" y="5089549"/>
              <a:ext cx="383803" cy="501698"/>
              <a:chOff x="6623572" y="3675976"/>
              <a:chExt cx="2726306" cy="3423086"/>
            </a:xfrm>
          </p:grpSpPr>
          <p:sp>
            <p:nvSpPr>
              <p:cNvPr id="132" name="타원 131">
                <a:extLst>
                  <a:ext uri="{FF2B5EF4-FFF2-40B4-BE49-F238E27FC236}">
                    <a16:creationId xmlns="" xmlns:a16="http://schemas.microsoft.com/office/drawing/2014/main" id="{2380AAC8-0667-4365-8419-F3C75431F1F9}"/>
                  </a:ext>
                </a:extLst>
              </p:cNvPr>
              <p:cNvSpPr/>
              <p:nvPr/>
            </p:nvSpPr>
            <p:spPr>
              <a:xfrm>
                <a:off x="7511529" y="3675976"/>
                <a:ext cx="914400" cy="914400"/>
              </a:xfrm>
              <a:prstGeom prst="ellipse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="" xmlns:a16="http://schemas.microsoft.com/office/drawing/2014/main" id="{EF24F004-7615-4DAC-9F69-DADEA870D9E6}"/>
                  </a:ext>
                </a:extLst>
              </p:cNvPr>
              <p:cNvSpPr/>
              <p:nvPr/>
            </p:nvSpPr>
            <p:spPr>
              <a:xfrm>
                <a:off x="7528460" y="4590376"/>
                <a:ext cx="914400" cy="1408221"/>
              </a:xfrm>
              <a:prstGeom prst="rect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L 도형 133">
                <a:extLst>
                  <a:ext uri="{FF2B5EF4-FFF2-40B4-BE49-F238E27FC236}">
                    <a16:creationId xmlns="" xmlns:a16="http://schemas.microsoft.com/office/drawing/2014/main" id="{1E8D7D45-481B-49FE-8132-68AF500A3720}"/>
                  </a:ext>
                </a:extLst>
              </p:cNvPr>
              <p:cNvSpPr/>
              <p:nvPr/>
            </p:nvSpPr>
            <p:spPr>
              <a:xfrm rot="10800000">
                <a:off x="8435478" y="4590376"/>
                <a:ext cx="914400" cy="914400"/>
              </a:xfrm>
              <a:prstGeom prst="corner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L 도형 134">
                <a:extLst>
                  <a:ext uri="{FF2B5EF4-FFF2-40B4-BE49-F238E27FC236}">
                    <a16:creationId xmlns="" xmlns:a16="http://schemas.microsoft.com/office/drawing/2014/main" id="{757F613A-AE07-4C99-968A-F2EA0E06A965}"/>
                  </a:ext>
                </a:extLst>
              </p:cNvPr>
              <p:cNvSpPr/>
              <p:nvPr/>
            </p:nvSpPr>
            <p:spPr>
              <a:xfrm>
                <a:off x="6623572" y="4131762"/>
                <a:ext cx="914400" cy="914400"/>
              </a:xfrm>
              <a:prstGeom prst="corner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L 도형 135">
                <a:extLst>
                  <a:ext uri="{FF2B5EF4-FFF2-40B4-BE49-F238E27FC236}">
                    <a16:creationId xmlns="" xmlns:a16="http://schemas.microsoft.com/office/drawing/2014/main" id="{BC984C51-F2FA-4689-A0EE-0D92A953E6CA}"/>
                  </a:ext>
                </a:extLst>
              </p:cNvPr>
              <p:cNvSpPr/>
              <p:nvPr/>
            </p:nvSpPr>
            <p:spPr>
              <a:xfrm rot="1674874">
                <a:off x="7298041" y="5989970"/>
                <a:ext cx="1325436" cy="1109092"/>
              </a:xfrm>
              <a:prstGeom prst="corner">
                <a:avLst>
                  <a:gd name="adj1" fmla="val 42321"/>
                  <a:gd name="adj2" fmla="val 43807"/>
                </a:avLst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1" name="그림 130">
              <a:extLst>
                <a:ext uri="{FF2B5EF4-FFF2-40B4-BE49-F238E27FC236}">
                  <a16:creationId xmlns="" xmlns:a16="http://schemas.microsoft.com/office/drawing/2014/main" id="{608B3CC4-4B47-4346-B8A3-C4342BC40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735350">
              <a:off x="9061919" y="5363573"/>
              <a:ext cx="219475" cy="256054"/>
            </a:xfrm>
            <a:prstGeom prst="rect">
              <a:avLst/>
            </a:prstGeom>
          </p:spPr>
        </p:pic>
      </p:grpSp>
      <p:grpSp>
        <p:nvGrpSpPr>
          <p:cNvPr id="145" name="그룹 144">
            <a:extLst>
              <a:ext uri="{FF2B5EF4-FFF2-40B4-BE49-F238E27FC236}">
                <a16:creationId xmlns="" xmlns:a16="http://schemas.microsoft.com/office/drawing/2014/main" id="{FC779A1B-FE90-4E45-BCDF-9AE0E842671B}"/>
              </a:ext>
            </a:extLst>
          </p:cNvPr>
          <p:cNvGrpSpPr/>
          <p:nvPr/>
        </p:nvGrpSpPr>
        <p:grpSpPr>
          <a:xfrm>
            <a:off x="542032" y="3467831"/>
            <a:ext cx="245411" cy="303221"/>
            <a:chOff x="8878888" y="5089549"/>
            <a:chExt cx="420796" cy="511788"/>
          </a:xfrm>
        </p:grpSpPr>
        <p:grpSp>
          <p:nvGrpSpPr>
            <p:cNvPr id="146" name="그룹 145">
              <a:extLst>
                <a:ext uri="{FF2B5EF4-FFF2-40B4-BE49-F238E27FC236}">
                  <a16:creationId xmlns="" xmlns:a16="http://schemas.microsoft.com/office/drawing/2014/main" id="{ABEDFE4C-02E8-4340-A70A-337EB9E37D0B}"/>
                </a:ext>
              </a:extLst>
            </p:cNvPr>
            <p:cNvGrpSpPr/>
            <p:nvPr/>
          </p:nvGrpSpPr>
          <p:grpSpPr>
            <a:xfrm>
              <a:off x="8878888" y="5089549"/>
              <a:ext cx="383803" cy="501698"/>
              <a:chOff x="6623572" y="3675976"/>
              <a:chExt cx="2726306" cy="3423086"/>
            </a:xfrm>
          </p:grpSpPr>
          <p:sp>
            <p:nvSpPr>
              <p:cNvPr id="148" name="타원 147">
                <a:extLst>
                  <a:ext uri="{FF2B5EF4-FFF2-40B4-BE49-F238E27FC236}">
                    <a16:creationId xmlns="" xmlns:a16="http://schemas.microsoft.com/office/drawing/2014/main" id="{E7AFF16A-9F00-42B1-A2EC-554E0E8A4730}"/>
                  </a:ext>
                </a:extLst>
              </p:cNvPr>
              <p:cNvSpPr/>
              <p:nvPr/>
            </p:nvSpPr>
            <p:spPr>
              <a:xfrm>
                <a:off x="7511529" y="3675976"/>
                <a:ext cx="914400" cy="914400"/>
              </a:xfrm>
              <a:prstGeom prst="ellipse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="" xmlns:a16="http://schemas.microsoft.com/office/drawing/2014/main" id="{0AA47E51-6B81-4E25-97B1-A040AA00E5D9}"/>
                  </a:ext>
                </a:extLst>
              </p:cNvPr>
              <p:cNvSpPr/>
              <p:nvPr/>
            </p:nvSpPr>
            <p:spPr>
              <a:xfrm>
                <a:off x="7528460" y="4590376"/>
                <a:ext cx="914400" cy="1408221"/>
              </a:xfrm>
              <a:prstGeom prst="rect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L 도형 149">
                <a:extLst>
                  <a:ext uri="{FF2B5EF4-FFF2-40B4-BE49-F238E27FC236}">
                    <a16:creationId xmlns="" xmlns:a16="http://schemas.microsoft.com/office/drawing/2014/main" id="{0A8CBFEC-49FB-473A-A3B0-33189241BE23}"/>
                  </a:ext>
                </a:extLst>
              </p:cNvPr>
              <p:cNvSpPr/>
              <p:nvPr/>
            </p:nvSpPr>
            <p:spPr>
              <a:xfrm rot="10800000">
                <a:off x="8435478" y="4590376"/>
                <a:ext cx="914400" cy="914400"/>
              </a:xfrm>
              <a:prstGeom prst="corner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L 도형 150">
                <a:extLst>
                  <a:ext uri="{FF2B5EF4-FFF2-40B4-BE49-F238E27FC236}">
                    <a16:creationId xmlns="" xmlns:a16="http://schemas.microsoft.com/office/drawing/2014/main" id="{B77888E4-59A4-40F3-BB95-0C5D95244E7E}"/>
                  </a:ext>
                </a:extLst>
              </p:cNvPr>
              <p:cNvSpPr/>
              <p:nvPr/>
            </p:nvSpPr>
            <p:spPr>
              <a:xfrm>
                <a:off x="6623572" y="4131762"/>
                <a:ext cx="914400" cy="914400"/>
              </a:xfrm>
              <a:prstGeom prst="corner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L 도형 151">
                <a:extLst>
                  <a:ext uri="{FF2B5EF4-FFF2-40B4-BE49-F238E27FC236}">
                    <a16:creationId xmlns="" xmlns:a16="http://schemas.microsoft.com/office/drawing/2014/main" id="{208F2415-C589-4514-A114-9F3B004F5E1E}"/>
                  </a:ext>
                </a:extLst>
              </p:cNvPr>
              <p:cNvSpPr/>
              <p:nvPr/>
            </p:nvSpPr>
            <p:spPr>
              <a:xfrm rot="1674874">
                <a:off x="7298041" y="5989970"/>
                <a:ext cx="1325436" cy="1109092"/>
              </a:xfrm>
              <a:prstGeom prst="corner">
                <a:avLst>
                  <a:gd name="adj1" fmla="val 42321"/>
                  <a:gd name="adj2" fmla="val 43807"/>
                </a:avLst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47" name="그림 146">
              <a:extLst>
                <a:ext uri="{FF2B5EF4-FFF2-40B4-BE49-F238E27FC236}">
                  <a16:creationId xmlns="" xmlns:a16="http://schemas.microsoft.com/office/drawing/2014/main" id="{715618D5-C130-451F-9E2C-F059CA6E6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735350">
              <a:off x="9061919" y="5363573"/>
              <a:ext cx="219475" cy="256054"/>
            </a:xfrm>
            <a:prstGeom prst="rect">
              <a:avLst/>
            </a:prstGeom>
          </p:spPr>
        </p:pic>
      </p:grp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AAE006AB-2091-47F8-B052-E8D5EF9C4F94}"/>
              </a:ext>
            </a:extLst>
          </p:cNvPr>
          <p:cNvSpPr txBox="1"/>
          <p:nvPr/>
        </p:nvSpPr>
        <p:spPr>
          <a:xfrm>
            <a:off x="906028" y="3463681"/>
            <a:ext cx="226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따뜻한 기후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="" xmlns:a16="http://schemas.microsoft.com/office/drawing/2014/main" id="{B31331BD-873C-419C-AB6B-CE9A74E3E255}"/>
              </a:ext>
            </a:extLst>
          </p:cNvPr>
          <p:cNvSpPr txBox="1"/>
          <p:nvPr/>
        </p:nvSpPr>
        <p:spPr>
          <a:xfrm>
            <a:off x="932728" y="3928921"/>
            <a:ext cx="235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얼음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63" name="Solid_V">
            <a:extLst>
              <a:ext uri="{FF2B5EF4-FFF2-40B4-BE49-F238E27FC236}">
                <a16:creationId xmlns="" xmlns:a16="http://schemas.microsoft.com/office/drawing/2014/main" id="{6305F42C-9B49-4ED8-A808-3FE6BBB50703}"/>
              </a:ext>
            </a:extLst>
          </p:cNvPr>
          <p:cNvGrpSpPr/>
          <p:nvPr/>
        </p:nvGrpSpPr>
        <p:grpSpPr>
          <a:xfrm>
            <a:off x="5860658" y="2854886"/>
            <a:ext cx="341662" cy="494518"/>
            <a:chOff x="0" y="0"/>
            <a:chExt cx="938897" cy="1654893"/>
          </a:xfrm>
        </p:grpSpPr>
        <p:sp>
          <p:nvSpPr>
            <p:cNvPr id="164" name="직사각형 163">
              <a:extLst>
                <a:ext uri="{FF2B5EF4-FFF2-40B4-BE49-F238E27FC236}">
                  <a16:creationId xmlns="" xmlns:a16="http://schemas.microsoft.com/office/drawing/2014/main" id="{57BF98E7-B00C-4414-AEA3-3CB9C6596043}"/>
                </a:ext>
              </a:extLst>
            </p:cNvPr>
            <p:cNvSpPr/>
            <p:nvPr/>
          </p:nvSpPr>
          <p:spPr bwMode="auto">
            <a:xfrm>
              <a:off x="406645" y="313965"/>
              <a:ext cx="104500" cy="165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="" xmlns:a16="http://schemas.microsoft.com/office/drawing/2014/main" id="{227789B6-2AC2-4C85-AB99-CC943808CC10}"/>
                </a:ext>
              </a:extLst>
            </p:cNvPr>
            <p:cNvSpPr/>
            <p:nvPr/>
          </p:nvSpPr>
          <p:spPr bwMode="auto">
            <a:xfrm>
              <a:off x="348888" y="406818"/>
              <a:ext cx="230708" cy="61015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="" xmlns:a16="http://schemas.microsoft.com/office/drawing/2014/main" id="{5258748D-5C02-45A1-A4A0-EA0A57A9A0C5}"/>
                </a:ext>
              </a:extLst>
            </p:cNvPr>
            <p:cNvSpPr/>
            <p:nvPr/>
          </p:nvSpPr>
          <p:spPr bwMode="auto">
            <a:xfrm>
              <a:off x="293677" y="0"/>
              <a:ext cx="341130" cy="34450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="" xmlns:a16="http://schemas.microsoft.com/office/drawing/2014/main" id="{BCE7C2BC-9D3C-49A8-ABA7-39C927D8C238}"/>
                </a:ext>
              </a:extLst>
            </p:cNvPr>
            <p:cNvSpPr/>
            <p:nvPr/>
          </p:nvSpPr>
          <p:spPr bwMode="auto">
            <a:xfrm rot="19857688">
              <a:off x="678759" y="956098"/>
              <a:ext cx="70856" cy="698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="" xmlns:a16="http://schemas.microsoft.com/office/drawing/2014/main" id="{664618C1-F9D9-4B93-B52C-0F8F0FB7C6AA}"/>
                </a:ext>
              </a:extLst>
            </p:cNvPr>
            <p:cNvSpPr/>
            <p:nvPr/>
          </p:nvSpPr>
          <p:spPr bwMode="auto">
            <a:xfrm flipV="1">
              <a:off x="0" y="374231"/>
              <a:ext cx="938897" cy="5043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="" xmlns:a16="http://schemas.microsoft.com/office/drawing/2014/main" id="{17DD663B-D443-438D-92EB-9F89AC2A2A6D}"/>
                </a:ext>
              </a:extLst>
            </p:cNvPr>
            <p:cNvSpPr/>
            <p:nvPr/>
          </p:nvSpPr>
          <p:spPr bwMode="auto">
            <a:xfrm rot="1742312" flipH="1">
              <a:off x="179821" y="956098"/>
              <a:ext cx="70856" cy="698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="" xmlns:a16="http://schemas.microsoft.com/office/drawing/2014/main" id="{E405F5E4-0BBB-4C8B-BE1C-C375A9F4CEA1}"/>
                </a:ext>
              </a:extLst>
            </p:cNvPr>
            <p:cNvSpPr/>
            <p:nvPr/>
          </p:nvSpPr>
          <p:spPr bwMode="auto">
            <a:xfrm rot="5400000" flipV="1">
              <a:off x="-181080" y="181084"/>
              <a:ext cx="424666" cy="6250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="" xmlns:a16="http://schemas.microsoft.com/office/drawing/2014/main" id="{79C2772A-CCDA-43C3-A243-6A2487E9361C}"/>
                </a:ext>
              </a:extLst>
            </p:cNvPr>
            <p:cNvSpPr/>
            <p:nvPr/>
          </p:nvSpPr>
          <p:spPr bwMode="auto">
            <a:xfrm rot="5400000" flipV="1">
              <a:off x="694722" y="181422"/>
              <a:ext cx="424663" cy="618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2" name="Solid_V">
            <a:extLst>
              <a:ext uri="{FF2B5EF4-FFF2-40B4-BE49-F238E27FC236}">
                <a16:creationId xmlns="" xmlns:a16="http://schemas.microsoft.com/office/drawing/2014/main" id="{B7720E14-91DE-4927-B54E-87A42E67701B}"/>
              </a:ext>
            </a:extLst>
          </p:cNvPr>
          <p:cNvGrpSpPr/>
          <p:nvPr/>
        </p:nvGrpSpPr>
        <p:grpSpPr>
          <a:xfrm>
            <a:off x="6169996" y="3088824"/>
            <a:ext cx="341662" cy="494518"/>
            <a:chOff x="0" y="0"/>
            <a:chExt cx="938897" cy="1654893"/>
          </a:xfrm>
        </p:grpSpPr>
        <p:sp>
          <p:nvSpPr>
            <p:cNvPr id="173" name="직사각형 172">
              <a:extLst>
                <a:ext uri="{FF2B5EF4-FFF2-40B4-BE49-F238E27FC236}">
                  <a16:creationId xmlns="" xmlns:a16="http://schemas.microsoft.com/office/drawing/2014/main" id="{CB17410C-F648-41E3-B976-A6798FCBCBFF}"/>
                </a:ext>
              </a:extLst>
            </p:cNvPr>
            <p:cNvSpPr/>
            <p:nvPr/>
          </p:nvSpPr>
          <p:spPr bwMode="auto">
            <a:xfrm>
              <a:off x="406645" y="313965"/>
              <a:ext cx="104500" cy="165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="" xmlns:a16="http://schemas.microsoft.com/office/drawing/2014/main" id="{29EB217A-810E-4D4A-AE66-4FCE58FDA19C}"/>
                </a:ext>
              </a:extLst>
            </p:cNvPr>
            <p:cNvSpPr/>
            <p:nvPr/>
          </p:nvSpPr>
          <p:spPr bwMode="auto">
            <a:xfrm>
              <a:off x="348888" y="406818"/>
              <a:ext cx="230708" cy="61015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5" name="타원 174">
              <a:extLst>
                <a:ext uri="{FF2B5EF4-FFF2-40B4-BE49-F238E27FC236}">
                  <a16:creationId xmlns="" xmlns:a16="http://schemas.microsoft.com/office/drawing/2014/main" id="{F118F0FB-1E82-4B25-BE6C-A2CC65698635}"/>
                </a:ext>
              </a:extLst>
            </p:cNvPr>
            <p:cNvSpPr/>
            <p:nvPr/>
          </p:nvSpPr>
          <p:spPr bwMode="auto">
            <a:xfrm>
              <a:off x="293677" y="0"/>
              <a:ext cx="341130" cy="34450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="" xmlns:a16="http://schemas.microsoft.com/office/drawing/2014/main" id="{C7BFE467-5BAD-417C-B6F1-85624B8E13AF}"/>
                </a:ext>
              </a:extLst>
            </p:cNvPr>
            <p:cNvSpPr/>
            <p:nvPr/>
          </p:nvSpPr>
          <p:spPr bwMode="auto">
            <a:xfrm rot="19857688">
              <a:off x="678759" y="956098"/>
              <a:ext cx="70856" cy="698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="" xmlns:a16="http://schemas.microsoft.com/office/drawing/2014/main" id="{51132E0F-725B-4781-B31D-29B6BBAC7831}"/>
                </a:ext>
              </a:extLst>
            </p:cNvPr>
            <p:cNvSpPr/>
            <p:nvPr/>
          </p:nvSpPr>
          <p:spPr bwMode="auto">
            <a:xfrm flipV="1">
              <a:off x="0" y="374231"/>
              <a:ext cx="938897" cy="5043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="" xmlns:a16="http://schemas.microsoft.com/office/drawing/2014/main" id="{09FEF9F7-C453-41D4-B7C7-1F7EA56414DF}"/>
                </a:ext>
              </a:extLst>
            </p:cNvPr>
            <p:cNvSpPr/>
            <p:nvPr/>
          </p:nvSpPr>
          <p:spPr bwMode="auto">
            <a:xfrm rot="1742312" flipH="1">
              <a:off x="179821" y="956098"/>
              <a:ext cx="70856" cy="698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="" xmlns:a16="http://schemas.microsoft.com/office/drawing/2014/main" id="{1808961B-8BF7-4E73-B773-E7E75065F046}"/>
                </a:ext>
              </a:extLst>
            </p:cNvPr>
            <p:cNvSpPr/>
            <p:nvPr/>
          </p:nvSpPr>
          <p:spPr bwMode="auto">
            <a:xfrm rot="5400000" flipV="1">
              <a:off x="-181080" y="181084"/>
              <a:ext cx="424666" cy="6250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="" xmlns:a16="http://schemas.microsoft.com/office/drawing/2014/main" id="{4364F7E8-86D3-4130-B25A-76DC0AB7FB2E}"/>
                </a:ext>
              </a:extLst>
            </p:cNvPr>
            <p:cNvSpPr/>
            <p:nvPr/>
          </p:nvSpPr>
          <p:spPr bwMode="auto">
            <a:xfrm rot="5400000" flipV="1">
              <a:off x="694722" y="181422"/>
              <a:ext cx="424663" cy="618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1" name="Solid_V">
            <a:extLst>
              <a:ext uri="{FF2B5EF4-FFF2-40B4-BE49-F238E27FC236}">
                <a16:creationId xmlns="" xmlns:a16="http://schemas.microsoft.com/office/drawing/2014/main" id="{DAE77A2A-AB2F-44A4-836F-5576AB0083EB}"/>
              </a:ext>
            </a:extLst>
          </p:cNvPr>
          <p:cNvGrpSpPr/>
          <p:nvPr/>
        </p:nvGrpSpPr>
        <p:grpSpPr>
          <a:xfrm>
            <a:off x="5533816" y="3063297"/>
            <a:ext cx="341662" cy="494518"/>
            <a:chOff x="0" y="0"/>
            <a:chExt cx="938897" cy="1654893"/>
          </a:xfrm>
        </p:grpSpPr>
        <p:sp>
          <p:nvSpPr>
            <p:cNvPr id="182" name="직사각형 181">
              <a:extLst>
                <a:ext uri="{FF2B5EF4-FFF2-40B4-BE49-F238E27FC236}">
                  <a16:creationId xmlns="" xmlns:a16="http://schemas.microsoft.com/office/drawing/2014/main" id="{3AE2EFCF-07ED-4710-91A4-080516BECCFB}"/>
                </a:ext>
              </a:extLst>
            </p:cNvPr>
            <p:cNvSpPr/>
            <p:nvPr/>
          </p:nvSpPr>
          <p:spPr bwMode="auto">
            <a:xfrm>
              <a:off x="406645" y="313965"/>
              <a:ext cx="104500" cy="1650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="" xmlns:a16="http://schemas.microsoft.com/office/drawing/2014/main" id="{255B91CB-1E0F-4307-82D5-FCED71ACF645}"/>
                </a:ext>
              </a:extLst>
            </p:cNvPr>
            <p:cNvSpPr/>
            <p:nvPr/>
          </p:nvSpPr>
          <p:spPr bwMode="auto">
            <a:xfrm>
              <a:off x="348888" y="406818"/>
              <a:ext cx="230708" cy="61015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4" name="타원 183">
              <a:extLst>
                <a:ext uri="{FF2B5EF4-FFF2-40B4-BE49-F238E27FC236}">
                  <a16:creationId xmlns="" xmlns:a16="http://schemas.microsoft.com/office/drawing/2014/main" id="{4B969AE8-00DA-45E5-9A0C-A22788222522}"/>
                </a:ext>
              </a:extLst>
            </p:cNvPr>
            <p:cNvSpPr/>
            <p:nvPr/>
          </p:nvSpPr>
          <p:spPr bwMode="auto">
            <a:xfrm>
              <a:off x="293677" y="0"/>
              <a:ext cx="341130" cy="34450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="" xmlns:a16="http://schemas.microsoft.com/office/drawing/2014/main" id="{46357D62-A990-4C16-850D-B0AF0BF005FC}"/>
                </a:ext>
              </a:extLst>
            </p:cNvPr>
            <p:cNvSpPr/>
            <p:nvPr/>
          </p:nvSpPr>
          <p:spPr bwMode="auto">
            <a:xfrm rot="19857688">
              <a:off x="678759" y="956098"/>
              <a:ext cx="70856" cy="698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="" xmlns:a16="http://schemas.microsoft.com/office/drawing/2014/main" id="{7064632F-6E4D-49F7-A912-0D3A4FC77D95}"/>
                </a:ext>
              </a:extLst>
            </p:cNvPr>
            <p:cNvSpPr/>
            <p:nvPr/>
          </p:nvSpPr>
          <p:spPr bwMode="auto">
            <a:xfrm flipV="1">
              <a:off x="0" y="374231"/>
              <a:ext cx="938897" cy="5043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="" xmlns:a16="http://schemas.microsoft.com/office/drawing/2014/main" id="{B4FC52C8-7870-4937-9794-2E843B2B6D0B}"/>
                </a:ext>
              </a:extLst>
            </p:cNvPr>
            <p:cNvSpPr/>
            <p:nvPr/>
          </p:nvSpPr>
          <p:spPr bwMode="auto">
            <a:xfrm rot="1742312" flipH="1">
              <a:off x="179821" y="956098"/>
              <a:ext cx="70856" cy="69879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="" xmlns:a16="http://schemas.microsoft.com/office/drawing/2014/main" id="{4CC37AB7-6AF7-4FEB-9E06-9FF7FE1E7A60}"/>
                </a:ext>
              </a:extLst>
            </p:cNvPr>
            <p:cNvSpPr/>
            <p:nvPr/>
          </p:nvSpPr>
          <p:spPr bwMode="auto">
            <a:xfrm rot="5400000" flipV="1">
              <a:off x="-181080" y="181084"/>
              <a:ext cx="424666" cy="6250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="" xmlns:a16="http://schemas.microsoft.com/office/drawing/2014/main" id="{1952AB9C-0BD9-49E4-B406-7C8F9386CF52}"/>
                </a:ext>
              </a:extLst>
            </p:cNvPr>
            <p:cNvSpPr/>
            <p:nvPr/>
          </p:nvSpPr>
          <p:spPr bwMode="auto">
            <a:xfrm rot="5400000" flipV="1">
              <a:off x="694722" y="181422"/>
              <a:ext cx="424663" cy="618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="" xmlns:a16="http://schemas.microsoft.com/office/drawing/2014/main" id="{700DB12C-80E5-4566-92A7-49F61E995667}"/>
              </a:ext>
            </a:extLst>
          </p:cNvPr>
          <p:cNvGrpSpPr/>
          <p:nvPr/>
        </p:nvGrpSpPr>
        <p:grpSpPr>
          <a:xfrm>
            <a:off x="6468377" y="1463048"/>
            <a:ext cx="420796" cy="511788"/>
            <a:chOff x="8878888" y="5089549"/>
            <a:chExt cx="420796" cy="511788"/>
          </a:xfrm>
        </p:grpSpPr>
        <p:grpSp>
          <p:nvGrpSpPr>
            <p:cNvPr id="191" name="그룹 190">
              <a:extLst>
                <a:ext uri="{FF2B5EF4-FFF2-40B4-BE49-F238E27FC236}">
                  <a16:creationId xmlns="" xmlns:a16="http://schemas.microsoft.com/office/drawing/2014/main" id="{4B8C418A-8B4B-4F26-85AC-C70203C1FF5D}"/>
                </a:ext>
              </a:extLst>
            </p:cNvPr>
            <p:cNvGrpSpPr/>
            <p:nvPr/>
          </p:nvGrpSpPr>
          <p:grpSpPr>
            <a:xfrm>
              <a:off x="8878888" y="5089549"/>
              <a:ext cx="383803" cy="501698"/>
              <a:chOff x="6623572" y="3675976"/>
              <a:chExt cx="2726306" cy="3423086"/>
            </a:xfrm>
          </p:grpSpPr>
          <p:sp>
            <p:nvSpPr>
              <p:cNvPr id="193" name="타원 192">
                <a:extLst>
                  <a:ext uri="{FF2B5EF4-FFF2-40B4-BE49-F238E27FC236}">
                    <a16:creationId xmlns="" xmlns:a16="http://schemas.microsoft.com/office/drawing/2014/main" id="{C6476E4B-2AE1-4D02-AC9F-1DCCC7B0B54D}"/>
                  </a:ext>
                </a:extLst>
              </p:cNvPr>
              <p:cNvSpPr/>
              <p:nvPr/>
            </p:nvSpPr>
            <p:spPr>
              <a:xfrm>
                <a:off x="7511529" y="3675976"/>
                <a:ext cx="914400" cy="914400"/>
              </a:xfrm>
              <a:prstGeom prst="ellipse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="" xmlns:a16="http://schemas.microsoft.com/office/drawing/2014/main" id="{86D9B732-4EA0-475F-9BDD-EFA665E1BD8E}"/>
                  </a:ext>
                </a:extLst>
              </p:cNvPr>
              <p:cNvSpPr/>
              <p:nvPr/>
            </p:nvSpPr>
            <p:spPr>
              <a:xfrm>
                <a:off x="7528460" y="4590376"/>
                <a:ext cx="914400" cy="1408221"/>
              </a:xfrm>
              <a:prstGeom prst="rect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L 도형 194">
                <a:extLst>
                  <a:ext uri="{FF2B5EF4-FFF2-40B4-BE49-F238E27FC236}">
                    <a16:creationId xmlns="" xmlns:a16="http://schemas.microsoft.com/office/drawing/2014/main" id="{C70DF4E9-7EBC-444F-8FC5-042BE00AD1AE}"/>
                  </a:ext>
                </a:extLst>
              </p:cNvPr>
              <p:cNvSpPr/>
              <p:nvPr/>
            </p:nvSpPr>
            <p:spPr>
              <a:xfrm rot="10800000">
                <a:off x="8435478" y="4590376"/>
                <a:ext cx="914400" cy="914400"/>
              </a:xfrm>
              <a:prstGeom prst="corner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L 도형 195">
                <a:extLst>
                  <a:ext uri="{FF2B5EF4-FFF2-40B4-BE49-F238E27FC236}">
                    <a16:creationId xmlns="" xmlns:a16="http://schemas.microsoft.com/office/drawing/2014/main" id="{F9B2F0FA-D9D4-49D1-BC30-F468256ACEA1}"/>
                  </a:ext>
                </a:extLst>
              </p:cNvPr>
              <p:cNvSpPr/>
              <p:nvPr/>
            </p:nvSpPr>
            <p:spPr>
              <a:xfrm>
                <a:off x="6623572" y="4131762"/>
                <a:ext cx="914400" cy="914400"/>
              </a:xfrm>
              <a:prstGeom prst="corner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L 도형 196">
                <a:extLst>
                  <a:ext uri="{FF2B5EF4-FFF2-40B4-BE49-F238E27FC236}">
                    <a16:creationId xmlns="" xmlns:a16="http://schemas.microsoft.com/office/drawing/2014/main" id="{11217905-C759-4796-A9DC-F383C187C428}"/>
                  </a:ext>
                </a:extLst>
              </p:cNvPr>
              <p:cNvSpPr/>
              <p:nvPr/>
            </p:nvSpPr>
            <p:spPr>
              <a:xfrm rot="1674874">
                <a:off x="7298041" y="5989970"/>
                <a:ext cx="1325436" cy="1109092"/>
              </a:xfrm>
              <a:prstGeom prst="corner">
                <a:avLst>
                  <a:gd name="adj1" fmla="val 42321"/>
                  <a:gd name="adj2" fmla="val 43807"/>
                </a:avLst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92" name="그림 191">
              <a:extLst>
                <a:ext uri="{FF2B5EF4-FFF2-40B4-BE49-F238E27FC236}">
                  <a16:creationId xmlns="" xmlns:a16="http://schemas.microsoft.com/office/drawing/2014/main" id="{4F9CD704-81E6-457A-84D1-7A8591C8D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735350">
              <a:off x="9061919" y="5363573"/>
              <a:ext cx="219475" cy="256054"/>
            </a:xfrm>
            <a:prstGeom prst="rect">
              <a:avLst/>
            </a:prstGeom>
          </p:spPr>
        </p:pic>
      </p:grpSp>
      <p:grpSp>
        <p:nvGrpSpPr>
          <p:cNvPr id="198" name="그룹 197">
            <a:extLst>
              <a:ext uri="{FF2B5EF4-FFF2-40B4-BE49-F238E27FC236}">
                <a16:creationId xmlns="" xmlns:a16="http://schemas.microsoft.com/office/drawing/2014/main" id="{059C3D1F-B149-4CDE-B318-BFB645E8100B}"/>
              </a:ext>
            </a:extLst>
          </p:cNvPr>
          <p:cNvGrpSpPr/>
          <p:nvPr/>
        </p:nvGrpSpPr>
        <p:grpSpPr>
          <a:xfrm>
            <a:off x="7061799" y="1455624"/>
            <a:ext cx="420796" cy="511788"/>
            <a:chOff x="8878888" y="5089549"/>
            <a:chExt cx="420796" cy="511788"/>
          </a:xfrm>
        </p:grpSpPr>
        <p:grpSp>
          <p:nvGrpSpPr>
            <p:cNvPr id="199" name="그룹 198">
              <a:extLst>
                <a:ext uri="{FF2B5EF4-FFF2-40B4-BE49-F238E27FC236}">
                  <a16:creationId xmlns="" xmlns:a16="http://schemas.microsoft.com/office/drawing/2014/main" id="{0E9642B9-DDA5-4CEC-945A-8518C2396441}"/>
                </a:ext>
              </a:extLst>
            </p:cNvPr>
            <p:cNvGrpSpPr/>
            <p:nvPr/>
          </p:nvGrpSpPr>
          <p:grpSpPr>
            <a:xfrm>
              <a:off x="8878888" y="5089549"/>
              <a:ext cx="383803" cy="501698"/>
              <a:chOff x="6623572" y="3675976"/>
              <a:chExt cx="2726306" cy="3423086"/>
            </a:xfrm>
          </p:grpSpPr>
          <p:sp>
            <p:nvSpPr>
              <p:cNvPr id="201" name="타원 200">
                <a:extLst>
                  <a:ext uri="{FF2B5EF4-FFF2-40B4-BE49-F238E27FC236}">
                    <a16:creationId xmlns="" xmlns:a16="http://schemas.microsoft.com/office/drawing/2014/main" id="{52F5B812-4C6D-409D-ADF7-A1E5F8DC2A7A}"/>
                  </a:ext>
                </a:extLst>
              </p:cNvPr>
              <p:cNvSpPr/>
              <p:nvPr/>
            </p:nvSpPr>
            <p:spPr>
              <a:xfrm>
                <a:off x="7511529" y="3675976"/>
                <a:ext cx="914400" cy="914400"/>
              </a:xfrm>
              <a:prstGeom prst="ellipse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="" xmlns:a16="http://schemas.microsoft.com/office/drawing/2014/main" id="{7A3D7CC1-BE77-4DE0-8423-D9FEF41B5D44}"/>
                  </a:ext>
                </a:extLst>
              </p:cNvPr>
              <p:cNvSpPr/>
              <p:nvPr/>
            </p:nvSpPr>
            <p:spPr>
              <a:xfrm>
                <a:off x="7528460" y="4590376"/>
                <a:ext cx="914400" cy="1408221"/>
              </a:xfrm>
              <a:prstGeom prst="rect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L 도형 202">
                <a:extLst>
                  <a:ext uri="{FF2B5EF4-FFF2-40B4-BE49-F238E27FC236}">
                    <a16:creationId xmlns="" xmlns:a16="http://schemas.microsoft.com/office/drawing/2014/main" id="{9A012122-ECF0-49F8-B618-3D93F27839A7}"/>
                  </a:ext>
                </a:extLst>
              </p:cNvPr>
              <p:cNvSpPr/>
              <p:nvPr/>
            </p:nvSpPr>
            <p:spPr>
              <a:xfrm rot="10800000">
                <a:off x="8435478" y="4590376"/>
                <a:ext cx="914400" cy="914400"/>
              </a:xfrm>
              <a:prstGeom prst="corner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L 도형 203">
                <a:extLst>
                  <a:ext uri="{FF2B5EF4-FFF2-40B4-BE49-F238E27FC236}">
                    <a16:creationId xmlns="" xmlns:a16="http://schemas.microsoft.com/office/drawing/2014/main" id="{FBFF6570-D276-40DC-BB30-517B5547EFBC}"/>
                  </a:ext>
                </a:extLst>
              </p:cNvPr>
              <p:cNvSpPr/>
              <p:nvPr/>
            </p:nvSpPr>
            <p:spPr>
              <a:xfrm>
                <a:off x="6623572" y="4131762"/>
                <a:ext cx="914400" cy="914400"/>
              </a:xfrm>
              <a:prstGeom prst="corner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L 도형 204">
                <a:extLst>
                  <a:ext uri="{FF2B5EF4-FFF2-40B4-BE49-F238E27FC236}">
                    <a16:creationId xmlns="" xmlns:a16="http://schemas.microsoft.com/office/drawing/2014/main" id="{E63ECF9C-B710-4838-B179-1A0CBC352FC4}"/>
                  </a:ext>
                </a:extLst>
              </p:cNvPr>
              <p:cNvSpPr/>
              <p:nvPr/>
            </p:nvSpPr>
            <p:spPr>
              <a:xfrm rot="1674874">
                <a:off x="7298041" y="5989970"/>
                <a:ext cx="1325436" cy="1109092"/>
              </a:xfrm>
              <a:prstGeom prst="corner">
                <a:avLst>
                  <a:gd name="adj1" fmla="val 42321"/>
                  <a:gd name="adj2" fmla="val 43807"/>
                </a:avLst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0" name="그림 199">
              <a:extLst>
                <a:ext uri="{FF2B5EF4-FFF2-40B4-BE49-F238E27FC236}">
                  <a16:creationId xmlns="" xmlns:a16="http://schemas.microsoft.com/office/drawing/2014/main" id="{8B5A7F5F-B0B4-48C7-8BBD-781896410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735350">
              <a:off x="9061919" y="5363573"/>
              <a:ext cx="219475" cy="256054"/>
            </a:xfrm>
            <a:prstGeom prst="rect">
              <a:avLst/>
            </a:prstGeom>
          </p:spPr>
        </p:pic>
      </p:grpSp>
      <p:grpSp>
        <p:nvGrpSpPr>
          <p:cNvPr id="206" name="그룹 205">
            <a:extLst>
              <a:ext uri="{FF2B5EF4-FFF2-40B4-BE49-F238E27FC236}">
                <a16:creationId xmlns="" xmlns:a16="http://schemas.microsoft.com/office/drawing/2014/main" id="{01937D3A-4556-443D-A62F-E8903E3F380C}"/>
              </a:ext>
            </a:extLst>
          </p:cNvPr>
          <p:cNvGrpSpPr/>
          <p:nvPr/>
        </p:nvGrpSpPr>
        <p:grpSpPr>
          <a:xfrm>
            <a:off x="6497390" y="2210967"/>
            <a:ext cx="420796" cy="511788"/>
            <a:chOff x="8878888" y="5089549"/>
            <a:chExt cx="420796" cy="511788"/>
          </a:xfrm>
        </p:grpSpPr>
        <p:grpSp>
          <p:nvGrpSpPr>
            <p:cNvPr id="207" name="그룹 206">
              <a:extLst>
                <a:ext uri="{FF2B5EF4-FFF2-40B4-BE49-F238E27FC236}">
                  <a16:creationId xmlns="" xmlns:a16="http://schemas.microsoft.com/office/drawing/2014/main" id="{36C10DBE-DB8B-495B-AB98-A14193684CEA}"/>
                </a:ext>
              </a:extLst>
            </p:cNvPr>
            <p:cNvGrpSpPr/>
            <p:nvPr/>
          </p:nvGrpSpPr>
          <p:grpSpPr>
            <a:xfrm>
              <a:off x="8878888" y="5089549"/>
              <a:ext cx="383803" cy="501698"/>
              <a:chOff x="6623572" y="3675976"/>
              <a:chExt cx="2726306" cy="3423086"/>
            </a:xfrm>
          </p:grpSpPr>
          <p:sp>
            <p:nvSpPr>
              <p:cNvPr id="209" name="타원 208">
                <a:extLst>
                  <a:ext uri="{FF2B5EF4-FFF2-40B4-BE49-F238E27FC236}">
                    <a16:creationId xmlns="" xmlns:a16="http://schemas.microsoft.com/office/drawing/2014/main" id="{A6E4D7AF-E1C5-43DB-8EB2-810CD8C0AAF3}"/>
                  </a:ext>
                </a:extLst>
              </p:cNvPr>
              <p:cNvSpPr/>
              <p:nvPr/>
            </p:nvSpPr>
            <p:spPr>
              <a:xfrm>
                <a:off x="7511529" y="3675976"/>
                <a:ext cx="914400" cy="914400"/>
              </a:xfrm>
              <a:prstGeom prst="ellipse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="" xmlns:a16="http://schemas.microsoft.com/office/drawing/2014/main" id="{07615917-F4B2-49DD-BDF4-5376961477B6}"/>
                  </a:ext>
                </a:extLst>
              </p:cNvPr>
              <p:cNvSpPr/>
              <p:nvPr/>
            </p:nvSpPr>
            <p:spPr>
              <a:xfrm>
                <a:off x="7528460" y="4590376"/>
                <a:ext cx="914400" cy="1408221"/>
              </a:xfrm>
              <a:prstGeom prst="rect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L 도형 210">
                <a:extLst>
                  <a:ext uri="{FF2B5EF4-FFF2-40B4-BE49-F238E27FC236}">
                    <a16:creationId xmlns="" xmlns:a16="http://schemas.microsoft.com/office/drawing/2014/main" id="{F602B232-3DAD-4E7E-9FDD-7F6355BC7DF7}"/>
                  </a:ext>
                </a:extLst>
              </p:cNvPr>
              <p:cNvSpPr/>
              <p:nvPr/>
            </p:nvSpPr>
            <p:spPr>
              <a:xfrm rot="10800000">
                <a:off x="8435478" y="4590376"/>
                <a:ext cx="914400" cy="914400"/>
              </a:xfrm>
              <a:prstGeom prst="corner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L 도형 211">
                <a:extLst>
                  <a:ext uri="{FF2B5EF4-FFF2-40B4-BE49-F238E27FC236}">
                    <a16:creationId xmlns="" xmlns:a16="http://schemas.microsoft.com/office/drawing/2014/main" id="{FE573A06-64F0-46B3-8C38-C1918277BDEB}"/>
                  </a:ext>
                </a:extLst>
              </p:cNvPr>
              <p:cNvSpPr/>
              <p:nvPr/>
            </p:nvSpPr>
            <p:spPr>
              <a:xfrm>
                <a:off x="6623572" y="4131762"/>
                <a:ext cx="914400" cy="914400"/>
              </a:xfrm>
              <a:prstGeom prst="corner">
                <a:avLst/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L 도형 212">
                <a:extLst>
                  <a:ext uri="{FF2B5EF4-FFF2-40B4-BE49-F238E27FC236}">
                    <a16:creationId xmlns="" xmlns:a16="http://schemas.microsoft.com/office/drawing/2014/main" id="{0FA461D3-CD9B-4740-835A-177452F23B71}"/>
                  </a:ext>
                </a:extLst>
              </p:cNvPr>
              <p:cNvSpPr/>
              <p:nvPr/>
            </p:nvSpPr>
            <p:spPr>
              <a:xfrm rot="1674874">
                <a:off x="7298041" y="5989970"/>
                <a:ext cx="1325436" cy="1109092"/>
              </a:xfrm>
              <a:prstGeom prst="corner">
                <a:avLst>
                  <a:gd name="adj1" fmla="val 42321"/>
                  <a:gd name="adj2" fmla="val 43807"/>
                </a:avLst>
              </a:prstGeom>
              <a:solidFill>
                <a:srgbClr val="CF3015"/>
              </a:solidFill>
              <a:ln>
                <a:solidFill>
                  <a:srgbClr val="CF301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8" name="그림 207">
              <a:extLst>
                <a:ext uri="{FF2B5EF4-FFF2-40B4-BE49-F238E27FC236}">
                  <a16:creationId xmlns="" xmlns:a16="http://schemas.microsoft.com/office/drawing/2014/main" id="{5EE18D3A-B86B-4762-971F-966064F54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8735350">
              <a:off x="9061919" y="5363573"/>
              <a:ext cx="219475" cy="25605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36AB6D8-F06C-4DAC-8B20-F346B9ECBF27}"/>
              </a:ext>
            </a:extLst>
          </p:cNvPr>
          <p:cNvSpPr txBox="1"/>
          <p:nvPr/>
        </p:nvSpPr>
        <p:spPr>
          <a:xfrm>
            <a:off x="2267744" y="4083918"/>
            <a:ext cx="5593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따뜻한 기후에서 차가운 온도를 유지하기 어려워지면 </a:t>
            </a:r>
            <a:endParaRPr lang="en-US" altLang="ko-KR" sz="1600" dirty="0"/>
          </a:p>
          <a:p>
            <a:r>
              <a:rPr lang="ko-KR" altLang="en-US" sz="1600" dirty="0"/>
              <a:t>냉각시스템이나 얼음이 필요한 곳에서 어려움을 겪는다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41" name="그림 140">
            <a:extLst>
              <a:ext uri="{FF2B5EF4-FFF2-40B4-BE49-F238E27FC236}">
                <a16:creationId xmlns="" xmlns:a16="http://schemas.microsoft.com/office/drawing/2014/main" id="{7D9F7918-DD7D-443E-AD20-EC1BE572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460" y="1528744"/>
            <a:ext cx="404447" cy="637443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="" xmlns:a16="http://schemas.microsoft.com/office/drawing/2014/main" id="{29980BF1-7E86-4493-AA61-2739EC1FC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89" y="1531612"/>
            <a:ext cx="404447" cy="637443"/>
          </a:xfrm>
          <a:prstGeom prst="rect">
            <a:avLst/>
          </a:prstGeom>
        </p:spPr>
      </p:pic>
      <p:pic>
        <p:nvPicPr>
          <p:cNvPr id="143" name="그림 142">
            <a:extLst>
              <a:ext uri="{FF2B5EF4-FFF2-40B4-BE49-F238E27FC236}">
                <a16:creationId xmlns="" xmlns:a16="http://schemas.microsoft.com/office/drawing/2014/main" id="{8DE00543-2D01-459F-8612-D0518C96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495" y="1531810"/>
            <a:ext cx="404447" cy="637443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="" xmlns:a16="http://schemas.microsoft.com/office/drawing/2014/main" id="{44D6976F-27CF-424C-91B2-857599D3A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289" y="1523316"/>
            <a:ext cx="404447" cy="637443"/>
          </a:xfrm>
          <a:prstGeom prst="rect">
            <a:avLst/>
          </a:prstGeom>
        </p:spPr>
      </p:pic>
      <p:pic>
        <p:nvPicPr>
          <p:cNvPr id="214" name="그림 213">
            <a:extLst>
              <a:ext uri="{FF2B5EF4-FFF2-40B4-BE49-F238E27FC236}">
                <a16:creationId xmlns="" xmlns:a16="http://schemas.microsoft.com/office/drawing/2014/main" id="{8A3A4783-E391-4AFA-9E99-4C2C53268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864" y="2118746"/>
            <a:ext cx="404447" cy="637443"/>
          </a:xfrm>
          <a:prstGeom prst="rect">
            <a:avLst/>
          </a:prstGeom>
        </p:spPr>
      </p:pic>
      <p:pic>
        <p:nvPicPr>
          <p:cNvPr id="215" name="그림 214">
            <a:extLst>
              <a:ext uri="{FF2B5EF4-FFF2-40B4-BE49-F238E27FC236}">
                <a16:creationId xmlns="" xmlns:a16="http://schemas.microsoft.com/office/drawing/2014/main" id="{22A22248-5306-4383-9843-90BBFAEF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593" y="2121614"/>
            <a:ext cx="404447" cy="637443"/>
          </a:xfrm>
          <a:prstGeom prst="rect">
            <a:avLst/>
          </a:prstGeom>
        </p:spPr>
      </p:pic>
      <p:pic>
        <p:nvPicPr>
          <p:cNvPr id="216" name="그림 215">
            <a:extLst>
              <a:ext uri="{FF2B5EF4-FFF2-40B4-BE49-F238E27FC236}">
                <a16:creationId xmlns="" xmlns:a16="http://schemas.microsoft.com/office/drawing/2014/main" id="{89055D49-187D-478E-AC36-2700A7C6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899" y="2121812"/>
            <a:ext cx="404447" cy="637443"/>
          </a:xfrm>
          <a:prstGeom prst="rect">
            <a:avLst/>
          </a:prstGeom>
        </p:spPr>
      </p:pic>
      <p:pic>
        <p:nvPicPr>
          <p:cNvPr id="217" name="그림 216">
            <a:extLst>
              <a:ext uri="{FF2B5EF4-FFF2-40B4-BE49-F238E27FC236}">
                <a16:creationId xmlns="" xmlns:a16="http://schemas.microsoft.com/office/drawing/2014/main" id="{B8537AB7-D67F-4898-B7F9-C264441A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693" y="2113318"/>
            <a:ext cx="404447" cy="63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1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79514" y="148547"/>
            <a:ext cx="4298701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3200" b="1" spc="-50" dirty="0">
                <a:ln>
                  <a:solidFill>
                    <a:srgbClr val="94B6D2">
                      <a:shade val="50000"/>
                      <a:alpha val="0"/>
                    </a:srgbClr>
                  </a:solidFill>
                </a:ln>
                <a:solidFill>
                  <a:srgbClr val="00B0F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A: Analysis(</a:t>
            </a:r>
            <a:r>
              <a:rPr lang="ko-KR" altLang="en-US" sz="3200" b="1" spc="-50" dirty="0">
                <a:ln>
                  <a:solidFill>
                    <a:srgbClr val="94B6D2">
                      <a:shade val="50000"/>
                      <a:alpha val="0"/>
                    </a:srgbClr>
                  </a:solidFill>
                </a:ln>
                <a:solidFill>
                  <a:srgbClr val="00B0F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분석</a:t>
            </a:r>
            <a:r>
              <a:rPr lang="en-US" altLang="ko-KR" sz="3200" b="1" spc="-50" dirty="0">
                <a:ln>
                  <a:solidFill>
                    <a:srgbClr val="94B6D2">
                      <a:shade val="50000"/>
                      <a:alpha val="0"/>
                    </a:srgbClr>
                  </a:solidFill>
                </a:ln>
                <a:solidFill>
                  <a:srgbClr val="00B0F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4400" y="904685"/>
            <a:ext cx="17972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50000">
                      <a:srgbClr val="4472C4"/>
                    </a:gs>
                    <a:gs pos="100000">
                      <a:srgbClr val="4472C4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물질</a:t>
            </a:r>
            <a:r>
              <a:rPr lang="en-US" altLang="ko-KR" sz="2400" dirty="0">
                <a:ln w="0"/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50000">
                      <a:srgbClr val="4472C4"/>
                    </a:gs>
                    <a:gs pos="100000">
                      <a:srgbClr val="4472C4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</a:t>
            </a:r>
            <a:r>
              <a:rPr lang="ko-KR" altLang="en-US" sz="2400" dirty="0">
                <a:ln w="0"/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50000">
                      <a:srgbClr val="4472C4"/>
                    </a:gs>
                    <a:gs pos="100000">
                      <a:srgbClr val="4472C4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장 분석</a:t>
            </a:r>
            <a:endParaRPr lang="en-US" altLang="ko-KR" sz="2400" dirty="0">
              <a:ln w="0"/>
              <a:gradFill>
                <a:gsLst>
                  <a:gs pos="0">
                    <a:srgbClr val="4472C4">
                      <a:lumMod val="50000"/>
                    </a:srgbClr>
                  </a:gs>
                  <a:gs pos="50000">
                    <a:srgbClr val="4472C4"/>
                  </a:gs>
                  <a:gs pos="100000">
                    <a:srgbClr val="4472C4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5819029" y="1757965"/>
            <a:ext cx="2425379" cy="2327362"/>
          </a:xfrm>
          <a:prstGeom prst="ellips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다시 열장으로 전환시킬 </a:t>
            </a:r>
            <a:r>
              <a:rPr lang="en-US" altLang="ko-KR" dirty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FIELD</a:t>
            </a:r>
            <a:r>
              <a:rPr lang="ko-KR" altLang="en-US" dirty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 필요하다</a:t>
            </a:r>
            <a:r>
              <a:rPr lang="en-US" altLang="ko-KR" dirty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7" name="직선 화살표 연결선 6"/>
          <p:cNvCxnSpPr>
            <a:cxnSpLocks/>
          </p:cNvCxnSpPr>
          <p:nvPr/>
        </p:nvCxnSpPr>
        <p:spPr>
          <a:xfrm>
            <a:off x="2143134" y="2931790"/>
            <a:ext cx="565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630967" y="2264336"/>
            <a:ext cx="1366022" cy="131551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전기장</a:t>
            </a:r>
          </a:p>
        </p:txBody>
      </p:sp>
      <p:sp>
        <p:nvSpPr>
          <p:cNvPr id="10" name="타원 9"/>
          <p:cNvSpPr/>
          <p:nvPr/>
        </p:nvSpPr>
        <p:spPr>
          <a:xfrm>
            <a:off x="2945349" y="2300711"/>
            <a:ext cx="1255820" cy="12418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열장</a:t>
            </a:r>
            <a:endParaRPr lang="ko-KR" altLang="en-US" sz="1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487B1C31-6F37-4D7F-94B2-F76D9293AEAA}"/>
              </a:ext>
            </a:extLst>
          </p:cNvPr>
          <p:cNvCxnSpPr>
            <a:cxnSpLocks/>
          </p:cNvCxnSpPr>
          <p:nvPr/>
        </p:nvCxnSpPr>
        <p:spPr>
          <a:xfrm>
            <a:off x="4385741" y="2931790"/>
            <a:ext cx="1069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34FC249-539C-470A-B865-6A86B3E9EDBA}"/>
              </a:ext>
            </a:extLst>
          </p:cNvPr>
          <p:cNvSpPr txBox="1"/>
          <p:nvPr/>
        </p:nvSpPr>
        <p:spPr>
          <a:xfrm>
            <a:off x="2647190" y="365187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전기에너지로 냉각 </a:t>
            </a:r>
            <a:endParaRPr lang="en-US" altLang="ko-KR" sz="1400" dirty="0"/>
          </a:p>
          <a:p>
            <a:r>
              <a:rPr lang="ko-KR" altLang="en-US" sz="1400" dirty="0"/>
              <a:t>시스템을 유지시킨다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11213BB-16D8-42DE-BE19-7B6BF92DB6D6}"/>
              </a:ext>
            </a:extLst>
          </p:cNvPr>
          <p:cNvSpPr txBox="1"/>
          <p:nvPr/>
        </p:nvSpPr>
        <p:spPr>
          <a:xfrm>
            <a:off x="4237610" y="2505364"/>
            <a:ext cx="1366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전기부족 국가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AD6EA8D-23F9-4E6B-9B4F-F6AB4A15D7D7}"/>
              </a:ext>
            </a:extLst>
          </p:cNvPr>
          <p:cNvSpPr txBox="1"/>
          <p:nvPr/>
        </p:nvSpPr>
        <p:spPr>
          <a:xfrm>
            <a:off x="4268435" y="3055581"/>
            <a:ext cx="1366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정전 발생</a:t>
            </a:r>
          </a:p>
        </p:txBody>
      </p:sp>
    </p:spTree>
    <p:extLst>
      <p:ext uri="{BB962C8B-B14F-4D97-AF65-F5344CB8AC3E}">
        <p14:creationId xmlns:p14="http://schemas.microsoft.com/office/powerpoint/2010/main" val="387691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79514" y="148547"/>
            <a:ext cx="4298701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D: Define(</a:t>
            </a:r>
            <a:r>
              <a:rPr lang="ko-KR" altLang="en-US" sz="3200" b="1" dirty="0" err="1">
                <a:solidFill>
                  <a:schemeClr val="accent2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과제정의</a:t>
            </a:r>
            <a:r>
              <a:rPr lang="en-US" altLang="ko-KR" sz="3200" b="1" dirty="0">
                <a:solidFill>
                  <a:schemeClr val="accent2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en-US" altLang="ko-KR" sz="3200" b="1" spc="-50" dirty="0">
              <a:ln>
                <a:solidFill>
                  <a:srgbClr val="94B6D2">
                    <a:shade val="50000"/>
                    <a:alpha val="0"/>
                  </a:srgbClr>
                </a:solidFill>
              </a:ln>
              <a:solidFill>
                <a:srgbClr val="00B0F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9224" y="2711731"/>
            <a:ext cx="723251" cy="341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987574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I : </a:t>
            </a:r>
            <a:r>
              <a:rPr lang="ko-KR" altLang="en-US" dirty="0"/>
              <a:t>전력 공급이 원할 하지 않은 나라에서 냉각 시스템이 정전같은 이유로  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마비될 가능성이 높다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sz="1600" dirty="0"/>
              <a:t>*</a:t>
            </a:r>
            <a:r>
              <a:rPr lang="ko-KR" altLang="en-US" sz="1600" dirty="0"/>
              <a:t>특히 의료시스템같은 생명관련 분야에서 냉각을 필요로 할 때 문제점은 </a:t>
            </a:r>
            <a:r>
              <a:rPr lang="en-US" altLang="ko-KR" sz="1600" dirty="0"/>
              <a:t>	</a:t>
            </a:r>
            <a:r>
              <a:rPr lang="ko-KR" altLang="en-US" sz="1600" dirty="0"/>
              <a:t>더 커진다</a:t>
            </a:r>
            <a:r>
              <a:rPr lang="en-US" altLang="ko-KR" sz="160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II : </a:t>
            </a:r>
            <a:r>
              <a:rPr lang="ko-KR" altLang="en-US" dirty="0"/>
              <a:t> 이를 위해서 전력 공급이 끊어 졌을 때 급히 냉각시스템을 구축 해야</a:t>
            </a:r>
            <a:endParaRPr lang="en-US" altLang="ko-KR" dirty="0"/>
          </a:p>
          <a:p>
            <a:r>
              <a:rPr lang="ko-KR" altLang="en-US" dirty="0"/>
              <a:t>    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III : </a:t>
            </a:r>
            <a:r>
              <a:rPr lang="ko-KR" altLang="en-US" dirty="0"/>
              <a:t>전력  공급이 원활하지 않은 나라는 보통 자본과 자원이 부족하므로 적은 비용으로</a:t>
            </a:r>
            <a:r>
              <a:rPr lang="en-US" altLang="ko-KR" dirty="0"/>
              <a:t>,  </a:t>
            </a:r>
            <a:r>
              <a:rPr lang="ko-KR" altLang="en-US" dirty="0"/>
              <a:t>보통의 사람들도 </a:t>
            </a:r>
            <a:r>
              <a:rPr lang="ko-KR" altLang="en-US" dirty="0" err="1"/>
              <a:t>구동시킬</a:t>
            </a:r>
            <a:r>
              <a:rPr lang="ko-KR" altLang="en-US" dirty="0"/>
              <a:t> 수 있는 시스템이어야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996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79514" y="148547"/>
            <a:ext cx="4298701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3200" b="1" dirty="0">
                <a:solidFill>
                  <a:schemeClr val="accent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R: Resource(</a:t>
            </a:r>
            <a:r>
              <a:rPr lang="ko-KR" altLang="en-US" sz="3200" b="1" dirty="0">
                <a:solidFill>
                  <a:schemeClr val="accent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자원</a:t>
            </a:r>
            <a:r>
              <a:rPr lang="en-US" altLang="ko-KR" sz="3200" b="1" dirty="0">
                <a:solidFill>
                  <a:schemeClr val="accent3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en-US" altLang="ko-KR" sz="3200" b="1" spc="-50" dirty="0">
              <a:ln>
                <a:solidFill>
                  <a:srgbClr val="94B6D2">
                    <a:shade val="50000"/>
                    <a:alpha val="0"/>
                  </a:srgbClr>
                </a:solidFill>
              </a:ln>
              <a:solidFill>
                <a:srgbClr val="00B0F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726772"/>
              </p:ext>
            </p:extLst>
          </p:nvPr>
        </p:nvGraphicFramePr>
        <p:xfrm>
          <a:off x="500064" y="877933"/>
          <a:ext cx="8248401" cy="414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805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6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70C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위치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70C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물질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70C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물질의 특성 및 에너지</a:t>
                      </a:r>
                      <a:r>
                        <a:rPr lang="ko-KR" altLang="en-US" sz="1400" b="1" baseline="0" dirty="0">
                          <a:solidFill>
                            <a:srgbClr val="0070C0"/>
                          </a:solidFill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특성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199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시스템</a:t>
                      </a:r>
                      <a:endParaRPr lang="en-US" altLang="ko-KR" sz="1600" b="1" dirty="0" smtClean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b="1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sz="1600" b="1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냉동 사이클</a:t>
                      </a:r>
                      <a:r>
                        <a:rPr lang="en-US" altLang="ko-KR" sz="1600" b="1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  <a:endParaRPr lang="ko-KR" altLang="en-US" sz="1600" b="1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냉매</a:t>
                      </a:r>
                      <a:r>
                        <a:rPr lang="en-US" altLang="ko-KR" sz="1100" b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(</a:t>
                      </a:r>
                      <a:r>
                        <a:rPr lang="ko-KR" altLang="en-US" sz="1100" b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프레온</a:t>
                      </a:r>
                      <a:r>
                        <a:rPr lang="en-US" altLang="ko-KR" sz="1100" b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)</a:t>
                      </a:r>
                      <a:endParaRPr lang="ko-KR" altLang="en-US" sz="1100" b="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  <a:cs typeface="+mn-cs"/>
                        </a:rPr>
                        <a:t>액체</a:t>
                      </a:r>
                      <a:r>
                        <a:rPr lang="ko-KR" altLang="en-US" sz="105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  <a:cs typeface="+mn-cs"/>
                        </a:rPr>
                        <a:t>가 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  <a:cs typeface="+mn-cs"/>
                        </a:rPr>
                        <a:t>기화</a:t>
                      </a:r>
                      <a:r>
                        <a:rPr lang="ko-KR" altLang="en-US" sz="105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  <a:cs typeface="+mn-cs"/>
                        </a:rPr>
                        <a:t>할 때 밖으로부터 </a:t>
                      </a:r>
                      <a:r>
                        <a:rPr lang="ko-KR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  <a:cs typeface="+mn-cs"/>
                        </a:rPr>
                        <a:t>열</a:t>
                      </a:r>
                      <a:r>
                        <a:rPr lang="ko-KR" altLang="en-US" sz="105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  <a:cs typeface="+mn-cs"/>
                        </a:rPr>
                        <a:t>을 </a:t>
                      </a:r>
                      <a:r>
                        <a:rPr lang="ko-KR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  <a:cs typeface="+mn-cs"/>
                        </a:rPr>
                        <a:t>흡수하는 성질을 이용</a:t>
                      </a:r>
                      <a:r>
                        <a:rPr lang="en-US" altLang="ko-KR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  <a:cs typeface="+mn-cs"/>
                        </a:rPr>
                        <a:t>,</a:t>
                      </a:r>
                      <a:r>
                        <a:rPr lang="ko-KR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  <a:cs typeface="+mn-cs"/>
                        </a:rPr>
                        <a:t>냉매는 증기가 되고 다시 액체로 액화시켜서 되풀이하여 사용</a:t>
                      </a:r>
                      <a:r>
                        <a:rPr lang="en-US" altLang="ko-KR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b="0" i="0" kern="1200" dirty="0" smtClean="0">
                          <a:solidFill>
                            <a:schemeClr val="dk1"/>
                          </a:solidFill>
                          <a:effectLst/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  <a:cs typeface="+mn-cs"/>
                        </a:rPr>
                        <a:t>환경오염 문제</a:t>
                      </a:r>
                      <a:endParaRPr lang="ko-KR" altLang="en-US" sz="1050" b="0" dirty="0" smtClean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7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응축기</a:t>
                      </a:r>
                      <a:endParaRPr lang="ko-KR" altLang="en-US" sz="1100" b="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열을 방출하고 액화한다</a:t>
                      </a:r>
                      <a:r>
                        <a:rPr lang="en-US" altLang="ko-KR" sz="1050" b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.</a:t>
                      </a:r>
                      <a:endParaRPr lang="ko-KR" altLang="en-US" sz="1050" b="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7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err="1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증발기</a:t>
                      </a:r>
                      <a:endParaRPr lang="ko-KR" altLang="en-US" sz="1100" b="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액체 냉매가 기화하며</a:t>
                      </a:r>
                      <a:r>
                        <a:rPr lang="en-US" altLang="ko-KR" sz="1050" b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저장고의 열을 흡수한다</a:t>
                      </a:r>
                      <a:endParaRPr lang="ko-KR" altLang="en-US" sz="1050" b="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74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저장고</a:t>
                      </a:r>
                      <a:endParaRPr lang="ko-KR" altLang="en-US" sz="1100" b="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단열재로 둘러싸여 있어 외부로 </a:t>
                      </a:r>
                      <a:r>
                        <a:rPr lang="ko-KR" altLang="en-US" sz="1050" b="0" dirty="0" err="1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부터</a:t>
                      </a:r>
                      <a:r>
                        <a:rPr lang="ko-KR" altLang="en-US" sz="1050" b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단열되는 공간이다</a:t>
                      </a:r>
                      <a:r>
                        <a:rPr lang="en-US" altLang="ko-KR" sz="1050" b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.</a:t>
                      </a:r>
                      <a:endParaRPr lang="ko-KR" altLang="en-US" sz="1050" b="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31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압축기</a:t>
                      </a:r>
                      <a:endParaRPr lang="ko-KR" altLang="en-US" sz="1100" b="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증발기를</a:t>
                      </a:r>
                      <a:r>
                        <a:rPr lang="ko-KR" altLang="en-US" sz="1050" b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통과 한 기화 냉매는 압축기를 통과하여</a:t>
                      </a:r>
                      <a:r>
                        <a:rPr lang="en-US" altLang="ko-KR" sz="1050" b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050" b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냉각 사이클의 유지시킨다</a:t>
                      </a:r>
                      <a:r>
                        <a:rPr lang="en-US" altLang="ko-KR" sz="1050" b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.</a:t>
                      </a:r>
                      <a:endParaRPr lang="ko-KR" altLang="en-US" sz="1050" b="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96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환경 및 </a:t>
                      </a:r>
                    </a:p>
                    <a:p>
                      <a:pPr algn="ctr" latinLnBrk="1"/>
                      <a:r>
                        <a:rPr lang="ko-KR" altLang="en-US" sz="1600" b="1" dirty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상위 시스템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비료</a:t>
                      </a:r>
                      <a:endParaRPr lang="ko-KR" altLang="en-US" sz="11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화학 에너지로 활용할 수 있다</a:t>
                      </a:r>
                      <a:endParaRPr lang="ko-KR" altLang="en-US" sz="12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2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햇빛</a:t>
                      </a:r>
                      <a:endParaRPr lang="ko-KR" altLang="en-US" sz="11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열과 빛</a:t>
                      </a:r>
                      <a:r>
                        <a:rPr lang="ko-KR" altLang="en-US" sz="1200" baseline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에너지로 사용할 수 있다</a:t>
                      </a:r>
                      <a:endParaRPr lang="ko-KR" altLang="en-US" sz="12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열 에너지</a:t>
                      </a:r>
                      <a:endParaRPr lang="ko-KR" altLang="en-US" sz="11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햇빛</a:t>
                      </a:r>
                      <a:r>
                        <a:rPr lang="en-US" altLang="ko-KR" sz="120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</a:t>
                      </a:r>
                      <a:r>
                        <a:rPr lang="ko-KR" altLang="en-US" sz="120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불등 으로부터 발생한 열</a:t>
                      </a:r>
                      <a:endParaRPr lang="ko-KR" altLang="en-US" sz="12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96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습기</a:t>
                      </a:r>
                      <a:endParaRPr lang="ko-KR" altLang="en-US" sz="11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덥고 습한 지역일 수</a:t>
                      </a:r>
                      <a:r>
                        <a:rPr lang="ko-KR" altLang="en-US" sz="1200" baseline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록 </a:t>
                      </a:r>
                      <a:r>
                        <a:rPr lang="ko-KR" altLang="en-US" sz="1200" baseline="0" dirty="0" err="1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공기중</a:t>
                      </a:r>
                      <a:r>
                        <a:rPr lang="ko-KR" altLang="en-US" sz="1200" baseline="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 습도가 높다</a:t>
                      </a:r>
                      <a:endParaRPr lang="ko-KR" altLang="en-US" sz="12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29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더러운 물</a:t>
                      </a:r>
                      <a:endParaRPr lang="ko-KR" altLang="en-US" sz="11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정수 시설이 제대로 갖춰져 있지 않아</a:t>
                      </a:r>
                      <a:r>
                        <a:rPr lang="en-US" altLang="ko-KR" sz="120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비 위생적이다</a:t>
                      </a:r>
                      <a:endParaRPr lang="ko-KR" altLang="en-US" sz="12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9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인력</a:t>
                      </a:r>
                      <a:endParaRPr lang="ko-KR" altLang="en-US" sz="11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인구수가 많고</a:t>
                      </a:r>
                      <a:r>
                        <a:rPr lang="en-US" altLang="ko-KR" sz="120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08서울남산체 B" panose="02020603020101020101" pitchFamily="18" charset="-127"/>
                          <a:ea typeface="08서울남산체 B" panose="02020603020101020101" pitchFamily="18" charset="-127"/>
                        </a:rPr>
                        <a:t>마을에서 여럿이 모여 살기에 인력은 충분하다</a:t>
                      </a:r>
                      <a:endParaRPr lang="ko-KR" altLang="en-US" sz="1200" dirty="0">
                        <a:latin typeface="08서울남산체 B" panose="02020603020101020101" pitchFamily="18" charset="-127"/>
                        <a:ea typeface="08서울남산체 B" panose="02020603020101020101" pitchFamily="18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9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79514" y="148547"/>
            <a:ext cx="4298701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3200" b="1" dirty="0">
                <a:solidFill>
                  <a:srgbClr val="00B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I: IFR(</a:t>
            </a:r>
            <a:r>
              <a:rPr lang="ko-KR" altLang="en-US" sz="3200" b="1" dirty="0">
                <a:solidFill>
                  <a:srgbClr val="00B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이상적 해결안</a:t>
            </a:r>
            <a:r>
              <a:rPr lang="en-US" altLang="ko-KR" sz="3200" b="1" dirty="0">
                <a:solidFill>
                  <a:srgbClr val="00B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en-US" altLang="ko-KR" sz="3200" b="1" spc="-50" dirty="0">
              <a:ln>
                <a:solidFill>
                  <a:srgbClr val="94B6D2">
                    <a:shade val="50000"/>
                    <a:alpha val="0"/>
                  </a:srgbClr>
                </a:solidFill>
              </a:ln>
              <a:solidFill>
                <a:srgbClr val="00B0F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95536" y="946285"/>
            <a:ext cx="8512810" cy="3943866"/>
            <a:chOff x="179512" y="908720"/>
            <a:chExt cx="8810894" cy="583264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741934" y="1052735"/>
              <a:ext cx="4248472" cy="5688633"/>
            </a:xfrm>
            <a:prstGeom prst="roundRect">
              <a:avLst>
                <a:gd name="adj" fmla="val 500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얼음을 만들기 위한 적정량의 전기를 공급할 수 있도록 하고</a:t>
              </a:r>
              <a:r>
                <a:rPr lang="en-US" altLang="ko-KR" dirty="0" smtClean="0">
                  <a:solidFill>
                    <a:schemeClr val="tx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만들어진 얼음은 단열기능을 가진 상자에 보관한다</a:t>
              </a:r>
              <a:r>
                <a:rPr lang="en-US" altLang="ko-KR" dirty="0" smtClean="0">
                  <a:solidFill>
                    <a:schemeClr val="tx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.  </a:t>
              </a:r>
              <a:endParaRPr lang="ko-KR" altLang="en-US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79512" y="1052736"/>
              <a:ext cx="4248472" cy="5688632"/>
            </a:xfrm>
            <a:prstGeom prst="roundRect">
              <a:avLst>
                <a:gd name="adj" fmla="val 500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얼음을 만들어 보관해야 하는데</a:t>
              </a:r>
              <a:r>
                <a:rPr lang="en-US" altLang="ko-KR" dirty="0" smtClean="0">
                  <a:solidFill>
                    <a:schemeClr val="tx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전기공급이 충분하지 않아 </a:t>
              </a:r>
              <a:r>
                <a:rPr lang="en-US" altLang="ko-KR" dirty="0" smtClean="0">
                  <a:solidFill>
                    <a:schemeClr val="tx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ko-KR" altLang="en-US" dirty="0" smtClean="0">
                  <a:solidFill>
                    <a:schemeClr val="tx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냉장고를 사용하지 못한다</a:t>
              </a:r>
              <a:r>
                <a:rPr lang="en-US" altLang="ko-KR" dirty="0" smtClean="0">
                  <a:solidFill>
                    <a:schemeClr val="tx1"/>
                  </a:solidFill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.</a:t>
              </a:r>
              <a:endParaRPr lang="ko-KR" altLang="en-US" dirty="0">
                <a:solidFill>
                  <a:schemeClr val="tx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71600" y="908720"/>
              <a:ext cx="216024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AS - IS</a:t>
              </a:r>
              <a:endPara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24128" y="908720"/>
              <a:ext cx="216024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TO - BE</a:t>
              </a:r>
              <a:endPara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24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2"/>
          <p:cNvCxnSpPr/>
          <p:nvPr/>
        </p:nvCxnSpPr>
        <p:spPr>
          <a:xfrm>
            <a:off x="0" y="2427734"/>
            <a:ext cx="9144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6"/>
          <p:cNvGrpSpPr/>
          <p:nvPr/>
        </p:nvGrpSpPr>
        <p:grpSpPr>
          <a:xfrm>
            <a:off x="1303405" y="2059090"/>
            <a:ext cx="737288" cy="737288"/>
            <a:chOff x="611560" y="2851238"/>
            <a:chExt cx="288032" cy="288032"/>
          </a:xfrm>
        </p:grpSpPr>
        <p:sp>
          <p:nvSpPr>
            <p:cNvPr id="12" name="Oval 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Oval 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9"/>
          <p:cNvGrpSpPr/>
          <p:nvPr/>
        </p:nvGrpSpPr>
        <p:grpSpPr>
          <a:xfrm>
            <a:off x="3363388" y="2027746"/>
            <a:ext cx="737288" cy="737288"/>
            <a:chOff x="611560" y="2851238"/>
            <a:chExt cx="288032" cy="288032"/>
          </a:xfrm>
        </p:grpSpPr>
        <p:sp>
          <p:nvSpPr>
            <p:cNvPr id="15" name="Oval 1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Oval 1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2"/>
          <p:cNvGrpSpPr/>
          <p:nvPr/>
        </p:nvGrpSpPr>
        <p:grpSpPr>
          <a:xfrm>
            <a:off x="5254242" y="2059090"/>
            <a:ext cx="737288" cy="737288"/>
            <a:chOff x="611560" y="2851238"/>
            <a:chExt cx="288032" cy="288032"/>
          </a:xfrm>
        </p:grpSpPr>
        <p:sp>
          <p:nvSpPr>
            <p:cNvPr id="18" name="Oval 1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Oval 1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5"/>
          <p:cNvGrpSpPr/>
          <p:nvPr/>
        </p:nvGrpSpPr>
        <p:grpSpPr>
          <a:xfrm>
            <a:off x="7199121" y="2033361"/>
            <a:ext cx="737288" cy="737288"/>
            <a:chOff x="611560" y="2851238"/>
            <a:chExt cx="288032" cy="288032"/>
          </a:xfrm>
        </p:grpSpPr>
        <p:sp>
          <p:nvSpPr>
            <p:cNvPr id="21" name="Oval 1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Oval 1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99941" y="29211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적정기술이란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59924" y="29211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문제점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50778" y="29211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ADRIGE 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95657" y="29211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미래 가치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195486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목차</a:t>
            </a:r>
          </a:p>
        </p:txBody>
      </p:sp>
    </p:spTree>
    <p:extLst>
      <p:ext uri="{BB962C8B-B14F-4D97-AF65-F5344CB8AC3E}">
        <p14:creationId xmlns:p14="http://schemas.microsoft.com/office/powerpoint/2010/main" val="3313292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0.18663 0.00617 " pathEditMode="relative" rAng="0" ptsTypes="AA">
                                      <p:cBhvr>
                                        <p:cTn id="6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3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8025E-6 L 0.14497 -3.58025E-6 " pathEditMode="relative" rAng="0" ptsTypes="AA">
                                      <p:cBhvr>
                                        <p:cTn id="8" dur="1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69136E-6 L 0.10625 0.00493 " pathEditMode="relative" rAng="0" ptsTypes="AA">
                                      <p:cBhvr>
                                        <p:cTn id="10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24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L 0.14497 -3.7037E-6 " pathEditMode="relative" rAng="0" ptsTypes="AA">
                                      <p:cBhvr>
                                        <p:cTn id="12" dur="1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0.10035 -0.00555 " pathEditMode="relative" rAng="0" ptsTypes="AA">
                                      <p:cBhvr>
                                        <p:cTn id="14" dur="1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-2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L 0.17847 0.00556 " pathEditMode="relative" rAng="0" ptsTypes="AA">
                                      <p:cBhvr>
                                        <p:cTn id="16" dur="1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24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79514" y="148547"/>
            <a:ext cx="4896542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3200" b="1" dirty="0">
                <a:solidFill>
                  <a:srgbClr val="FF6699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G: Generate(</a:t>
            </a:r>
            <a:r>
              <a:rPr lang="ko-KR" altLang="en-US" sz="3200" b="1" dirty="0">
                <a:solidFill>
                  <a:srgbClr val="FF6699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아이디어 도출</a:t>
            </a:r>
            <a:r>
              <a:rPr lang="en-US" altLang="ko-KR" sz="3200" b="1" dirty="0">
                <a:solidFill>
                  <a:srgbClr val="FF6699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en-US" altLang="ko-KR" sz="3200" b="1" spc="-50" dirty="0">
              <a:ln>
                <a:solidFill>
                  <a:srgbClr val="94B6D2">
                    <a:shade val="50000"/>
                    <a:alpha val="0"/>
                  </a:srgbClr>
                </a:solidFill>
              </a:ln>
              <a:solidFill>
                <a:srgbClr val="00B0F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22463" y="904685"/>
            <a:ext cx="45464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 smtClean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6699"/>
                </a:soli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(A)</a:t>
            </a:r>
            <a:r>
              <a:rPr lang="ko-KR" altLang="en-US" sz="2400" dirty="0" smtClean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6699"/>
                </a:soli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물질</a:t>
            </a:r>
            <a:r>
              <a:rPr lang="en-US" altLang="ko-KR" sz="2400" dirty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6699"/>
                </a:soli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</a:t>
            </a:r>
            <a:r>
              <a:rPr lang="ko-KR" altLang="en-US" sz="2400" dirty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6699"/>
                </a:soli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장을 이용한 아이디어 도출</a:t>
            </a:r>
            <a:endParaRPr lang="en-US" altLang="ko-KR" sz="2400" dirty="0">
              <a:ln w="0"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rgbClr val="FF6699"/>
              </a:solidFill>
              <a:effectLst>
                <a:reflection blurRad="6350" stA="53000" endA="300" endPos="35500" dir="5400000" sy="-90000" algn="bl" rotWithShape="0"/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7596336" y="1635646"/>
            <a:ext cx="721442" cy="7340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열전소자</a:t>
            </a:r>
          </a:p>
        </p:txBody>
      </p:sp>
      <p:sp>
        <p:nvSpPr>
          <p:cNvPr id="52" name="타원 51"/>
          <p:cNvSpPr/>
          <p:nvPr/>
        </p:nvSpPr>
        <p:spPr>
          <a:xfrm>
            <a:off x="6255884" y="874136"/>
            <a:ext cx="701847" cy="7018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기계장</a:t>
            </a:r>
            <a:endParaRPr lang="ko-KR" altLang="en-US" sz="11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>
            <a:off x="5706557" y="1392932"/>
            <a:ext cx="427045" cy="41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5714707" y="2053188"/>
            <a:ext cx="379661" cy="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7101094" y="2053188"/>
            <a:ext cx="3646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5580762" y="4074874"/>
            <a:ext cx="2006024" cy="100166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자체적으로 전기를 </a:t>
            </a:r>
            <a:endParaRPr lang="en-US" altLang="ko-KR" sz="1100" b="1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sz="11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생산해 얼음 만들어</a:t>
            </a:r>
            <a:endParaRPr lang="en-US" altLang="ko-KR" sz="1100" b="1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sz="11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낸다</a:t>
            </a:r>
            <a:endParaRPr lang="ko-KR" altLang="en-US" sz="11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932040" y="1710836"/>
            <a:ext cx="701847" cy="7018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발전기</a:t>
            </a:r>
            <a:endParaRPr lang="en-US" altLang="ko-KR" sz="11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245743" y="1702265"/>
            <a:ext cx="701847" cy="7018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전기장</a:t>
            </a:r>
          </a:p>
        </p:txBody>
      </p:sp>
      <p:sp>
        <p:nvSpPr>
          <p:cNvPr id="59" name="타원 58"/>
          <p:cNvSpPr/>
          <p:nvPr/>
        </p:nvSpPr>
        <p:spPr>
          <a:xfrm>
            <a:off x="6234713" y="2599754"/>
            <a:ext cx="723905" cy="7152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열장</a:t>
            </a:r>
            <a:endParaRPr lang="ko-KR" altLang="en-US" sz="11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6606807" y="3435846"/>
            <a:ext cx="18035" cy="50405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>
            <a:off x="7063128" y="2374966"/>
            <a:ext cx="448678" cy="41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00063" y="2063626"/>
            <a:ext cx="4143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기계적 힘을 이용해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전기 생성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생성된 전기를 열전소자에 인가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열전소자가 물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수증기의 열을 흡수해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얼음 생산</a:t>
            </a: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7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79514" y="148547"/>
            <a:ext cx="4896542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3200" b="1" dirty="0">
                <a:solidFill>
                  <a:srgbClr val="FF6699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G: Generate(</a:t>
            </a:r>
            <a:r>
              <a:rPr lang="ko-KR" altLang="en-US" sz="3200" b="1" dirty="0">
                <a:solidFill>
                  <a:srgbClr val="FF6699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아이디어 도출</a:t>
            </a:r>
            <a:r>
              <a:rPr lang="en-US" altLang="ko-KR" sz="3200" b="1" dirty="0">
                <a:solidFill>
                  <a:srgbClr val="FF6699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en-US" altLang="ko-KR" sz="3200" b="1" spc="-50" dirty="0">
              <a:ln>
                <a:solidFill>
                  <a:srgbClr val="94B6D2">
                    <a:shade val="50000"/>
                    <a:alpha val="0"/>
                  </a:srgbClr>
                </a:solidFill>
              </a:ln>
              <a:solidFill>
                <a:srgbClr val="00B0F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36512" y="904685"/>
            <a:ext cx="53431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 smtClean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6699"/>
                </a:soli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(B)</a:t>
            </a:r>
            <a:r>
              <a:rPr lang="ko-KR" altLang="en-US" sz="2400" dirty="0" smtClean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6699"/>
                </a:soli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모순 매트릭스를 </a:t>
            </a:r>
            <a:r>
              <a:rPr lang="ko-KR" altLang="en-US" sz="2400" dirty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6699"/>
                </a:soli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이용한 아이디어 도출</a:t>
            </a:r>
            <a:endParaRPr lang="en-US" altLang="ko-KR" sz="2400" dirty="0">
              <a:ln w="0"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rgbClr val="FF6699"/>
              </a:solidFill>
              <a:effectLst>
                <a:reflection blurRad="6350" stA="53000" endA="300" endPos="35500" dir="5400000" sy="-90000" algn="bl" rotWithShape="0"/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00063" y="838200"/>
            <a:ext cx="8072437" cy="0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79514" y="1563638"/>
            <a:ext cx="6446533" cy="189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모순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매트릭스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19,40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해당된다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그중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19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주기적 작용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(Periodic Action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)&gt;</a:t>
            </a:r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</a:t>
            </a:r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활용한다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>
              <a:defRPr lang="ko-KR" altLang="en-US"/>
            </a:pPr>
            <a:endParaRPr lang="en-US" altLang="ko-KR" dirty="0" smtClean="0">
              <a:solidFill>
                <a:srgbClr val="DD8047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defRPr lang="ko-KR" altLang="en-US"/>
            </a:pP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-&gt;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주기적 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운동을 사용하여서 누구든지 쉽게 배우지 않아도 사용할 수 있어서 주기적으로 작용하기 쉬운 자전거를 이용해서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전기를 생성해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제작한다.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defRPr lang="ko-KR" altLang="en-US"/>
            </a:pPr>
            <a:r>
              <a:rPr lang="ko-KR" altLang="en-US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5000"/>
              <a:defRPr lang="ko-KR" altLang="en-US"/>
            </a:pP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050" name="Picture 2" descr="https://player.slidesplayer.org/96/16540784/slides/slide_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537" y="999553"/>
            <a:ext cx="2290951" cy="17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layer.slidesplayer.org/96/16540784/slides/slide_2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47" y="2879118"/>
            <a:ext cx="2317069" cy="173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79514" y="148547"/>
            <a:ext cx="7416822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0">
              <a:defRPr lang="ko-KR" altLang="en-US"/>
            </a:pPr>
            <a:r>
              <a:rPr lang="en-US" altLang="ko-KR" sz="3200" b="1">
                <a:solidFill>
                  <a:srgbClr val="7030A0"/>
                </a:solidFill>
                <a:latin typeface="08서울남산체 EB"/>
                <a:ea typeface="08서울남산체 EB"/>
              </a:rPr>
              <a:t>E: Evaluate (</a:t>
            </a:r>
            <a:r>
              <a:rPr lang="ko-KR" altLang="en-US" sz="3200" b="1">
                <a:solidFill>
                  <a:srgbClr val="7030A0"/>
                </a:solidFill>
                <a:latin typeface="08서울남산체 EB"/>
                <a:ea typeface="08서울남산체 EB"/>
              </a:rPr>
              <a:t>아이디어 평가 및 해결안 선정</a:t>
            </a:r>
            <a:r>
              <a:rPr lang="en-US" altLang="ko-KR" sz="3200" b="1">
                <a:solidFill>
                  <a:srgbClr val="7030A0"/>
                </a:solidFill>
                <a:latin typeface="08서울남산체 EB"/>
                <a:ea typeface="08서울남산체 EB"/>
              </a:rPr>
              <a:t>)</a:t>
            </a:r>
            <a:endParaRPr lang="en-US" altLang="ko-KR" sz="3200" b="1" spc="-37">
              <a:ln w="9525">
                <a:solidFill>
                  <a:srgbClr val="94B6D2">
                    <a:shade val="50000"/>
                    <a:alpha val="0"/>
                  </a:srgbClr>
                </a:solidFill>
              </a:ln>
              <a:solidFill>
                <a:srgbClr val="00B0F0"/>
              </a:solidFill>
              <a:latin typeface="08서울남산체 EB"/>
              <a:ea typeface="08서울남산체 EB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944990"/>
              </p:ext>
            </p:extLst>
          </p:nvPr>
        </p:nvGraphicFramePr>
        <p:xfrm>
          <a:off x="2483768" y="1923678"/>
          <a:ext cx="4176464" cy="89991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85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0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22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83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96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1641"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/>
                        <a:t>원 리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885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ko-KR" altLang="en-US" sz="1100" dirty="0" smtClean="0"/>
                        <a:t>아이디어 평가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/>
                        <a:t>● : 5, ○ : 3, △ : 1 )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705">
                <a:tc v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/>
                        <a:t>비용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/>
                        <a:t>유익기능 증가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/>
                        <a:t>적용가능성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/>
                        <a:t>점수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5819">
                <a:tc>
                  <a:txBody>
                    <a:bodyPr/>
                    <a:lstStyle/>
                    <a:p>
                      <a:pPr marL="228600" lvl="0" indent="-22860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100" u="none" dirty="0" smtClean="0"/>
                        <a:t>물질 장</a:t>
                      </a:r>
                      <a:endParaRPr lang="en-US" altLang="ko-KR" sz="1100" b="1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3000" marR="35333" marT="35333" marB="35333" anchor="ctr" horzOverflow="overflow"/>
                </a:tc>
                <a:tc>
                  <a:txBody>
                    <a:bodyPr/>
                    <a:lstStyle/>
                    <a:p>
                      <a:pPr marL="0" indent="0" algn="ctr" defTabSz="85814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dirty="0"/>
                        <a:t>●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dirty="0" smtClean="0"/>
                        <a:t>●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marL="0" indent="0" algn="ctr" defTabSz="85814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dirty="0"/>
                        <a:t>○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 smtClean="0"/>
                        <a:t>11</a:t>
                      </a:r>
                      <a:r>
                        <a:rPr lang="ko-KR" altLang="en-US" sz="1100" dirty="0" smtClean="0"/>
                        <a:t>점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-22463" y="904685"/>
            <a:ext cx="454643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 smtClean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6699"/>
                </a:soli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(A)</a:t>
            </a:r>
            <a:r>
              <a:rPr lang="ko-KR" altLang="en-US" sz="2400" dirty="0" smtClean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6699"/>
                </a:soli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물질</a:t>
            </a:r>
            <a:r>
              <a:rPr lang="en-US" altLang="ko-KR" sz="2400" dirty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6699"/>
                </a:soli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</a:t>
            </a:r>
            <a:r>
              <a:rPr lang="ko-KR" altLang="en-US" sz="2400" dirty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6699"/>
                </a:soli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장을 이용한 아이디어 도출</a:t>
            </a:r>
            <a:endParaRPr lang="en-US" altLang="ko-KR" sz="2400" dirty="0">
              <a:ln w="0"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rgbClr val="FF6699"/>
              </a:solidFill>
              <a:effectLst>
                <a:reflection blurRad="6350" stA="53000" endA="300" endPos="35500" dir="5400000" sy="-90000" algn="bl" rotWithShape="0"/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5824" y="3651870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차 문제 파악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자체적으로 전기를 생산해 사용하고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얼음을 빠르게 생성할 수 있다는 점에서 유익하나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누구나 쉽게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기계적 힘을 줄 수 있는 도구를 찾지 못함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063448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79514" y="148547"/>
            <a:ext cx="7416822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0">
              <a:defRPr lang="ko-KR" altLang="en-US"/>
            </a:pPr>
            <a:r>
              <a:rPr lang="en-US" altLang="ko-KR" sz="3200" b="1">
                <a:solidFill>
                  <a:srgbClr val="7030A0"/>
                </a:solidFill>
                <a:latin typeface="08서울남산체 EB"/>
                <a:ea typeface="08서울남산체 EB"/>
              </a:rPr>
              <a:t>E: Evaluate (</a:t>
            </a:r>
            <a:r>
              <a:rPr lang="ko-KR" altLang="en-US" sz="3200" b="1">
                <a:solidFill>
                  <a:srgbClr val="7030A0"/>
                </a:solidFill>
                <a:latin typeface="08서울남산체 EB"/>
                <a:ea typeface="08서울남산체 EB"/>
              </a:rPr>
              <a:t>아이디어 평가 및 해결안 선정</a:t>
            </a:r>
            <a:r>
              <a:rPr lang="en-US" altLang="ko-KR" sz="3200" b="1">
                <a:solidFill>
                  <a:srgbClr val="7030A0"/>
                </a:solidFill>
                <a:latin typeface="08서울남산체 EB"/>
                <a:ea typeface="08서울남산체 EB"/>
              </a:rPr>
              <a:t>)</a:t>
            </a:r>
            <a:endParaRPr lang="en-US" altLang="ko-KR" sz="3200" b="1" spc="-37">
              <a:ln w="9525">
                <a:solidFill>
                  <a:srgbClr val="94B6D2">
                    <a:shade val="50000"/>
                    <a:alpha val="0"/>
                  </a:srgbClr>
                </a:solidFill>
              </a:ln>
              <a:solidFill>
                <a:srgbClr val="00B0F0"/>
              </a:solidFill>
              <a:latin typeface="08서울남산체 EB"/>
              <a:ea typeface="08서울남산체 EB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11715"/>
              </p:ext>
            </p:extLst>
          </p:nvPr>
        </p:nvGraphicFramePr>
        <p:xfrm>
          <a:off x="2411760" y="1851670"/>
          <a:ext cx="4176464" cy="89991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85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0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22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83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96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1641"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/>
                        <a:t>원 리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885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ko-KR" altLang="en-US" sz="1100" dirty="0" smtClean="0"/>
                        <a:t>아이디어 평가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/>
                        <a:t>● : 5, ○ : 3, △ : 1 )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705">
                <a:tc v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/>
                        <a:t>비용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/>
                        <a:t>유익기능 증가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/>
                        <a:t>적용가능성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/>
                        <a:t>점수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5819">
                <a:tc>
                  <a:txBody>
                    <a:bodyPr/>
                    <a:lstStyle/>
                    <a:p>
                      <a:pPr marL="228600" lvl="0" indent="-22860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100" u="none" dirty="0" smtClean="0"/>
                        <a:t>모순 매트릭스</a:t>
                      </a:r>
                      <a:endParaRPr lang="en-US" altLang="ko-KR" sz="1100" b="1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3000" marR="35333" marT="35333" marB="35333" anchor="ctr" horzOverflow="overflow"/>
                </a:tc>
                <a:tc>
                  <a:txBody>
                    <a:bodyPr/>
                    <a:lstStyle/>
                    <a:p>
                      <a:pPr marL="0" indent="0" algn="ctr" defTabSz="85814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dirty="0"/>
                        <a:t>●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dirty="0" smtClean="0"/>
                        <a:t>△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marL="0" indent="0" algn="ctr" defTabSz="85814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dirty="0" smtClean="0"/>
                        <a:t>●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 smtClean="0"/>
                        <a:t>11</a:t>
                      </a:r>
                      <a:r>
                        <a:rPr lang="ko-KR" altLang="en-US" sz="1100" dirty="0" smtClean="0"/>
                        <a:t>점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-36512" y="904685"/>
            <a:ext cx="53543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dirty="0" smtClean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6699"/>
                </a:soli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(B)</a:t>
            </a:r>
            <a:r>
              <a:rPr lang="ko-KR" altLang="en-US" sz="2400" dirty="0" smtClean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6699"/>
                </a:soli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모순 매트릭스</a:t>
            </a:r>
            <a:r>
              <a:rPr lang="ko-KR" altLang="en-US" sz="2400" dirty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6699"/>
                </a:soli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</a:t>
            </a:r>
            <a:r>
              <a:rPr lang="ko-KR" altLang="en-US" sz="2400" dirty="0" smtClean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6699"/>
                </a:soli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400" dirty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rgbClr val="FF6699"/>
                </a:solidFill>
                <a:effectLst>
                  <a:reflection blurRad="6350" stA="53000" endA="300" endPos="35500" dir="5400000" sy="-90000" algn="bl" rotWithShape="0"/>
                </a:effectLst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이용한 아이디어 도출</a:t>
            </a:r>
            <a:endParaRPr lang="en-US" altLang="ko-KR" sz="2400" dirty="0">
              <a:ln w="0"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rgbClr val="FF6699"/>
              </a:solidFill>
              <a:effectLst>
                <a:reflection blurRad="6350" stA="53000" endA="300" endPos="35500" dir="5400000" sy="-90000" algn="bl" rotWithShape="0"/>
              </a:effectLst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4" y="3651870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차 문제 파악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자전거를 사용하여 전기를 생산하는 방법은 유익한데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냉장시킬 방법은 찾지 못함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57865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79514" y="148547"/>
            <a:ext cx="7416822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lvl="0">
              <a:defRPr lang="ko-KR" altLang="en-US"/>
            </a:pPr>
            <a:r>
              <a:rPr lang="en-US" altLang="ko-KR" sz="3200" b="1">
                <a:solidFill>
                  <a:srgbClr val="7030A0"/>
                </a:solidFill>
                <a:latin typeface="08서울남산체 EB"/>
                <a:ea typeface="08서울남산체 EB"/>
              </a:rPr>
              <a:t>E: Evaluate (</a:t>
            </a:r>
            <a:r>
              <a:rPr lang="ko-KR" altLang="en-US" sz="3200" b="1">
                <a:solidFill>
                  <a:srgbClr val="7030A0"/>
                </a:solidFill>
                <a:latin typeface="08서울남산체 EB"/>
                <a:ea typeface="08서울남산체 EB"/>
              </a:rPr>
              <a:t>아이디어 평가 및 해결안 선정</a:t>
            </a:r>
            <a:r>
              <a:rPr lang="en-US" altLang="ko-KR" sz="3200" b="1">
                <a:solidFill>
                  <a:srgbClr val="7030A0"/>
                </a:solidFill>
                <a:latin typeface="08서울남산체 EB"/>
                <a:ea typeface="08서울남산체 EB"/>
              </a:rPr>
              <a:t>)</a:t>
            </a:r>
            <a:endParaRPr lang="en-US" altLang="ko-KR" sz="3200" b="1" spc="-37">
              <a:ln w="9525">
                <a:solidFill>
                  <a:srgbClr val="94B6D2">
                    <a:shade val="50000"/>
                    <a:alpha val="0"/>
                  </a:srgbClr>
                </a:solidFill>
              </a:ln>
              <a:solidFill>
                <a:srgbClr val="00B0F0"/>
              </a:solidFill>
              <a:latin typeface="08서울남산체 EB"/>
              <a:ea typeface="08서울남산체 E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5792" y="2715766"/>
            <a:ext cx="8392416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b="1" dirty="0">
                <a:latin typeface="08서울남산체 B"/>
                <a:ea typeface="08서울남산체 B"/>
              </a:rPr>
              <a:t>2</a:t>
            </a:r>
            <a:r>
              <a:rPr lang="ko-KR" altLang="en-US" sz="1400" b="1" dirty="0">
                <a:latin typeface="08서울남산체 B"/>
                <a:ea typeface="08서울남산체 B"/>
              </a:rPr>
              <a:t>차 문제 파악 및 해결 </a:t>
            </a:r>
            <a:r>
              <a:rPr lang="en-US" altLang="ko-KR" sz="1400" b="1" dirty="0">
                <a:latin typeface="08서울남산체 B"/>
                <a:ea typeface="08서울남산체 B"/>
              </a:rPr>
              <a:t>:</a:t>
            </a:r>
            <a:r>
              <a:rPr lang="ko-KR" altLang="en-US" sz="1400" b="1" dirty="0">
                <a:latin typeface="08서울남산체 B"/>
                <a:ea typeface="08서울남산체 B"/>
              </a:rPr>
              <a:t> </a:t>
            </a:r>
            <a:r>
              <a:rPr lang="en-US" altLang="ko-KR" sz="1400" dirty="0" smtClean="0">
                <a:latin typeface="08서울남산체 B"/>
                <a:ea typeface="08서울남산체 B"/>
              </a:rPr>
              <a:t>A</a:t>
            </a:r>
            <a:r>
              <a:rPr lang="ko-KR" altLang="en-US" sz="1400" dirty="0" smtClean="0">
                <a:latin typeface="08서울남산체 B"/>
                <a:ea typeface="08서울남산체 B"/>
              </a:rPr>
              <a:t>해결안에서는</a:t>
            </a:r>
            <a:r>
              <a:rPr lang="en-US" altLang="ko-KR" sz="1400" dirty="0" smtClean="0">
                <a:latin typeface="08서울남산체 B"/>
                <a:ea typeface="08서울남산체 B"/>
              </a:rPr>
              <a:t>,</a:t>
            </a:r>
            <a:r>
              <a:rPr lang="ko-KR" altLang="en-US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자체적으로 전기를 생산해 사용하고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얼음을 빠르게 생성할 수 있다는 점에서 유익하나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누구나 쉽게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기계적 힘을 줄 수 있는 도구를 찾지 </a:t>
            </a:r>
            <a:r>
              <a:rPr lang="ko-KR" altLang="en-US" sz="14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못한다는 문제점이 있었고</a:t>
            </a:r>
            <a:r>
              <a:rPr lang="en-US" altLang="ko-KR" sz="14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B</a:t>
            </a:r>
            <a:r>
              <a:rPr lang="ko-KR" altLang="en-US" sz="14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해결안에서는 </a:t>
            </a:r>
            <a:r>
              <a:rPr lang="ko-KR" altLang="en-US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자전거를 사용하여 전기를 생산하는 방법은 유익한데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냉장시킬 방법은 찾지 못함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1400" b="1" dirty="0">
              <a:latin typeface="08서울남산체 B"/>
              <a:ea typeface="08서울남산체 B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400" b="1" dirty="0">
              <a:latin typeface="08서울남산체 B"/>
              <a:ea typeface="08서울남산체 B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400" b="1" dirty="0">
                <a:latin typeface="08서울남산체 B"/>
                <a:ea typeface="08서울남산체 B"/>
              </a:rPr>
              <a:t>최종 도출된 해결안 정리 </a:t>
            </a:r>
            <a:r>
              <a:rPr lang="en-US" altLang="ko-KR" sz="1400" b="1" dirty="0">
                <a:latin typeface="08서울남산체 B"/>
                <a:ea typeface="08서울남산체 B"/>
              </a:rPr>
              <a:t>:</a:t>
            </a:r>
            <a:r>
              <a:rPr lang="ko-KR" altLang="en-US" sz="1400" b="1" dirty="0">
                <a:latin typeface="08서울남산체 B"/>
                <a:ea typeface="08서울남산체 B"/>
              </a:rPr>
              <a:t> </a:t>
            </a:r>
            <a:r>
              <a:rPr lang="ko-KR" altLang="en-US" sz="1400" dirty="0" smtClean="0">
                <a:latin typeface="08서울남산체 B"/>
                <a:ea typeface="08서울남산체 B"/>
              </a:rPr>
              <a:t>자전거를 사용하여 누구나 쉽게 기계적 힘을 낼 수 있도록 함</a:t>
            </a:r>
            <a:r>
              <a:rPr lang="en-US" altLang="ko-KR" sz="1400" dirty="0" smtClean="0">
                <a:latin typeface="08서울남산체 B"/>
                <a:ea typeface="08서울남산체 B"/>
              </a:rPr>
              <a:t>, </a:t>
            </a:r>
            <a:r>
              <a:rPr lang="ko-KR" altLang="en-US" sz="1400" dirty="0" smtClean="0">
                <a:latin typeface="08서울남산체 B"/>
                <a:ea typeface="08서울남산체 B"/>
              </a:rPr>
              <a:t>동시에</a:t>
            </a:r>
            <a:r>
              <a:rPr lang="en-US" altLang="ko-KR" sz="1400" dirty="0" smtClean="0">
                <a:latin typeface="08서울남산체 B"/>
                <a:ea typeface="08서울남산체 B"/>
              </a:rPr>
              <a:t> </a:t>
            </a:r>
            <a:r>
              <a:rPr lang="ko-KR" altLang="en-US" sz="1400" dirty="0" smtClean="0">
                <a:latin typeface="08서울남산체 B"/>
                <a:ea typeface="08서울남산체 B"/>
              </a:rPr>
              <a:t>이 힘을 이용해 전기를 생산하고</a:t>
            </a:r>
            <a:r>
              <a:rPr lang="en-US" altLang="ko-KR" sz="1400" dirty="0" smtClean="0">
                <a:latin typeface="08서울남산체 B"/>
                <a:ea typeface="08서울남산체 B"/>
              </a:rPr>
              <a:t>, </a:t>
            </a:r>
            <a:r>
              <a:rPr lang="ko-KR" altLang="en-US" sz="1400" dirty="0" smtClean="0">
                <a:latin typeface="08서울남산체 B"/>
                <a:ea typeface="08서울남산체 B"/>
              </a:rPr>
              <a:t>생성된 전기로 열전소자를 가동시켜</a:t>
            </a:r>
            <a:r>
              <a:rPr lang="en-US" altLang="ko-KR" sz="1400" dirty="0" smtClean="0">
                <a:latin typeface="08서울남산체 B"/>
                <a:ea typeface="08서울남산체 B"/>
              </a:rPr>
              <a:t>, </a:t>
            </a:r>
            <a:r>
              <a:rPr lang="ko-KR" altLang="en-US" sz="1400" dirty="0" smtClean="0">
                <a:latin typeface="08서울남산체 B"/>
                <a:ea typeface="08서울남산체 B"/>
              </a:rPr>
              <a:t>얼음을 만든다</a:t>
            </a:r>
            <a:r>
              <a:rPr lang="en-US" altLang="ko-KR" sz="1400" dirty="0" smtClean="0">
                <a:latin typeface="08서울남산체 B"/>
                <a:ea typeface="08서울남산체 B"/>
              </a:rPr>
              <a:t>.</a:t>
            </a:r>
            <a:endParaRPr lang="ko-KR" altLang="en-US" sz="1400" dirty="0">
              <a:latin typeface="08서울남산체 B"/>
              <a:ea typeface="08서울남산체 B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1400" b="1" dirty="0">
              <a:latin typeface="08서울남산체 B"/>
              <a:ea typeface="08서울남산체 B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463375"/>
              </p:ext>
            </p:extLst>
          </p:nvPr>
        </p:nvGraphicFramePr>
        <p:xfrm>
          <a:off x="323528" y="1491630"/>
          <a:ext cx="4176464" cy="89991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85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0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22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83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96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1641"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/>
                        <a:t>원 리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885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ko-KR" altLang="en-US" sz="1100" dirty="0" smtClean="0"/>
                        <a:t>아이디어 평가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/>
                        <a:t>● : 5, ○ : 3, △ : 1 )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705">
                <a:tc v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/>
                        <a:t>비용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/>
                        <a:t>유익기능 증가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/>
                        <a:t>적용가능성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/>
                        <a:t>점수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5819">
                <a:tc>
                  <a:txBody>
                    <a:bodyPr/>
                    <a:lstStyle/>
                    <a:p>
                      <a:pPr marL="228600" lvl="0" indent="-22860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100" u="none" dirty="0" smtClean="0"/>
                        <a:t>물질 장</a:t>
                      </a:r>
                      <a:endParaRPr lang="en-US" altLang="ko-KR" sz="1100" b="1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3000" marR="35333" marT="35333" marB="35333" anchor="ctr" horzOverflow="overflow"/>
                </a:tc>
                <a:tc>
                  <a:txBody>
                    <a:bodyPr/>
                    <a:lstStyle/>
                    <a:p>
                      <a:pPr marL="0" indent="0" algn="ctr" defTabSz="85814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dirty="0"/>
                        <a:t>●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dirty="0" smtClean="0"/>
                        <a:t>●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marL="0" indent="0" algn="ctr" defTabSz="85814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dirty="0"/>
                        <a:t>○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 smtClean="0"/>
                        <a:t>11</a:t>
                      </a:r>
                      <a:r>
                        <a:rPr lang="ko-KR" altLang="en-US" sz="1100" dirty="0" smtClean="0"/>
                        <a:t>점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441369"/>
              </p:ext>
            </p:extLst>
          </p:nvPr>
        </p:nvGraphicFramePr>
        <p:xfrm>
          <a:off x="4644008" y="1491640"/>
          <a:ext cx="4176464" cy="89991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853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0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22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83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96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7386">
                <a:tc rowSpan="2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/>
                        <a:t>원 리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88582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ko-KR" altLang="en-US" sz="1100" dirty="0" smtClean="0"/>
                        <a:t>아이디어 평가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en-US" altLang="ko-KR" sz="1100" dirty="0"/>
                        <a:t>● : 5, ○ : 3, △ : 1 )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705">
                <a:tc vMerge="1"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F81BD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rgbClr val="4F81BD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/>
                        <a:t>비용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/>
                        <a:t>유익기능 증가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/>
                        <a:t>적용가능성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100" dirty="0" smtClean="0"/>
                        <a:t>점수</a:t>
                      </a:r>
                      <a:endParaRPr lang="ko-KR" altLang="en-US" sz="11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5819">
                <a:tc>
                  <a:txBody>
                    <a:bodyPr/>
                    <a:lstStyle/>
                    <a:p>
                      <a:pPr marL="228600" lvl="0" indent="-228600" algn="ctr" defTabSz="885826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5000"/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1100" u="none" dirty="0" smtClean="0"/>
                        <a:t>모순 매트릭스</a:t>
                      </a:r>
                      <a:endParaRPr lang="en-US" altLang="ko-KR" sz="1100" b="1" i="0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3000" marR="35333" marT="35333" marB="35333" anchor="ctr" horzOverflow="overflow"/>
                </a:tc>
                <a:tc>
                  <a:txBody>
                    <a:bodyPr/>
                    <a:lstStyle/>
                    <a:p>
                      <a:pPr marL="0" indent="0" algn="ctr" defTabSz="85814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dirty="0"/>
                        <a:t>●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marL="0" indent="0" algn="ctr" defTabSz="885826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dirty="0" smtClean="0"/>
                        <a:t>△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marL="0" indent="0" algn="ctr" defTabSz="858145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dirty="0" smtClean="0"/>
                        <a:t>●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en-US" altLang="ko-KR" sz="1100" dirty="0" smtClean="0"/>
                        <a:t>11</a:t>
                      </a:r>
                      <a:r>
                        <a:rPr lang="ko-KR" altLang="en-US" sz="1100" dirty="0" smtClean="0"/>
                        <a:t>점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marL="89746" marR="89746" marT="44873" marB="44873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447228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2"/>
          <p:cNvCxnSpPr/>
          <p:nvPr/>
        </p:nvCxnSpPr>
        <p:spPr>
          <a:xfrm>
            <a:off x="0" y="2427734"/>
            <a:ext cx="9144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6"/>
          <p:cNvGrpSpPr/>
          <p:nvPr/>
        </p:nvGrpSpPr>
        <p:grpSpPr>
          <a:xfrm>
            <a:off x="1303405" y="2059090"/>
            <a:ext cx="737288" cy="737288"/>
            <a:chOff x="611560" y="2851238"/>
            <a:chExt cx="288032" cy="288032"/>
          </a:xfrm>
        </p:grpSpPr>
        <p:sp>
          <p:nvSpPr>
            <p:cNvPr id="12" name="Oval 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Oval 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9"/>
          <p:cNvGrpSpPr/>
          <p:nvPr/>
        </p:nvGrpSpPr>
        <p:grpSpPr>
          <a:xfrm>
            <a:off x="3363388" y="2027746"/>
            <a:ext cx="737288" cy="737288"/>
            <a:chOff x="611560" y="2851238"/>
            <a:chExt cx="288032" cy="288032"/>
          </a:xfrm>
        </p:grpSpPr>
        <p:sp>
          <p:nvSpPr>
            <p:cNvPr id="15" name="Oval 1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Oval 1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2"/>
          <p:cNvGrpSpPr/>
          <p:nvPr/>
        </p:nvGrpSpPr>
        <p:grpSpPr>
          <a:xfrm>
            <a:off x="5254242" y="2059090"/>
            <a:ext cx="737288" cy="737288"/>
            <a:chOff x="611560" y="2851238"/>
            <a:chExt cx="288032" cy="288032"/>
          </a:xfrm>
        </p:grpSpPr>
        <p:sp>
          <p:nvSpPr>
            <p:cNvPr id="18" name="Oval 1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Oval 1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5"/>
          <p:cNvGrpSpPr/>
          <p:nvPr/>
        </p:nvGrpSpPr>
        <p:grpSpPr>
          <a:xfrm>
            <a:off x="7199121" y="2033361"/>
            <a:ext cx="737288" cy="737288"/>
            <a:chOff x="611560" y="2851238"/>
            <a:chExt cx="288032" cy="288032"/>
          </a:xfrm>
        </p:grpSpPr>
        <p:sp>
          <p:nvSpPr>
            <p:cNvPr id="21" name="Oval 1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Oval 1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99941" y="29211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적정기술이란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59924" y="29211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문제점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50778" y="29211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ADRIGE 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95657" y="29211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미래 가치</a:t>
            </a:r>
          </a:p>
        </p:txBody>
      </p:sp>
    </p:spTree>
    <p:extLst>
      <p:ext uri="{BB962C8B-B14F-4D97-AF65-F5344CB8AC3E}">
        <p14:creationId xmlns:p14="http://schemas.microsoft.com/office/powerpoint/2010/main" val="1438203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-0.22535 0.00617 " pathEditMode="relative" rAng="0" ptsTypes="AA">
                                      <p:cBhvr>
                                        <p:cTn id="6" dur="1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3" y="3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8025E-6 L -0.30399 -3.58025E-6 " pathEditMode="relative" rAng="0" ptsTypes="AA">
                                      <p:cBhvr>
                                        <p:cTn id="8" dur="1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69136E-6 L -0.31319 0.00493 " pathEditMode="relative" rAng="0" ptsTypes="AA">
                                      <p:cBhvr>
                                        <p:cTn id="10" dur="1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0" y="24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L -0.30399 -3.7037E-6 " pathEditMode="relative" rAng="0" ptsTypes="AA">
                                      <p:cBhvr>
                                        <p:cTn id="12" dur="1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-0.31319 -3.7037E-6 " pathEditMode="relative" rAng="0" ptsTypes="AA">
                                      <p:cBhvr>
                                        <p:cTn id="14" dur="1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6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L -0.22535 -3.7037E-6 " pathEditMode="relative" rAng="0" ptsTypes="AA">
                                      <p:cBhvr>
                                        <p:cTn id="16" dur="1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4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58025E-6 L -0.12378 -3.58025E-6 " pathEditMode="relative" rAng="0" ptsTypes="AA">
                                      <p:cBhvr>
                                        <p:cTn id="18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0.12378 -3.7037E-6 " pathEditMode="relative" rAng="0" ptsTypes="AA">
                                      <p:cBhvr>
                                        <p:cTn id="20" dur="1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79514" y="148547"/>
            <a:ext cx="4298701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 lang="ko-KR" altLang="en-US"/>
            </a:pPr>
            <a:r>
              <a:rPr lang="ko-KR" altLang="en-US" sz="3200" b="1" spc="-37" dirty="0">
                <a:ln w="9525">
                  <a:solidFill>
                    <a:srgbClr val="94B6D2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08서울남산체 EB"/>
                <a:ea typeface="08서울남산체 EB"/>
              </a:rPr>
              <a:t>확대가능 산업</a:t>
            </a:r>
            <a:endParaRPr lang="en-US" altLang="ko-KR" sz="3200" b="1" spc="-37" dirty="0">
              <a:ln w="9525">
                <a:solidFill>
                  <a:srgbClr val="94B6D2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08서울남산체 EB"/>
              <a:ea typeface="08서울남산체 E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3678" y="1294409"/>
            <a:ext cx="5364596" cy="1728192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endParaRPr lang="en-US" altLang="ko-KR" dirty="0" smtClean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defRPr lang="ko-KR" altLang="en-US"/>
            </a:pP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자전거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라이딩을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취미로 가지는 사람들이 점점 증가하고 있습니다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그래서 자전거 물품시장도 함께 성장하고 있습니다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라이딩을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위해 필수적으로 준비해야 하는 것은 바로 물 입니다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그래서 자전거에 물병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거치대를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설치할 수 있는 제품이 많이 있습니다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하지만 자체적으로 물의 온도를 유지시켜 주는 제품은 없습니다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겨울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라이딩중에도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따뜻한 물을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마실수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있거나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여름에 차가운 물을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마실수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있도록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자전거와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펠티아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소자를 결합하면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라이딩을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더욱 수월하게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마칠수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있다고 생각합니다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en-US" altLang="ko-KR" dirty="0" smtClean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defRPr lang="ko-KR" altLang="en-US"/>
            </a:pPr>
            <a:endParaRPr lang="en-US" altLang="ko-KR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defRPr lang="ko-KR" altLang="en-US"/>
            </a:pPr>
            <a:endParaRPr lang="en-US" altLang="ko-KR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074" name="Picture 2" descr="http://cdnimage.dailian.co.kr/news/200904/news1240552120_154788_2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826" y="1294409"/>
            <a:ext cx="2773531" cy="20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0738" y="925077"/>
            <a:ext cx="8505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>
                <a:solidFill>
                  <a:srgbClr val="DD804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</a:t>
            </a:r>
            <a:r>
              <a:rPr lang="ko-KR" altLang="en-US" dirty="0">
                <a:solidFill>
                  <a:srgbClr val="DD804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자전거를 타며 물을 시원하거나 따뜻하게 유지해주는 자전거 부품 산업</a:t>
            </a:r>
            <a:endParaRPr lang="en-US" altLang="ko-KR" dirty="0">
              <a:solidFill>
                <a:srgbClr val="DD8047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076" name="Picture 4" descr="자전거 용품 시장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79862"/>
            <a:ext cx="1464798" cy="134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412625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79514" y="148547"/>
            <a:ext cx="4298701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 lang="ko-KR" altLang="en-US"/>
            </a:pPr>
            <a:r>
              <a:rPr lang="ko-KR" altLang="en-US" sz="3200" b="1" spc="-37">
                <a:ln w="9525">
                  <a:solidFill>
                    <a:srgbClr val="94B6D2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08서울남산체 EB"/>
                <a:ea typeface="08서울남산체 EB"/>
              </a:rPr>
              <a:t>적정기술의 미래</a:t>
            </a:r>
            <a:endParaRPr lang="en-US" altLang="ko-KR" sz="3200" b="1" spc="-37">
              <a:ln w="9525">
                <a:solidFill>
                  <a:srgbClr val="94B6D2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08서울남산체 EB"/>
              <a:ea typeface="08서울남산체 EB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9512" y="1124744"/>
            <a:ext cx="5976664" cy="3132348"/>
          </a:xfrm>
          <a:prstGeom prst="rect">
            <a:avLst/>
          </a:prstGeom>
        </p:spPr>
        <p:txBody>
          <a:bodyPr wrap="square"/>
          <a:lstStyle/>
          <a:p>
            <a:pPr>
              <a:defRPr lang="ko-KR" altLang="en-US"/>
            </a:pPr>
            <a:endParaRPr lang="en-US" altLang="ko-KR" dirty="0" smtClean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defRPr lang="ko-KR" altLang="en-US"/>
            </a:pP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개발도상국에는 </a:t>
            </a:r>
            <a:r>
              <a:rPr lang="ko-KR" altLang="en-US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제대로 된 의료기구가 없을뿐더러, 이를 계속 </a:t>
            </a:r>
            <a:r>
              <a:rPr lang="ko-KR" altLang="en-US" dirty="0" err="1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유지할수</a:t>
            </a:r>
            <a:r>
              <a:rPr lang="ko-KR" altLang="en-US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있는 차가운 온도를 보존시킬 능력이 부족하다고 판단됩니다. 하지만 </a:t>
            </a:r>
            <a:r>
              <a:rPr lang="ko-KR" altLang="en-US" dirty="0" err="1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펠티어</a:t>
            </a:r>
            <a:r>
              <a:rPr lang="ko-KR" altLang="en-US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소자를 사용한 </a:t>
            </a:r>
            <a:r>
              <a:rPr lang="ko-KR" altLang="en-US" dirty="0" err="1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얼음만드는</a:t>
            </a:r>
            <a:r>
              <a:rPr lang="ko-KR" altLang="en-US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도구를 사용한다면, 비록 작은 에너지, 작은 얼음이지만 그들에게는 큰 도움이 </a:t>
            </a:r>
            <a:r>
              <a:rPr lang="ko-KR" altLang="en-US" dirty="0" err="1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될것이며</a:t>
            </a:r>
            <a:r>
              <a:rPr lang="ko-KR" altLang="en-US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간단한 치료조차 받지 못하고 죽어가는 그들을 </a:t>
            </a:r>
            <a:r>
              <a:rPr lang="ko-KR" altLang="en-US" dirty="0" err="1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구할수</a:t>
            </a:r>
            <a:r>
              <a:rPr lang="ko-KR" altLang="en-US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있을것입니다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en-US" altLang="ko-KR" dirty="0" smtClean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defRPr lang="ko-KR" altLang="en-US"/>
            </a:pPr>
            <a:endParaRPr lang="en-US" altLang="ko-KR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defRPr lang="ko-KR" altLang="en-US"/>
            </a:pPr>
            <a:r>
              <a:rPr lang="ko-KR" altLang="en-US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개발도상국이 아닌 선진국으로 간다면, 동력을 </a:t>
            </a:r>
            <a:r>
              <a:rPr lang="ko-KR" altLang="en-US" dirty="0" err="1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발생시키는것이</a:t>
            </a:r>
            <a:r>
              <a:rPr lang="ko-KR" altLang="en-US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주된 목적이 아니게 됩니다. </a:t>
            </a:r>
            <a:r>
              <a:rPr lang="ko-KR" altLang="en-US" dirty="0" err="1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운동하는만큼</a:t>
            </a:r>
            <a:r>
              <a:rPr lang="ko-KR" altLang="en-US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전지를 축전시켜서 그만큼의 보수를 자전거 운전자에게 보수를 주는 국민건강장려 프로젝트로 산업이 </a:t>
            </a:r>
            <a:r>
              <a:rPr lang="ko-KR" altLang="en-US" dirty="0" err="1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확대가능하다고</a:t>
            </a:r>
            <a:r>
              <a:rPr lang="ko-KR" altLang="en-US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봅니다.</a:t>
            </a:r>
          </a:p>
          <a:p>
            <a:pPr>
              <a:defRPr lang="ko-KR" altLang="en-US"/>
            </a:pPr>
            <a:endParaRPr lang="ko-KR" altLang="en-US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122" name="Picture 2" descr="아프리카 의료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03598"/>
            <a:ext cx="2527366" cy="185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자전거 렌트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953" y="3147814"/>
            <a:ext cx="2343844" cy="192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101893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DD804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</a:t>
            </a:r>
            <a:r>
              <a:rPr lang="ko-KR" altLang="en-US" dirty="0" smtClean="0">
                <a:solidFill>
                  <a:srgbClr val="DD804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위생 문제 해결</a:t>
            </a:r>
            <a:r>
              <a:rPr lang="en-US" altLang="ko-KR" dirty="0" smtClean="0">
                <a:solidFill>
                  <a:srgbClr val="DD804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/</a:t>
            </a:r>
            <a:r>
              <a:rPr lang="ko-KR" altLang="en-US" dirty="0">
                <a:solidFill>
                  <a:srgbClr val="DD804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dirty="0" smtClean="0">
                <a:solidFill>
                  <a:srgbClr val="DD804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운동 동기 부여</a:t>
            </a:r>
            <a:endParaRPr lang="ko-KR" altLang="en-US" dirty="0">
              <a:solidFill>
                <a:srgbClr val="DD8047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463556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4449688" y="2303265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5878996" y="2303265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7308304" y="2303265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320398" y="1170266"/>
            <a:ext cx="4428066" cy="1194752"/>
            <a:chOff x="4320398" y="1277451"/>
            <a:chExt cx="4428066" cy="1194752"/>
          </a:xfrm>
        </p:grpSpPr>
        <p:sp>
          <p:nvSpPr>
            <p:cNvPr id="20" name="TextBox 19"/>
            <p:cNvSpPr txBox="1"/>
            <p:nvPr/>
          </p:nvSpPr>
          <p:spPr>
            <a:xfrm>
              <a:off x="4330824" y="1641206"/>
              <a:ext cx="44176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제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3</a:t>
              </a: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세계의 지역적 조건에 맞는 기술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. </a:t>
              </a: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제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3</a:t>
              </a: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세계로 직수입된 근대 과학 기술이 그 나라의 근대화에 기여하기보다 인적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·</a:t>
              </a:r>
              <a:r>
                <a:rPr lang="ko-KR" altLang="en-US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물적 환경을 파괴한 데 대한 반성에서 새로이 자립 경제의 관점에서 모색되는 기술 개념임</a:t>
              </a:r>
              <a:r>
                <a:rPr lang="en-US" altLang="ko-KR" sz="12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77451"/>
              <a:ext cx="41036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Arial" pitchFamily="34" charset="0"/>
                </a:rPr>
                <a:t>적정기술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Arial" pitchFamily="34" charset="0"/>
                </a:rPr>
                <a:t> 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Arial" pitchFamily="34" charset="0"/>
                </a:rPr>
                <a:t>(</a:t>
              </a:r>
              <a:r>
                <a:rPr lang="ko-KR" altLang="en-US" sz="1600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適正技術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08서울남산체 EB" panose="02020603020101020101" pitchFamily="18" charset="-127"/>
                  <a:ea typeface="08서울남산체 EB" panose="02020603020101020101" pitchFamily="18" charset="-127"/>
                  <a:cs typeface="Arial" pitchFamily="34" charset="0"/>
                </a:rPr>
                <a:t>)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  <a:cs typeface="Arial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466012" y="3352458"/>
            <a:ext cx="87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개발도상국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42128" y="3352458"/>
            <a:ext cx="1260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다수의 필요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199454" y="3345446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  <a:cs typeface="Arial" pitchFamily="34" charset="0"/>
              </a:rPr>
              <a:t>천연자원</a:t>
            </a:r>
          </a:p>
        </p:txBody>
      </p:sp>
      <p:sp>
        <p:nvSpPr>
          <p:cNvPr id="29" name="Title 2"/>
          <p:cNvSpPr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적정기술이란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</a:t>
            </a:r>
            <a:endParaRPr lang="ko-KR" altLang="en-US" dirty="0">
              <a:solidFill>
                <a:schemeClr val="accen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1028" name="Picture 4" descr="ë°ì´ì¤ë§¤ì¤ ë°ì ì´ë?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4" b="15064"/>
          <a:stretch/>
        </p:blipFill>
        <p:spPr bwMode="auto">
          <a:xfrm>
            <a:off x="7296198" y="2283718"/>
            <a:ext cx="958639" cy="958639"/>
          </a:xfrm>
          <a:prstGeom prst="ellipse">
            <a:avLst/>
          </a:prstGeom>
          <a:ln w="63500"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0344" y="2299932"/>
            <a:ext cx="963197" cy="917335"/>
          </a:xfrm>
          <a:prstGeom prst="ellipse">
            <a:avLst/>
          </a:prstGeom>
          <a:ln w="63500"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2299931"/>
            <a:ext cx="939092" cy="917335"/>
          </a:xfrm>
          <a:prstGeom prst="ellipse">
            <a:avLst/>
          </a:prstGeom>
          <a:ln w="63500" cap="rnd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4211960" y="4011910"/>
            <a:ext cx="4608512" cy="64799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적정기술은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현대 사회에 꼭 필요한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기술임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직사각형 3"/>
          <p:cNvSpPr/>
          <p:nvPr/>
        </p:nvSpPr>
        <p:spPr>
          <a:xfrm>
            <a:off x="3984975" y="1531822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명사</a:t>
            </a:r>
          </a:p>
        </p:txBody>
      </p:sp>
      <p:pic>
        <p:nvPicPr>
          <p:cNvPr id="1026" name="Picture 2" descr="ì ì ê¸°ì 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53"/>
          <a:stretch/>
        </p:blipFill>
        <p:spPr bwMode="auto">
          <a:xfrm>
            <a:off x="667464" y="1431224"/>
            <a:ext cx="3146356" cy="21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39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2"/>
          <p:cNvSpPr txBox="1">
            <a:spLocks/>
          </p:cNvSpPr>
          <p:nvPr/>
        </p:nvSpPr>
        <p:spPr>
          <a:xfrm>
            <a:off x="546" y="100048"/>
            <a:ext cx="9144000" cy="77653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적정기술이</a:t>
            </a: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주목받는 이유</a:t>
            </a:r>
            <a:endParaRPr lang="ko-KR" altLang="en-US" sz="3600" b="1" dirty="0">
              <a:solidFill>
                <a:schemeClr val="accen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7" y="1275606"/>
            <a:ext cx="8953665" cy="331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7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2"/>
          <p:cNvSpPr txBox="1">
            <a:spLocks/>
          </p:cNvSpPr>
          <p:nvPr/>
        </p:nvSpPr>
        <p:spPr>
          <a:xfrm>
            <a:off x="546" y="100048"/>
            <a:ext cx="9144000" cy="77653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적정기술의</a:t>
            </a: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조건</a:t>
            </a:r>
            <a:endParaRPr lang="ko-KR" altLang="en-US" sz="3600" b="1" dirty="0">
              <a:solidFill>
                <a:schemeClr val="accen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47378" y="827788"/>
            <a:ext cx="3450336" cy="535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00B05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 공동체에서 다수의 필요 충족</a:t>
            </a:r>
            <a:endParaRPr lang="ko-KR" altLang="en-US" dirty="0">
              <a:solidFill>
                <a:srgbClr val="00B05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7378" y="1549902"/>
            <a:ext cx="3450336" cy="535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천연자원과 자본 및 노동 사용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276347" y="2267452"/>
            <a:ext cx="4592398" cy="535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 공동체가 소유</a:t>
            </a:r>
            <a:r>
              <a:rPr lang="en-US" altLang="ko-KR" dirty="0">
                <a:solidFill>
                  <a:schemeClr val="accent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accent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통제</a:t>
            </a:r>
            <a:r>
              <a:rPr lang="en-US" altLang="ko-KR" dirty="0">
                <a:solidFill>
                  <a:schemeClr val="accent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accent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운용</a:t>
            </a:r>
            <a:r>
              <a:rPr lang="en-US" altLang="ko-KR" dirty="0">
                <a:solidFill>
                  <a:schemeClr val="accent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accent4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유지 가능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85093" y="2989566"/>
            <a:ext cx="4174907" cy="535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2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일하는 사람들의 기술과 존엄성 향상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847378" y="3711680"/>
            <a:ext cx="3450336" cy="535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환경과 인간 모두에게 비폭력적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85093" y="4433794"/>
            <a:ext cx="4174907" cy="535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7030A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사회적</a:t>
            </a:r>
            <a:r>
              <a:rPr lang="en-US" altLang="ko-KR" dirty="0">
                <a:solidFill>
                  <a:srgbClr val="7030A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solidFill>
                  <a:srgbClr val="7030A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경제적</a:t>
            </a:r>
            <a:r>
              <a:rPr lang="en-US" altLang="ko-KR" dirty="0">
                <a:solidFill>
                  <a:srgbClr val="7030A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dirty="0">
                <a:solidFill>
                  <a:srgbClr val="7030A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환경적으로 지속가능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818587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※ </a:t>
            </a:r>
            <a:r>
              <a:rPr lang="ko-KR" altLang="en-US" sz="1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책 참조</a:t>
            </a:r>
          </a:p>
        </p:txBody>
      </p:sp>
    </p:spTree>
    <p:extLst>
      <p:ext uri="{BB962C8B-B14F-4D97-AF65-F5344CB8AC3E}">
        <p14:creationId xmlns:p14="http://schemas.microsoft.com/office/powerpoint/2010/main" val="332599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2"/>
          <p:cNvCxnSpPr/>
          <p:nvPr/>
        </p:nvCxnSpPr>
        <p:spPr>
          <a:xfrm>
            <a:off x="0" y="2427734"/>
            <a:ext cx="9144000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6"/>
          <p:cNvGrpSpPr/>
          <p:nvPr/>
        </p:nvGrpSpPr>
        <p:grpSpPr>
          <a:xfrm>
            <a:off x="1303405" y="2059090"/>
            <a:ext cx="737288" cy="737288"/>
            <a:chOff x="611560" y="2851238"/>
            <a:chExt cx="288032" cy="288032"/>
          </a:xfrm>
        </p:grpSpPr>
        <p:sp>
          <p:nvSpPr>
            <p:cNvPr id="12" name="Oval 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Oval 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9"/>
          <p:cNvGrpSpPr/>
          <p:nvPr/>
        </p:nvGrpSpPr>
        <p:grpSpPr>
          <a:xfrm>
            <a:off x="3363388" y="2027746"/>
            <a:ext cx="737288" cy="737288"/>
            <a:chOff x="611560" y="2851238"/>
            <a:chExt cx="288032" cy="288032"/>
          </a:xfrm>
        </p:grpSpPr>
        <p:sp>
          <p:nvSpPr>
            <p:cNvPr id="15" name="Oval 1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Oval 1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2"/>
          <p:cNvGrpSpPr/>
          <p:nvPr/>
        </p:nvGrpSpPr>
        <p:grpSpPr>
          <a:xfrm>
            <a:off x="5254242" y="2059090"/>
            <a:ext cx="737288" cy="737288"/>
            <a:chOff x="611560" y="2851238"/>
            <a:chExt cx="288032" cy="288032"/>
          </a:xfrm>
        </p:grpSpPr>
        <p:sp>
          <p:nvSpPr>
            <p:cNvPr id="18" name="Oval 1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Oval 1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5"/>
          <p:cNvGrpSpPr/>
          <p:nvPr/>
        </p:nvGrpSpPr>
        <p:grpSpPr>
          <a:xfrm>
            <a:off x="7199121" y="2033361"/>
            <a:ext cx="737288" cy="737288"/>
            <a:chOff x="611560" y="2851238"/>
            <a:chExt cx="288032" cy="288032"/>
          </a:xfrm>
        </p:grpSpPr>
        <p:sp>
          <p:nvSpPr>
            <p:cNvPr id="21" name="Oval 1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Oval 1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99941" y="29211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적정기술이란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59924" y="29211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2">
                    <a:lumMod val="50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문제점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50778" y="29211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ADRIGE 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95657" y="292119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미래 가치</a:t>
            </a:r>
          </a:p>
        </p:txBody>
      </p:sp>
    </p:spTree>
    <p:extLst>
      <p:ext uri="{BB962C8B-B14F-4D97-AF65-F5344CB8AC3E}">
        <p14:creationId xmlns:p14="http://schemas.microsoft.com/office/powerpoint/2010/main" val="2554252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0.10625 0.006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3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58025E-6 L 0.14497 -3.5802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69136E-6 L 0.10625 0.004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24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L 0.14497 -3.7037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0.10035 -0.005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7" y="-2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23457E-7 L 0.10625 -0.0061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-30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58025E-6 L -0.12378 -3.58025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0.12378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179514" y="148547"/>
            <a:ext cx="4298701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3200" b="1" spc="-50" dirty="0" smtClean="0">
                <a:ln>
                  <a:solidFill>
                    <a:srgbClr val="94B6D2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개발도상국의 사회문제</a:t>
            </a:r>
            <a:endParaRPr lang="en-US" altLang="ko-KR" sz="3200" b="1" spc="-50" dirty="0">
              <a:ln>
                <a:solidFill>
                  <a:srgbClr val="94B6D2">
                    <a:shade val="50000"/>
                    <a:alpha val="0"/>
                  </a:srgb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7504" y="1059582"/>
            <a:ext cx="2448272" cy="2448272"/>
          </a:xfrm>
          <a:prstGeom prst="ellipse">
            <a:avLst/>
          </a:prstGeom>
          <a:noFill/>
          <a:ln w="762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347864" y="1059582"/>
            <a:ext cx="2448272" cy="2448272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588224" y="1059582"/>
            <a:ext cx="2448272" cy="2448272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727684" y="2643758"/>
            <a:ext cx="2448272" cy="244827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968044" y="2643758"/>
            <a:ext cx="2448272" cy="2448272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661" y="1486418"/>
            <a:ext cx="16482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6699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문제점 </a:t>
            </a:r>
            <a:r>
              <a:rPr lang="en-US" altLang="ko-KR" sz="1100" dirty="0" smtClean="0">
                <a:solidFill>
                  <a:srgbClr val="FF6699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 : </a:t>
            </a:r>
            <a:r>
              <a:rPr lang="ko-KR" altLang="en-US" sz="1100" dirty="0" smtClean="0">
                <a:solidFill>
                  <a:srgbClr val="FF6699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음식 위생 문제</a:t>
            </a:r>
            <a:endParaRPr lang="ko-KR" altLang="en-US" sz="1100" dirty="0">
              <a:solidFill>
                <a:srgbClr val="FF6699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94571" y="1486418"/>
            <a:ext cx="13548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7BA79D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문제점 </a:t>
            </a:r>
            <a:r>
              <a:rPr lang="en-US" altLang="ko-KR" sz="1100" dirty="0" smtClean="0">
                <a:solidFill>
                  <a:srgbClr val="7BA79D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 : </a:t>
            </a:r>
            <a:r>
              <a:rPr lang="ko-KR" altLang="en-US" sz="1100" dirty="0" smtClean="0">
                <a:solidFill>
                  <a:srgbClr val="7BA79D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의료 문제</a:t>
            </a:r>
            <a:endParaRPr lang="ko-KR" altLang="en-US" sz="1100" dirty="0">
              <a:solidFill>
                <a:srgbClr val="7BA79D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76420" y="1492242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A5AB8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문제점 </a:t>
            </a:r>
            <a:r>
              <a:rPr lang="en-US" altLang="ko-KR" sz="1100" dirty="0" smtClean="0">
                <a:solidFill>
                  <a:srgbClr val="A5AB8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5 : </a:t>
            </a:r>
            <a:r>
              <a:rPr lang="ko-KR" altLang="en-US" sz="1100" dirty="0" smtClean="0">
                <a:solidFill>
                  <a:srgbClr val="A5AB8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일자리 문제</a:t>
            </a:r>
            <a:endParaRPr lang="ko-KR" altLang="en-US" sz="1100" dirty="0">
              <a:solidFill>
                <a:srgbClr val="A5AB8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75994" y="3147814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DD804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문제점 </a:t>
            </a:r>
            <a:r>
              <a:rPr lang="en-US" altLang="ko-KR" sz="1100" dirty="0" smtClean="0">
                <a:solidFill>
                  <a:srgbClr val="DD804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 : </a:t>
            </a:r>
            <a:r>
              <a:rPr lang="ko-KR" altLang="en-US" sz="1100" dirty="0" smtClean="0">
                <a:solidFill>
                  <a:srgbClr val="DD8047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기후 문제</a:t>
            </a:r>
            <a:endParaRPr lang="ko-KR" altLang="en-US" sz="1100" dirty="0">
              <a:solidFill>
                <a:srgbClr val="DD8047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16353" y="3147814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94B6D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문제점 </a:t>
            </a:r>
            <a:r>
              <a:rPr lang="en-US" altLang="ko-KR" sz="1100" dirty="0" smtClean="0">
                <a:solidFill>
                  <a:srgbClr val="94B6D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 : </a:t>
            </a:r>
            <a:r>
              <a:rPr lang="ko-KR" altLang="en-US" sz="1100" dirty="0" smtClean="0">
                <a:solidFill>
                  <a:srgbClr val="94B6D2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전력 문제</a:t>
            </a:r>
            <a:endParaRPr lang="ko-KR" altLang="en-US" sz="1100" dirty="0">
              <a:solidFill>
                <a:srgbClr val="94B6D2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21919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사진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50294" y="39164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사진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72077" y="21707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사진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65808" y="39134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사진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12437" y="22044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prstClr val="black"/>
                </a:solidFill>
              </a:rPr>
              <a:t>사진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643758"/>
            <a:ext cx="14410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매년 약 </a:t>
            </a:r>
            <a:r>
              <a:rPr lang="en-US" altLang="ko-KR" sz="7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170</a:t>
            </a:r>
            <a:r>
              <a:rPr lang="ko-KR" altLang="en-US" sz="7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만명의 사람들이 위생적이지 않은 음식들로 인한 질병으로 사망</a:t>
            </a:r>
            <a:endParaRPr lang="ko-KR" altLang="en-US" sz="7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31304" y="4403497"/>
            <a:ext cx="144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대부분 열대 기후를 가지며</a:t>
            </a:r>
            <a:r>
              <a:rPr lang="en-US" altLang="ko-KR" sz="7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7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폭염으로 인해 사망하는 사람이 발생</a:t>
            </a:r>
            <a:endParaRPr lang="ko-KR" altLang="en-US" sz="7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05955" y="2643544"/>
            <a:ext cx="14410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전세계 의료 기술은 발달했지만 </a:t>
            </a:r>
            <a:r>
              <a:rPr lang="ko-KR" altLang="en-US" sz="7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골든타임을</a:t>
            </a:r>
            <a:r>
              <a:rPr lang="ko-KR" altLang="en-US" sz="7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놓치거나 의사가 부족한 실정</a:t>
            </a:r>
            <a:endParaRPr lang="ko-KR" altLang="en-US" sz="7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74869" y="4371370"/>
            <a:ext cx="14410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전력 공급에 비해 전력 수요가 빠르게 증가하고 있어 정전 문제가 끊임없이 발생</a:t>
            </a:r>
            <a:endParaRPr lang="ko-KR" altLang="en-US" sz="7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64288" y="2715766"/>
            <a:ext cx="14410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의료 기술의 발달로 수명이 증가하고</a:t>
            </a:r>
            <a:r>
              <a:rPr lang="en-US" altLang="ko-KR" sz="7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7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높은 </a:t>
            </a:r>
            <a:r>
              <a:rPr lang="ko-KR" altLang="en-US" sz="7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출산률로</a:t>
            </a:r>
            <a:r>
              <a:rPr lang="ko-KR" altLang="en-US" sz="7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인해 일자리 문제 발생</a:t>
            </a:r>
            <a:endParaRPr lang="ko-KR" altLang="en-US" sz="7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4" name="그림 23" descr="330px-Gari_process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779662"/>
            <a:ext cx="1290464" cy="868130"/>
          </a:xfrm>
          <a:prstGeom prst="rect">
            <a:avLst/>
          </a:prstGeom>
        </p:spPr>
      </p:pic>
      <p:pic>
        <p:nvPicPr>
          <p:cNvPr id="25" name="그림 24" descr="220px-Least_Developed_Countries_map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3507854"/>
            <a:ext cx="1676400" cy="739140"/>
          </a:xfrm>
          <a:prstGeom prst="rect">
            <a:avLst/>
          </a:prstGeom>
        </p:spPr>
      </p:pic>
      <p:cxnSp>
        <p:nvCxnSpPr>
          <p:cNvPr id="35" name="직선 연결선 34"/>
          <p:cNvCxnSpPr/>
          <p:nvPr/>
        </p:nvCxnSpPr>
        <p:spPr>
          <a:xfrm>
            <a:off x="2195736" y="3939902"/>
            <a:ext cx="151216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 descr="1058717_1118174_3531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1851670"/>
            <a:ext cx="1217712" cy="759040"/>
          </a:xfrm>
          <a:prstGeom prst="rect">
            <a:avLst/>
          </a:prstGeom>
        </p:spPr>
      </p:pic>
      <p:pic>
        <p:nvPicPr>
          <p:cNvPr id="49" name="그림 48" descr="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8104" y="3507854"/>
            <a:ext cx="1306210" cy="870218"/>
          </a:xfrm>
          <a:prstGeom prst="rect">
            <a:avLst/>
          </a:prstGeom>
        </p:spPr>
      </p:pic>
      <p:pic>
        <p:nvPicPr>
          <p:cNvPr id="50" name="그림 49" descr="201804260501_11130923940076_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52320" y="1779662"/>
            <a:ext cx="820961" cy="91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7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2"/>
          <p:cNvSpPr txBox="1">
            <a:spLocks/>
          </p:cNvSpPr>
          <p:nvPr/>
        </p:nvSpPr>
        <p:spPr>
          <a:xfrm>
            <a:off x="546" y="100048"/>
            <a:ext cx="9144000" cy="77653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적정기술 성공사례</a:t>
            </a:r>
            <a:endParaRPr lang="ko-KR" altLang="en-US" sz="3600" b="1" dirty="0">
              <a:solidFill>
                <a:schemeClr val="accent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1520" y="1032591"/>
            <a:ext cx="4248472" cy="1744909"/>
            <a:chOff x="1115616" y="1419622"/>
            <a:chExt cx="6286128" cy="258180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616" y="1419622"/>
              <a:ext cx="6286128" cy="2581803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843808" y="1563638"/>
              <a:ext cx="216024" cy="241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82" y="1032591"/>
            <a:ext cx="4392488" cy="22715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53" y="3401485"/>
            <a:ext cx="6614678" cy="163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5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3579862"/>
            <a:ext cx="9143998" cy="540000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32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함초롬돋움" panose="02030504000101010101" pitchFamily="18" charset="-127"/>
              </a:rPr>
              <a:t>자전거를 활용한 얼음 제조 시스템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80531"/>
            <a:ext cx="1008112" cy="236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D:\KBM-정애\014-Fullppt\PNG이미지\paper-bul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55526"/>
            <a:ext cx="1727432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7"/>
          <p:cNvSpPr txBox="1">
            <a:spLocks/>
          </p:cNvSpPr>
          <p:nvPr/>
        </p:nvSpPr>
        <p:spPr>
          <a:xfrm>
            <a:off x="0" y="4135588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ko-KR" altLang="en-US" sz="18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함초롬돋움" panose="02030504000101010101" pitchFamily="18" charset="-127"/>
              </a:rPr>
              <a:t>주제 </a:t>
            </a:r>
            <a:r>
              <a:rPr lang="en-US" altLang="ko-KR" sz="18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800" dirty="0">
                <a:latin typeface="08서울남산체 B" panose="02020603020101020101" pitchFamily="18" charset="-127"/>
                <a:ea typeface="08서울남산체 B" panose="02020603020101020101" pitchFamily="18" charset="-127"/>
                <a:cs typeface="함초롬돋움" panose="02030504000101010101" pitchFamily="18" charset="-127"/>
              </a:rPr>
              <a:t>자전거를 이용과 관련된 적정기술 아이디어</a:t>
            </a:r>
          </a:p>
        </p:txBody>
      </p:sp>
    </p:spTree>
    <p:extLst>
      <p:ext uri="{BB962C8B-B14F-4D97-AF65-F5344CB8AC3E}">
        <p14:creationId xmlns:p14="http://schemas.microsoft.com/office/powerpoint/2010/main" val="129024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Contents Slide Master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1_Cover and End Slide Master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over and End Slide Master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Contents Slide Master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1389</Words>
  <Application>Microsoft Office PowerPoint</Application>
  <PresentationFormat>화면 슬라이드 쇼(16:9)</PresentationFormat>
  <Paragraphs>276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27</vt:i4>
      </vt:variant>
    </vt:vector>
  </HeadingPairs>
  <TitlesOfParts>
    <vt:vector size="42" baseType="lpstr">
      <vt:lpstr>08서울남산체 B</vt:lpstr>
      <vt:lpstr>08서울남산체 EB</vt:lpstr>
      <vt:lpstr>Arial Unicode MS</vt:lpstr>
      <vt:lpstr>맑은 고딕</vt:lpstr>
      <vt:lpstr>함초롬돋움</vt:lpstr>
      <vt:lpstr>Arial</vt:lpstr>
      <vt:lpstr>Bahnschrift SemiCondensed</vt:lpstr>
      <vt:lpstr>Wingdings</vt:lpstr>
      <vt:lpstr>Cover and End Slide Master</vt:lpstr>
      <vt:lpstr>Contents Slide Master</vt:lpstr>
      <vt:lpstr>Section Break Slide Master</vt:lpstr>
      <vt:lpstr>1_Contents Slide Master</vt:lpstr>
      <vt:lpstr>1_Cover and End Slide Master</vt:lpstr>
      <vt:lpstr>2_Cover and End Slide Master</vt:lpstr>
      <vt:lpstr>2_Contents Slide Master</vt:lpstr>
      <vt:lpstr>적정기술을 활용한 해결 방안 탐색</vt:lpstr>
      <vt:lpstr>PowerPoint 프레젠테이션</vt:lpstr>
      <vt:lpstr> 적정기술이란?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 자전거를 활용한 얼음 제조 시스템 </vt:lpstr>
      <vt:lpstr>PowerPoint 프레젠테이션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프레젠테이션</vt:lpstr>
      <vt:lpstr> </vt:lpstr>
      <vt:lpstr> 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20140961 이영환</cp:lastModifiedBy>
  <cp:revision>226</cp:revision>
  <dcterms:created xsi:type="dcterms:W3CDTF">2016-11-07T07:00:36Z</dcterms:created>
  <dcterms:modified xsi:type="dcterms:W3CDTF">2019-11-14T14:32:02Z</dcterms:modified>
</cp:coreProperties>
</file>